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56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>
        <p:scale>
          <a:sx n="50" d="100"/>
          <a:sy n="50" d="100"/>
        </p:scale>
        <p:origin x="148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4B584-F251-4356-A721-C77BC3344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2B592E-AFC6-40C0-8CA8-F73255710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AD9AF-5CA4-4BC6-985A-201765FB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525279-099B-4D0C-93C0-ADB3780F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D1E35-3C4A-47AC-A217-7BD77BC0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97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1D2AA-790F-4F51-80E2-E7E54D9B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0C0096-CA6B-4B47-9E13-2CBB0F522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9BE3-B769-4C50-9130-D80882DE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B7B35E-ADE2-4D0C-824A-8FEC398C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B9B5C-50E2-4FA6-B188-1766FF35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0DFD62-5F39-4B46-A0B4-D50B1BB39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04E083-5517-462D-A9F9-64EC45A7D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A2A82-9EF2-4995-B02E-81A52ECF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F6ED14-DA2B-472E-B457-F68150037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9C093-B0E2-4AFD-BA1B-F94E921E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35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52CEA-0426-4056-ABD7-C676B27F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86E730-6292-41E6-85F6-E377F03CA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D43993-CA93-47B3-81F8-65FF123F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BAEF31-5EF3-4470-827F-F30D3C70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1F19E-0D24-4CFC-BDBB-BE14F1A8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653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06A5C-00FF-4A59-A5C7-6BE2A456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8530B8-4860-4BBF-8121-DE1B43F53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26FAF-58AA-406B-973C-B1AC67AE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17AF67-3671-4325-B611-B1DE20A4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A1710A-82D3-46C4-A5DE-1569E656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288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4EE65-B3DB-4460-9719-276D26B3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93C5B0-39E5-4AE5-8D6C-8D94090B7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68B3E6-BEB7-4E6C-B711-807829ADB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A0D5-20AC-47B5-A793-CC90E33C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AB0BE6-4ACF-4F01-B0F6-14EF3BAB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A75EA3-E137-4820-A02E-7D077417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11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BB482-3788-4D4E-84DF-BD95526D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95AF4C-5195-4C97-980A-987B8831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14B125-45BC-4F5B-A906-BB818C52F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CDC5D6-00AA-42A1-ACA9-D627671C8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0A9093-74A9-4017-8870-473940601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81A4BC-9053-4A5E-B5E5-6D0BEA22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2D691E-8BED-4671-B994-8BD7E665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846736-B7B3-4321-9FE9-CEA92CFC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97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8731E-5BB1-4775-BF19-EE4FC5D7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A711C3-DDE4-4164-B076-CACFB5A3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856511-B11A-49E8-80BC-33D32D13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FD639F-D86E-458B-9EAB-E5F9244C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74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FA99C8B-6363-46E8-8F46-8C108991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FBC6AD-B6C1-4A8B-8FBC-4AB83A16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979397-C357-4273-8C12-5C5CDF57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917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3850B-89DB-4D91-9FE4-0BDC1151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8EA37-183A-468F-99D2-695CF015A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324611-D279-443D-A04F-D4580A1FA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3A641A-4B34-4A81-8978-D0A91960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E827AB-948F-45EE-B807-C6CB0A7E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85E9FF-4161-464D-B5FF-7F1C9EA4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6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1CFF3-25F8-4191-B8D0-256D17A0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176942-8D54-4016-B8C2-A74D9CA3B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7429B7-2CA5-430E-97A3-D75283CA1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559D80-AD09-49D1-B7FD-76CAE084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339570-709D-41AE-BB55-EF41BF8B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778CC-5B10-49B6-9795-37E15CF5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42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8F2F92-2F17-4516-9010-E785B8AC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9DDF42-AFA9-417A-9808-C30C7AC71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C81BC-D436-4F13-8274-BBF3F9AB3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1B7A-8DF0-43F5-B302-C8E52C8BF87F}" type="datetimeFigureOut">
              <a:rPr lang="es-MX" smtClean="0"/>
              <a:t>16/05/2021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EEC5D3-316E-4827-A622-520FC2D72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C3C42-0E99-4648-B62E-758261982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3155-C6A0-4580-A7B6-A5711D006A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03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3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7" Type="http://schemas.openxmlformats.org/officeDocument/2006/relationships/image" Target="../media/image39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8.jpeg" /><Relationship Id="rId5" Type="http://schemas.openxmlformats.org/officeDocument/2006/relationships/image" Target="../media/image37.jpeg" /><Relationship Id="rId4" Type="http://schemas.openxmlformats.org/officeDocument/2006/relationships/image" Target="../media/image36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7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.jpe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png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3" Type="http://schemas.openxmlformats.org/officeDocument/2006/relationships/image" Target="../media/image15.jpeg" /><Relationship Id="rId7" Type="http://schemas.openxmlformats.org/officeDocument/2006/relationships/image" Target="../media/image19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8.jpeg" /><Relationship Id="rId11" Type="http://schemas.openxmlformats.org/officeDocument/2006/relationships/image" Target="../media/image23.jpeg" /><Relationship Id="rId5" Type="http://schemas.openxmlformats.org/officeDocument/2006/relationships/image" Target="../media/image17.jpeg" /><Relationship Id="rId10" Type="http://schemas.openxmlformats.org/officeDocument/2006/relationships/image" Target="../media/image22.jpeg" /><Relationship Id="rId4" Type="http://schemas.openxmlformats.org/officeDocument/2006/relationships/image" Target="../media/image16.png" /><Relationship Id="rId9" Type="http://schemas.openxmlformats.org/officeDocument/2006/relationships/image" Target="../media/image21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7" Type="http://schemas.microsoft.com/office/2007/relationships/hdphoto" Target="../media/hdphoto1.wdp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png" /><Relationship Id="rId5" Type="http://schemas.openxmlformats.org/officeDocument/2006/relationships/image" Target="../media/image27.png" /><Relationship Id="rId4" Type="http://schemas.openxmlformats.org/officeDocument/2006/relationships/image" Target="../media/image2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00B560AB-EEA8-4E4B-A806-AD19FED37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9574" y="1036098"/>
            <a:ext cx="80698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alt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lang="es-MX" altLang="es-MX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 DEL ESTADO DE COAHUILA</a:t>
            </a:r>
            <a:endParaRPr lang="es-MX" altLang="es-MX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MX" altLang="es-MX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Imagen 4">
            <a:extLst>
              <a:ext uri="{FF2B5EF4-FFF2-40B4-BE49-F238E27FC236}">
                <a16:creationId xmlns:a16="http://schemas.microsoft.com/office/drawing/2014/main" id="{CC98AA6D-6DB4-421D-A14D-3B6584F71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828800"/>
            <a:ext cx="21621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26D9FEAB-3C41-4F8C-A1F8-20992D4C9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488" y="4010186"/>
            <a:ext cx="80698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estudiante normalista: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Tamara Lizbeth L</a:t>
            </a:r>
            <a:r>
              <a:rPr lang="es-MX" altLang="es-MX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pez Hern</a:t>
            </a:r>
            <a:r>
              <a:rPr lang="es-MX" altLang="es-MX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ndez</a:t>
            </a:r>
            <a:endParaRPr lang="es-MX" altLang="es-MX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MX" altLang="es-MX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º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Secci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n: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 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N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mero de Lista: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endParaRPr lang="es-MX" altLang="es-MX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Pr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Jard</a:t>
            </a:r>
            <a:r>
              <a:rPr lang="es-MX" altLang="es-MX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 Ni</a:t>
            </a:r>
            <a:r>
              <a:rPr lang="es-MX" altLang="es-MX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Ninfa D</a:t>
            </a:r>
            <a:r>
              <a:rPr lang="es-MX" altLang="es-MX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vila Flores</a:t>
            </a:r>
            <a:endParaRPr lang="es-MX" altLang="es-MX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Clave: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05EJN0088V 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Zona Escolar: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108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Grado en el que realiza su pr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MX" altLang="es-MX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º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altLang="es-MX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MX" altLang="es-MX" sz="1600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MX" altLang="es-MX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Profesor(a) Titular: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Laura Estela Ramos Cabello.</a:t>
            </a:r>
            <a:endParaRPr lang="es-MX" altLang="es-MX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Total, de alumnos: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Ni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endParaRPr lang="es-MX" altLang="es-MX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Periodo de Pr</a:t>
            </a:r>
            <a:r>
              <a:rPr lang="es-MX" altLang="es-MX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lang="es-MX" alt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ctica: </a:t>
            </a:r>
            <a:r>
              <a:rPr lang="es-MX" altLang="es-MX" sz="16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lunes 10 al viernes 21 de mayo del 2021</a:t>
            </a:r>
            <a:endParaRPr lang="es-MX" altLang="es-MX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1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10C6402-8C1C-47E5-B317-DB30534264B9}"/>
              </a:ext>
            </a:extLst>
          </p:cNvPr>
          <p:cNvGrpSpPr/>
          <p:nvPr/>
        </p:nvGrpSpPr>
        <p:grpSpPr>
          <a:xfrm>
            <a:off x="-298174" y="0"/>
            <a:ext cx="12682330" cy="6824869"/>
            <a:chOff x="-298174" y="0"/>
            <a:chExt cx="12682330" cy="6824869"/>
          </a:xfrm>
        </p:grpSpPr>
        <p:pic>
          <p:nvPicPr>
            <p:cNvPr id="6148" name="Picture 4" descr="Ver las imágenes de origen">
              <a:extLst>
                <a:ext uri="{FF2B5EF4-FFF2-40B4-BE49-F238E27FC236}">
                  <a16:creationId xmlns:a16="http://schemas.microsoft.com/office/drawing/2014/main" id="{AC09C31B-3EBB-45E9-88D2-33314053E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2384157" cy="6824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AB4DBAA-354B-4ED3-99E7-475A81CF709F}"/>
                </a:ext>
              </a:extLst>
            </p:cNvPr>
            <p:cNvSpPr txBox="1"/>
            <p:nvPr/>
          </p:nvSpPr>
          <p:spPr>
            <a:xfrm>
              <a:off x="1073425" y="470019"/>
              <a:ext cx="5963479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MX" sz="6600" dirty="0">
                  <a:ln w="3810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glow rad="266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La primavera 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7E283E6-5A75-4BE0-AC6F-FF83AD077025}"/>
                </a:ext>
              </a:extLst>
            </p:cNvPr>
            <p:cNvSpPr txBox="1"/>
            <p:nvPr/>
          </p:nvSpPr>
          <p:spPr>
            <a:xfrm>
              <a:off x="-298174" y="1578015"/>
              <a:ext cx="8368749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¡Qué contento estoy!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¡Ha llegado abril!,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Con sus amapolas,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Con sus lluvias mil.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Todo está radiante.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Todo brilla más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Y yo solo tengo </a:t>
              </a:r>
            </a:p>
            <a:p>
              <a:pPr algn="ctr"/>
              <a:r>
                <a:rPr lang="es-MX" sz="3600" b="1" dirty="0">
                  <a:latin typeface="Comic Sans MS" panose="030F0702030302020204" pitchFamily="66" charset="0"/>
                </a:rPr>
                <a:t>Ganas de cantar. </a:t>
              </a:r>
            </a:p>
          </p:txBody>
        </p:sp>
        <p:pic>
          <p:nvPicPr>
            <p:cNvPr id="6150" name="Picture 6" descr="Resultado de imagen de mariposas animadas">
              <a:extLst>
                <a:ext uri="{FF2B5EF4-FFF2-40B4-BE49-F238E27FC236}">
                  <a16:creationId xmlns:a16="http://schemas.microsoft.com/office/drawing/2014/main" id="{B5E29AF2-AA92-47A2-900D-1FFE64D0B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165" y="905172"/>
              <a:ext cx="2362200" cy="193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022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A5626D-E816-4F54-BAE7-D63230D6CC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0" name="Picture 2" descr="Ver las imágenes de origen">
              <a:extLst>
                <a:ext uri="{FF2B5EF4-FFF2-40B4-BE49-F238E27FC236}">
                  <a16:creationId xmlns:a16="http://schemas.microsoft.com/office/drawing/2014/main" id="{4AEBB71C-B2B9-4C8C-AF9A-8D1D22113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>
              <a:off x="0" y="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Ver las imágenes de origen">
              <a:extLst>
                <a:ext uri="{FF2B5EF4-FFF2-40B4-BE49-F238E27FC236}">
                  <a16:creationId xmlns:a16="http://schemas.microsoft.com/office/drawing/2014/main" id="{9B47BBE7-94C2-48A2-B79F-D7A80A2E5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 rot="10800000">
              <a:off x="0" y="606287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1B824D-680F-42C0-B1CB-A2EC6D27318D}"/>
              </a:ext>
            </a:extLst>
          </p:cNvPr>
          <p:cNvSpPr txBox="1"/>
          <p:nvPr/>
        </p:nvSpPr>
        <p:spPr>
          <a:xfrm>
            <a:off x="3896137" y="888137"/>
            <a:ext cx="453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Comic Sans MS" panose="030F0702030302020204" pitchFamily="66" charset="0"/>
              </a:rPr>
              <a:t>Jueves 20 Mayo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1AFEB5-CA67-4856-A5D3-3EFF9CD1B641}"/>
              </a:ext>
            </a:extLst>
          </p:cNvPr>
          <p:cNvSpPr txBox="1"/>
          <p:nvPr/>
        </p:nvSpPr>
        <p:spPr>
          <a:xfrm>
            <a:off x="715616" y="1797256"/>
            <a:ext cx="4134680" cy="3477875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omic Sans MS" panose="030F0702030302020204" pitchFamily="66" charset="0"/>
              </a:rPr>
              <a:t>Materiales: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 del uso de los números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Diversos objetos encontrados en casa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 del nombre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Revistas y periódicos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Tijeras y pegamento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B3C035-1DA4-40EE-A49D-F22134790D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4" t="23827" r="9728" b="10377"/>
          <a:stretch/>
        </p:blipFill>
        <p:spPr>
          <a:xfrm>
            <a:off x="5104355" y="1504364"/>
            <a:ext cx="3939427" cy="22479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F2E70A-2A1C-4208-A494-B7BB83A1BD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24" t="23972" r="10163" b="11575"/>
          <a:stretch/>
        </p:blipFill>
        <p:spPr>
          <a:xfrm>
            <a:off x="8012035" y="3752335"/>
            <a:ext cx="4179965" cy="2369928"/>
          </a:xfrm>
          <a:prstGeom prst="rect">
            <a:avLst/>
          </a:prstGeom>
        </p:spPr>
      </p:pic>
      <p:pic>
        <p:nvPicPr>
          <p:cNvPr id="10" name="Picture 2" descr="Resultado de imagen de revistas y periodicos animados">
            <a:extLst>
              <a:ext uri="{FF2B5EF4-FFF2-40B4-BE49-F238E27FC236}">
                <a16:creationId xmlns:a16="http://schemas.microsoft.com/office/drawing/2014/main" id="{D52B5F36-CE91-4B4B-9ECB-180B4AB87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61" y="1197282"/>
            <a:ext cx="2953385" cy="20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F5A2E07-3EE4-49F1-AB37-F52FAC00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77" y="3864480"/>
            <a:ext cx="2145637" cy="21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7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7A04D14-A0B0-45DA-A9DA-DB05B45547FE}"/>
              </a:ext>
            </a:extLst>
          </p:cNvPr>
          <p:cNvGrpSpPr/>
          <p:nvPr/>
        </p:nvGrpSpPr>
        <p:grpSpPr>
          <a:xfrm>
            <a:off x="268356" y="212276"/>
            <a:ext cx="11655287" cy="6184058"/>
            <a:chOff x="268356" y="212276"/>
            <a:chExt cx="11655287" cy="6184058"/>
          </a:xfrm>
        </p:grpSpPr>
        <p:pic>
          <p:nvPicPr>
            <p:cNvPr id="1026" name="Picture 2" descr="Resultado de imagen de placas de un carro animadas">
              <a:extLst>
                <a:ext uri="{FF2B5EF4-FFF2-40B4-BE49-F238E27FC236}">
                  <a16:creationId xmlns:a16="http://schemas.microsoft.com/office/drawing/2014/main" id="{4D66558C-61C4-4FBD-8383-CE5CA95F7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985" y="1261787"/>
              <a:ext cx="2240031" cy="1957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EBF32173-0CDD-4A5D-9831-9FEA96DFB647}"/>
                </a:ext>
              </a:extLst>
            </p:cNvPr>
            <p:cNvSpPr txBox="1"/>
            <p:nvPr/>
          </p:nvSpPr>
          <p:spPr>
            <a:xfrm>
              <a:off x="268356" y="212276"/>
              <a:ext cx="11655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atin typeface="Comic Sans MS" panose="030F0702030302020204" pitchFamily="66" charset="0"/>
                </a:rPr>
                <a:t>Encierra los números que encuentres en cada objeto </a:t>
              </a:r>
            </a:p>
          </p:txBody>
        </p:sp>
        <p:pic>
          <p:nvPicPr>
            <p:cNvPr id="1028" name="Picture 4" descr="Resultado de imagen de reloj de pared animado{">
              <a:extLst>
                <a:ext uri="{FF2B5EF4-FFF2-40B4-BE49-F238E27FC236}">
                  <a16:creationId xmlns:a16="http://schemas.microsoft.com/office/drawing/2014/main" id="{C724B9EB-B911-4B55-9C99-5DE005367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002" y="1383192"/>
              <a:ext cx="2809875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Ver las imágenes de origen">
              <a:extLst>
                <a:ext uri="{FF2B5EF4-FFF2-40B4-BE49-F238E27FC236}">
                  <a16:creationId xmlns:a16="http://schemas.microsoft.com/office/drawing/2014/main" id="{C64F455C-F2A6-40DA-8399-864356D1A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5082" y="1383192"/>
              <a:ext cx="2045808" cy="2045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Ver las imágenes de origen">
              <a:extLst>
                <a:ext uri="{FF2B5EF4-FFF2-40B4-BE49-F238E27FC236}">
                  <a16:creationId xmlns:a16="http://schemas.microsoft.com/office/drawing/2014/main" id="{A3A09716-9D2C-4E10-8B3B-E8EDCD155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599" y="4030821"/>
              <a:ext cx="2365513" cy="236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esultado de imagen de precios de un producto preescolar animado">
              <a:extLst>
                <a:ext uri="{FF2B5EF4-FFF2-40B4-BE49-F238E27FC236}">
                  <a16:creationId xmlns:a16="http://schemas.microsoft.com/office/drawing/2014/main" id="{89105505-6E54-4474-83E0-DA441F2C52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62" b="48107"/>
            <a:stretch/>
          </p:blipFill>
          <p:spPr bwMode="auto">
            <a:xfrm>
              <a:off x="3914671" y="3806943"/>
              <a:ext cx="3620536" cy="237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Ver las imágenes de origen">
              <a:extLst>
                <a:ext uri="{FF2B5EF4-FFF2-40B4-BE49-F238E27FC236}">
                  <a16:creationId xmlns:a16="http://schemas.microsoft.com/office/drawing/2014/main" id="{7EED916F-4251-41C7-9542-D283878E3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38" y="3429000"/>
              <a:ext cx="2722494" cy="286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39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65D0225B-AB2D-4FDC-8F8E-E0392A8A18FB}"/>
              </a:ext>
            </a:extLst>
          </p:cNvPr>
          <p:cNvGraphicFramePr>
            <a:graphicFrameLocks noGrp="1"/>
          </p:cNvGraphicFramePr>
          <p:nvPr/>
        </p:nvGraphicFramePr>
        <p:xfrm>
          <a:off x="450574" y="331303"/>
          <a:ext cx="11264348" cy="628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2174">
                  <a:extLst>
                    <a:ext uri="{9D8B030D-6E8A-4147-A177-3AD203B41FA5}">
                      <a16:colId xmlns:a16="http://schemas.microsoft.com/office/drawing/2014/main" val="1654359515"/>
                    </a:ext>
                  </a:extLst>
                </a:gridCol>
                <a:gridCol w="5632174">
                  <a:extLst>
                    <a:ext uri="{9D8B030D-6E8A-4147-A177-3AD203B41FA5}">
                      <a16:colId xmlns:a16="http://schemas.microsoft.com/office/drawing/2014/main" val="3105061674"/>
                    </a:ext>
                  </a:extLst>
                </a:gridCol>
              </a:tblGrid>
              <a:tr h="3140765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Dibújate a ti mismo.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Escribe tu nombre y observa las letras </a:t>
                      </a:r>
                      <a:br>
                        <a:rPr lang="es-MX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que lo componen.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34548"/>
                  </a:ext>
                </a:extLst>
              </a:tr>
              <a:tr h="3140765">
                <a:tc gridSpan="2">
                  <a:txBody>
                    <a:bodyPr/>
                    <a:lstStyle/>
                    <a:p>
                      <a:endParaRPr lang="es-MX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43366"/>
                  </a:ext>
                </a:extLst>
              </a:tr>
            </a:tbl>
          </a:graphicData>
        </a:graphic>
      </p:graphicFrame>
      <p:pic>
        <p:nvPicPr>
          <p:cNvPr id="3074" name="Picture 2" descr="Imágenes de Numeros | Vectores, fotos de stock y PSD gratuitos">
            <a:extLst>
              <a:ext uri="{FF2B5EF4-FFF2-40B4-BE49-F238E27FC236}">
                <a16:creationId xmlns:a16="http://schemas.microsoft.com/office/drawing/2014/main" id="{8D8FE5CE-8237-44E1-B6B8-3C8393255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04" b="55560"/>
          <a:stretch/>
        </p:blipFill>
        <p:spPr bwMode="auto">
          <a:xfrm>
            <a:off x="583509" y="438150"/>
            <a:ext cx="1073012" cy="10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ágenes de Numeros | Vectores, fotos de stock y PSD gratuitos">
            <a:extLst>
              <a:ext uri="{FF2B5EF4-FFF2-40B4-BE49-F238E27FC236}">
                <a16:creationId xmlns:a16="http://schemas.microsoft.com/office/drawing/2014/main" id="{09CE2AF7-C116-4468-B232-79A094357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r="62003" b="54419"/>
          <a:stretch/>
        </p:blipFill>
        <p:spPr bwMode="auto">
          <a:xfrm>
            <a:off x="10574821" y="397977"/>
            <a:ext cx="1033670" cy="10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ágenes de Numeros | Vectores, fotos de stock y PSD gratuitos">
            <a:extLst>
              <a:ext uri="{FF2B5EF4-FFF2-40B4-BE49-F238E27FC236}">
                <a16:creationId xmlns:a16="http://schemas.microsoft.com/office/drawing/2014/main" id="{63EC3CF2-BAAA-4F95-AEA6-4FE4DE12F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0" r="42221" b="56130"/>
          <a:stretch/>
        </p:blipFill>
        <p:spPr bwMode="auto">
          <a:xfrm>
            <a:off x="583509" y="3532117"/>
            <a:ext cx="993913" cy="10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C0F0356-9510-4645-A1A8-5F704C8A0AB0}"/>
              </a:ext>
            </a:extLst>
          </p:cNvPr>
          <p:cNvSpPr txBox="1"/>
          <p:nvPr/>
        </p:nvSpPr>
        <p:spPr>
          <a:xfrm>
            <a:off x="1577422" y="3532117"/>
            <a:ext cx="9210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MX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Busca en revistas o periódicos palabras u objetos que empiecen con la primera letra de tu nombre, recórtalas y pégalas.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4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B66FBFD5-5BCB-4BDD-9967-365FD5C658B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28" name="Picture 4" descr="Ver las imágenes de origen">
              <a:extLst>
                <a:ext uri="{FF2B5EF4-FFF2-40B4-BE49-F238E27FC236}">
                  <a16:creationId xmlns:a16="http://schemas.microsoft.com/office/drawing/2014/main" id="{387D2300-840C-445D-843C-CE6553A36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C617ED7-091A-4435-95FB-15AC666626BD}"/>
                </a:ext>
              </a:extLst>
            </p:cNvPr>
            <p:cNvSpPr txBox="1"/>
            <p:nvPr/>
          </p:nvSpPr>
          <p:spPr>
            <a:xfrm>
              <a:off x="3813879" y="554459"/>
              <a:ext cx="5548746" cy="25853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5400" dirty="0">
                  <a:latin typeface="Comic Sans MS" panose="030F0702030302020204" pitchFamily="66" charset="0"/>
                </a:rPr>
                <a:t>Material Segunda Semana de Práctica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30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A5626D-E816-4F54-BAE7-D63230D6CC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0" name="Picture 2" descr="Ver las imágenes de origen">
              <a:extLst>
                <a:ext uri="{FF2B5EF4-FFF2-40B4-BE49-F238E27FC236}">
                  <a16:creationId xmlns:a16="http://schemas.microsoft.com/office/drawing/2014/main" id="{4AEBB71C-B2B9-4C8C-AF9A-8D1D22113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>
              <a:off x="0" y="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Ver las imágenes de origen">
              <a:extLst>
                <a:ext uri="{FF2B5EF4-FFF2-40B4-BE49-F238E27FC236}">
                  <a16:creationId xmlns:a16="http://schemas.microsoft.com/office/drawing/2014/main" id="{9B47BBE7-94C2-48A2-B79F-D7A80A2E5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 rot="10800000">
              <a:off x="0" y="606287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1B824D-680F-42C0-B1CB-A2EC6D27318D}"/>
              </a:ext>
            </a:extLst>
          </p:cNvPr>
          <p:cNvSpPr txBox="1"/>
          <p:nvPr/>
        </p:nvSpPr>
        <p:spPr>
          <a:xfrm>
            <a:off x="3896138" y="888137"/>
            <a:ext cx="395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latin typeface="Comic Sans MS" panose="030F0702030302020204" pitchFamily="66" charset="0"/>
              </a:rPr>
              <a:t>Lunes 17 Mayo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1AFEB5-CA67-4856-A5D3-3EFF9CD1B641}"/>
              </a:ext>
            </a:extLst>
          </p:cNvPr>
          <p:cNvSpPr txBox="1"/>
          <p:nvPr/>
        </p:nvSpPr>
        <p:spPr>
          <a:xfrm>
            <a:off x="689111" y="1813510"/>
            <a:ext cx="3955774" cy="4216539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omic Sans MS" panose="030F0702030302020204" pitchFamily="66" charset="0"/>
              </a:rPr>
              <a:t>Materiales: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Material disponible en casa de autocuidado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Canción “Estrellita donde estas”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Video del musicograma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Imagen del musicograma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máquina y colores   </a:t>
            </a:r>
          </a:p>
        </p:txBody>
      </p:sp>
      <p:pic>
        <p:nvPicPr>
          <p:cNvPr id="2052" name="Picture 4" descr="Resultado de imagen de objetos de autocuidado en casa">
            <a:extLst>
              <a:ext uri="{FF2B5EF4-FFF2-40B4-BE49-F238E27FC236}">
                <a16:creationId xmlns:a16="http://schemas.microsoft.com/office/drawing/2014/main" id="{C69EFFAE-6137-45BB-9D10-AB297566E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86" y="1704179"/>
            <a:ext cx="1714914" cy="20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C3848E-F641-4554-BF68-64BB8C4A20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52" r="33098" b="15155"/>
          <a:stretch/>
        </p:blipFill>
        <p:spPr>
          <a:xfrm>
            <a:off x="7851912" y="1411357"/>
            <a:ext cx="3243776" cy="20578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9824E4E-0CE2-471E-9075-215455A13A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52" r="35706" b="20758"/>
          <a:stretch/>
        </p:blipFill>
        <p:spPr>
          <a:xfrm>
            <a:off x="4774138" y="3849813"/>
            <a:ext cx="3367210" cy="2057898"/>
          </a:xfrm>
          <a:prstGeom prst="rect">
            <a:avLst/>
          </a:prstGeom>
        </p:spPr>
      </p:pic>
      <p:pic>
        <p:nvPicPr>
          <p:cNvPr id="2054" name="Picture 6" descr="Resultado de imagen de hojas de maquina blancas animadas">
            <a:extLst>
              <a:ext uri="{FF2B5EF4-FFF2-40B4-BE49-F238E27FC236}">
                <a16:creationId xmlns:a16="http://schemas.microsoft.com/office/drawing/2014/main" id="{438C39ED-8AA3-412F-AE01-35F2FC0B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312" y="3624413"/>
            <a:ext cx="17049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colores animados">
            <a:extLst>
              <a:ext uri="{FF2B5EF4-FFF2-40B4-BE49-F238E27FC236}">
                <a16:creationId xmlns:a16="http://schemas.microsoft.com/office/drawing/2014/main" id="{BB75C7D0-9EFC-46EA-8800-F11447F3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886" y="4481663"/>
            <a:ext cx="1536856" cy="14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9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4DCD5C5-C5CD-492E-9D9E-EF18A1368C59}"/>
              </a:ext>
            </a:extLst>
          </p:cNvPr>
          <p:cNvGrpSpPr/>
          <p:nvPr/>
        </p:nvGrpSpPr>
        <p:grpSpPr>
          <a:xfrm>
            <a:off x="268356" y="212276"/>
            <a:ext cx="11655287" cy="6450461"/>
            <a:chOff x="268356" y="212276"/>
            <a:chExt cx="11655287" cy="6450461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39B493A-BAFD-4424-A0EC-65382891AF0E}"/>
                </a:ext>
              </a:extLst>
            </p:cNvPr>
            <p:cNvSpPr txBox="1"/>
            <p:nvPr/>
          </p:nvSpPr>
          <p:spPr>
            <a:xfrm>
              <a:off x="268356" y="212276"/>
              <a:ext cx="116552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latin typeface="Comic Sans MS" panose="030F0702030302020204" pitchFamily="66" charset="0"/>
                </a:rPr>
                <a:t>Explícale a algún familiar que deben hacer los niños de las imágenes para cuidarse y ser responsables de acuerdo a lo que están realizando.   </a:t>
              </a: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60B234F8-3DFA-4D01-90F4-98663796D29F}"/>
                </a:ext>
              </a:extLst>
            </p:cNvPr>
            <p:cNvGrpSpPr/>
            <p:nvPr/>
          </p:nvGrpSpPr>
          <p:grpSpPr>
            <a:xfrm>
              <a:off x="1192696" y="1351722"/>
              <a:ext cx="9402417" cy="2623930"/>
              <a:chOff x="697396" y="1533331"/>
              <a:chExt cx="7875104" cy="2319673"/>
            </a:xfrm>
          </p:grpSpPr>
          <p:pic>
            <p:nvPicPr>
              <p:cNvPr id="4098" name="Picture 2" descr="Ver las imágenes de origen">
                <a:extLst>
                  <a:ext uri="{FF2B5EF4-FFF2-40B4-BE49-F238E27FC236}">
                    <a16:creationId xmlns:a16="http://schemas.microsoft.com/office/drawing/2014/main" id="{97A909F4-BB7A-4D32-837B-A2613BACB3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68" b="65214"/>
              <a:stretch/>
            </p:blipFill>
            <p:spPr bwMode="auto">
              <a:xfrm>
                <a:off x="697396" y="1603241"/>
                <a:ext cx="2463247" cy="2249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Ver las imágenes de origen">
                <a:extLst>
                  <a:ext uri="{FF2B5EF4-FFF2-40B4-BE49-F238E27FC236}">
                    <a16:creationId xmlns:a16="http://schemas.microsoft.com/office/drawing/2014/main" id="{AD3E4F29-427F-4FA9-A484-FFA4564913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78" r="50000" b="34786"/>
              <a:stretch/>
            </p:blipFill>
            <p:spPr bwMode="auto">
              <a:xfrm>
                <a:off x="6096000" y="1673152"/>
                <a:ext cx="2476500" cy="1987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4" name="Picture 8" descr="Ver las imágenes de origen">
                <a:extLst>
                  <a:ext uri="{FF2B5EF4-FFF2-40B4-BE49-F238E27FC236}">
                    <a16:creationId xmlns:a16="http://schemas.microsoft.com/office/drawing/2014/main" id="{7786CA25-070E-47C8-91D0-D99BD7377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r="3712" b="65214"/>
              <a:stretch/>
            </p:blipFill>
            <p:spPr bwMode="auto">
              <a:xfrm>
                <a:off x="3352800" y="1533331"/>
                <a:ext cx="2292626" cy="2249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D171E92-E2F5-4C93-9067-B60480BE2662}"/>
                </a:ext>
              </a:extLst>
            </p:cNvPr>
            <p:cNvGrpSpPr/>
            <p:nvPr/>
          </p:nvGrpSpPr>
          <p:grpSpPr>
            <a:xfrm>
              <a:off x="876299" y="4117888"/>
              <a:ext cx="9718814" cy="2544849"/>
              <a:chOff x="876299" y="4412973"/>
              <a:chExt cx="7818786" cy="2249765"/>
            </a:xfrm>
          </p:grpSpPr>
          <p:pic>
            <p:nvPicPr>
              <p:cNvPr id="4102" name="Picture 6" descr="Ver las imágenes de origen">
                <a:extLst>
                  <a:ext uri="{FF2B5EF4-FFF2-40B4-BE49-F238E27FC236}">
                    <a16:creationId xmlns:a16="http://schemas.microsoft.com/office/drawing/2014/main" id="{9D22ED7C-47AC-46C3-8B7B-62823BC05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214" r="50000"/>
              <a:stretch/>
            </p:blipFill>
            <p:spPr bwMode="auto">
              <a:xfrm>
                <a:off x="3619500" y="4412973"/>
                <a:ext cx="2476500" cy="2249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6" name="Picture 10" descr="Ver las imágenes de origen">
                <a:extLst>
                  <a:ext uri="{FF2B5EF4-FFF2-40B4-BE49-F238E27FC236}">
                    <a16:creationId xmlns:a16="http://schemas.microsoft.com/office/drawing/2014/main" id="{4CDDA38A-8CF1-4A37-AE6D-6A79B55AE7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35093" b="34171"/>
              <a:stretch/>
            </p:blipFill>
            <p:spPr bwMode="auto">
              <a:xfrm>
                <a:off x="876299" y="4543942"/>
                <a:ext cx="2476501" cy="1987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8" name="Picture 12" descr="Ver las imágenes de origen">
                <a:extLst>
                  <a:ext uri="{FF2B5EF4-FFF2-40B4-BE49-F238E27FC236}">
                    <a16:creationId xmlns:a16="http://schemas.microsoft.com/office/drawing/2014/main" id="{C91532A3-C92B-4B48-ABA0-105841B66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t="65214" r="2910"/>
              <a:stretch/>
            </p:blipFill>
            <p:spPr bwMode="auto">
              <a:xfrm>
                <a:off x="6362700" y="4412973"/>
                <a:ext cx="2332385" cy="2249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2087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955182-01D4-4E7F-944F-803D593CD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7" t="2030" r="2756" b="2028"/>
          <a:stretch/>
        </p:blipFill>
        <p:spPr>
          <a:xfrm>
            <a:off x="2189922" y="844458"/>
            <a:ext cx="7431156" cy="57202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B52733-9A74-40A2-9420-C79405E332E0}"/>
              </a:ext>
            </a:extLst>
          </p:cNvPr>
          <p:cNvSpPr txBox="1"/>
          <p:nvPr/>
        </p:nvSpPr>
        <p:spPr>
          <a:xfrm>
            <a:off x="268356" y="212276"/>
            <a:ext cx="11655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</a:rPr>
              <a:t>Dibuja el siguiente musicograma con ayuda de algún familiar </a:t>
            </a:r>
          </a:p>
        </p:txBody>
      </p:sp>
    </p:spTree>
    <p:extLst>
      <p:ext uri="{BB962C8B-B14F-4D97-AF65-F5344CB8AC3E}">
        <p14:creationId xmlns:p14="http://schemas.microsoft.com/office/powerpoint/2010/main" val="426505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A5626D-E816-4F54-BAE7-D63230D6CC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0" name="Picture 2" descr="Ver las imágenes de origen">
              <a:extLst>
                <a:ext uri="{FF2B5EF4-FFF2-40B4-BE49-F238E27FC236}">
                  <a16:creationId xmlns:a16="http://schemas.microsoft.com/office/drawing/2014/main" id="{4AEBB71C-B2B9-4C8C-AF9A-8D1D22113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>
              <a:off x="0" y="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Ver las imágenes de origen">
              <a:extLst>
                <a:ext uri="{FF2B5EF4-FFF2-40B4-BE49-F238E27FC236}">
                  <a16:creationId xmlns:a16="http://schemas.microsoft.com/office/drawing/2014/main" id="{9B47BBE7-94C2-48A2-B79F-D7A80A2E5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 rot="10800000">
              <a:off x="0" y="606287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1B824D-680F-42C0-B1CB-A2EC6D27318D}"/>
              </a:ext>
            </a:extLst>
          </p:cNvPr>
          <p:cNvSpPr txBox="1"/>
          <p:nvPr/>
        </p:nvSpPr>
        <p:spPr>
          <a:xfrm>
            <a:off x="3896138" y="888137"/>
            <a:ext cx="424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Comic Sans MS" panose="030F0702030302020204" pitchFamily="66" charset="0"/>
              </a:rPr>
              <a:t>Martes 18 Mayo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1AFEB5-CA67-4856-A5D3-3EFF9CD1B641}"/>
              </a:ext>
            </a:extLst>
          </p:cNvPr>
          <p:cNvSpPr txBox="1"/>
          <p:nvPr/>
        </p:nvSpPr>
        <p:spPr>
          <a:xfrm>
            <a:off x="689111" y="1813510"/>
            <a:ext cx="3955774" cy="3847207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omic Sans MS" panose="030F0702030302020204" pitchFamily="66" charset="0"/>
              </a:rPr>
              <a:t>Materiales: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Video “Contaminación acústica”.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Cuaderno de evidencias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Revistas o periódicos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Pegamento y tijeras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Video ¿Cuántos faltan para llegar a 10?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latin typeface="Comic Sans MS" panose="030F0702030302020204" pitchFamily="66" charset="0"/>
              </a:rPr>
              <a:t>Hoja de trabajo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250633-18DF-4080-8D95-DD0C8B07A1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52" r="33098" b="15155"/>
          <a:stretch/>
        </p:blipFill>
        <p:spPr>
          <a:xfrm>
            <a:off x="5474998" y="1758463"/>
            <a:ext cx="2953385" cy="1873669"/>
          </a:xfrm>
          <a:prstGeom prst="rect">
            <a:avLst/>
          </a:prstGeom>
        </p:spPr>
      </p:pic>
      <p:pic>
        <p:nvPicPr>
          <p:cNvPr id="3074" name="Picture 2" descr="Resultado de imagen de revistas y periodicos animados">
            <a:extLst>
              <a:ext uri="{FF2B5EF4-FFF2-40B4-BE49-F238E27FC236}">
                <a16:creationId xmlns:a16="http://schemas.microsoft.com/office/drawing/2014/main" id="{72BD347B-15E7-46C6-A890-4D58C71D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61" y="1197282"/>
            <a:ext cx="2953385" cy="20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B008FDA-650C-48BA-B01A-A438C62B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71" y="3884061"/>
            <a:ext cx="2145637" cy="21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EE5F75-0BAF-4995-BFF7-F03B0EA76D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1" t="5355" r="33533" b="9800"/>
          <a:stretch/>
        </p:blipFill>
        <p:spPr>
          <a:xfrm>
            <a:off x="8971461" y="3737113"/>
            <a:ext cx="2947387" cy="21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8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188AAB59-AB07-4856-9C5A-8B83B6609DE9}"/>
              </a:ext>
            </a:extLst>
          </p:cNvPr>
          <p:cNvGraphicFramePr>
            <a:graphicFrameLocks noGrp="1"/>
          </p:cNvGraphicFramePr>
          <p:nvPr/>
        </p:nvGraphicFramePr>
        <p:xfrm>
          <a:off x="320260" y="184850"/>
          <a:ext cx="11551480" cy="65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740">
                  <a:extLst>
                    <a:ext uri="{9D8B030D-6E8A-4147-A177-3AD203B41FA5}">
                      <a16:colId xmlns:a16="http://schemas.microsoft.com/office/drawing/2014/main" val="1455693684"/>
                    </a:ext>
                  </a:extLst>
                </a:gridCol>
                <a:gridCol w="5775740">
                  <a:extLst>
                    <a:ext uri="{9D8B030D-6E8A-4147-A177-3AD203B41FA5}">
                      <a16:colId xmlns:a16="http://schemas.microsoft.com/office/drawing/2014/main" val="3263493539"/>
                    </a:ext>
                  </a:extLst>
                </a:gridCol>
              </a:tblGrid>
              <a:tr h="671813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 y encierra con un circulo la contaminación acústica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Encierra con un circulo las acciones para evitar la contaminación acústica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539146"/>
                  </a:ext>
                </a:extLst>
              </a:tr>
              <a:tr h="581648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27194"/>
                  </a:ext>
                </a:extLst>
              </a:tr>
            </a:tbl>
          </a:graphicData>
        </a:graphic>
      </p:graphicFrame>
      <p:pic>
        <p:nvPicPr>
          <p:cNvPr id="1026" name="Picture 2" descr="Diseño de contaminación acústica | Vector Premium">
            <a:extLst>
              <a:ext uri="{FF2B5EF4-FFF2-40B4-BE49-F238E27FC236}">
                <a16:creationId xmlns:a16="http://schemas.microsoft.com/office/drawing/2014/main" id="{13CBFE1C-18FD-4FFD-A939-24655DE2E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4033" r="59113" b="73064"/>
          <a:stretch/>
        </p:blipFill>
        <p:spPr bwMode="auto">
          <a:xfrm>
            <a:off x="556593" y="1245705"/>
            <a:ext cx="1696277" cy="112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eño de contaminación acústica | Vector Premium">
            <a:extLst>
              <a:ext uri="{FF2B5EF4-FFF2-40B4-BE49-F238E27FC236}">
                <a16:creationId xmlns:a16="http://schemas.microsoft.com/office/drawing/2014/main" id="{FC299800-C266-4794-A8E0-BBED2AE93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7" t="7706" r="7550" b="76241"/>
          <a:stretch/>
        </p:blipFill>
        <p:spPr bwMode="auto">
          <a:xfrm>
            <a:off x="3120444" y="5391596"/>
            <a:ext cx="2087659" cy="11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seño de contaminación acústica | Vector Premium">
            <a:extLst>
              <a:ext uri="{FF2B5EF4-FFF2-40B4-BE49-F238E27FC236}">
                <a16:creationId xmlns:a16="http://schemas.microsoft.com/office/drawing/2014/main" id="{C6E9927B-8866-4CC5-A189-DD18B6FF7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2" t="40538" r="4010" b="38664"/>
          <a:stretch/>
        </p:blipFill>
        <p:spPr bwMode="auto">
          <a:xfrm>
            <a:off x="3654366" y="1343614"/>
            <a:ext cx="2227421" cy="14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eño de contaminación acústica | Vector Premium">
            <a:extLst>
              <a:ext uri="{FF2B5EF4-FFF2-40B4-BE49-F238E27FC236}">
                <a16:creationId xmlns:a16="http://schemas.microsoft.com/office/drawing/2014/main" id="{65601EDD-326C-4C9A-83FE-381C0AEBF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4" t="3820" r="36665" b="74347"/>
          <a:stretch/>
        </p:blipFill>
        <p:spPr bwMode="auto">
          <a:xfrm>
            <a:off x="470462" y="3574017"/>
            <a:ext cx="1696276" cy="15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lsa de basura negra con residuos de comida. | Vector Premium">
            <a:extLst>
              <a:ext uri="{FF2B5EF4-FFF2-40B4-BE49-F238E27FC236}">
                <a16:creationId xmlns:a16="http://schemas.microsoft.com/office/drawing/2014/main" id="{C1CBB1D1-2657-4B95-8F0E-FF2DE96EB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" r="6438" b="4827"/>
          <a:stretch/>
        </p:blipFill>
        <p:spPr bwMode="auto">
          <a:xfrm>
            <a:off x="3935235" y="3233267"/>
            <a:ext cx="1895720" cy="18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FC492C-1FB7-4C09-B4A2-71E95582D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7" t="74605" r="14662"/>
          <a:stretch/>
        </p:blipFill>
        <p:spPr>
          <a:xfrm>
            <a:off x="756369" y="5505515"/>
            <a:ext cx="1496501" cy="898599"/>
          </a:xfrm>
          <a:prstGeom prst="rect">
            <a:avLst/>
          </a:prstGeom>
        </p:spPr>
      </p:pic>
      <p:pic>
        <p:nvPicPr>
          <p:cNvPr id="1036" name="Picture 12" descr="Contaminación, basura, basura y objetos ... | Free Vector #Freepik  #freevector #comida #papel #dibujos-animados #b… | Vectores gratis, Basura,  Contaminacion dibujos">
            <a:extLst>
              <a:ext uri="{FF2B5EF4-FFF2-40B4-BE49-F238E27FC236}">
                <a16:creationId xmlns:a16="http://schemas.microsoft.com/office/drawing/2014/main" id="{26BC5B78-44D5-4C75-A1BC-047096600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6" t="24407" b="50000"/>
          <a:stretch/>
        </p:blipFill>
        <p:spPr bwMode="auto">
          <a:xfrm>
            <a:off x="1676304" y="2468683"/>
            <a:ext cx="2066925" cy="85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ntaminación, basura, basura y objetos ... | Free Vector #Freepik  #freevector #comida #papel #dibujos-animados #b… | Vectores gratis, Basura,  Contaminacion dibujos">
            <a:extLst>
              <a:ext uri="{FF2B5EF4-FFF2-40B4-BE49-F238E27FC236}">
                <a16:creationId xmlns:a16="http://schemas.microsoft.com/office/drawing/2014/main" id="{78A5B60A-92EB-4DCC-825D-158CE515D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73024" r="48005"/>
          <a:stretch/>
        </p:blipFill>
        <p:spPr bwMode="auto">
          <a:xfrm>
            <a:off x="2316940" y="3773538"/>
            <a:ext cx="1337426" cy="10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adrando: vectores, gráficos, imágenes vectoriales | Depositphotos®">
            <a:extLst>
              <a:ext uri="{FF2B5EF4-FFF2-40B4-BE49-F238E27FC236}">
                <a16:creationId xmlns:a16="http://schemas.microsoft.com/office/drawing/2014/main" id="{38EFCFDE-6254-4921-9265-BEFB908E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81" y="1231139"/>
            <a:ext cx="1802292" cy="11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Un lindo perro sobre fondo blanco. | Vector Gratis">
            <a:extLst>
              <a:ext uri="{FF2B5EF4-FFF2-40B4-BE49-F238E27FC236}">
                <a16:creationId xmlns:a16="http://schemas.microsoft.com/office/drawing/2014/main" id="{E7B72C15-4D15-427B-858D-1B6CF575D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503" y="1176089"/>
            <a:ext cx="1395000" cy="11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ector conjunto de personas gritando | Vector Premium">
            <a:extLst>
              <a:ext uri="{FF2B5EF4-FFF2-40B4-BE49-F238E27FC236}">
                <a16:creationId xmlns:a16="http://schemas.microsoft.com/office/drawing/2014/main" id="{6546E991-D0D6-4B02-A065-39E22690F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336854" y="2985699"/>
            <a:ext cx="2357684" cy="11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6D6E1B-808B-449A-91CF-5E997251D3C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405" t="5272" r="12831" b="28859"/>
          <a:stretch/>
        </p:blipFill>
        <p:spPr>
          <a:xfrm>
            <a:off x="6646481" y="2873625"/>
            <a:ext cx="1802292" cy="1566931"/>
          </a:xfrm>
          <a:prstGeom prst="rect">
            <a:avLst/>
          </a:prstGeom>
        </p:spPr>
      </p:pic>
      <p:pic>
        <p:nvPicPr>
          <p:cNvPr id="1048" name="Picture 24" descr="La pérdida de la audición es un problema más común de lo que suele creerse,  pero existen recomendaciones">
            <a:extLst>
              <a:ext uri="{FF2B5EF4-FFF2-40B4-BE49-F238E27FC236}">
                <a16:creationId xmlns:a16="http://schemas.microsoft.com/office/drawing/2014/main" id="{836A3EAC-782E-4B26-98BF-EF04C155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70" y="4880782"/>
            <a:ext cx="2747081" cy="1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ector de hombre escuchando música | Vector Premium">
            <a:extLst>
              <a:ext uri="{FF2B5EF4-FFF2-40B4-BE49-F238E27FC236}">
                <a16:creationId xmlns:a16="http://schemas.microsoft.com/office/drawing/2014/main" id="{41023D2F-1EE5-4E44-9C0B-D73616BE3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03" y="4636231"/>
            <a:ext cx="1835360" cy="18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6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650708-5D71-4836-8FD1-637A7FAC8703}"/>
              </a:ext>
            </a:extLst>
          </p:cNvPr>
          <p:cNvSpPr txBox="1"/>
          <p:nvPr/>
        </p:nvSpPr>
        <p:spPr>
          <a:xfrm>
            <a:off x="424069" y="278296"/>
            <a:ext cx="11343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● Dibuja y colorea los peces que faltan para que ambas peceras cuenten con la misma cantidad.</a:t>
            </a:r>
          </a:p>
          <a:p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● Escribe debajo de cada pecera el número de peces que tiene, suma ambas cantidades y verifica que el resultado sea 10. </a:t>
            </a:r>
            <a:endParaRPr lang="es-MX" sz="2000" dirty="0"/>
          </a:p>
        </p:txBody>
      </p:sp>
      <p:pic>
        <p:nvPicPr>
          <p:cNvPr id="2050" name="Picture 2" descr="EL PERGAMINO VELOZ: PECERA DE IDEAS">
            <a:extLst>
              <a:ext uri="{FF2B5EF4-FFF2-40B4-BE49-F238E27FC236}">
                <a16:creationId xmlns:a16="http://schemas.microsoft.com/office/drawing/2014/main" id="{8CCF2FCE-A036-45D8-A19C-E844EEB9B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8181" r="3742"/>
          <a:stretch/>
        </p:blipFill>
        <p:spPr bwMode="auto">
          <a:xfrm>
            <a:off x="840685" y="1362917"/>
            <a:ext cx="4754881" cy="398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L PERGAMINO VELOZ: PECERA DE IDEAS">
            <a:extLst>
              <a:ext uri="{FF2B5EF4-FFF2-40B4-BE49-F238E27FC236}">
                <a16:creationId xmlns:a16="http://schemas.microsoft.com/office/drawing/2014/main" id="{168BB6BA-0A64-429D-B244-E497CEC6B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8181" r="3742"/>
          <a:stretch/>
        </p:blipFill>
        <p:spPr bwMode="auto">
          <a:xfrm>
            <a:off x="5863597" y="1362917"/>
            <a:ext cx="4754881" cy="398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7B00D7-7C2C-4FCF-8181-BCABD46510BE}"/>
              </a:ext>
            </a:extLst>
          </p:cNvPr>
          <p:cNvSpPr txBox="1"/>
          <p:nvPr/>
        </p:nvSpPr>
        <p:spPr>
          <a:xfrm>
            <a:off x="2251544" y="5416526"/>
            <a:ext cx="1603717" cy="769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CF368C-C659-4E7F-AED2-C0493BBABE46}"/>
              </a:ext>
            </a:extLst>
          </p:cNvPr>
          <p:cNvSpPr txBox="1"/>
          <p:nvPr/>
        </p:nvSpPr>
        <p:spPr>
          <a:xfrm>
            <a:off x="7353721" y="5407822"/>
            <a:ext cx="1603717" cy="769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20FBB3-0DD5-48C9-A636-BB50E4DE90C5}"/>
              </a:ext>
            </a:extLst>
          </p:cNvPr>
          <p:cNvSpPr txBox="1"/>
          <p:nvPr/>
        </p:nvSpPr>
        <p:spPr>
          <a:xfrm>
            <a:off x="5438432" y="532974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/>
              <a:t>+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DEEBB3C-F54B-47EC-B0CD-9F0698124139}"/>
              </a:ext>
            </a:extLst>
          </p:cNvPr>
          <p:cNvSpPr txBox="1"/>
          <p:nvPr/>
        </p:nvSpPr>
        <p:spPr>
          <a:xfrm>
            <a:off x="9251498" y="529529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/>
              <a:t>=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9C190D9-FBAB-4AC8-A8B6-B10D2D99FE99}"/>
              </a:ext>
            </a:extLst>
          </p:cNvPr>
          <p:cNvSpPr txBox="1"/>
          <p:nvPr/>
        </p:nvSpPr>
        <p:spPr>
          <a:xfrm>
            <a:off x="10175087" y="528542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/>
              <a:t>10</a:t>
            </a:r>
          </a:p>
        </p:txBody>
      </p:sp>
      <p:pic>
        <p:nvPicPr>
          <p:cNvPr id="2054" name="Picture 6" descr="Pez de dibujos animados sonriendo - Descargar PNG/SVG transparente">
            <a:extLst>
              <a:ext uri="{FF2B5EF4-FFF2-40B4-BE49-F238E27FC236}">
                <a16:creationId xmlns:a16="http://schemas.microsoft.com/office/drawing/2014/main" id="{2CAC4762-19F1-463E-97C7-F7B56B68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6" y="2497648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bujado a mano perfil de pescado - Descargar PNG/SVG transparente">
            <a:extLst>
              <a:ext uri="{FF2B5EF4-FFF2-40B4-BE49-F238E27FC236}">
                <a16:creationId xmlns:a16="http://schemas.microsoft.com/office/drawing/2014/main" id="{BAEECDEE-5465-4DBD-860E-77163EB3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62" y="3797963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cono de pescado plano - Descargar PNG/SVG transparente">
            <a:extLst>
              <a:ext uri="{FF2B5EF4-FFF2-40B4-BE49-F238E27FC236}">
                <a16:creationId xmlns:a16="http://schemas.microsoft.com/office/drawing/2014/main" id="{44C26026-4DC9-4F91-BE72-EDDECEA8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61" y="2048822"/>
            <a:ext cx="1306420" cy="13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ez de dibujos animados sonriendo - Descargar PNG/SVG transparente">
            <a:extLst>
              <a:ext uri="{FF2B5EF4-FFF2-40B4-BE49-F238E27FC236}">
                <a16:creationId xmlns:a16="http://schemas.microsoft.com/office/drawing/2014/main" id="{43B9E98B-690E-461A-8211-10552C2A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84" y="2487547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escado Pez Pequeño Calamar Pintado A Mano, Calamar, Color, Pescado PNG y  PSD para Descargar Gratis | Pngtree">
            <a:extLst>
              <a:ext uri="{FF2B5EF4-FFF2-40B4-BE49-F238E27FC236}">
                <a16:creationId xmlns:a16="http://schemas.microsoft.com/office/drawing/2014/main" id="{04864B48-09B2-48F4-9A5B-C0C8E03E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625" r="95469">
                        <a14:foregroundMark x1="9375" y1="47500" x2="9375" y2="47500"/>
                        <a14:foregroundMark x1="12031" y1="48281" x2="8906" y2="47813"/>
                        <a14:foregroundMark x1="5938" y1="49219" x2="5625" y2="47656"/>
                        <a14:foregroundMark x1="88281" y1="48594" x2="94063" y2="46563"/>
                        <a14:foregroundMark x1="92344" y1="60938" x2="95469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56" y="2972977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Pescado Pez Pequeño Calamar Pintado A Mano, Calamar, Color, Pescado PNG y  PSD para Descargar Gratis | Pngtree">
            <a:extLst>
              <a:ext uri="{FF2B5EF4-FFF2-40B4-BE49-F238E27FC236}">
                <a16:creationId xmlns:a16="http://schemas.microsoft.com/office/drawing/2014/main" id="{36B14A2C-10C2-4F02-8D2D-A2041496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625" r="95469">
                        <a14:foregroundMark x1="9375" y1="47500" x2="9375" y2="47500"/>
                        <a14:foregroundMark x1="12031" y1="48281" x2="8906" y2="47813"/>
                        <a14:foregroundMark x1="5938" y1="49219" x2="5625" y2="47656"/>
                        <a14:foregroundMark x1="88281" y1="48594" x2="94063" y2="46563"/>
                        <a14:foregroundMark x1="92344" y1="60938" x2="95469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80" y="2972977"/>
            <a:ext cx="1584084" cy="15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41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A5626D-E816-4F54-BAE7-D63230D6CC8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50" name="Picture 2" descr="Ver las imágenes de origen">
              <a:extLst>
                <a:ext uri="{FF2B5EF4-FFF2-40B4-BE49-F238E27FC236}">
                  <a16:creationId xmlns:a16="http://schemas.microsoft.com/office/drawing/2014/main" id="{4AEBB71C-B2B9-4C8C-AF9A-8D1D221139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>
              <a:off x="0" y="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Ver las imágenes de origen">
              <a:extLst>
                <a:ext uri="{FF2B5EF4-FFF2-40B4-BE49-F238E27FC236}">
                  <a16:creationId xmlns:a16="http://schemas.microsoft.com/office/drawing/2014/main" id="{9B47BBE7-94C2-48A2-B79F-D7A80A2E5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74"/>
            <a:stretch/>
          </p:blipFill>
          <p:spPr bwMode="auto">
            <a:xfrm rot="10800000">
              <a:off x="0" y="6062870"/>
              <a:ext cx="12192000" cy="795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31B824D-680F-42C0-B1CB-A2EC6D27318D}"/>
              </a:ext>
            </a:extLst>
          </p:cNvPr>
          <p:cNvSpPr txBox="1"/>
          <p:nvPr/>
        </p:nvSpPr>
        <p:spPr>
          <a:xfrm>
            <a:off x="3896137" y="888137"/>
            <a:ext cx="453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Comic Sans MS" panose="030F0702030302020204" pitchFamily="66" charset="0"/>
              </a:rPr>
              <a:t>Miércoles 19 Mayo 2021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1AFEB5-CA67-4856-A5D3-3EFF9CD1B641}"/>
              </a:ext>
            </a:extLst>
          </p:cNvPr>
          <p:cNvSpPr txBox="1"/>
          <p:nvPr/>
        </p:nvSpPr>
        <p:spPr>
          <a:xfrm>
            <a:off x="689111" y="2551837"/>
            <a:ext cx="4532244" cy="175432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Comic Sans MS" panose="030F0702030302020204" pitchFamily="66" charset="0"/>
              </a:rPr>
              <a:t>Materiales: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>
                <a:latin typeface="Comic Sans MS" panose="030F0702030302020204" pitchFamily="66" charset="0"/>
              </a:rPr>
              <a:t>Poema “La primavera”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>
                <a:latin typeface="Comic Sans MS" panose="030F0702030302020204" pitchFamily="66" charset="0"/>
              </a:rPr>
              <a:t>Cuaderno de evidencias</a:t>
            </a:r>
            <a:endParaRPr lang="es-MX" sz="24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553251-01C8-49A0-95E1-100E6FAAB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8" t="29652" r="16956" b="18439"/>
          <a:stretch/>
        </p:blipFill>
        <p:spPr>
          <a:xfrm>
            <a:off x="6411469" y="1930046"/>
            <a:ext cx="5091420" cy="30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6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299</Words>
  <Application>Microsoft Office PowerPoint</Application>
  <PresentationFormat>Panorámica</PresentationFormat>
  <Paragraphs>51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YAMILE MARGARITA MERCADO ESQUIVEL</dc:creator>
  <cp:lastModifiedBy>Tamara Lopez</cp:lastModifiedBy>
  <cp:revision>14</cp:revision>
  <dcterms:created xsi:type="dcterms:W3CDTF">2021-05-16T02:13:45Z</dcterms:created>
  <dcterms:modified xsi:type="dcterms:W3CDTF">2021-05-16T19:46:10Z</dcterms:modified>
</cp:coreProperties>
</file>