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4" r:id="rId4"/>
    <p:sldId id="260" r:id="rId5"/>
    <p:sldId id="266" r:id="rId6"/>
    <p:sldId id="268" r:id="rId7"/>
    <p:sldId id="269" r:id="rId8"/>
    <p:sldId id="270" r:id="rId9"/>
    <p:sldId id="261" r:id="rId10"/>
    <p:sldId id="265" r:id="rId11"/>
    <p:sldId id="262" r:id="rId12"/>
    <p:sldId id="26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B1F"/>
    <a:srgbClr val="EF4F1D"/>
    <a:srgbClr val="FA950E"/>
    <a:srgbClr val="99FFCC"/>
    <a:srgbClr val="B20C8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4160451-1F7A-45F4-8696-F291EC642E87}"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249989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160451-1F7A-45F4-8696-F291EC642E87}"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3106161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160451-1F7A-45F4-8696-F291EC642E87}"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286358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160451-1F7A-45F4-8696-F291EC642E87}"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2239331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4160451-1F7A-45F4-8696-F291EC642E87}" type="datetimeFigureOut">
              <a:rPr lang="es-MX" smtClean="0"/>
              <a:t>13/05/2021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3748555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4160451-1F7A-45F4-8696-F291EC642E87}" type="datetimeFigureOut">
              <a:rPr lang="es-MX" smtClean="0"/>
              <a:t>13/05/2021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321345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4160451-1F7A-45F4-8696-F291EC642E87}" type="datetimeFigureOut">
              <a:rPr lang="es-MX" smtClean="0"/>
              <a:t>13/05/2021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182276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4160451-1F7A-45F4-8696-F291EC642E87}" type="datetimeFigureOut">
              <a:rPr lang="es-MX" smtClean="0"/>
              <a:t>13/05/2021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806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160451-1F7A-45F4-8696-F291EC642E87}" type="datetimeFigureOut">
              <a:rPr lang="es-MX" smtClean="0"/>
              <a:t>13/05/2021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76493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4160451-1F7A-45F4-8696-F291EC642E87}" type="datetimeFigureOut">
              <a:rPr lang="es-MX" smtClean="0"/>
              <a:t>13/05/2021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212228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4160451-1F7A-45F4-8696-F291EC642E87}" type="datetimeFigureOut">
              <a:rPr lang="es-MX" smtClean="0"/>
              <a:t>13/05/2021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3098679-6FB8-4820-8395-465EB0F0AF79}" type="slidenum">
              <a:rPr lang="es-MX" smtClean="0"/>
              <a:t>‹Nº›</a:t>
            </a:fld>
            <a:endParaRPr lang="es-MX"/>
          </a:p>
        </p:txBody>
      </p:sp>
    </p:spTree>
    <p:extLst>
      <p:ext uri="{BB962C8B-B14F-4D97-AF65-F5344CB8AC3E}">
        <p14:creationId xmlns:p14="http://schemas.microsoft.com/office/powerpoint/2010/main" val="182711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60451-1F7A-45F4-8696-F291EC642E87}" type="datetimeFigureOut">
              <a:rPr lang="es-MX" smtClean="0"/>
              <a:t>13/05/2021</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98679-6FB8-4820-8395-465EB0F0AF79}" type="slidenum">
              <a:rPr lang="es-MX" smtClean="0"/>
              <a:t>‹Nº›</a:t>
            </a:fld>
            <a:endParaRPr lang="es-MX"/>
          </a:p>
        </p:txBody>
      </p:sp>
    </p:spTree>
    <p:extLst>
      <p:ext uri="{BB962C8B-B14F-4D97-AF65-F5344CB8AC3E}">
        <p14:creationId xmlns:p14="http://schemas.microsoft.com/office/powerpoint/2010/main" val="2304880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PRkviFp0jn8"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youtu.be/lmFTPA99Acg" TargetMode="Externa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4.wdp"/><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7.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9.wdp"/><Relationship Id="rId4" Type="http://schemas.openxmlformats.org/officeDocument/2006/relationships/image" Target="../media/image24.png"/><Relationship Id="rId9" Type="http://schemas.microsoft.com/office/2007/relationships/hdphoto" Target="../media/hdphoto11.wdp"/></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9.wdp"/><Relationship Id="rId4" Type="http://schemas.openxmlformats.org/officeDocument/2006/relationships/image" Target="../media/image24.png"/><Relationship Id="rId9" Type="http://schemas.microsoft.com/office/2007/relationships/hdphoto" Target="../media/hdphoto11.wdp"/></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kjIuHzMTeI"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s://youtu.be/fNUGwr1Cafs" TargetMode="External"/><Relationship Id="rId4" Type="http://schemas.openxmlformats.org/officeDocument/2006/relationships/hyperlink" Target="https://youtu.be/UspuJxoQsp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EF2FAEAD-C0EA-4B5A-B832-1DC069BC93E6}"/>
              </a:ext>
            </a:extLst>
          </p:cNvPr>
          <p:cNvGrpSpPr/>
          <p:nvPr/>
        </p:nvGrpSpPr>
        <p:grpSpPr>
          <a:xfrm>
            <a:off x="0" y="0"/>
            <a:ext cx="12192000" cy="6858000"/>
            <a:chOff x="0" y="0"/>
            <a:chExt cx="12192000" cy="6858000"/>
          </a:xfrm>
        </p:grpSpPr>
        <p:pic>
          <p:nvPicPr>
            <p:cNvPr id="5" name="Imagen 4">
              <a:extLst>
                <a:ext uri="{FF2B5EF4-FFF2-40B4-BE49-F238E27FC236}">
                  <a16:creationId xmlns:a16="http://schemas.microsoft.com/office/drawing/2014/main" id="{2B10749E-AC07-41BB-A777-B4255004178B}"/>
                </a:ext>
              </a:extLst>
            </p:cNvPr>
            <p:cNvPicPr>
              <a:picLocks noChangeAspect="1"/>
            </p:cNvPicPr>
            <p:nvPr/>
          </p:nvPicPr>
          <p:blipFill>
            <a:blip r:embed="rId2"/>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93FDD918-552C-4B7E-B87D-A65400B6B61B}"/>
                </a:ext>
              </a:extLst>
            </p:cNvPr>
            <p:cNvSpPr txBox="1"/>
            <p:nvPr/>
          </p:nvSpPr>
          <p:spPr>
            <a:xfrm>
              <a:off x="2079913" y="1026717"/>
              <a:ext cx="8032173" cy="4585871"/>
            </a:xfrm>
            <a:prstGeom prst="rect">
              <a:avLst/>
            </a:prstGeom>
            <a:noFill/>
          </p:spPr>
          <p:txBody>
            <a:bodyPr wrap="square" rtlCol="0">
              <a:spAutoFit/>
            </a:bodyPr>
            <a:lstStyle/>
            <a:p>
              <a:pPr algn="ctr"/>
              <a:r>
                <a:rPr lang="es-MX" sz="3600" dirty="0">
                  <a:latin typeface="Lucida Calligraphy" panose="03010101010101010101" pitchFamily="66" charset="0"/>
                </a:rPr>
                <a:t>Jardín de niños Ignacio Allende</a:t>
              </a:r>
            </a:p>
            <a:p>
              <a:pPr algn="ctr"/>
              <a:r>
                <a:rPr lang="es-MX" sz="2400" dirty="0">
                  <a:latin typeface="Lucida Calligraphy" panose="03010101010101010101" pitchFamily="66" charset="0"/>
                </a:rPr>
                <a:t> </a:t>
              </a:r>
            </a:p>
            <a:p>
              <a:pPr algn="ctr"/>
              <a:r>
                <a:rPr lang="es-MX" sz="2400" dirty="0">
                  <a:latin typeface="Lucida Calligraphy" panose="03010101010101010101" pitchFamily="66" charset="0"/>
                </a:rPr>
                <a:t>Grupo 2° y 3° sección “B”</a:t>
              </a:r>
            </a:p>
            <a:p>
              <a:pPr algn="ctr"/>
              <a:endParaRPr lang="es-MX" sz="2400" b="1" dirty="0">
                <a:latin typeface="Lucida Calligraphy" panose="03010101010101010101" pitchFamily="66" charset="0"/>
              </a:endParaRPr>
            </a:p>
            <a:p>
              <a:pPr algn="ctr"/>
              <a:r>
                <a:rPr lang="es-MX" sz="2400" b="1" u="sng" dirty="0">
                  <a:latin typeface="Lucida Calligraphy" panose="03010101010101010101" pitchFamily="66" charset="0"/>
                </a:rPr>
                <a:t>Plan semanal </a:t>
              </a:r>
            </a:p>
            <a:p>
              <a:pPr algn="ctr"/>
              <a:endParaRPr lang="es-MX" sz="2000" dirty="0">
                <a:latin typeface="Lucida Calligraphy" panose="03010101010101010101" pitchFamily="66" charset="0"/>
              </a:endParaRPr>
            </a:p>
            <a:p>
              <a:pPr algn="ctr"/>
              <a:r>
                <a:rPr lang="es-MX" sz="2000" b="1" dirty="0">
                  <a:latin typeface="Lucida Calligraphy" panose="03010101010101010101" pitchFamily="66" charset="0"/>
                </a:rPr>
                <a:t>Maestra practicante: </a:t>
              </a:r>
              <a:r>
                <a:rPr lang="es-MX" sz="2000" dirty="0">
                  <a:latin typeface="Lucida Calligraphy" panose="03010101010101010101" pitchFamily="66" charset="0"/>
                </a:rPr>
                <a:t>Sofia Siller</a:t>
              </a:r>
            </a:p>
            <a:p>
              <a:pPr algn="ctr"/>
              <a:endParaRPr lang="es-MX" sz="2000" dirty="0">
                <a:latin typeface="Lucida Calligraphy" panose="03010101010101010101" pitchFamily="66" charset="0"/>
              </a:endParaRPr>
            </a:p>
            <a:p>
              <a:pPr algn="ctr"/>
              <a:r>
                <a:rPr lang="es-MX" sz="2000" b="1" dirty="0">
                  <a:latin typeface="Lucida Calligraphy" panose="03010101010101010101" pitchFamily="66" charset="0"/>
                </a:rPr>
                <a:t>Maestra titular: </a:t>
              </a:r>
              <a:r>
                <a:rPr lang="es-MX" sz="2000" dirty="0">
                  <a:latin typeface="Lucida Calligraphy" panose="03010101010101010101" pitchFamily="66" charset="0"/>
                </a:rPr>
                <a:t>Nora Eneida Hernández Martínez</a:t>
              </a:r>
            </a:p>
            <a:p>
              <a:pPr algn="ctr"/>
              <a:r>
                <a:rPr lang="es-MX" sz="2000" dirty="0">
                  <a:latin typeface="Lucida Calligraphy" panose="03010101010101010101" pitchFamily="66" charset="0"/>
                </a:rPr>
                <a:t> </a:t>
              </a:r>
            </a:p>
            <a:p>
              <a:pPr algn="ctr"/>
              <a:r>
                <a:rPr lang="es-MX" sz="2000" b="1" dirty="0">
                  <a:latin typeface="Lucida Calligraphy" panose="03010101010101010101" pitchFamily="66" charset="0"/>
                </a:rPr>
                <a:t>Directora: </a:t>
              </a:r>
              <a:r>
                <a:rPr lang="es-MX" sz="2000" dirty="0">
                  <a:latin typeface="Lucida Calligraphy" panose="03010101010101010101" pitchFamily="66" charset="0"/>
                </a:rPr>
                <a:t>Mireya Flores </a:t>
              </a:r>
            </a:p>
            <a:p>
              <a:pPr algn="ctr"/>
              <a:endParaRPr lang="es-MX" sz="2000" b="1" dirty="0">
                <a:latin typeface="Lucida Calligraphy" panose="03010101010101010101" pitchFamily="66" charset="0"/>
              </a:endParaRPr>
            </a:p>
            <a:p>
              <a:pPr algn="ctr"/>
              <a:r>
                <a:rPr lang="es-MX" sz="2000" b="1" dirty="0">
                  <a:latin typeface="Lucida Calligraphy" panose="03010101010101010101" pitchFamily="66" charset="0"/>
                </a:rPr>
                <a:t>Fecha</a:t>
              </a:r>
              <a:r>
                <a:rPr lang="es-MX" sz="2000" dirty="0">
                  <a:latin typeface="Lucida Calligraphy" panose="03010101010101010101" pitchFamily="66" charset="0"/>
                </a:rPr>
                <a:t>: 17 al 21 de mayo del 2021</a:t>
              </a:r>
            </a:p>
          </p:txBody>
        </p:sp>
      </p:grpSp>
    </p:spTree>
    <p:extLst>
      <p:ext uri="{BB962C8B-B14F-4D97-AF65-F5344CB8AC3E}">
        <p14:creationId xmlns:p14="http://schemas.microsoft.com/office/powerpoint/2010/main" val="3667496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DB10CF-EA3B-4191-9054-3637E7CBAC67}"/>
              </a:ext>
            </a:extLst>
          </p:cNvPr>
          <p:cNvPicPr>
            <a:picLocks noChangeAspect="1"/>
          </p:cNvPicPr>
          <p:nvPr/>
        </p:nvPicPr>
        <p:blipFill rotWithShape="1">
          <a:blip r:embed="rId2"/>
          <a:srcRect l="2875" t="5603" r="2057" b="4541"/>
          <a:stretch/>
        </p:blipFill>
        <p:spPr>
          <a:xfrm>
            <a:off x="914401" y="728870"/>
            <a:ext cx="10548729" cy="6129130"/>
          </a:xfrm>
          <a:prstGeom prst="rect">
            <a:avLst/>
          </a:prstGeom>
        </p:spPr>
      </p:pic>
      <p:sp>
        <p:nvSpPr>
          <p:cNvPr id="4" name="Flecha: pentágono 3">
            <a:extLst>
              <a:ext uri="{FF2B5EF4-FFF2-40B4-BE49-F238E27FC236}">
                <a16:creationId xmlns:a16="http://schemas.microsoft.com/office/drawing/2014/main" id="{E52595F6-053B-4CB9-9F49-AD1E841B9F26}"/>
              </a:ext>
            </a:extLst>
          </p:cNvPr>
          <p:cNvSpPr/>
          <p:nvPr/>
        </p:nvSpPr>
        <p:spPr>
          <a:xfrm>
            <a:off x="221673" y="124691"/>
            <a:ext cx="11748654" cy="471657"/>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tx1"/>
                </a:solidFill>
              </a:rPr>
              <a:t>Anexo 6 </a:t>
            </a:r>
          </a:p>
        </p:txBody>
      </p:sp>
    </p:spTree>
    <p:extLst>
      <p:ext uri="{BB962C8B-B14F-4D97-AF65-F5344CB8AC3E}">
        <p14:creationId xmlns:p14="http://schemas.microsoft.com/office/powerpoint/2010/main" val="3152136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3038B920-3D2B-46DE-8FB5-28244D48DB06}"/>
              </a:ext>
            </a:extLst>
          </p:cNvPr>
          <p:cNvGrpSpPr/>
          <p:nvPr/>
        </p:nvGrpSpPr>
        <p:grpSpPr>
          <a:xfrm>
            <a:off x="0" y="0"/>
            <a:ext cx="12192000" cy="6858000"/>
            <a:chOff x="0" y="0"/>
            <a:chExt cx="12192000" cy="6858000"/>
          </a:xfrm>
        </p:grpSpPr>
        <p:pic>
          <p:nvPicPr>
            <p:cNvPr id="3" name="Picture 2" descr="10 ideas de Plantillas | diseño de diapositivas, portadas word, caratulas  en word">
              <a:extLst>
                <a:ext uri="{FF2B5EF4-FFF2-40B4-BE49-F238E27FC236}">
                  <a16:creationId xmlns:a16="http://schemas.microsoft.com/office/drawing/2014/main" id="{A08B5038-C517-4DD0-AC3E-610F1E21C6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286EAF0-BA27-460F-9ED4-5588E7E6CBB5}"/>
                </a:ext>
              </a:extLst>
            </p:cNvPr>
            <p:cNvSpPr txBox="1"/>
            <p:nvPr/>
          </p:nvSpPr>
          <p:spPr>
            <a:xfrm>
              <a:off x="4133323" y="647631"/>
              <a:ext cx="4349424" cy="400110"/>
            </a:xfrm>
            <a:prstGeom prst="rect">
              <a:avLst/>
            </a:prstGeom>
            <a:noFill/>
          </p:spPr>
          <p:txBody>
            <a:bodyPr wrap="square" rtlCol="0">
              <a:spAutoFit/>
            </a:bodyPr>
            <a:lstStyle/>
            <a:p>
              <a:pPr algn="ctr"/>
              <a:r>
                <a:rPr lang="es-MX" sz="2000" dirty="0">
                  <a:latin typeface="Elephant" panose="02020904090505020303" pitchFamily="18" charset="0"/>
                </a:rPr>
                <a:t>Jueves 20 de mayo del 2021</a:t>
              </a:r>
            </a:p>
          </p:txBody>
        </p:sp>
        <p:sp>
          <p:nvSpPr>
            <p:cNvPr id="5" name="CuadroTexto 4">
              <a:extLst>
                <a:ext uri="{FF2B5EF4-FFF2-40B4-BE49-F238E27FC236}">
                  <a16:creationId xmlns:a16="http://schemas.microsoft.com/office/drawing/2014/main" id="{084BFDF4-6A27-404E-9359-F29582C3980A}"/>
                </a:ext>
              </a:extLst>
            </p:cNvPr>
            <p:cNvSpPr txBox="1"/>
            <p:nvPr/>
          </p:nvSpPr>
          <p:spPr>
            <a:xfrm>
              <a:off x="1369892" y="2607107"/>
              <a:ext cx="4235465" cy="2429511"/>
            </a:xfrm>
            <a:prstGeom prst="rect">
              <a:avLst/>
            </a:prstGeom>
            <a:noFill/>
          </p:spPr>
          <p:txBody>
            <a:bodyPr wrap="square">
              <a:spAutoFit/>
            </a:bodyPr>
            <a:lstStyle/>
            <a:p>
              <a:pPr>
                <a:lnSpc>
                  <a:spcPct val="107000"/>
                </a:lnSpc>
                <a:spcAft>
                  <a:spcPts val="80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Responde ¿conoces los números? ¿Dónde podemos ver números? ¿para qué sirven los números?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Observa y escucha el video https://www.youtube.com/watch?v=RW2FACY6yDk</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Busca 5 objetos en tu casa que tengan números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400" b="1" dirty="0">
                  <a:effectLst/>
                  <a:latin typeface="Arial" panose="020B0604020202020204" pitchFamily="34" charset="0"/>
                  <a:ea typeface="Calibri" panose="020F0502020204030204" pitchFamily="34" charset="0"/>
                </a:rPr>
                <a:t>Evidencia: </a:t>
              </a:r>
              <a:r>
                <a:rPr lang="es-MX" sz="1400" dirty="0">
                  <a:effectLst/>
                  <a:latin typeface="Arial" panose="020B0604020202020204" pitchFamily="34" charset="0"/>
                  <a:ea typeface="Calibri" panose="020F0502020204030204" pitchFamily="34" charset="0"/>
                </a:rPr>
                <a:t>Realiza un video explicando tus 5 objetos y para qué sirven esos números en el objeto.</a:t>
              </a:r>
              <a:endParaRPr lang="es-MX" sz="1400" dirty="0"/>
            </a:p>
          </p:txBody>
        </p:sp>
        <p:sp>
          <p:nvSpPr>
            <p:cNvPr id="6" name="CuadroTexto 5">
              <a:extLst>
                <a:ext uri="{FF2B5EF4-FFF2-40B4-BE49-F238E27FC236}">
                  <a16:creationId xmlns:a16="http://schemas.microsoft.com/office/drawing/2014/main" id="{0B920428-654D-4A1D-8DD3-D805DA174CBE}"/>
                </a:ext>
              </a:extLst>
            </p:cNvPr>
            <p:cNvSpPr txBox="1"/>
            <p:nvPr/>
          </p:nvSpPr>
          <p:spPr>
            <a:xfrm>
              <a:off x="1369892" y="1078959"/>
              <a:ext cx="4349424" cy="1015663"/>
            </a:xfrm>
            <a:prstGeom prst="rect">
              <a:avLst/>
            </a:prstGeom>
            <a:noFill/>
          </p:spPr>
          <p:txBody>
            <a:bodyPr wrap="square" rtlCol="0">
              <a:spAutoFit/>
            </a:bodyPr>
            <a:lstStyle/>
            <a:p>
              <a:pPr algn="ctr"/>
              <a:r>
                <a:rPr lang="es-MX" u="sng" dirty="0"/>
                <a:t>Pensamiento matemático.</a:t>
              </a:r>
            </a:p>
            <a:p>
              <a:r>
                <a:rPr lang="es-MX" sz="1400" b="1" dirty="0">
                  <a:latin typeface="Arial" panose="020B0604020202020204" pitchFamily="34" charset="0"/>
                  <a:ea typeface="Batang" panose="02030600000101010101" pitchFamily="18" charset="-127"/>
                  <a:cs typeface="Arial" panose="020B0604020202020204" pitchFamily="34" charset="0"/>
                </a:rPr>
                <a:t>Aprendizaje esperado: </a:t>
              </a:r>
              <a:r>
                <a:rPr lang="es-MX" sz="1400" dirty="0">
                  <a:effectLst/>
                  <a:latin typeface="Arial" panose="020B0604020202020204" pitchFamily="34" charset="0"/>
                  <a:ea typeface="Calibri" panose="020F0502020204030204" pitchFamily="34" charset="0"/>
                </a:rPr>
                <a:t>Identifica algunos usos de los números en la vida cotidiana y entiende qué significan.</a:t>
              </a:r>
              <a:endParaRPr lang="es-MX" sz="1400" dirty="0">
                <a:latin typeface="Arial" panose="020B0604020202020204" pitchFamily="34" charset="0"/>
                <a:ea typeface="Batang" panose="02030600000101010101" pitchFamily="18" charset="-127"/>
                <a:cs typeface="Arial" panose="020B0604020202020204" pitchFamily="34" charset="0"/>
              </a:endParaRPr>
            </a:p>
          </p:txBody>
        </p:sp>
        <p:sp>
          <p:nvSpPr>
            <p:cNvPr id="8" name="CuadroTexto 7">
              <a:extLst>
                <a:ext uri="{FF2B5EF4-FFF2-40B4-BE49-F238E27FC236}">
                  <a16:creationId xmlns:a16="http://schemas.microsoft.com/office/drawing/2014/main" id="{D02FB058-4BA2-4C45-A65B-400A11102674}"/>
                </a:ext>
              </a:extLst>
            </p:cNvPr>
            <p:cNvSpPr txBox="1"/>
            <p:nvPr/>
          </p:nvSpPr>
          <p:spPr>
            <a:xfrm>
              <a:off x="6308035" y="2478179"/>
              <a:ext cx="4863549" cy="3443250"/>
            </a:xfrm>
            <a:prstGeom prst="rect">
              <a:avLst/>
            </a:prstGeom>
            <a:noFill/>
          </p:spPr>
          <p:txBody>
            <a:bodyPr wrap="square">
              <a:spAutoFit/>
            </a:bodyPr>
            <a:lstStyle/>
            <a:p>
              <a:pPr>
                <a:lnSpc>
                  <a:spcPct val="107000"/>
                </a:lnSpc>
                <a:spcAft>
                  <a:spcPts val="800"/>
                </a:spcAft>
              </a:pPr>
              <a:r>
                <a:rPr lang="es-MX" sz="1300" dirty="0">
                  <a:effectLst/>
                  <a:latin typeface="Arial" panose="020B0604020202020204" pitchFamily="34" charset="0"/>
                  <a:ea typeface="Calibri" panose="020F0502020204030204" pitchFamily="34" charset="0"/>
                  <a:cs typeface="Times New Roman" panose="02020603050405020304" pitchFamily="18" charset="0"/>
                </a:rPr>
                <a:t>Responde las preguntas</a:t>
              </a:r>
              <a:r>
                <a:rPr lang="es-MX" sz="1300" b="1" dirty="0">
                  <a:effectLst/>
                  <a:latin typeface="Arial" panose="020B0604020202020204" pitchFamily="34" charset="0"/>
                  <a:ea typeface="Calibri" panose="020F0502020204030204" pitchFamily="34" charset="0"/>
                  <a:cs typeface="Times New Roman" panose="02020603050405020304" pitchFamily="18" charset="0"/>
                </a:rPr>
                <a:t> </a:t>
              </a:r>
              <a:r>
                <a:rPr lang="es-MX" sz="1300" dirty="0">
                  <a:effectLst/>
                  <a:latin typeface="Arial" panose="020B0604020202020204" pitchFamily="34" charset="0"/>
                  <a:ea typeface="Calibri" panose="020F0502020204030204" pitchFamily="34" charset="0"/>
                  <a:cs typeface="Times New Roman" panose="02020603050405020304" pitchFamily="18" charset="0"/>
                </a:rPr>
                <a:t>¿Conoces las letras? ¿Cuáles letras sabes escribir? ¿Sabes dónde hay letras? ¿Sabes escribir tu nombre?</a:t>
              </a:r>
              <a:r>
                <a:rPr lang="es-MX" sz="13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MX" sz="1300" dirty="0">
                  <a:effectLst/>
                  <a:latin typeface="Arial" panose="020B0604020202020204" pitchFamily="34" charset="0"/>
                  <a:ea typeface="Calibri" panose="020F0502020204030204" pitchFamily="34" charset="0"/>
                  <a:cs typeface="Times New Roman" panose="02020603050405020304" pitchFamily="18" charset="0"/>
                </a:rPr>
                <a:t>Mamá escribe el nombre del niño, el de ella y el de papá en una cartulina.</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300" dirty="0">
                  <a:effectLst/>
                  <a:latin typeface="Arial" panose="020B0604020202020204" pitchFamily="34" charset="0"/>
                  <a:ea typeface="Calibri" panose="020F0502020204030204" pitchFamily="34" charset="0"/>
                  <a:cs typeface="Times New Roman" panose="02020603050405020304" pitchFamily="18" charset="0"/>
                </a:rPr>
                <a:t>Escribe tu nombre en una hoja e indica donde se encuentra su nombre escrito y lo compara con el que ya escribió mamá, para ver si lo escribió bien o si le falto alguna letra.</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300" dirty="0">
                  <a:effectLst/>
                  <a:latin typeface="Arial" panose="020B0604020202020204" pitchFamily="34" charset="0"/>
                  <a:ea typeface="Calibri" panose="020F0502020204030204" pitchFamily="34" charset="0"/>
                  <a:cs typeface="Times New Roman" panose="02020603050405020304" pitchFamily="18" charset="0"/>
                </a:rPr>
                <a:t>Arma tu nombre con letras recortadas del periódico, libros, revistas. </a:t>
              </a:r>
              <a:endParaRPr lang="es-MX" sz="13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300" dirty="0">
                  <a:effectLst/>
                  <a:latin typeface="Arial" panose="020B0604020202020204" pitchFamily="34" charset="0"/>
                  <a:ea typeface="Calibri" panose="020F0502020204030204" pitchFamily="34" charset="0"/>
                </a:rPr>
                <a:t>Responde ¿Por qué es importante tener un nombre? ¿te gusta tu nombre? </a:t>
              </a:r>
            </a:p>
            <a:p>
              <a:endParaRPr lang="es-MX" sz="1300" dirty="0">
                <a:effectLst/>
                <a:latin typeface="Arial" panose="020B0604020202020204" pitchFamily="34" charset="0"/>
                <a:ea typeface="Calibri" panose="020F0502020204030204" pitchFamily="34" charset="0"/>
              </a:endParaRPr>
            </a:p>
            <a:p>
              <a:r>
                <a:rPr lang="es-MX" sz="1300" b="1" dirty="0">
                  <a:latin typeface="Arial" panose="020B0604020202020204" pitchFamily="34" charset="0"/>
                </a:rPr>
                <a:t>Evidencia: </a:t>
              </a:r>
              <a:r>
                <a:rPr lang="es-MX" sz="1300" dirty="0">
                  <a:latin typeface="Arial" panose="020B0604020202020204" pitchFamily="34" charset="0"/>
                </a:rPr>
                <a:t>foto de tu nombre escrito y armado </a:t>
              </a:r>
              <a:endParaRPr lang="es-MX" sz="1300" dirty="0"/>
            </a:p>
          </p:txBody>
        </p:sp>
        <p:sp>
          <p:nvSpPr>
            <p:cNvPr id="9" name="CuadroTexto 8">
              <a:extLst>
                <a:ext uri="{FF2B5EF4-FFF2-40B4-BE49-F238E27FC236}">
                  <a16:creationId xmlns:a16="http://schemas.microsoft.com/office/drawing/2014/main" id="{18FDF3BC-B5F8-4022-B88B-FD53EACA7FE3}"/>
                </a:ext>
              </a:extLst>
            </p:cNvPr>
            <p:cNvSpPr txBox="1"/>
            <p:nvPr/>
          </p:nvSpPr>
          <p:spPr>
            <a:xfrm>
              <a:off x="1736719" y="2196976"/>
              <a:ext cx="3162300" cy="307777"/>
            </a:xfrm>
            <a:prstGeom prst="rect">
              <a:avLst/>
            </a:prstGeom>
            <a:noFill/>
          </p:spPr>
          <p:txBody>
            <a:bodyPr wrap="square" rtlCol="0">
              <a:spAutoFit/>
            </a:bodyPr>
            <a:lstStyle/>
            <a:p>
              <a:pPr algn="ctr"/>
              <a:r>
                <a:rPr lang="es-MX" sz="1400" dirty="0">
                  <a:solidFill>
                    <a:srgbClr val="002060"/>
                  </a:solidFill>
                  <a:latin typeface="Arial" panose="020B0604020202020204" pitchFamily="34" charset="0"/>
                  <a:ea typeface="Batang" panose="02030600000101010101" pitchFamily="18" charset="-127"/>
                  <a:cs typeface="Arial" panose="020B0604020202020204" pitchFamily="34" charset="0"/>
                </a:rPr>
                <a:t>Actividad: Detectives de números.</a:t>
              </a:r>
            </a:p>
          </p:txBody>
        </p:sp>
        <p:sp>
          <p:nvSpPr>
            <p:cNvPr id="10" name="CuadroTexto 9">
              <a:extLst>
                <a:ext uri="{FF2B5EF4-FFF2-40B4-BE49-F238E27FC236}">
                  <a16:creationId xmlns:a16="http://schemas.microsoft.com/office/drawing/2014/main" id="{BE64E9E9-3E07-45C5-AB6B-63A86EE30C22}"/>
                </a:ext>
              </a:extLst>
            </p:cNvPr>
            <p:cNvSpPr txBox="1"/>
            <p:nvPr/>
          </p:nvSpPr>
          <p:spPr>
            <a:xfrm>
              <a:off x="7234664" y="2125840"/>
              <a:ext cx="3162300" cy="307777"/>
            </a:xfrm>
            <a:prstGeom prst="rect">
              <a:avLst/>
            </a:prstGeom>
            <a:noFill/>
          </p:spPr>
          <p:txBody>
            <a:bodyPr wrap="square" rtlCol="0">
              <a:spAutoFit/>
            </a:bodyPr>
            <a:lstStyle/>
            <a:p>
              <a:pPr algn="ctr"/>
              <a:r>
                <a:rPr lang="es-MX" sz="1400" dirty="0">
                  <a:solidFill>
                    <a:srgbClr val="002060"/>
                  </a:solidFill>
                  <a:latin typeface="Arial" panose="020B0604020202020204" pitchFamily="34" charset="0"/>
                  <a:ea typeface="Batang" panose="02030600000101010101" pitchFamily="18" charset="-127"/>
                  <a:cs typeface="Arial" panose="020B0604020202020204" pitchFamily="34" charset="0"/>
                </a:rPr>
                <a:t>Actividad: Escribo mi nombre.</a:t>
              </a:r>
            </a:p>
          </p:txBody>
        </p:sp>
        <p:sp>
          <p:nvSpPr>
            <p:cNvPr id="11" name="CuadroTexto 10">
              <a:extLst>
                <a:ext uri="{FF2B5EF4-FFF2-40B4-BE49-F238E27FC236}">
                  <a16:creationId xmlns:a16="http://schemas.microsoft.com/office/drawing/2014/main" id="{DF456A3B-9468-46F7-BD64-E700104AD96E}"/>
                </a:ext>
              </a:extLst>
            </p:cNvPr>
            <p:cNvSpPr txBox="1"/>
            <p:nvPr/>
          </p:nvSpPr>
          <p:spPr>
            <a:xfrm>
              <a:off x="6635738" y="1078959"/>
              <a:ext cx="4535846" cy="1015663"/>
            </a:xfrm>
            <a:prstGeom prst="rect">
              <a:avLst/>
            </a:prstGeom>
            <a:noFill/>
          </p:spPr>
          <p:txBody>
            <a:bodyPr wrap="square" rtlCol="0">
              <a:spAutoFit/>
            </a:bodyPr>
            <a:lstStyle/>
            <a:p>
              <a:pPr algn="ctr"/>
              <a:r>
                <a:rPr lang="es-MX" u="sng" dirty="0"/>
                <a:t>Lenguaje y comunicación.</a:t>
              </a:r>
            </a:p>
            <a:p>
              <a:r>
                <a:rPr lang="es-MX" sz="1400" b="1" dirty="0">
                  <a:latin typeface="Arial" panose="020B0604020202020204" pitchFamily="34" charset="0"/>
                  <a:ea typeface="Batang" panose="02030600000101010101" pitchFamily="18" charset="-127"/>
                  <a:cs typeface="Arial" panose="020B0604020202020204" pitchFamily="34" charset="0"/>
                </a:rPr>
                <a:t>Aprendizaje esperado: </a:t>
              </a:r>
              <a:r>
                <a:rPr lang="es-MX" sz="1400" dirty="0">
                  <a:effectLst/>
                  <a:latin typeface="Arial" panose="020B0604020202020204" pitchFamily="34" charset="0"/>
                  <a:ea typeface="Calibri" panose="020F0502020204030204" pitchFamily="34" charset="0"/>
                </a:rPr>
                <a:t>Escribe su nombre con diversos propósitos e identifica el de algunos compañeros</a:t>
              </a:r>
              <a:endParaRPr lang="es-MX" sz="1400" dirty="0">
                <a:latin typeface="Arial" panose="020B0604020202020204" pitchFamily="34" charset="0"/>
                <a:ea typeface="Batang" panose="02030600000101010101" pitchFamily="18" charset="-127"/>
                <a:cs typeface="Arial" panose="020B0604020202020204" pitchFamily="34" charset="0"/>
              </a:endParaRPr>
            </a:p>
          </p:txBody>
        </p:sp>
        <p:sp>
          <p:nvSpPr>
            <p:cNvPr id="12" name="Rectángulo: esquinas redondeadas 11">
              <a:extLst>
                <a:ext uri="{FF2B5EF4-FFF2-40B4-BE49-F238E27FC236}">
                  <a16:creationId xmlns:a16="http://schemas.microsoft.com/office/drawing/2014/main" id="{9660B14D-F782-4141-8215-D3FEA36CBE7B}"/>
                </a:ext>
              </a:extLst>
            </p:cNvPr>
            <p:cNvSpPr/>
            <p:nvPr/>
          </p:nvSpPr>
          <p:spPr>
            <a:xfrm>
              <a:off x="3352800" y="5521320"/>
              <a:ext cx="2398644" cy="616833"/>
            </a:xfrm>
            <a:prstGeom prst="round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latin typeface="Arial" panose="020B0604020202020204" pitchFamily="34" charset="0"/>
                  <a:cs typeface="Arial" panose="020B0604020202020204" pitchFamily="34" charset="0"/>
                </a:rPr>
                <a:t>Seguimiento: Realizar las actividades del programa</a:t>
              </a:r>
            </a:p>
          </p:txBody>
        </p:sp>
      </p:grpSp>
    </p:spTree>
    <p:extLst>
      <p:ext uri="{BB962C8B-B14F-4D97-AF65-F5344CB8AC3E}">
        <p14:creationId xmlns:p14="http://schemas.microsoft.com/office/powerpoint/2010/main" val="1607371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fetes escolares infantiles preescolar imprimir | Gafetes para niños,  Etiquetas preescolares, Imagenes de niños graduados">
            <a:extLst>
              <a:ext uri="{FF2B5EF4-FFF2-40B4-BE49-F238E27FC236}">
                <a16:creationId xmlns:a16="http://schemas.microsoft.com/office/drawing/2014/main" id="{63A00F96-F087-4E8E-B1EF-8C7028533C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9" t="2899" r="2044" b="6473"/>
          <a:stretch/>
        </p:blipFill>
        <p:spPr bwMode="auto">
          <a:xfrm>
            <a:off x="-1" y="0"/>
            <a:ext cx="12192001" cy="683869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F055BB6-2136-469A-A158-EA491076CEDB}"/>
              </a:ext>
            </a:extLst>
          </p:cNvPr>
          <p:cNvSpPr txBox="1"/>
          <p:nvPr/>
        </p:nvSpPr>
        <p:spPr>
          <a:xfrm>
            <a:off x="3384885" y="953437"/>
            <a:ext cx="5662862" cy="523220"/>
          </a:xfrm>
          <a:prstGeom prst="rect">
            <a:avLst/>
          </a:prstGeom>
          <a:noFill/>
        </p:spPr>
        <p:txBody>
          <a:bodyPr wrap="square" rtlCol="0">
            <a:spAutoFit/>
          </a:bodyPr>
          <a:lstStyle/>
          <a:p>
            <a:pPr algn="ctr"/>
            <a:r>
              <a:rPr lang="es-MX" sz="2800" dirty="0">
                <a:latin typeface="Elephant" panose="02020904090505020303" pitchFamily="18" charset="0"/>
              </a:rPr>
              <a:t>Viernes 21 de mayo del 2021</a:t>
            </a:r>
          </a:p>
        </p:txBody>
      </p:sp>
      <p:sp>
        <p:nvSpPr>
          <p:cNvPr id="4" name="Rectángulo 3">
            <a:extLst>
              <a:ext uri="{FF2B5EF4-FFF2-40B4-BE49-F238E27FC236}">
                <a16:creationId xmlns:a16="http://schemas.microsoft.com/office/drawing/2014/main" id="{03B577D7-A69D-4048-A14E-C4D606ADBB99}"/>
              </a:ext>
            </a:extLst>
          </p:cNvPr>
          <p:cNvSpPr/>
          <p:nvPr/>
        </p:nvSpPr>
        <p:spPr>
          <a:xfrm>
            <a:off x="3384885" y="2149641"/>
            <a:ext cx="5662862" cy="1764631"/>
          </a:xfrm>
          <a:prstGeom prst="rect">
            <a:avLst/>
          </a:prstGeom>
          <a:noFill/>
          <a:ln>
            <a:solidFill>
              <a:srgbClr val="B20C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dirty="0">
                <a:solidFill>
                  <a:schemeClr val="tx1"/>
                </a:solidFill>
                <a:latin typeface="Arial" panose="020B0604020202020204" pitchFamily="34" charset="0"/>
                <a:cs typeface="Arial" panose="020B0604020202020204" pitchFamily="34" charset="0"/>
              </a:rPr>
              <a:t>Consejo Técnico escolar </a:t>
            </a:r>
          </a:p>
        </p:txBody>
      </p:sp>
    </p:spTree>
    <p:extLst>
      <p:ext uri="{BB962C8B-B14F-4D97-AF65-F5344CB8AC3E}">
        <p14:creationId xmlns:p14="http://schemas.microsoft.com/office/powerpoint/2010/main" val="267731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C750884F-39CC-4696-B85F-BF9C46265BAC}"/>
              </a:ext>
            </a:extLst>
          </p:cNvPr>
          <p:cNvGrpSpPr/>
          <p:nvPr/>
        </p:nvGrpSpPr>
        <p:grpSpPr>
          <a:xfrm>
            <a:off x="0" y="0"/>
            <a:ext cx="12192000" cy="6858000"/>
            <a:chOff x="0" y="0"/>
            <a:chExt cx="12192000" cy="6858000"/>
          </a:xfrm>
        </p:grpSpPr>
        <p:pic>
          <p:nvPicPr>
            <p:cNvPr id="2050" name="Picture 2" descr="10 ideas de Plantillas | diseño de diapositivas, portadas word, caratulas  en word">
              <a:extLst>
                <a:ext uri="{FF2B5EF4-FFF2-40B4-BE49-F238E27FC236}">
                  <a16:creationId xmlns:a16="http://schemas.microsoft.com/office/drawing/2014/main" id="{DF65F64B-339D-4644-838B-ADD800777E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C6DE5C7-C95B-4131-8EFB-BCCCD1381AF6}"/>
                </a:ext>
              </a:extLst>
            </p:cNvPr>
            <p:cNvSpPr txBox="1"/>
            <p:nvPr/>
          </p:nvSpPr>
          <p:spPr>
            <a:xfrm>
              <a:off x="4217554" y="528579"/>
              <a:ext cx="4540663" cy="461665"/>
            </a:xfrm>
            <a:prstGeom prst="rect">
              <a:avLst/>
            </a:prstGeom>
            <a:noFill/>
          </p:spPr>
          <p:txBody>
            <a:bodyPr wrap="square" rtlCol="0">
              <a:spAutoFit/>
            </a:bodyPr>
            <a:lstStyle/>
            <a:p>
              <a:pPr algn="ctr"/>
              <a:r>
                <a:rPr lang="es-MX" sz="2400" dirty="0">
                  <a:latin typeface="Elephant" panose="02020904090505020303" pitchFamily="18" charset="0"/>
                </a:rPr>
                <a:t>Lunes 17 de mayo del 2021</a:t>
              </a:r>
            </a:p>
          </p:txBody>
        </p:sp>
        <p:sp>
          <p:nvSpPr>
            <p:cNvPr id="4" name="CuadroTexto 3">
              <a:extLst>
                <a:ext uri="{FF2B5EF4-FFF2-40B4-BE49-F238E27FC236}">
                  <a16:creationId xmlns:a16="http://schemas.microsoft.com/office/drawing/2014/main" id="{E4CC6C1E-0A87-49B9-89D2-8EC826CB9EAB}"/>
                </a:ext>
              </a:extLst>
            </p:cNvPr>
            <p:cNvSpPr txBox="1"/>
            <p:nvPr/>
          </p:nvSpPr>
          <p:spPr>
            <a:xfrm>
              <a:off x="1223211" y="927488"/>
              <a:ext cx="4785381" cy="923330"/>
            </a:xfrm>
            <a:prstGeom prst="rect">
              <a:avLst/>
            </a:prstGeom>
            <a:noFill/>
          </p:spPr>
          <p:txBody>
            <a:bodyPr wrap="square" rtlCol="0">
              <a:spAutoFit/>
            </a:bodyPr>
            <a:lstStyle/>
            <a:p>
              <a:pPr algn="ctr"/>
              <a:r>
                <a:rPr lang="es-MX" u="sng" dirty="0"/>
                <a:t>Educación socioemocional </a:t>
              </a:r>
            </a:p>
            <a:p>
              <a:r>
                <a:rPr lang="es-MX" sz="1200" b="1" dirty="0">
                  <a:latin typeface="Arial" panose="020B0604020202020204" pitchFamily="34" charset="0"/>
                  <a:ea typeface="Batang" panose="02030600000101010101" pitchFamily="18" charset="-127"/>
                  <a:cs typeface="Arial" panose="020B0604020202020204" pitchFamily="34" charset="0"/>
                </a:rPr>
                <a:t>Aprendizaje esperado: </a:t>
              </a:r>
              <a:r>
                <a:rPr lang="es-MX" sz="1200" dirty="0">
                  <a:effectLst/>
                  <a:latin typeface="Arial" panose="020B0604020202020204" pitchFamily="34" charset="0"/>
                  <a:ea typeface="Calibri" panose="020F0502020204030204" pitchFamily="34" charset="0"/>
                </a:rPr>
                <a:t>Realiza por sí mismo acciones de cuidado personal, se hace cargo de sus pertenencias y respeta las de los demás.</a:t>
              </a:r>
              <a:endParaRPr lang="es-MX" sz="1200" dirty="0">
                <a:latin typeface="Arial" panose="020B0604020202020204" pitchFamily="34" charset="0"/>
                <a:ea typeface="Batang" panose="02030600000101010101" pitchFamily="18" charset="-127"/>
                <a:cs typeface="Arial" panose="020B0604020202020204" pitchFamily="34" charset="0"/>
              </a:endParaRPr>
            </a:p>
          </p:txBody>
        </p:sp>
        <p:sp>
          <p:nvSpPr>
            <p:cNvPr id="6" name="CuadroTexto 5">
              <a:extLst>
                <a:ext uri="{FF2B5EF4-FFF2-40B4-BE49-F238E27FC236}">
                  <a16:creationId xmlns:a16="http://schemas.microsoft.com/office/drawing/2014/main" id="{BAAB1C15-1401-4008-8858-E3DDA6981A77}"/>
                </a:ext>
              </a:extLst>
            </p:cNvPr>
            <p:cNvSpPr txBox="1"/>
            <p:nvPr/>
          </p:nvSpPr>
          <p:spPr>
            <a:xfrm>
              <a:off x="1015999" y="2073700"/>
              <a:ext cx="5471886" cy="4314001"/>
            </a:xfrm>
            <a:prstGeom prst="rect">
              <a:avLst/>
            </a:prstGeom>
            <a:noFill/>
          </p:spPr>
          <p:txBody>
            <a:bodyPr wrap="square">
              <a:spAutoFit/>
            </a:bodyPr>
            <a:lstStyle/>
            <a:p>
              <a:pPr>
                <a:spcAft>
                  <a:spcPts val="800"/>
                </a:spcAft>
              </a:pPr>
              <a:r>
                <a:rPr lang="es-MX" sz="1300" dirty="0">
                  <a:effectLst/>
                  <a:latin typeface="Arial" panose="020B0604020202020204" pitchFamily="34" charset="0"/>
                  <a:ea typeface="Calibri" panose="020F0502020204030204" pitchFamily="34" charset="0"/>
                  <a:cs typeface="Arial" panose="020B0604020202020204" pitchFamily="34" charset="0"/>
                </a:rPr>
                <a:t>Observa y escucha el cuento “mugrosaurio” </a:t>
              </a:r>
              <a:r>
                <a:rPr lang="es-MX" sz="13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https://www.youtube.com/watch?v=PRkviFp0jn8</a:t>
              </a:r>
              <a:endParaRPr lang="es-MX" sz="1300"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s-MX" sz="1300" dirty="0">
                  <a:effectLst/>
                  <a:latin typeface="Arial" panose="020B0604020202020204" pitchFamily="34" charset="0"/>
                  <a:ea typeface="Calibri" panose="020F0502020204030204" pitchFamily="34" charset="0"/>
                  <a:cs typeface="Arial" panose="020B0604020202020204" pitchFamily="34" charset="0"/>
                </a:rPr>
                <a:t>Platica co</a:t>
              </a:r>
              <a:r>
                <a:rPr lang="es-MX" sz="1300" dirty="0">
                  <a:latin typeface="Arial" panose="020B0604020202020204" pitchFamily="34" charset="0"/>
                  <a:ea typeface="Calibri" panose="020F0502020204030204" pitchFamily="34" charset="0"/>
                  <a:cs typeface="Arial" panose="020B0604020202020204" pitchFamily="34" charset="0"/>
                </a:rPr>
                <a:t>n tu mami </a:t>
              </a:r>
              <a:r>
                <a:rPr lang="es-MX" sz="1300" dirty="0">
                  <a:effectLst/>
                  <a:latin typeface="Arial" panose="020B0604020202020204" pitchFamily="34" charset="0"/>
                  <a:ea typeface="Calibri" panose="020F0502020204030204" pitchFamily="34" charset="0"/>
                  <a:cs typeface="Arial" panose="020B0604020202020204" pitchFamily="34" charset="0"/>
                </a:rPr>
                <a:t>acerca de las consecuencias de no realizar los hábitos de higiene y cuidado de nuestras pertenencias. </a:t>
              </a:r>
            </a:p>
            <a:p>
              <a:pPr>
                <a:spcAft>
                  <a:spcPts val="800"/>
                </a:spcAft>
              </a:pPr>
              <a:r>
                <a:rPr lang="es-MX" sz="1300" dirty="0">
                  <a:effectLst/>
                  <a:latin typeface="Arial" panose="020B0604020202020204" pitchFamily="34" charset="0"/>
                  <a:ea typeface="Calibri" panose="020F0502020204030204" pitchFamily="34" charset="0"/>
                  <a:cs typeface="Arial" panose="020B0604020202020204" pitchFamily="34" charset="0"/>
                </a:rPr>
                <a:t>Realiza en una cartulina un cronograma de actividades de higiene y cuidado por ejemplo lavar los dientes, bañarse, recoger los juguetes. </a:t>
              </a:r>
            </a:p>
            <a:p>
              <a:pPr>
                <a:spcAft>
                  <a:spcPts val="800"/>
                </a:spcAft>
              </a:pPr>
              <a:r>
                <a:rPr lang="es-MX" sz="1300" dirty="0">
                  <a:effectLst/>
                  <a:latin typeface="Arial" panose="020B0604020202020204" pitchFamily="34" charset="0"/>
                  <a:ea typeface="Calibri" panose="020F0502020204030204" pitchFamily="34" charset="0"/>
                  <a:cs typeface="Arial" panose="020B0604020202020204" pitchFamily="34" charset="0"/>
                </a:rPr>
                <a:t>Puedes utilizar imágenes o recortes. </a:t>
              </a:r>
            </a:p>
            <a:p>
              <a:pPr>
                <a:spcAft>
                  <a:spcPts val="800"/>
                </a:spcAft>
              </a:pPr>
              <a:r>
                <a:rPr lang="es-MX" sz="1300" dirty="0">
                  <a:effectLst/>
                  <a:latin typeface="Arial" panose="020B0604020202020204" pitchFamily="34" charset="0"/>
                  <a:ea typeface="Calibri" panose="020F0502020204030204" pitchFamily="34" charset="0"/>
                  <a:cs typeface="Arial" panose="020B0604020202020204" pitchFamily="34" charset="0"/>
                </a:rPr>
                <a:t>Observa el ejemplo del anexo 1.</a:t>
              </a:r>
            </a:p>
            <a:p>
              <a:pPr>
                <a:spcAft>
                  <a:spcPts val="800"/>
                </a:spcAft>
              </a:pPr>
              <a:r>
                <a:rPr lang="es-MX" sz="1300" dirty="0">
                  <a:effectLst/>
                  <a:latin typeface="Arial" panose="020B0604020202020204" pitchFamily="34" charset="0"/>
                  <a:ea typeface="Calibri" panose="020F0502020204030204" pitchFamily="34" charset="0"/>
                  <a:cs typeface="Arial" panose="020B0604020202020204" pitchFamily="34" charset="0"/>
                </a:rPr>
                <a:t>Cada vez que realices las actividades las iras marcando en el cronograma con una palomita, con un sticker. </a:t>
              </a:r>
            </a:p>
            <a:p>
              <a:pPr>
                <a:spcAft>
                  <a:spcPts val="800"/>
                </a:spcAft>
              </a:pPr>
              <a:r>
                <a:rPr lang="es-MX" sz="1300" dirty="0">
                  <a:effectLst/>
                  <a:latin typeface="Arial" panose="020B0604020202020204" pitchFamily="34" charset="0"/>
                  <a:ea typeface="Calibri" panose="020F0502020204030204" pitchFamily="34" charset="0"/>
                  <a:cs typeface="Arial" panose="020B0604020202020204" pitchFamily="34" charset="0"/>
                </a:rPr>
                <a:t>Responde las preguntas ¿Qué pasaría si no cuidaras de tu cuerpo todos los días? ¿Por qué necesitas cuidar tus pertenencias? ¿Crees que es importante respetar las pertenencias de otras personas?, ¿Por qué?</a:t>
              </a:r>
            </a:p>
            <a:p>
              <a:pPr>
                <a:spcAft>
                  <a:spcPts val="800"/>
                </a:spcAft>
              </a:pPr>
              <a:r>
                <a:rPr lang="es-MX" sz="1300" b="1" dirty="0">
                  <a:latin typeface="Arial" panose="020B0604020202020204" pitchFamily="34" charset="0"/>
                  <a:cs typeface="Arial" panose="020B0604020202020204" pitchFamily="34" charset="0"/>
                </a:rPr>
                <a:t>Evidencia: </a:t>
              </a:r>
              <a:r>
                <a:rPr lang="es-MX" sz="1300" dirty="0">
                  <a:latin typeface="Arial" panose="020B0604020202020204" pitchFamily="34" charset="0"/>
                  <a:cs typeface="Arial" panose="020B0604020202020204" pitchFamily="34" charset="0"/>
                </a:rPr>
                <a:t>foto del cronograma</a:t>
              </a:r>
            </a:p>
            <a:p>
              <a:pPr>
                <a:spcAft>
                  <a:spcPts val="800"/>
                </a:spcAft>
              </a:pPr>
              <a:r>
                <a:rPr lang="es-MX" sz="1300" b="1" dirty="0">
                  <a:latin typeface="Arial" panose="020B0604020202020204" pitchFamily="34" charset="0"/>
                  <a:cs typeface="Arial" panose="020B0604020202020204" pitchFamily="34" charset="0"/>
                </a:rPr>
                <a:t>Estrategia de resiliencia: </a:t>
              </a:r>
              <a:r>
                <a:rPr lang="es-MX" sz="1300" dirty="0">
                  <a:latin typeface="Arial" panose="020B0604020202020204" pitchFamily="34" charset="0"/>
                  <a:cs typeface="Arial" panose="020B0604020202020204" pitchFamily="34" charset="0"/>
                </a:rPr>
                <a:t>https://www.youtube.com/watch?v=JUl-vnIzDs0 </a:t>
              </a:r>
            </a:p>
          </p:txBody>
        </p:sp>
        <p:sp>
          <p:nvSpPr>
            <p:cNvPr id="7" name="CuadroTexto 6">
              <a:extLst>
                <a:ext uri="{FF2B5EF4-FFF2-40B4-BE49-F238E27FC236}">
                  <a16:creationId xmlns:a16="http://schemas.microsoft.com/office/drawing/2014/main" id="{6420C5B4-7959-431B-81EE-8A1BF1693B71}"/>
                </a:ext>
              </a:extLst>
            </p:cNvPr>
            <p:cNvSpPr txBox="1"/>
            <p:nvPr/>
          </p:nvSpPr>
          <p:spPr>
            <a:xfrm>
              <a:off x="7231803" y="1144619"/>
              <a:ext cx="3800334" cy="923330"/>
            </a:xfrm>
            <a:prstGeom prst="rect">
              <a:avLst/>
            </a:prstGeom>
            <a:noFill/>
          </p:spPr>
          <p:txBody>
            <a:bodyPr wrap="square" rtlCol="0">
              <a:spAutoFit/>
            </a:bodyPr>
            <a:lstStyle/>
            <a:p>
              <a:pPr algn="ctr"/>
              <a:r>
                <a:rPr lang="es-MX" u="sng" dirty="0"/>
                <a:t>Artes.</a:t>
              </a:r>
            </a:p>
            <a:p>
              <a:r>
                <a:rPr lang="es-MX" sz="1200" b="1" dirty="0">
                  <a:latin typeface="Arial" panose="020B0604020202020204" pitchFamily="34" charset="0"/>
                  <a:ea typeface="Batang" panose="02030600000101010101" pitchFamily="18" charset="-127"/>
                  <a:cs typeface="Arial" panose="020B0604020202020204" pitchFamily="34" charset="0"/>
                </a:rPr>
                <a:t>Aprendizaje esperado: </a:t>
              </a:r>
              <a:r>
                <a:rPr lang="es-MX" sz="1200" dirty="0">
                  <a:effectLst/>
                  <a:latin typeface="Arial" panose="020B0604020202020204" pitchFamily="34" charset="0"/>
                  <a:ea typeface="Calibri" panose="020F0502020204030204" pitchFamily="34" charset="0"/>
                </a:rPr>
                <a:t>Construye y representa gráficamente y con recursos propios secuencias de sonidos y las interpreta..</a:t>
              </a:r>
              <a:endParaRPr lang="es-MX" sz="1200" dirty="0">
                <a:latin typeface="Arial" panose="020B0604020202020204" pitchFamily="34" charset="0"/>
                <a:ea typeface="Batang" panose="02030600000101010101" pitchFamily="18" charset="-127"/>
                <a:cs typeface="Arial" panose="020B0604020202020204" pitchFamily="34" charset="0"/>
              </a:endParaRPr>
            </a:p>
          </p:txBody>
        </p:sp>
        <p:sp>
          <p:nvSpPr>
            <p:cNvPr id="9" name="CuadroTexto 8">
              <a:extLst>
                <a:ext uri="{FF2B5EF4-FFF2-40B4-BE49-F238E27FC236}">
                  <a16:creationId xmlns:a16="http://schemas.microsoft.com/office/drawing/2014/main" id="{23BB0C60-4FB4-448D-9260-7EE8E10585EC}"/>
                </a:ext>
              </a:extLst>
            </p:cNvPr>
            <p:cNvSpPr txBox="1"/>
            <p:nvPr/>
          </p:nvSpPr>
          <p:spPr>
            <a:xfrm>
              <a:off x="6625390" y="2171706"/>
              <a:ext cx="4668252" cy="3458960"/>
            </a:xfrm>
            <a:prstGeom prst="rect">
              <a:avLst/>
            </a:prstGeom>
            <a:noFill/>
          </p:spPr>
          <p:txBody>
            <a:bodyPr wrap="square">
              <a:spAutoFit/>
            </a:bodyPr>
            <a:lstStyle/>
            <a:p>
              <a:pPr>
                <a:lnSpc>
                  <a:spcPct val="107000"/>
                </a:lnSpc>
                <a:spcAft>
                  <a:spcPts val="800"/>
                </a:spcAft>
              </a:pPr>
              <a:r>
                <a:rPr lang="es-419" sz="1400" dirty="0">
                  <a:latin typeface="Arial" panose="020B0604020202020204" pitchFamily="34" charset="0"/>
                  <a:ea typeface="Calibri" panose="020F0502020204030204" pitchFamily="34" charset="0"/>
                  <a:cs typeface="Times New Roman" panose="02020603050405020304" pitchFamily="18" charset="0"/>
                </a:rPr>
                <a:t>1.- T</a:t>
              </a:r>
              <a:r>
                <a:rPr lang="es-419" sz="1400" dirty="0">
                  <a:effectLst/>
                  <a:latin typeface="Arial" panose="020B0604020202020204" pitchFamily="34" charset="0"/>
                  <a:ea typeface="Calibri" panose="020F0502020204030204" pitchFamily="34" charset="0"/>
                  <a:cs typeface="Times New Roman" panose="02020603050405020304" pitchFamily="18" charset="0"/>
                </a:rPr>
                <a:t>rabajarán con un musicograma para lo cual utilizarán hoja de su cuaderno o de máquina, colores o marcadores. (pido a los papás que les escriban por favor a sus hijos en una hoja el musicograma que se enviará.</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2.-se enviará un video con la actividad que realizarán.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la evidencia será un video realizando la actividad.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1400" b="1" dirty="0">
                  <a:latin typeface="Arial" panose="020B0604020202020204" pitchFamily="34" charset="0"/>
                  <a:ea typeface="Calibri" panose="020F0502020204030204" pitchFamily="34" charset="0"/>
                  <a:cs typeface="Times New Roman" panose="02020603050405020304" pitchFamily="18" charset="0"/>
                </a:rPr>
                <a:t>A</a:t>
              </a:r>
              <a:r>
                <a:rPr lang="es-419" sz="1400" b="1" dirty="0">
                  <a:effectLst/>
                  <a:latin typeface="Arial" panose="020B0604020202020204" pitchFamily="34" charset="0"/>
                  <a:ea typeface="Calibri" panose="020F0502020204030204" pitchFamily="34" charset="0"/>
                  <a:cs typeface="Times New Roman" panose="02020603050405020304" pitchFamily="18" charset="0"/>
                </a:rPr>
                <a:t>ctividad de resiliencia y emociones.</a:t>
              </a:r>
              <a:endParaRPr lang="es-MX"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1.ver el video música y emociones- carácter de la música. </a:t>
              </a:r>
              <a:r>
                <a:rPr lang="es-419" sz="1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HTTPS://YOUTU.BE/LMftpa99aCG</a:t>
              </a:r>
              <a:r>
                <a:rPr lang="es-419" sz="1400" dirty="0">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1400" dirty="0">
                  <a:effectLst/>
                  <a:latin typeface="Arial" panose="020B0604020202020204" pitchFamily="34" charset="0"/>
                  <a:ea typeface="Calibri" panose="020F0502020204030204" pitchFamily="34" charset="0"/>
                  <a:cs typeface="Times New Roman" panose="02020603050405020304" pitchFamily="18" charset="0"/>
                </a:rPr>
                <a:t>los niños comentarán que emociones sienten al escuchar la música.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r>
                <a:rPr lang="es-419" sz="1400" dirty="0">
                  <a:effectLst/>
                  <a:latin typeface="Arial" panose="020B0604020202020204" pitchFamily="34" charset="0"/>
                  <a:ea typeface="Calibri" panose="020F0502020204030204" pitchFamily="34" charset="0"/>
                </a:rPr>
                <a:t>evidencia video. </a:t>
              </a:r>
              <a:endParaRPr lang="es-MX" sz="1400" dirty="0"/>
            </a:p>
          </p:txBody>
        </p:sp>
        <p:sp>
          <p:nvSpPr>
            <p:cNvPr id="10" name="CuadroTexto 9">
              <a:extLst>
                <a:ext uri="{FF2B5EF4-FFF2-40B4-BE49-F238E27FC236}">
                  <a16:creationId xmlns:a16="http://schemas.microsoft.com/office/drawing/2014/main" id="{8FBA62A3-942C-4E6C-AABB-DAD3EAF9381C}"/>
                </a:ext>
              </a:extLst>
            </p:cNvPr>
            <p:cNvSpPr txBox="1"/>
            <p:nvPr/>
          </p:nvSpPr>
          <p:spPr>
            <a:xfrm>
              <a:off x="1819669" y="1758868"/>
              <a:ext cx="3162300" cy="307777"/>
            </a:xfrm>
            <a:prstGeom prst="rect">
              <a:avLst/>
            </a:prstGeom>
            <a:noFill/>
          </p:spPr>
          <p:txBody>
            <a:bodyPr wrap="square" rtlCol="0">
              <a:spAutoFit/>
            </a:bodyPr>
            <a:lstStyle/>
            <a:p>
              <a:pPr algn="ctr"/>
              <a:r>
                <a:rPr lang="es-MX" sz="1400" dirty="0">
                  <a:solidFill>
                    <a:srgbClr val="002060"/>
                  </a:solidFill>
                  <a:latin typeface="Arial" panose="020B0604020202020204" pitchFamily="34" charset="0"/>
                  <a:ea typeface="Batang" panose="02030600000101010101" pitchFamily="18" charset="-127"/>
                  <a:cs typeface="Arial" panose="020B0604020202020204" pitchFamily="34" charset="0"/>
                </a:rPr>
                <a:t>Actividad: Lo puedo hacer</a:t>
              </a:r>
            </a:p>
          </p:txBody>
        </p:sp>
        <p:sp>
          <p:nvSpPr>
            <p:cNvPr id="11" name="Rectángulo: esquinas redondeadas 10">
              <a:extLst>
                <a:ext uri="{FF2B5EF4-FFF2-40B4-BE49-F238E27FC236}">
                  <a16:creationId xmlns:a16="http://schemas.microsoft.com/office/drawing/2014/main" id="{A0ABB902-CCCD-42E5-B159-3274B8E873B5}"/>
                </a:ext>
              </a:extLst>
            </p:cNvPr>
            <p:cNvSpPr/>
            <p:nvPr/>
          </p:nvSpPr>
          <p:spPr>
            <a:xfrm>
              <a:off x="6191496" y="5991401"/>
              <a:ext cx="2410361" cy="657433"/>
            </a:xfrm>
            <a:prstGeom prst="round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latin typeface="Arial" panose="020B0604020202020204" pitchFamily="34" charset="0"/>
                  <a:cs typeface="Arial" panose="020B0604020202020204" pitchFamily="34" charset="0"/>
                </a:rPr>
                <a:t>Seguimiento: Realizar las actividades del programa</a:t>
              </a:r>
            </a:p>
          </p:txBody>
        </p:sp>
      </p:grpSp>
    </p:spTree>
    <p:extLst>
      <p:ext uri="{BB962C8B-B14F-4D97-AF65-F5344CB8AC3E}">
        <p14:creationId xmlns:p14="http://schemas.microsoft.com/office/powerpoint/2010/main" val="103031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FD30D238-852C-46D6-AFFF-F6A15AFD8B66}"/>
              </a:ext>
            </a:extLst>
          </p:cNvPr>
          <p:cNvSpPr/>
          <p:nvPr/>
        </p:nvSpPr>
        <p:spPr>
          <a:xfrm>
            <a:off x="221673" y="124691"/>
            <a:ext cx="11748654" cy="471657"/>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tx1"/>
                </a:solidFill>
              </a:rPr>
              <a:t>Anexo 1</a:t>
            </a:r>
          </a:p>
        </p:txBody>
      </p:sp>
      <p:graphicFrame>
        <p:nvGraphicFramePr>
          <p:cNvPr id="3" name="Tabla 3">
            <a:extLst>
              <a:ext uri="{FF2B5EF4-FFF2-40B4-BE49-F238E27FC236}">
                <a16:creationId xmlns:a16="http://schemas.microsoft.com/office/drawing/2014/main" id="{E3B351D6-D810-4628-9121-C2E6C50DB334}"/>
              </a:ext>
            </a:extLst>
          </p:cNvPr>
          <p:cNvGraphicFramePr>
            <a:graphicFrameLocks noGrp="1"/>
          </p:cNvGraphicFramePr>
          <p:nvPr>
            <p:extLst>
              <p:ext uri="{D42A27DB-BD31-4B8C-83A1-F6EECF244321}">
                <p14:modId xmlns:p14="http://schemas.microsoft.com/office/powerpoint/2010/main" val="4150664115"/>
              </p:ext>
            </p:extLst>
          </p:nvPr>
        </p:nvGraphicFramePr>
        <p:xfrm>
          <a:off x="119270" y="759452"/>
          <a:ext cx="11851057" cy="5973857"/>
        </p:xfrm>
        <a:graphic>
          <a:graphicData uri="http://schemas.openxmlformats.org/drawingml/2006/table">
            <a:tbl>
              <a:tblPr firstRow="1" bandRow="1">
                <a:tableStyleId>{5940675A-B579-460E-94D1-54222C63F5DA}</a:tableStyleId>
              </a:tblPr>
              <a:tblGrid>
                <a:gridCol w="1369170">
                  <a:extLst>
                    <a:ext uri="{9D8B030D-6E8A-4147-A177-3AD203B41FA5}">
                      <a16:colId xmlns:a16="http://schemas.microsoft.com/office/drawing/2014/main" val="1174280933"/>
                    </a:ext>
                  </a:extLst>
                </a:gridCol>
                <a:gridCol w="1690152">
                  <a:extLst>
                    <a:ext uri="{9D8B030D-6E8A-4147-A177-3AD203B41FA5}">
                      <a16:colId xmlns:a16="http://schemas.microsoft.com/office/drawing/2014/main" val="19236426"/>
                    </a:ext>
                  </a:extLst>
                </a:gridCol>
                <a:gridCol w="1643846">
                  <a:extLst>
                    <a:ext uri="{9D8B030D-6E8A-4147-A177-3AD203B41FA5}">
                      <a16:colId xmlns:a16="http://schemas.microsoft.com/office/drawing/2014/main" val="1845863856"/>
                    </a:ext>
                  </a:extLst>
                </a:gridCol>
                <a:gridCol w="1655422">
                  <a:extLst>
                    <a:ext uri="{9D8B030D-6E8A-4147-A177-3AD203B41FA5}">
                      <a16:colId xmlns:a16="http://schemas.microsoft.com/office/drawing/2014/main" val="2948379826"/>
                    </a:ext>
                  </a:extLst>
                </a:gridCol>
                <a:gridCol w="1791497">
                  <a:extLst>
                    <a:ext uri="{9D8B030D-6E8A-4147-A177-3AD203B41FA5}">
                      <a16:colId xmlns:a16="http://schemas.microsoft.com/office/drawing/2014/main" val="998334388"/>
                    </a:ext>
                  </a:extLst>
                </a:gridCol>
                <a:gridCol w="1810231">
                  <a:extLst>
                    <a:ext uri="{9D8B030D-6E8A-4147-A177-3AD203B41FA5}">
                      <a16:colId xmlns:a16="http://schemas.microsoft.com/office/drawing/2014/main" val="1185727114"/>
                    </a:ext>
                  </a:extLst>
                </a:gridCol>
                <a:gridCol w="1890739">
                  <a:extLst>
                    <a:ext uri="{9D8B030D-6E8A-4147-A177-3AD203B41FA5}">
                      <a16:colId xmlns:a16="http://schemas.microsoft.com/office/drawing/2014/main" val="26678915"/>
                    </a:ext>
                  </a:extLst>
                </a:gridCol>
              </a:tblGrid>
              <a:tr h="1083464">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extLst>
                  <a:ext uri="{0D108BD9-81ED-4DB2-BD59-A6C34878D82A}">
                    <a16:rowId xmlns:a16="http://schemas.microsoft.com/office/drawing/2014/main" val="823141339"/>
                  </a:ext>
                </a:extLst>
              </a:tr>
              <a:tr h="617629">
                <a:tc>
                  <a:txBody>
                    <a:bodyPr/>
                    <a:lstStyle/>
                    <a:p>
                      <a:pPr algn="ctr"/>
                      <a:r>
                        <a:rPr lang="es-MX" sz="2400" dirty="0">
                          <a:latin typeface="Georgia" panose="02040502050405020303" pitchFamily="18" charset="0"/>
                        </a:rPr>
                        <a:t>Lunes </a:t>
                      </a:r>
                    </a:p>
                  </a:txBody>
                  <a:tcPr>
                    <a:solidFill>
                      <a:srgbClr val="99FFCC"/>
                    </a:solidFill>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2641781429"/>
                  </a:ext>
                </a:extLst>
              </a:tr>
              <a:tr h="610118">
                <a:tc>
                  <a:txBody>
                    <a:bodyPr/>
                    <a:lstStyle/>
                    <a:p>
                      <a:pPr algn="ctr"/>
                      <a:r>
                        <a:rPr lang="es-MX" sz="2400" dirty="0">
                          <a:latin typeface="Georgia" panose="02040502050405020303" pitchFamily="18" charset="0"/>
                        </a:rPr>
                        <a:t>Martes</a:t>
                      </a:r>
                    </a:p>
                  </a:txBody>
                  <a:tcPr>
                    <a:solidFill>
                      <a:srgbClr val="B20C83"/>
                    </a:solidFill>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3482887600"/>
                  </a:ext>
                </a:extLst>
              </a:tr>
              <a:tr h="806134">
                <a:tc>
                  <a:txBody>
                    <a:bodyPr/>
                    <a:lstStyle/>
                    <a:p>
                      <a:pPr algn="ctr"/>
                      <a:r>
                        <a:rPr lang="es-MX" sz="2000" dirty="0">
                          <a:latin typeface="Georgia" panose="02040502050405020303" pitchFamily="18" charset="0"/>
                        </a:rPr>
                        <a:t>Miércoles</a:t>
                      </a:r>
                    </a:p>
                  </a:txBody>
                  <a:tcPr>
                    <a:solidFill>
                      <a:srgbClr val="99FFCC"/>
                    </a:solidFill>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935743019"/>
                  </a:ext>
                </a:extLst>
              </a:tr>
              <a:tr h="649061">
                <a:tc>
                  <a:txBody>
                    <a:bodyPr/>
                    <a:lstStyle/>
                    <a:p>
                      <a:pPr algn="ctr"/>
                      <a:r>
                        <a:rPr lang="es-MX" sz="2400" dirty="0">
                          <a:latin typeface="Georgia" panose="02040502050405020303" pitchFamily="18" charset="0"/>
                        </a:rPr>
                        <a:t>Jueves </a:t>
                      </a:r>
                    </a:p>
                  </a:txBody>
                  <a:tcPr>
                    <a:solidFill>
                      <a:srgbClr val="B20C83"/>
                    </a:solidFill>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596264604"/>
                  </a:ext>
                </a:extLst>
              </a:tr>
              <a:tr h="610117">
                <a:tc>
                  <a:txBody>
                    <a:bodyPr/>
                    <a:lstStyle/>
                    <a:p>
                      <a:pPr algn="ctr"/>
                      <a:r>
                        <a:rPr lang="es-MX" sz="2400" dirty="0">
                          <a:latin typeface="Georgia" panose="02040502050405020303" pitchFamily="18" charset="0"/>
                        </a:rPr>
                        <a:t>Viernes </a:t>
                      </a:r>
                    </a:p>
                  </a:txBody>
                  <a:tcPr>
                    <a:solidFill>
                      <a:srgbClr val="99FFCC"/>
                    </a:solidFill>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2928963822"/>
                  </a:ext>
                </a:extLst>
              </a:tr>
              <a:tr h="648203">
                <a:tc>
                  <a:txBody>
                    <a:bodyPr/>
                    <a:lstStyle/>
                    <a:p>
                      <a:pPr algn="ctr"/>
                      <a:r>
                        <a:rPr lang="es-MX" sz="2400" dirty="0">
                          <a:latin typeface="Georgia" panose="02040502050405020303" pitchFamily="18" charset="0"/>
                        </a:rPr>
                        <a:t>Sábado </a:t>
                      </a:r>
                    </a:p>
                  </a:txBody>
                  <a:tcPr>
                    <a:solidFill>
                      <a:srgbClr val="B20C83"/>
                    </a:solidFill>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1905934695"/>
                  </a:ext>
                </a:extLst>
              </a:tr>
              <a:tr h="949131">
                <a:tc>
                  <a:txBody>
                    <a:bodyPr/>
                    <a:lstStyle/>
                    <a:p>
                      <a:pPr algn="ctr"/>
                      <a:r>
                        <a:rPr lang="es-MX" sz="2000" dirty="0">
                          <a:latin typeface="Georgia" panose="02040502050405020303" pitchFamily="18" charset="0"/>
                        </a:rPr>
                        <a:t>Domingo </a:t>
                      </a:r>
                    </a:p>
                  </a:txBody>
                  <a:tcPr>
                    <a:solidFill>
                      <a:srgbClr val="99FFCC"/>
                    </a:solidFill>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dirty="0"/>
                    </a:p>
                  </a:txBody>
                  <a:tcPr/>
                </a:tc>
                <a:tc>
                  <a:txBody>
                    <a:bodyPr/>
                    <a:lstStyle/>
                    <a:p>
                      <a:endParaRPr lang="es-MX" dirty="0"/>
                    </a:p>
                  </a:txBody>
                  <a:tcPr/>
                </a:tc>
                <a:extLst>
                  <a:ext uri="{0D108BD9-81ED-4DB2-BD59-A6C34878D82A}">
                    <a16:rowId xmlns:a16="http://schemas.microsoft.com/office/drawing/2014/main" val="2957982745"/>
                  </a:ext>
                </a:extLst>
              </a:tr>
            </a:tbl>
          </a:graphicData>
        </a:graphic>
      </p:graphicFrame>
      <p:pic>
        <p:nvPicPr>
          <p:cNvPr id="4" name="Imagen 3">
            <a:extLst>
              <a:ext uri="{FF2B5EF4-FFF2-40B4-BE49-F238E27FC236}">
                <a16:creationId xmlns:a16="http://schemas.microsoft.com/office/drawing/2014/main" id="{828AA43D-70C2-48B6-A7DB-51887ED6376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8333" l="1667" r="97500">
                        <a14:foregroundMark x1="12778" y1="45556" x2="30000" y2="74167"/>
                        <a14:foregroundMark x1="23333" y1="21389" x2="74722" y2="21389"/>
                        <a14:foregroundMark x1="88333" y1="45556" x2="72500" y2="70833"/>
                        <a14:foregroundMark x1="30278" y1="71667" x2="72778" y2="71389"/>
                        <a14:foregroundMark x1="33333" y1="72778" x2="51944" y2="78333"/>
                        <a14:foregroundMark x1="26944" y1="16111" x2="69722" y2="15278"/>
                        <a14:foregroundMark x1="26111" y1="51389" x2="40000" y2="64444"/>
                      </a14:backgroundRemoval>
                    </a14:imgEffect>
                  </a14:imgLayer>
                </a14:imgProps>
              </a:ext>
            </a:extLst>
          </a:blip>
          <a:stretch>
            <a:fillRect/>
          </a:stretch>
        </p:blipFill>
        <p:spPr>
          <a:xfrm>
            <a:off x="1678056" y="852217"/>
            <a:ext cx="1250674" cy="976583"/>
          </a:xfrm>
          <a:prstGeom prst="rect">
            <a:avLst/>
          </a:prstGeom>
        </p:spPr>
      </p:pic>
      <p:pic>
        <p:nvPicPr>
          <p:cNvPr id="5" name="Imagen 4">
            <a:extLst>
              <a:ext uri="{FF2B5EF4-FFF2-40B4-BE49-F238E27FC236}">
                <a16:creationId xmlns:a16="http://schemas.microsoft.com/office/drawing/2014/main" id="{CA9D990A-16EF-45BE-8ABC-53FB64E5E9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967" b="97799" l="10000" r="90000">
                        <a14:foregroundMark x1="37870" y1="25167" x2="45556" y2="28421"/>
                        <a14:foregroundMark x1="57130" y1="21435" x2="52778" y2="27656"/>
                        <a14:foregroundMark x1="46111" y1="32057" x2="52222" y2="31100"/>
                        <a14:foregroundMark x1="44352" y1="40574" x2="48148" y2="53684"/>
                        <a14:foregroundMark x1="43796" y1="46986" x2="43981" y2="57033"/>
                      </a14:backgroundRemoval>
                    </a14:imgEffect>
                  </a14:imgLayer>
                </a14:imgProps>
              </a:ext>
            </a:extLst>
          </a:blip>
          <a:stretch>
            <a:fillRect/>
          </a:stretch>
        </p:blipFill>
        <p:spPr>
          <a:xfrm>
            <a:off x="3387040" y="763988"/>
            <a:ext cx="1250674" cy="1064812"/>
          </a:xfrm>
          <a:prstGeom prst="rect">
            <a:avLst/>
          </a:prstGeom>
        </p:spPr>
      </p:pic>
      <p:pic>
        <p:nvPicPr>
          <p:cNvPr id="6" name="Imagen 5">
            <a:extLst>
              <a:ext uri="{FF2B5EF4-FFF2-40B4-BE49-F238E27FC236}">
                <a16:creationId xmlns:a16="http://schemas.microsoft.com/office/drawing/2014/main" id="{BCC1550A-4A8D-40E8-8C93-BCBF804FB423}"/>
              </a:ext>
            </a:extLst>
          </p:cNvPr>
          <p:cNvPicPr>
            <a:picLocks noChangeAspect="1"/>
          </p:cNvPicPr>
          <p:nvPr/>
        </p:nvPicPr>
        <p:blipFill>
          <a:blip r:embed="rId6"/>
          <a:stretch>
            <a:fillRect/>
          </a:stretch>
        </p:blipFill>
        <p:spPr>
          <a:xfrm>
            <a:off x="5206389" y="823625"/>
            <a:ext cx="889611" cy="945538"/>
          </a:xfrm>
          <a:prstGeom prst="rect">
            <a:avLst/>
          </a:prstGeom>
        </p:spPr>
      </p:pic>
      <p:pic>
        <p:nvPicPr>
          <p:cNvPr id="7" name="Imagen 6">
            <a:extLst>
              <a:ext uri="{FF2B5EF4-FFF2-40B4-BE49-F238E27FC236}">
                <a16:creationId xmlns:a16="http://schemas.microsoft.com/office/drawing/2014/main" id="{436AB025-3CAB-4110-8D2C-47F3DC705A4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8426" t="12234" r="12130" b="9146"/>
          <a:stretch/>
        </p:blipFill>
        <p:spPr>
          <a:xfrm>
            <a:off x="6790765" y="823625"/>
            <a:ext cx="1015701" cy="1005175"/>
          </a:xfrm>
          <a:prstGeom prst="rect">
            <a:avLst/>
          </a:prstGeom>
        </p:spPr>
      </p:pic>
      <p:pic>
        <p:nvPicPr>
          <p:cNvPr id="8" name="Imagen 7">
            <a:extLst>
              <a:ext uri="{FF2B5EF4-FFF2-40B4-BE49-F238E27FC236}">
                <a16:creationId xmlns:a16="http://schemas.microsoft.com/office/drawing/2014/main" id="{C7DC90F6-BE28-4B66-8FC5-9E5F3F659C63}"/>
              </a:ext>
            </a:extLst>
          </p:cNvPr>
          <p:cNvPicPr>
            <a:picLocks noChangeAspect="1"/>
          </p:cNvPicPr>
          <p:nvPr/>
        </p:nvPicPr>
        <p:blipFill>
          <a:blip r:embed="rId9"/>
          <a:stretch>
            <a:fillRect/>
          </a:stretch>
        </p:blipFill>
        <p:spPr>
          <a:xfrm>
            <a:off x="8680175" y="793103"/>
            <a:ext cx="1108672" cy="1034291"/>
          </a:xfrm>
          <a:prstGeom prst="rect">
            <a:avLst/>
          </a:prstGeom>
        </p:spPr>
      </p:pic>
      <p:pic>
        <p:nvPicPr>
          <p:cNvPr id="9" name="Imagen 8">
            <a:extLst>
              <a:ext uri="{FF2B5EF4-FFF2-40B4-BE49-F238E27FC236}">
                <a16:creationId xmlns:a16="http://schemas.microsoft.com/office/drawing/2014/main" id="{CEE29D24-502B-4A59-A559-7CDA6299574A}"/>
              </a:ext>
            </a:extLst>
          </p:cNvPr>
          <p:cNvPicPr>
            <a:picLocks noChangeAspect="1"/>
          </p:cNvPicPr>
          <p:nvPr/>
        </p:nvPicPr>
        <p:blipFill>
          <a:blip r:embed="rId10"/>
          <a:stretch>
            <a:fillRect/>
          </a:stretch>
        </p:blipFill>
        <p:spPr>
          <a:xfrm>
            <a:off x="10662555" y="823625"/>
            <a:ext cx="880087" cy="993952"/>
          </a:xfrm>
          <a:prstGeom prst="rect">
            <a:avLst/>
          </a:prstGeom>
        </p:spPr>
      </p:pic>
    </p:spTree>
    <p:extLst>
      <p:ext uri="{BB962C8B-B14F-4D97-AF65-F5344CB8AC3E}">
        <p14:creationId xmlns:p14="http://schemas.microsoft.com/office/powerpoint/2010/main" val="335387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a:extLst>
              <a:ext uri="{FF2B5EF4-FFF2-40B4-BE49-F238E27FC236}">
                <a16:creationId xmlns:a16="http://schemas.microsoft.com/office/drawing/2014/main" id="{4ECFA08F-3133-4F3B-893D-7E7E29CE3960}"/>
              </a:ext>
            </a:extLst>
          </p:cNvPr>
          <p:cNvGrpSpPr/>
          <p:nvPr/>
        </p:nvGrpSpPr>
        <p:grpSpPr>
          <a:xfrm>
            <a:off x="0" y="0"/>
            <a:ext cx="12192000" cy="6858000"/>
            <a:chOff x="0" y="0"/>
            <a:chExt cx="12192000" cy="6858000"/>
          </a:xfrm>
        </p:grpSpPr>
        <p:pic>
          <p:nvPicPr>
            <p:cNvPr id="2" name="Imagen 1">
              <a:extLst>
                <a:ext uri="{FF2B5EF4-FFF2-40B4-BE49-F238E27FC236}">
                  <a16:creationId xmlns:a16="http://schemas.microsoft.com/office/drawing/2014/main" id="{8B0D281C-8226-41B9-A7BC-E370870C296C}"/>
                </a:ext>
              </a:extLst>
            </p:cNvPr>
            <p:cNvPicPr>
              <a:picLocks noChangeAspect="1"/>
            </p:cNvPicPr>
            <p:nvPr/>
          </p:nvPicPr>
          <p:blipFill rotWithShape="1">
            <a:blip r:embed="rId2"/>
            <a:srcRect t="2005" r="1023"/>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15C2E55-84BC-4379-B934-CCE770095CEA}"/>
                </a:ext>
              </a:extLst>
            </p:cNvPr>
            <p:cNvSpPr txBox="1"/>
            <p:nvPr/>
          </p:nvSpPr>
          <p:spPr>
            <a:xfrm>
              <a:off x="4476523" y="1016781"/>
              <a:ext cx="4349424" cy="400110"/>
            </a:xfrm>
            <a:prstGeom prst="rect">
              <a:avLst/>
            </a:prstGeom>
            <a:noFill/>
          </p:spPr>
          <p:txBody>
            <a:bodyPr wrap="square" rtlCol="0">
              <a:spAutoFit/>
            </a:bodyPr>
            <a:lstStyle/>
            <a:p>
              <a:pPr algn="ctr"/>
              <a:r>
                <a:rPr lang="es-MX" sz="2000" dirty="0">
                  <a:latin typeface="Elephant" panose="02020904090505020303" pitchFamily="18" charset="0"/>
                </a:rPr>
                <a:t>Martes 18 de mayo del 2021</a:t>
              </a:r>
            </a:p>
          </p:txBody>
        </p:sp>
        <p:sp>
          <p:nvSpPr>
            <p:cNvPr id="4" name="CuadroTexto 3">
              <a:extLst>
                <a:ext uri="{FF2B5EF4-FFF2-40B4-BE49-F238E27FC236}">
                  <a16:creationId xmlns:a16="http://schemas.microsoft.com/office/drawing/2014/main" id="{B084C0E4-93AD-44DF-8245-9459DF52490F}"/>
                </a:ext>
              </a:extLst>
            </p:cNvPr>
            <p:cNvSpPr txBox="1"/>
            <p:nvPr/>
          </p:nvSpPr>
          <p:spPr>
            <a:xfrm>
              <a:off x="2211033" y="1580663"/>
              <a:ext cx="4349424" cy="800219"/>
            </a:xfrm>
            <a:prstGeom prst="rect">
              <a:avLst/>
            </a:prstGeom>
            <a:noFill/>
          </p:spPr>
          <p:txBody>
            <a:bodyPr wrap="square" rtlCol="0">
              <a:spAutoFit/>
            </a:bodyPr>
            <a:lstStyle/>
            <a:p>
              <a:pPr algn="ctr"/>
              <a:r>
                <a:rPr lang="es-MX" u="sng" dirty="0"/>
                <a:t>Pensamiento matemático.</a:t>
              </a:r>
            </a:p>
            <a:p>
              <a:r>
                <a:rPr lang="es-MX" sz="1400" b="1" dirty="0">
                  <a:latin typeface="Arial" panose="020B0604020202020204" pitchFamily="34" charset="0"/>
                  <a:ea typeface="Batang" panose="02030600000101010101" pitchFamily="18" charset="-127"/>
                  <a:cs typeface="Arial" panose="020B0604020202020204" pitchFamily="34" charset="0"/>
                </a:rPr>
                <a:t>Aprendizaje esperado: </a:t>
              </a:r>
              <a:r>
                <a:rPr lang="es-MX" sz="1400" dirty="0">
                  <a:effectLst/>
                  <a:latin typeface="Arial" panose="020B0604020202020204" pitchFamily="34" charset="0"/>
                  <a:ea typeface="Calibri" panose="020F0502020204030204" pitchFamily="34" charset="0"/>
                </a:rPr>
                <a:t>Compara, iguala y clasifica colecciones con base en la cantidad de elementos.</a:t>
              </a:r>
              <a:endParaRPr lang="es-MX" sz="1400" dirty="0">
                <a:latin typeface="Arial" panose="020B0604020202020204" pitchFamily="34" charset="0"/>
                <a:ea typeface="Batang" panose="02030600000101010101" pitchFamily="18" charset="-127"/>
                <a:cs typeface="Arial" panose="020B0604020202020204" pitchFamily="34" charset="0"/>
              </a:endParaRPr>
            </a:p>
          </p:txBody>
        </p:sp>
        <p:sp>
          <p:nvSpPr>
            <p:cNvPr id="5" name="Rectángulo 4">
              <a:extLst>
                <a:ext uri="{FF2B5EF4-FFF2-40B4-BE49-F238E27FC236}">
                  <a16:creationId xmlns:a16="http://schemas.microsoft.com/office/drawing/2014/main" id="{C7A47A4A-8B8D-4B3E-92CF-3E567F814F6B}"/>
                </a:ext>
              </a:extLst>
            </p:cNvPr>
            <p:cNvSpPr/>
            <p:nvPr/>
          </p:nvSpPr>
          <p:spPr>
            <a:xfrm>
              <a:off x="3251200" y="3144264"/>
              <a:ext cx="3538329" cy="1754326"/>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E3907252-7CBA-4069-992D-B9816003A9CD}"/>
                </a:ext>
              </a:extLst>
            </p:cNvPr>
            <p:cNvSpPr txBox="1"/>
            <p:nvPr/>
          </p:nvSpPr>
          <p:spPr>
            <a:xfrm>
              <a:off x="3344594" y="3359707"/>
              <a:ext cx="3351539" cy="1323439"/>
            </a:xfrm>
            <a:prstGeom prst="rect">
              <a:avLst/>
            </a:prstGeom>
            <a:noFill/>
          </p:spPr>
          <p:txBody>
            <a:bodyPr wrap="square">
              <a:spAutoFit/>
            </a:bodyPr>
            <a:lstStyle/>
            <a:p>
              <a:pPr algn="ctr"/>
              <a:r>
                <a:rPr lang="es-MX" sz="2000" dirty="0">
                  <a:latin typeface="Arial" panose="020B0604020202020204" pitchFamily="34" charset="0"/>
                  <a:cs typeface="Arial" panose="020B0604020202020204" pitchFamily="34" charset="0"/>
                </a:rPr>
                <a:t>Clase virtual por zoom a las 10:30 am </a:t>
              </a:r>
            </a:p>
            <a:p>
              <a:pPr algn="ctr"/>
              <a:r>
                <a:rPr lang="es-MX" sz="2000" dirty="0">
                  <a:latin typeface="Arial" panose="020B0604020202020204" pitchFamily="34" charset="0"/>
                  <a:cs typeface="Arial" panose="020B0604020202020204" pitchFamily="34" charset="0"/>
                </a:rPr>
                <a:t>Ese día se pasa el link por el grupo de WhatsApp</a:t>
              </a:r>
            </a:p>
          </p:txBody>
        </p:sp>
        <p:sp>
          <p:nvSpPr>
            <p:cNvPr id="8" name="Rectángulo: esquinas redondeadas 7">
              <a:extLst>
                <a:ext uri="{FF2B5EF4-FFF2-40B4-BE49-F238E27FC236}">
                  <a16:creationId xmlns:a16="http://schemas.microsoft.com/office/drawing/2014/main" id="{4E42C277-5B8A-4F29-AB13-86B4F7D4CC3D}"/>
                </a:ext>
              </a:extLst>
            </p:cNvPr>
            <p:cNvSpPr/>
            <p:nvPr/>
          </p:nvSpPr>
          <p:spPr>
            <a:xfrm>
              <a:off x="5590207" y="5268505"/>
              <a:ext cx="2398644" cy="616833"/>
            </a:xfrm>
            <a:prstGeom prst="round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latin typeface="Arial" panose="020B0604020202020204" pitchFamily="34" charset="0"/>
                  <a:cs typeface="Arial" panose="020B0604020202020204" pitchFamily="34" charset="0"/>
                </a:rPr>
                <a:t>Seguimiento: Realizar las actividades del programa</a:t>
              </a:r>
            </a:p>
          </p:txBody>
        </p:sp>
        <p:sp>
          <p:nvSpPr>
            <p:cNvPr id="9" name="CuadroTexto 8">
              <a:extLst>
                <a:ext uri="{FF2B5EF4-FFF2-40B4-BE49-F238E27FC236}">
                  <a16:creationId xmlns:a16="http://schemas.microsoft.com/office/drawing/2014/main" id="{4377C1D8-8E0E-4CDE-A3FF-AA88998964C3}"/>
                </a:ext>
              </a:extLst>
            </p:cNvPr>
            <p:cNvSpPr txBox="1"/>
            <p:nvPr/>
          </p:nvSpPr>
          <p:spPr>
            <a:xfrm>
              <a:off x="6932463" y="1580663"/>
              <a:ext cx="4265624" cy="1015663"/>
            </a:xfrm>
            <a:prstGeom prst="rect">
              <a:avLst/>
            </a:prstGeom>
            <a:noFill/>
          </p:spPr>
          <p:txBody>
            <a:bodyPr wrap="square" rtlCol="0">
              <a:spAutoFit/>
            </a:bodyPr>
            <a:lstStyle/>
            <a:p>
              <a:pPr algn="ctr"/>
              <a:r>
                <a:rPr lang="es-MX" sz="1600" u="sng" dirty="0"/>
                <a:t>Exploración y comprensión del mundo natural y social.</a:t>
              </a:r>
            </a:p>
            <a:p>
              <a:r>
                <a:rPr lang="es-MX" sz="1400" b="1" dirty="0">
                  <a:latin typeface="Arial" panose="020B0604020202020204" pitchFamily="34" charset="0"/>
                  <a:ea typeface="Batang" panose="02030600000101010101" pitchFamily="18" charset="-127"/>
                  <a:cs typeface="Arial" panose="020B0604020202020204" pitchFamily="34" charset="0"/>
                </a:rPr>
                <a:t>Aprendizaje esperado: </a:t>
              </a:r>
              <a:r>
                <a:rPr lang="es-MX" sz="1400" dirty="0">
                  <a:latin typeface="Arial" panose="020B0604020202020204" pitchFamily="34" charset="0"/>
                  <a:ea typeface="Calibri" panose="020F0502020204030204" pitchFamily="34" charset="0"/>
                </a:rPr>
                <a:t>Indaga acciones que favorecen el cuidado del medioambiente.</a:t>
              </a:r>
              <a:endParaRPr lang="es-MX" sz="1400" dirty="0">
                <a:latin typeface="Arial" panose="020B0604020202020204" pitchFamily="34" charset="0"/>
                <a:ea typeface="Batang" panose="02030600000101010101" pitchFamily="18" charset="-127"/>
                <a:cs typeface="Arial" panose="020B0604020202020204" pitchFamily="34" charset="0"/>
              </a:endParaRPr>
            </a:p>
          </p:txBody>
        </p:sp>
        <p:sp>
          <p:nvSpPr>
            <p:cNvPr id="10" name="CuadroTexto 9">
              <a:extLst>
                <a:ext uri="{FF2B5EF4-FFF2-40B4-BE49-F238E27FC236}">
                  <a16:creationId xmlns:a16="http://schemas.microsoft.com/office/drawing/2014/main" id="{494C35E1-B6CD-4379-A0CC-651D1546D902}"/>
                </a:ext>
              </a:extLst>
            </p:cNvPr>
            <p:cNvSpPr txBox="1"/>
            <p:nvPr/>
          </p:nvSpPr>
          <p:spPr>
            <a:xfrm>
              <a:off x="2804595" y="2423462"/>
              <a:ext cx="3162300" cy="307777"/>
            </a:xfrm>
            <a:prstGeom prst="rect">
              <a:avLst/>
            </a:prstGeom>
            <a:noFill/>
          </p:spPr>
          <p:txBody>
            <a:bodyPr wrap="square" rtlCol="0">
              <a:spAutoFit/>
            </a:bodyPr>
            <a:lstStyle/>
            <a:p>
              <a:pPr algn="ctr"/>
              <a:r>
                <a:rPr lang="es-MX" sz="1400" dirty="0">
                  <a:solidFill>
                    <a:srgbClr val="002060"/>
                  </a:solidFill>
                  <a:latin typeface="Arial" panose="020B0604020202020204" pitchFamily="34" charset="0"/>
                  <a:ea typeface="Batang" panose="02030600000101010101" pitchFamily="18" charset="-127"/>
                  <a:cs typeface="Arial" panose="020B0604020202020204" pitchFamily="34" charset="0"/>
                </a:rPr>
                <a:t>Actividad: ¿Cuantos faltan para…?</a:t>
              </a:r>
            </a:p>
          </p:txBody>
        </p:sp>
        <p:sp>
          <p:nvSpPr>
            <p:cNvPr id="11" name="CuadroTexto 10">
              <a:extLst>
                <a:ext uri="{FF2B5EF4-FFF2-40B4-BE49-F238E27FC236}">
                  <a16:creationId xmlns:a16="http://schemas.microsoft.com/office/drawing/2014/main" id="{FEF8B19A-4631-4D2E-AEF0-4A75ACFC487C}"/>
                </a:ext>
              </a:extLst>
            </p:cNvPr>
            <p:cNvSpPr txBox="1"/>
            <p:nvPr/>
          </p:nvSpPr>
          <p:spPr>
            <a:xfrm>
              <a:off x="7484125" y="2577351"/>
              <a:ext cx="3162300" cy="307777"/>
            </a:xfrm>
            <a:prstGeom prst="rect">
              <a:avLst/>
            </a:prstGeom>
            <a:noFill/>
          </p:spPr>
          <p:txBody>
            <a:bodyPr wrap="square" rtlCol="0">
              <a:spAutoFit/>
            </a:bodyPr>
            <a:lstStyle/>
            <a:p>
              <a:pPr algn="ctr"/>
              <a:r>
                <a:rPr lang="es-MX" sz="1400" dirty="0">
                  <a:solidFill>
                    <a:srgbClr val="002060"/>
                  </a:solidFill>
                  <a:latin typeface="Arial" panose="020B0604020202020204" pitchFamily="34" charset="0"/>
                  <a:ea typeface="Batang" panose="02030600000101010101" pitchFamily="18" charset="-127"/>
                  <a:cs typeface="Arial" panose="020B0604020202020204" pitchFamily="34" charset="0"/>
                </a:rPr>
                <a:t>Actividad: Contaminación acústica</a:t>
              </a:r>
            </a:p>
          </p:txBody>
        </p:sp>
        <p:sp>
          <p:nvSpPr>
            <p:cNvPr id="12" name="Rectángulo 11">
              <a:extLst>
                <a:ext uri="{FF2B5EF4-FFF2-40B4-BE49-F238E27FC236}">
                  <a16:creationId xmlns:a16="http://schemas.microsoft.com/office/drawing/2014/main" id="{818EFA6E-6662-48E1-B2E7-6F9B8EAD147D}"/>
                </a:ext>
              </a:extLst>
            </p:cNvPr>
            <p:cNvSpPr/>
            <p:nvPr/>
          </p:nvSpPr>
          <p:spPr>
            <a:xfrm>
              <a:off x="7779658" y="3158350"/>
              <a:ext cx="2866768" cy="2021597"/>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E9B2E384-C8DF-48E6-A378-A213974612C9}"/>
                </a:ext>
              </a:extLst>
            </p:cNvPr>
            <p:cNvSpPr txBox="1"/>
            <p:nvPr/>
          </p:nvSpPr>
          <p:spPr>
            <a:xfrm>
              <a:off x="7859822" y="3240956"/>
              <a:ext cx="2706439" cy="1938992"/>
            </a:xfrm>
            <a:prstGeom prst="rect">
              <a:avLst/>
            </a:prstGeom>
            <a:noFill/>
          </p:spPr>
          <p:txBody>
            <a:bodyPr wrap="square" rtlCol="0">
              <a:spAutoFit/>
            </a:bodyPr>
            <a:lstStyle/>
            <a:p>
              <a:pPr algn="ctr"/>
              <a:r>
                <a:rPr lang="es-MX" sz="2000" b="1" dirty="0">
                  <a:latin typeface="Arial" panose="020B0604020202020204" pitchFamily="34" charset="0"/>
                  <a:cs typeface="Arial" panose="020B0604020202020204" pitchFamily="34" charset="0"/>
                </a:rPr>
                <a:t>Materiales: </a:t>
              </a:r>
            </a:p>
            <a:p>
              <a:pPr algn="ctr"/>
              <a:r>
                <a:rPr lang="es-MX" sz="2000" dirty="0">
                  <a:latin typeface="Arial" panose="020B0604020202020204" pitchFamily="34" charset="0"/>
                  <a:cs typeface="Arial" panose="020B0604020202020204" pitchFamily="34" charset="0"/>
                </a:rPr>
                <a:t>Anexo 2 </a:t>
              </a:r>
            </a:p>
            <a:p>
              <a:pPr algn="ctr"/>
              <a:r>
                <a:rPr lang="es-MX" sz="2000" dirty="0">
                  <a:latin typeface="Arial" panose="020B0604020202020204" pitchFamily="34" charset="0"/>
                  <a:cs typeface="Arial" panose="020B0604020202020204" pitchFamily="34" charset="0"/>
                </a:rPr>
                <a:t>Anexo 3 </a:t>
              </a:r>
            </a:p>
            <a:p>
              <a:pPr algn="ctr"/>
              <a:r>
                <a:rPr lang="es-MX" sz="2000" dirty="0">
                  <a:latin typeface="Arial" panose="020B0604020202020204" pitchFamily="34" charset="0"/>
                  <a:cs typeface="Arial" panose="020B0604020202020204" pitchFamily="34" charset="0"/>
                </a:rPr>
                <a:t>Pegamento y tijeras</a:t>
              </a:r>
            </a:p>
            <a:p>
              <a:pPr algn="ctr"/>
              <a:r>
                <a:rPr lang="es-MX" sz="2000" dirty="0">
                  <a:latin typeface="Arial" panose="020B0604020202020204" pitchFamily="34" charset="0"/>
                  <a:cs typeface="Arial" panose="020B0604020202020204" pitchFamily="34" charset="0"/>
                </a:rPr>
                <a:t>Anexo 4  </a:t>
              </a:r>
            </a:p>
            <a:p>
              <a:pPr algn="ctr"/>
              <a:r>
                <a:rPr lang="es-MX" sz="2000" dirty="0">
                  <a:latin typeface="Arial" panose="020B0604020202020204" pitchFamily="34" charset="0"/>
                  <a:cs typeface="Arial" panose="020B0604020202020204" pitchFamily="34" charset="0"/>
                </a:rPr>
                <a:t>Anexo 5</a:t>
              </a:r>
              <a:endParaRPr lang="es-MX"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75146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A20A5031-955A-4D8E-A34F-2314E03FE9D0}"/>
              </a:ext>
            </a:extLst>
          </p:cNvPr>
          <p:cNvSpPr/>
          <p:nvPr/>
        </p:nvSpPr>
        <p:spPr>
          <a:xfrm>
            <a:off x="221673" y="124691"/>
            <a:ext cx="11748654" cy="710196"/>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tx1"/>
                </a:solidFill>
              </a:rPr>
              <a:t>Anexo 2</a:t>
            </a:r>
          </a:p>
        </p:txBody>
      </p:sp>
      <p:pic>
        <p:nvPicPr>
          <p:cNvPr id="3" name="Imagen 2">
            <a:extLst>
              <a:ext uri="{FF2B5EF4-FFF2-40B4-BE49-F238E27FC236}">
                <a16:creationId xmlns:a16="http://schemas.microsoft.com/office/drawing/2014/main" id="{E78499C6-0224-42B3-8601-96DC1A39E5F6}"/>
              </a:ext>
            </a:extLst>
          </p:cNvPr>
          <p:cNvPicPr>
            <a:picLocks noChangeAspect="1"/>
          </p:cNvPicPr>
          <p:nvPr/>
        </p:nvPicPr>
        <p:blipFill rotWithShape="1">
          <a:blip r:embed="rId2"/>
          <a:srcRect l="5116" t="5297" r="5545" b="11722"/>
          <a:stretch/>
        </p:blipFill>
        <p:spPr>
          <a:xfrm>
            <a:off x="1205948" y="1870576"/>
            <a:ext cx="1469932" cy="850348"/>
          </a:xfrm>
          <a:prstGeom prst="rect">
            <a:avLst/>
          </a:prstGeom>
        </p:spPr>
      </p:pic>
      <p:pic>
        <p:nvPicPr>
          <p:cNvPr id="4" name="Imagen 3">
            <a:extLst>
              <a:ext uri="{FF2B5EF4-FFF2-40B4-BE49-F238E27FC236}">
                <a16:creationId xmlns:a16="http://schemas.microsoft.com/office/drawing/2014/main" id="{9745BF09-6918-4E33-A59C-85F3BFEE0C5A}"/>
              </a:ext>
            </a:extLst>
          </p:cNvPr>
          <p:cNvPicPr>
            <a:picLocks noChangeAspect="1"/>
          </p:cNvPicPr>
          <p:nvPr/>
        </p:nvPicPr>
        <p:blipFill>
          <a:blip r:embed="rId3"/>
          <a:stretch>
            <a:fillRect/>
          </a:stretch>
        </p:blipFill>
        <p:spPr>
          <a:xfrm>
            <a:off x="3395726" y="1658358"/>
            <a:ext cx="1397233" cy="1071213"/>
          </a:xfrm>
          <a:prstGeom prst="rect">
            <a:avLst/>
          </a:prstGeom>
        </p:spPr>
      </p:pic>
      <p:pic>
        <p:nvPicPr>
          <p:cNvPr id="5" name="Imagen 4">
            <a:extLst>
              <a:ext uri="{FF2B5EF4-FFF2-40B4-BE49-F238E27FC236}">
                <a16:creationId xmlns:a16="http://schemas.microsoft.com/office/drawing/2014/main" id="{D5CDFB5C-278C-4046-A225-940AB760D027}"/>
              </a:ext>
            </a:extLst>
          </p:cNvPr>
          <p:cNvPicPr>
            <a:picLocks noChangeAspect="1"/>
          </p:cNvPicPr>
          <p:nvPr/>
        </p:nvPicPr>
        <p:blipFill>
          <a:blip r:embed="rId4"/>
          <a:stretch>
            <a:fillRect/>
          </a:stretch>
        </p:blipFill>
        <p:spPr>
          <a:xfrm>
            <a:off x="5688028" y="1850885"/>
            <a:ext cx="1711015" cy="889728"/>
          </a:xfrm>
          <a:prstGeom prst="rect">
            <a:avLst/>
          </a:prstGeom>
        </p:spPr>
      </p:pic>
      <p:pic>
        <p:nvPicPr>
          <p:cNvPr id="6" name="Imagen 5">
            <a:extLst>
              <a:ext uri="{FF2B5EF4-FFF2-40B4-BE49-F238E27FC236}">
                <a16:creationId xmlns:a16="http://schemas.microsoft.com/office/drawing/2014/main" id="{26523D5E-53D6-42DD-8B7B-DEECCCA5F5C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21848" r="77935">
                        <a14:foregroundMark x1="26413" y1="5212" x2="43913" y2="94463"/>
                      </a14:backgroundRemoval>
                    </a14:imgEffect>
                  </a14:imgLayer>
                </a14:imgProps>
              </a:ext>
            </a:extLst>
          </a:blip>
          <a:srcRect l="20056" r="20661"/>
          <a:stretch/>
        </p:blipFill>
        <p:spPr>
          <a:xfrm>
            <a:off x="8112410" y="1760143"/>
            <a:ext cx="1903031" cy="1071213"/>
          </a:xfrm>
          <a:prstGeom prst="rect">
            <a:avLst/>
          </a:prstGeom>
        </p:spPr>
      </p:pic>
      <p:pic>
        <p:nvPicPr>
          <p:cNvPr id="7" name="Imagen 6">
            <a:extLst>
              <a:ext uri="{FF2B5EF4-FFF2-40B4-BE49-F238E27FC236}">
                <a16:creationId xmlns:a16="http://schemas.microsoft.com/office/drawing/2014/main" id="{4439215D-58D7-4276-977A-3BB3C16EB1D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21417" y1="78290" x2="40167" y2="82146"/>
                        <a14:foregroundMark x1="30250" y1="48533" x2="32917" y2="47946"/>
                        <a14:foregroundMark x1="36333" y1="26823" x2="37500" y2="26069"/>
                        <a14:foregroundMark x1="52333" y1="29757" x2="54000" y2="29757"/>
                      </a14:backgroundRemoval>
                    </a14:imgEffect>
                  </a14:imgLayer>
                </a14:imgProps>
              </a:ext>
            </a:extLst>
          </a:blip>
          <a:srcRect l="13499" t="17005" r="11002" b="9759"/>
          <a:stretch/>
        </p:blipFill>
        <p:spPr>
          <a:xfrm>
            <a:off x="1225152" y="3415882"/>
            <a:ext cx="1496030" cy="1442737"/>
          </a:xfrm>
          <a:prstGeom prst="rect">
            <a:avLst/>
          </a:prstGeom>
        </p:spPr>
      </p:pic>
      <p:pic>
        <p:nvPicPr>
          <p:cNvPr id="8" name="Imagen 7">
            <a:extLst>
              <a:ext uri="{FF2B5EF4-FFF2-40B4-BE49-F238E27FC236}">
                <a16:creationId xmlns:a16="http://schemas.microsoft.com/office/drawing/2014/main" id="{A63E781B-4480-4613-87B8-8956B9D4CC6A}"/>
              </a:ext>
            </a:extLst>
          </p:cNvPr>
          <p:cNvPicPr>
            <a:picLocks noChangeAspect="1"/>
          </p:cNvPicPr>
          <p:nvPr/>
        </p:nvPicPr>
        <p:blipFill rotWithShape="1">
          <a:blip r:embed="rId9"/>
          <a:srcRect l="4087" t="7692" r="6591" b="6619"/>
          <a:stretch/>
        </p:blipFill>
        <p:spPr>
          <a:xfrm>
            <a:off x="3395726" y="3396018"/>
            <a:ext cx="1659923" cy="1442737"/>
          </a:xfrm>
          <a:prstGeom prst="rect">
            <a:avLst/>
          </a:prstGeom>
        </p:spPr>
      </p:pic>
      <p:pic>
        <p:nvPicPr>
          <p:cNvPr id="9" name="Imagen 8">
            <a:extLst>
              <a:ext uri="{FF2B5EF4-FFF2-40B4-BE49-F238E27FC236}">
                <a16:creationId xmlns:a16="http://schemas.microsoft.com/office/drawing/2014/main" id="{9D5263AF-DA77-4D11-BC89-08CD4D7FC69D}"/>
              </a:ext>
            </a:extLst>
          </p:cNvPr>
          <p:cNvPicPr>
            <a:picLocks noChangeAspect="1"/>
          </p:cNvPicPr>
          <p:nvPr/>
        </p:nvPicPr>
        <p:blipFill rotWithShape="1">
          <a:blip r:embed="rId10"/>
          <a:srcRect b="6473"/>
          <a:stretch/>
        </p:blipFill>
        <p:spPr>
          <a:xfrm>
            <a:off x="5730193" y="3313543"/>
            <a:ext cx="1276238" cy="1607688"/>
          </a:xfrm>
          <a:prstGeom prst="rect">
            <a:avLst/>
          </a:prstGeom>
        </p:spPr>
      </p:pic>
      <p:pic>
        <p:nvPicPr>
          <p:cNvPr id="10" name="Imagen 9">
            <a:extLst>
              <a:ext uri="{FF2B5EF4-FFF2-40B4-BE49-F238E27FC236}">
                <a16:creationId xmlns:a16="http://schemas.microsoft.com/office/drawing/2014/main" id="{8C39CBF1-7200-4673-9A84-C5232669636B}"/>
              </a:ext>
            </a:extLst>
          </p:cNvPr>
          <p:cNvPicPr>
            <a:picLocks noChangeAspect="1"/>
          </p:cNvPicPr>
          <p:nvPr/>
        </p:nvPicPr>
        <p:blipFill>
          <a:blip r:embed="rId11"/>
          <a:stretch>
            <a:fillRect/>
          </a:stretch>
        </p:blipFill>
        <p:spPr>
          <a:xfrm>
            <a:off x="7628815" y="3600329"/>
            <a:ext cx="1056532" cy="1238426"/>
          </a:xfrm>
          <a:prstGeom prst="rect">
            <a:avLst/>
          </a:prstGeom>
        </p:spPr>
      </p:pic>
      <p:pic>
        <p:nvPicPr>
          <p:cNvPr id="11" name="Imagen 10">
            <a:extLst>
              <a:ext uri="{FF2B5EF4-FFF2-40B4-BE49-F238E27FC236}">
                <a16:creationId xmlns:a16="http://schemas.microsoft.com/office/drawing/2014/main" id="{56BFD99F-DCF4-4C7B-8DA2-E12FA68B0AB3}"/>
              </a:ext>
            </a:extLst>
          </p:cNvPr>
          <p:cNvPicPr>
            <a:picLocks noChangeAspect="1"/>
          </p:cNvPicPr>
          <p:nvPr/>
        </p:nvPicPr>
        <p:blipFill>
          <a:blip r:embed="rId12"/>
          <a:stretch>
            <a:fillRect/>
          </a:stretch>
        </p:blipFill>
        <p:spPr>
          <a:xfrm>
            <a:off x="9377322" y="3386358"/>
            <a:ext cx="1276239" cy="1276239"/>
          </a:xfrm>
          <a:prstGeom prst="rect">
            <a:avLst/>
          </a:prstGeom>
        </p:spPr>
      </p:pic>
      <p:pic>
        <p:nvPicPr>
          <p:cNvPr id="12" name="Imagen 11">
            <a:extLst>
              <a:ext uri="{FF2B5EF4-FFF2-40B4-BE49-F238E27FC236}">
                <a16:creationId xmlns:a16="http://schemas.microsoft.com/office/drawing/2014/main" id="{558FC505-8EFF-4491-9566-774B90CB0877}"/>
              </a:ext>
            </a:extLst>
          </p:cNvPr>
          <p:cNvPicPr>
            <a:picLocks noChangeAspect="1"/>
          </p:cNvPicPr>
          <p:nvPr/>
        </p:nvPicPr>
        <p:blipFill rotWithShape="1">
          <a:blip r:embed="rId13"/>
          <a:srcRect l="7538" t="12174" r="12243" b="9333"/>
          <a:stretch/>
        </p:blipFill>
        <p:spPr>
          <a:xfrm>
            <a:off x="10545313" y="2000369"/>
            <a:ext cx="1094774" cy="1071213"/>
          </a:xfrm>
          <a:prstGeom prst="rect">
            <a:avLst/>
          </a:prstGeom>
        </p:spPr>
      </p:pic>
    </p:spTree>
    <p:extLst>
      <p:ext uri="{BB962C8B-B14F-4D97-AF65-F5344CB8AC3E}">
        <p14:creationId xmlns:p14="http://schemas.microsoft.com/office/powerpoint/2010/main" val="1851266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BC31A692-220A-4A5D-B42B-4C168C2BCCA9}"/>
              </a:ext>
            </a:extLst>
          </p:cNvPr>
          <p:cNvSpPr/>
          <p:nvPr/>
        </p:nvSpPr>
        <p:spPr>
          <a:xfrm>
            <a:off x="221673" y="124692"/>
            <a:ext cx="11748654" cy="445152"/>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tx1"/>
                </a:solidFill>
              </a:rPr>
              <a:t>Anexo 3</a:t>
            </a:r>
          </a:p>
        </p:txBody>
      </p:sp>
      <p:grpSp>
        <p:nvGrpSpPr>
          <p:cNvPr id="30" name="Grupo 29">
            <a:extLst>
              <a:ext uri="{FF2B5EF4-FFF2-40B4-BE49-F238E27FC236}">
                <a16:creationId xmlns:a16="http://schemas.microsoft.com/office/drawing/2014/main" id="{79479E8D-5F32-4E70-8788-11B0F5272ECE}"/>
              </a:ext>
            </a:extLst>
          </p:cNvPr>
          <p:cNvGrpSpPr/>
          <p:nvPr/>
        </p:nvGrpSpPr>
        <p:grpSpPr>
          <a:xfrm>
            <a:off x="636105" y="960767"/>
            <a:ext cx="10641495" cy="5839695"/>
            <a:chOff x="636105" y="960767"/>
            <a:chExt cx="10641495" cy="5839695"/>
          </a:xfrm>
        </p:grpSpPr>
        <p:sp>
          <p:nvSpPr>
            <p:cNvPr id="3" name="Rectángulo 2">
              <a:extLst>
                <a:ext uri="{FF2B5EF4-FFF2-40B4-BE49-F238E27FC236}">
                  <a16:creationId xmlns:a16="http://schemas.microsoft.com/office/drawing/2014/main" id="{6C1E2633-93B8-4BFB-BE32-E629C44AAA59}"/>
                </a:ext>
              </a:extLst>
            </p:cNvPr>
            <p:cNvSpPr/>
            <p:nvPr/>
          </p:nvSpPr>
          <p:spPr>
            <a:xfrm>
              <a:off x="9899407" y="1089983"/>
              <a:ext cx="1113150" cy="467801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Rectángulo 3">
              <a:extLst>
                <a:ext uri="{FF2B5EF4-FFF2-40B4-BE49-F238E27FC236}">
                  <a16:creationId xmlns:a16="http://schemas.microsoft.com/office/drawing/2014/main" id="{41B9A199-777F-4976-80F4-1D94194915C5}"/>
                </a:ext>
              </a:extLst>
            </p:cNvPr>
            <p:cNvSpPr/>
            <p:nvPr/>
          </p:nvSpPr>
          <p:spPr>
            <a:xfrm>
              <a:off x="8666944" y="1391471"/>
              <a:ext cx="1219200" cy="4376530"/>
            </a:xfrm>
            <a:prstGeom prst="rect">
              <a:avLst/>
            </a:prstGeom>
            <a:solidFill>
              <a:srgbClr val="EF4F1D"/>
            </a:solidFill>
            <a:ln>
              <a:solidFill>
                <a:srgbClr val="EF4F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306B1AEB-EB58-4729-9C19-99C6DCD9A2B1}"/>
                </a:ext>
              </a:extLst>
            </p:cNvPr>
            <p:cNvSpPr/>
            <p:nvPr/>
          </p:nvSpPr>
          <p:spPr>
            <a:xfrm>
              <a:off x="7553750" y="1656516"/>
              <a:ext cx="1099931" cy="4111485"/>
            </a:xfrm>
            <a:prstGeom prst="rect">
              <a:avLst/>
            </a:prstGeom>
            <a:solidFill>
              <a:srgbClr val="ED4B1F"/>
            </a:solidFill>
            <a:ln>
              <a:solidFill>
                <a:srgbClr val="ED4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951A1F3B-27BA-4076-B036-1A13C6096FC5}"/>
                </a:ext>
              </a:extLst>
            </p:cNvPr>
            <p:cNvSpPr/>
            <p:nvPr/>
          </p:nvSpPr>
          <p:spPr>
            <a:xfrm>
              <a:off x="5221356" y="2305878"/>
              <a:ext cx="1219200" cy="346212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AEB054C3-3F0A-43F6-9F9C-2F783677B23C}"/>
                </a:ext>
              </a:extLst>
            </p:cNvPr>
            <p:cNvSpPr/>
            <p:nvPr/>
          </p:nvSpPr>
          <p:spPr>
            <a:xfrm>
              <a:off x="6440556" y="1987826"/>
              <a:ext cx="1099931" cy="3780181"/>
            </a:xfrm>
            <a:prstGeom prst="rect">
              <a:avLst/>
            </a:prstGeom>
            <a:solidFill>
              <a:srgbClr val="FA950E"/>
            </a:solidFill>
            <a:ln>
              <a:solidFill>
                <a:srgbClr val="FA9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a:extLst>
                <a:ext uri="{FF2B5EF4-FFF2-40B4-BE49-F238E27FC236}">
                  <a16:creationId xmlns:a16="http://schemas.microsoft.com/office/drawing/2014/main" id="{93825AD1-1690-4D7A-A0F2-D0BBE56ADD60}"/>
                </a:ext>
              </a:extLst>
            </p:cNvPr>
            <p:cNvSpPr/>
            <p:nvPr/>
          </p:nvSpPr>
          <p:spPr>
            <a:xfrm>
              <a:off x="4333456" y="2663687"/>
              <a:ext cx="887899" cy="310431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a:extLst>
                <a:ext uri="{FF2B5EF4-FFF2-40B4-BE49-F238E27FC236}">
                  <a16:creationId xmlns:a16="http://schemas.microsoft.com/office/drawing/2014/main" id="{7DA859BD-3DF8-4828-8A5D-DADD707A118C}"/>
                </a:ext>
              </a:extLst>
            </p:cNvPr>
            <p:cNvSpPr/>
            <p:nvPr/>
          </p:nvSpPr>
          <p:spPr>
            <a:xfrm>
              <a:off x="3445558" y="3008243"/>
              <a:ext cx="887897" cy="27597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a:extLst>
                <a:ext uri="{FF2B5EF4-FFF2-40B4-BE49-F238E27FC236}">
                  <a16:creationId xmlns:a16="http://schemas.microsoft.com/office/drawing/2014/main" id="{9E520EA0-294D-4C72-AA1B-1EE49E9803FC}"/>
                </a:ext>
              </a:extLst>
            </p:cNvPr>
            <p:cNvSpPr/>
            <p:nvPr/>
          </p:nvSpPr>
          <p:spPr>
            <a:xfrm>
              <a:off x="2557662" y="3429000"/>
              <a:ext cx="887896" cy="233900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a:extLst>
                <a:ext uri="{FF2B5EF4-FFF2-40B4-BE49-F238E27FC236}">
                  <a16:creationId xmlns:a16="http://schemas.microsoft.com/office/drawing/2014/main" id="{D05D3769-E27A-4DAB-92E8-95F4C60FB490}"/>
                </a:ext>
              </a:extLst>
            </p:cNvPr>
            <p:cNvSpPr/>
            <p:nvPr/>
          </p:nvSpPr>
          <p:spPr>
            <a:xfrm>
              <a:off x="1669764" y="3975652"/>
              <a:ext cx="887893" cy="179234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54B94635-99B9-4434-A962-C66FB58A22B4}"/>
                </a:ext>
              </a:extLst>
            </p:cNvPr>
            <p:cNvSpPr/>
            <p:nvPr/>
          </p:nvSpPr>
          <p:spPr>
            <a:xfrm>
              <a:off x="781866" y="4452730"/>
              <a:ext cx="887895" cy="131527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4" name="Conector recto de flecha 13">
              <a:extLst>
                <a:ext uri="{FF2B5EF4-FFF2-40B4-BE49-F238E27FC236}">
                  <a16:creationId xmlns:a16="http://schemas.microsoft.com/office/drawing/2014/main" id="{2E87B616-29A8-4DCE-BED7-73AFBA6DD6FE}"/>
                </a:ext>
              </a:extLst>
            </p:cNvPr>
            <p:cNvCxnSpPr>
              <a:cxnSpLocks/>
            </p:cNvCxnSpPr>
            <p:nvPr/>
          </p:nvCxnSpPr>
          <p:spPr>
            <a:xfrm flipV="1">
              <a:off x="11277600" y="960767"/>
              <a:ext cx="0" cy="50027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ector recto de flecha 16">
              <a:extLst>
                <a:ext uri="{FF2B5EF4-FFF2-40B4-BE49-F238E27FC236}">
                  <a16:creationId xmlns:a16="http://schemas.microsoft.com/office/drawing/2014/main" id="{15843E86-F4F0-4866-ADE7-A3EF5D01B9F3}"/>
                </a:ext>
              </a:extLst>
            </p:cNvPr>
            <p:cNvCxnSpPr>
              <a:cxnSpLocks/>
            </p:cNvCxnSpPr>
            <p:nvPr/>
          </p:nvCxnSpPr>
          <p:spPr>
            <a:xfrm flipH="1">
              <a:off x="636105" y="5963478"/>
              <a:ext cx="1064149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9" name="Imagen 18">
              <a:extLst>
                <a:ext uri="{FF2B5EF4-FFF2-40B4-BE49-F238E27FC236}">
                  <a16:creationId xmlns:a16="http://schemas.microsoft.com/office/drawing/2014/main" id="{B3876C2B-C68A-4295-9831-225F800F937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78" b="90000" l="10000" r="90000"/>
                      </a14:imgEffect>
                    </a14:imgLayer>
                  </a14:imgProps>
                </a:ext>
              </a:extLst>
            </a:blip>
            <a:srcRect l="23967" t="8309" r="24793" b="15895"/>
            <a:stretch/>
          </p:blipFill>
          <p:spPr>
            <a:xfrm>
              <a:off x="5870158" y="6086058"/>
              <a:ext cx="451684" cy="714404"/>
            </a:xfrm>
            <a:prstGeom prst="rect">
              <a:avLst/>
            </a:prstGeom>
          </p:spPr>
        </p:pic>
        <p:cxnSp>
          <p:nvCxnSpPr>
            <p:cNvPr id="21" name="Conector recto 20">
              <a:extLst>
                <a:ext uri="{FF2B5EF4-FFF2-40B4-BE49-F238E27FC236}">
                  <a16:creationId xmlns:a16="http://schemas.microsoft.com/office/drawing/2014/main" id="{A3FA1316-7171-4F59-A921-A94230D9ADE4}"/>
                </a:ext>
              </a:extLst>
            </p:cNvPr>
            <p:cNvCxnSpPr/>
            <p:nvPr/>
          </p:nvCxnSpPr>
          <p:spPr>
            <a:xfrm>
              <a:off x="4333455" y="5963478"/>
              <a:ext cx="0" cy="742122"/>
            </a:xfrm>
            <a:prstGeom prst="line">
              <a:avLst/>
            </a:prstGeom>
          </p:spPr>
          <p:style>
            <a:lnRef idx="3">
              <a:schemeClr val="dk1"/>
            </a:lnRef>
            <a:fillRef idx="0">
              <a:schemeClr val="dk1"/>
            </a:fillRef>
            <a:effectRef idx="2">
              <a:schemeClr val="dk1"/>
            </a:effectRef>
            <a:fontRef idx="minor">
              <a:schemeClr val="tx1"/>
            </a:fontRef>
          </p:style>
        </p:cxnSp>
        <p:cxnSp>
          <p:nvCxnSpPr>
            <p:cNvPr id="22" name="Conector recto 21">
              <a:extLst>
                <a:ext uri="{FF2B5EF4-FFF2-40B4-BE49-F238E27FC236}">
                  <a16:creationId xmlns:a16="http://schemas.microsoft.com/office/drawing/2014/main" id="{04925EB8-AE94-4CBD-BCB4-854DC2F58C9E}"/>
                </a:ext>
              </a:extLst>
            </p:cNvPr>
            <p:cNvCxnSpPr/>
            <p:nvPr/>
          </p:nvCxnSpPr>
          <p:spPr>
            <a:xfrm>
              <a:off x="7573622" y="5963478"/>
              <a:ext cx="0" cy="742122"/>
            </a:xfrm>
            <a:prstGeom prst="line">
              <a:avLst/>
            </a:prstGeom>
          </p:spPr>
          <p:style>
            <a:lnRef idx="3">
              <a:schemeClr val="dk1"/>
            </a:lnRef>
            <a:fillRef idx="0">
              <a:schemeClr val="dk1"/>
            </a:fillRef>
            <a:effectRef idx="2">
              <a:schemeClr val="dk1"/>
            </a:effectRef>
            <a:fontRef idx="minor">
              <a:schemeClr val="tx1"/>
            </a:fontRef>
          </p:style>
        </p:cxnSp>
        <p:pic>
          <p:nvPicPr>
            <p:cNvPr id="23" name="Imagen 22">
              <a:extLst>
                <a:ext uri="{FF2B5EF4-FFF2-40B4-BE49-F238E27FC236}">
                  <a16:creationId xmlns:a16="http://schemas.microsoft.com/office/drawing/2014/main" id="{8B026D30-DA66-4D97-941D-74D3B8A0600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4462" b="74000" l="26077" r="72615">
                          <a14:foregroundMark x1="60077" y1="58385" x2="60077" y2="58385"/>
                          <a14:foregroundMark x1="50769" y1="56077" x2="51000" y2="59308"/>
                          <a14:foregroundMark x1="60615" y1="44462" x2="60615" y2="44462"/>
                        </a14:backgroundRemoval>
                      </a14:imgEffect>
                    </a14:imgLayer>
                  </a14:imgProps>
                </a:ext>
              </a:extLst>
            </a:blip>
            <a:srcRect l="24493" t="22368" r="24880" b="24154"/>
            <a:stretch/>
          </p:blipFill>
          <p:spPr>
            <a:xfrm>
              <a:off x="9205561" y="6061505"/>
              <a:ext cx="680581" cy="718901"/>
            </a:xfrm>
            <a:prstGeom prst="rect">
              <a:avLst/>
            </a:prstGeom>
          </p:spPr>
        </p:pic>
        <p:cxnSp>
          <p:nvCxnSpPr>
            <p:cNvPr id="24" name="Conector recto 23">
              <a:extLst>
                <a:ext uri="{FF2B5EF4-FFF2-40B4-BE49-F238E27FC236}">
                  <a16:creationId xmlns:a16="http://schemas.microsoft.com/office/drawing/2014/main" id="{B0DEA832-9008-48A8-8728-9A0DEFDEEF2D}"/>
                </a:ext>
              </a:extLst>
            </p:cNvPr>
            <p:cNvCxnSpPr/>
            <p:nvPr/>
          </p:nvCxnSpPr>
          <p:spPr>
            <a:xfrm>
              <a:off x="11277600" y="5963478"/>
              <a:ext cx="0" cy="742122"/>
            </a:xfrm>
            <a:prstGeom prst="line">
              <a:avLst/>
            </a:prstGeom>
          </p:spPr>
          <p:style>
            <a:lnRef idx="3">
              <a:schemeClr val="dk1"/>
            </a:lnRef>
            <a:fillRef idx="0">
              <a:schemeClr val="dk1"/>
            </a:fillRef>
            <a:effectRef idx="2">
              <a:schemeClr val="dk1"/>
            </a:effectRef>
            <a:fontRef idx="minor">
              <a:schemeClr val="tx1"/>
            </a:fontRef>
          </p:style>
        </p:cxnSp>
        <p:pic>
          <p:nvPicPr>
            <p:cNvPr id="25" name="Imagen 24">
              <a:extLst>
                <a:ext uri="{FF2B5EF4-FFF2-40B4-BE49-F238E27FC236}">
                  <a16:creationId xmlns:a16="http://schemas.microsoft.com/office/drawing/2014/main" id="{8099E6E3-55D7-41FE-A983-1065F795B197}"/>
                </a:ext>
              </a:extLst>
            </p:cNvPr>
            <p:cNvPicPr>
              <a:picLocks noChangeAspect="1"/>
            </p:cNvPicPr>
            <p:nvPr/>
          </p:nvPicPr>
          <p:blipFill rotWithShape="1">
            <a:blip r:embed="rId6"/>
            <a:srcRect l="13994" t="42943" r="52588" b="19940"/>
            <a:stretch/>
          </p:blipFill>
          <p:spPr>
            <a:xfrm>
              <a:off x="8096510" y="6059142"/>
              <a:ext cx="649385" cy="721264"/>
            </a:xfrm>
            <a:prstGeom prst="rect">
              <a:avLst/>
            </a:prstGeom>
          </p:spPr>
        </p:pic>
        <p:pic>
          <p:nvPicPr>
            <p:cNvPr id="26" name="Imagen 25">
              <a:extLst>
                <a:ext uri="{FF2B5EF4-FFF2-40B4-BE49-F238E27FC236}">
                  <a16:creationId xmlns:a16="http://schemas.microsoft.com/office/drawing/2014/main" id="{D3D6B86C-B8C6-4721-ABBB-A0509D3D0C50}"/>
                </a:ext>
              </a:extLst>
            </p:cNvPr>
            <p:cNvPicPr>
              <a:picLocks noChangeAspect="1"/>
            </p:cNvPicPr>
            <p:nvPr/>
          </p:nvPicPr>
          <p:blipFill rotWithShape="1">
            <a:blip r:embed="rId6"/>
            <a:srcRect l="50000" t="18630" r="14439" b="43499"/>
            <a:stretch/>
          </p:blipFill>
          <p:spPr>
            <a:xfrm>
              <a:off x="4760295" y="6080791"/>
              <a:ext cx="586687" cy="624809"/>
            </a:xfrm>
            <a:prstGeom prst="rect">
              <a:avLst/>
            </a:prstGeom>
          </p:spPr>
        </p:pic>
        <p:pic>
          <p:nvPicPr>
            <p:cNvPr id="27" name="Imagen 26">
              <a:extLst>
                <a:ext uri="{FF2B5EF4-FFF2-40B4-BE49-F238E27FC236}">
                  <a16:creationId xmlns:a16="http://schemas.microsoft.com/office/drawing/2014/main" id="{A59A9722-D03E-4D57-A603-779AF9411375}"/>
                </a:ext>
              </a:extLst>
            </p:cNvPr>
            <p:cNvPicPr>
              <a:picLocks noChangeAspect="1"/>
            </p:cNvPicPr>
            <p:nvPr/>
          </p:nvPicPr>
          <p:blipFill rotWithShape="1">
            <a:blip r:embed="rId6"/>
            <a:srcRect l="50000" t="18630" r="14439" b="43499"/>
            <a:stretch/>
          </p:blipFill>
          <p:spPr>
            <a:xfrm>
              <a:off x="1533501" y="6059142"/>
              <a:ext cx="586687" cy="624809"/>
            </a:xfrm>
            <a:prstGeom prst="rect">
              <a:avLst/>
            </a:prstGeom>
          </p:spPr>
        </p:pic>
        <p:cxnSp>
          <p:nvCxnSpPr>
            <p:cNvPr id="28" name="Conector recto 27">
              <a:extLst>
                <a:ext uri="{FF2B5EF4-FFF2-40B4-BE49-F238E27FC236}">
                  <a16:creationId xmlns:a16="http://schemas.microsoft.com/office/drawing/2014/main" id="{D0E31338-1F92-4C23-A9DE-165888BAEC8C}"/>
                </a:ext>
              </a:extLst>
            </p:cNvPr>
            <p:cNvCxnSpPr/>
            <p:nvPr/>
          </p:nvCxnSpPr>
          <p:spPr>
            <a:xfrm>
              <a:off x="788486" y="5963478"/>
              <a:ext cx="0" cy="742122"/>
            </a:xfrm>
            <a:prstGeom prst="line">
              <a:avLst/>
            </a:prstGeom>
          </p:spPr>
          <p:style>
            <a:lnRef idx="3">
              <a:schemeClr val="dk1"/>
            </a:lnRef>
            <a:fillRef idx="0">
              <a:schemeClr val="dk1"/>
            </a:fillRef>
            <a:effectRef idx="2">
              <a:schemeClr val="dk1"/>
            </a:effectRef>
            <a:fontRef idx="minor">
              <a:schemeClr val="tx1"/>
            </a:fontRef>
          </p:style>
        </p:cxnSp>
        <p:pic>
          <p:nvPicPr>
            <p:cNvPr id="29" name="Imagen 28">
              <a:extLst>
                <a:ext uri="{FF2B5EF4-FFF2-40B4-BE49-F238E27FC236}">
                  <a16:creationId xmlns:a16="http://schemas.microsoft.com/office/drawing/2014/main" id="{222407F2-0144-4A64-91BD-51608CDD0E42}"/>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78" b="90000" l="10000" r="90000"/>
                      </a14:imgEffect>
                    </a14:imgLayer>
                  </a14:imgProps>
                </a:ext>
              </a:extLst>
            </a:blip>
            <a:srcRect l="23967" t="8309" r="24793" b="15895"/>
            <a:stretch/>
          </p:blipFill>
          <p:spPr>
            <a:xfrm>
              <a:off x="2484473" y="6059142"/>
              <a:ext cx="451684" cy="714404"/>
            </a:xfrm>
            <a:prstGeom prst="rect">
              <a:avLst/>
            </a:prstGeom>
          </p:spPr>
        </p:pic>
      </p:grpSp>
    </p:spTree>
    <p:extLst>
      <p:ext uri="{BB962C8B-B14F-4D97-AF65-F5344CB8AC3E}">
        <p14:creationId xmlns:p14="http://schemas.microsoft.com/office/powerpoint/2010/main" val="3445226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pentágono 2">
            <a:extLst>
              <a:ext uri="{FF2B5EF4-FFF2-40B4-BE49-F238E27FC236}">
                <a16:creationId xmlns:a16="http://schemas.microsoft.com/office/drawing/2014/main" id="{8CFA9635-01A8-4798-9D56-82A9E881D6FB}"/>
              </a:ext>
            </a:extLst>
          </p:cNvPr>
          <p:cNvSpPr/>
          <p:nvPr/>
        </p:nvSpPr>
        <p:spPr>
          <a:xfrm>
            <a:off x="221673" y="124692"/>
            <a:ext cx="11748654" cy="378892"/>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tx1"/>
                </a:solidFill>
              </a:rPr>
              <a:t>Anexo 4 </a:t>
            </a:r>
          </a:p>
        </p:txBody>
      </p:sp>
      <p:sp>
        <p:nvSpPr>
          <p:cNvPr id="4" name="CuadroTexto 3">
            <a:extLst>
              <a:ext uri="{FF2B5EF4-FFF2-40B4-BE49-F238E27FC236}">
                <a16:creationId xmlns:a16="http://schemas.microsoft.com/office/drawing/2014/main" id="{2D87EE2D-B56A-4DCA-AB6D-686D09548A59}"/>
              </a:ext>
            </a:extLst>
          </p:cNvPr>
          <p:cNvSpPr txBox="1"/>
          <p:nvPr/>
        </p:nvSpPr>
        <p:spPr>
          <a:xfrm>
            <a:off x="437320" y="584663"/>
            <a:ext cx="11317357" cy="369332"/>
          </a:xfrm>
          <a:prstGeom prst="rect">
            <a:avLst/>
          </a:prstGeom>
          <a:noFill/>
        </p:spPr>
        <p:txBody>
          <a:bodyPr wrap="square" rtlCol="0">
            <a:spAutoFit/>
          </a:bodyPr>
          <a:lstStyle/>
          <a:p>
            <a:pPr algn="ctr"/>
            <a:r>
              <a:rPr lang="es-MX" dirty="0">
                <a:latin typeface="Arial" panose="020B0604020202020204" pitchFamily="34" charset="0"/>
                <a:cs typeface="Arial" panose="020B0604020202020204" pitchFamily="34" charset="0"/>
              </a:rPr>
              <a:t>Dibuja o pega arriba de cada caja la cantidad de objetos que te solicita y ubícalo en la colección correcta</a:t>
            </a:r>
          </a:p>
        </p:txBody>
      </p:sp>
      <p:grpSp>
        <p:nvGrpSpPr>
          <p:cNvPr id="10" name="Grupo 9">
            <a:extLst>
              <a:ext uri="{FF2B5EF4-FFF2-40B4-BE49-F238E27FC236}">
                <a16:creationId xmlns:a16="http://schemas.microsoft.com/office/drawing/2014/main" id="{DFBF49DA-649E-4D31-94B1-85CED51476F3}"/>
              </a:ext>
            </a:extLst>
          </p:cNvPr>
          <p:cNvGrpSpPr/>
          <p:nvPr/>
        </p:nvGrpSpPr>
        <p:grpSpPr>
          <a:xfrm>
            <a:off x="596346" y="1107968"/>
            <a:ext cx="3472071" cy="2846064"/>
            <a:chOff x="596346" y="1107968"/>
            <a:chExt cx="3472071" cy="2846064"/>
          </a:xfrm>
        </p:grpSpPr>
        <p:sp>
          <p:nvSpPr>
            <p:cNvPr id="5" name="Rectángulo 4">
              <a:extLst>
                <a:ext uri="{FF2B5EF4-FFF2-40B4-BE49-F238E27FC236}">
                  <a16:creationId xmlns:a16="http://schemas.microsoft.com/office/drawing/2014/main" id="{AE479EB8-C0F0-4EAA-B312-81F188462E43}"/>
                </a:ext>
              </a:extLst>
            </p:cNvPr>
            <p:cNvSpPr/>
            <p:nvPr/>
          </p:nvSpPr>
          <p:spPr>
            <a:xfrm>
              <a:off x="1331841" y="3299789"/>
              <a:ext cx="2001079" cy="506895"/>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5</a:t>
              </a:r>
            </a:p>
          </p:txBody>
        </p:sp>
        <p:sp>
          <p:nvSpPr>
            <p:cNvPr id="6" name="Rectángulo 5">
              <a:extLst>
                <a:ext uri="{FF2B5EF4-FFF2-40B4-BE49-F238E27FC236}">
                  <a16:creationId xmlns:a16="http://schemas.microsoft.com/office/drawing/2014/main" id="{802B79BA-03BC-4C25-8D53-757CB7A489EB}"/>
                </a:ext>
              </a:extLst>
            </p:cNvPr>
            <p:cNvSpPr/>
            <p:nvPr/>
          </p:nvSpPr>
          <p:spPr>
            <a:xfrm>
              <a:off x="596346" y="1107968"/>
              <a:ext cx="3472071" cy="2846064"/>
            </a:xfrm>
            <a:prstGeom prst="rect">
              <a:avLst/>
            </a:prstGeom>
            <a:noFill/>
            <a:ln>
              <a:solidFill>
                <a:srgbClr val="ED4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Imagen 6">
              <a:extLst>
                <a:ext uri="{FF2B5EF4-FFF2-40B4-BE49-F238E27FC236}">
                  <a16:creationId xmlns:a16="http://schemas.microsoft.com/office/drawing/2014/main" id="{701A5099-6E1B-4097-9ADB-CBC6707065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000" l="3175" r="99603"/>
                      </a14:imgEffect>
                    </a14:imgLayer>
                  </a14:imgProps>
                </a:ext>
              </a:extLst>
            </a:blip>
            <a:stretch>
              <a:fillRect/>
            </a:stretch>
          </p:blipFill>
          <p:spPr>
            <a:xfrm rot="19985794">
              <a:off x="1418508" y="3244475"/>
              <a:ext cx="690878" cy="548317"/>
            </a:xfrm>
            <a:prstGeom prst="rect">
              <a:avLst/>
            </a:prstGeom>
          </p:spPr>
        </p:pic>
      </p:grpSp>
      <p:grpSp>
        <p:nvGrpSpPr>
          <p:cNvPr id="16" name="Grupo 15">
            <a:extLst>
              <a:ext uri="{FF2B5EF4-FFF2-40B4-BE49-F238E27FC236}">
                <a16:creationId xmlns:a16="http://schemas.microsoft.com/office/drawing/2014/main" id="{201871F3-8205-42A9-B886-E33FA40C4CB5}"/>
              </a:ext>
            </a:extLst>
          </p:cNvPr>
          <p:cNvGrpSpPr/>
          <p:nvPr/>
        </p:nvGrpSpPr>
        <p:grpSpPr>
          <a:xfrm>
            <a:off x="2623928" y="4101379"/>
            <a:ext cx="3472071" cy="2631929"/>
            <a:chOff x="2623928" y="4101379"/>
            <a:chExt cx="3472071" cy="2631929"/>
          </a:xfrm>
        </p:grpSpPr>
        <p:sp>
          <p:nvSpPr>
            <p:cNvPr id="9" name="Rectángulo 8">
              <a:extLst>
                <a:ext uri="{FF2B5EF4-FFF2-40B4-BE49-F238E27FC236}">
                  <a16:creationId xmlns:a16="http://schemas.microsoft.com/office/drawing/2014/main" id="{D79314F3-F526-443F-9D65-A1939078BB6A}"/>
                </a:ext>
              </a:extLst>
            </p:cNvPr>
            <p:cNvSpPr/>
            <p:nvPr/>
          </p:nvSpPr>
          <p:spPr>
            <a:xfrm>
              <a:off x="2623928" y="4101379"/>
              <a:ext cx="3472071" cy="2631929"/>
            </a:xfrm>
            <a:prstGeom prst="rect">
              <a:avLst/>
            </a:prstGeom>
            <a:noFill/>
            <a:ln>
              <a:solidFill>
                <a:srgbClr val="ED4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Rectángulo 10">
              <a:extLst>
                <a:ext uri="{FF2B5EF4-FFF2-40B4-BE49-F238E27FC236}">
                  <a16:creationId xmlns:a16="http://schemas.microsoft.com/office/drawing/2014/main" id="{A9D26466-57C9-4D64-9013-FD7498DAC863}"/>
                </a:ext>
              </a:extLst>
            </p:cNvPr>
            <p:cNvSpPr/>
            <p:nvPr/>
          </p:nvSpPr>
          <p:spPr>
            <a:xfrm>
              <a:off x="3359423" y="6221896"/>
              <a:ext cx="2001079" cy="381000"/>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3</a:t>
              </a:r>
            </a:p>
          </p:txBody>
        </p:sp>
        <p:pic>
          <p:nvPicPr>
            <p:cNvPr id="13" name="Imagen 12">
              <a:extLst>
                <a:ext uri="{FF2B5EF4-FFF2-40B4-BE49-F238E27FC236}">
                  <a16:creationId xmlns:a16="http://schemas.microsoft.com/office/drawing/2014/main" id="{067743D6-2D0C-4DB3-A156-528EA6746DE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6167" y1="47667" x2="60833" y2="48667"/>
                          <a14:foregroundMark x1="64333" y1="61667" x2="56333" y2="52667"/>
                          <a14:backgroundMark x1="41000" y1="83500" x2="41000" y2="83500"/>
                          <a14:backgroundMark x1="39833" y1="79500" x2="39833" y2="79500"/>
                        </a14:backgroundRemoval>
                      </a14:imgEffect>
                    </a14:imgLayer>
                  </a14:imgProps>
                </a:ext>
              </a:extLst>
            </a:blip>
            <a:srcRect l="20126" t="19681" r="18232" b="20029"/>
            <a:stretch/>
          </p:blipFill>
          <p:spPr>
            <a:xfrm>
              <a:off x="3458817" y="6137080"/>
              <a:ext cx="609600" cy="596228"/>
            </a:xfrm>
            <a:prstGeom prst="rect">
              <a:avLst/>
            </a:prstGeom>
          </p:spPr>
        </p:pic>
      </p:grpSp>
      <p:grpSp>
        <p:nvGrpSpPr>
          <p:cNvPr id="17" name="Grupo 16">
            <a:extLst>
              <a:ext uri="{FF2B5EF4-FFF2-40B4-BE49-F238E27FC236}">
                <a16:creationId xmlns:a16="http://schemas.microsoft.com/office/drawing/2014/main" id="{18F6E36F-1A1B-4FFF-8853-5E5BA62C0EB5}"/>
              </a:ext>
            </a:extLst>
          </p:cNvPr>
          <p:cNvGrpSpPr/>
          <p:nvPr/>
        </p:nvGrpSpPr>
        <p:grpSpPr>
          <a:xfrm>
            <a:off x="8690413" y="3877301"/>
            <a:ext cx="3279914" cy="2846065"/>
            <a:chOff x="8690413" y="3877301"/>
            <a:chExt cx="3279914" cy="2846065"/>
          </a:xfrm>
        </p:grpSpPr>
        <p:sp>
          <p:nvSpPr>
            <p:cNvPr id="12" name="Rectángulo 11">
              <a:extLst>
                <a:ext uri="{FF2B5EF4-FFF2-40B4-BE49-F238E27FC236}">
                  <a16:creationId xmlns:a16="http://schemas.microsoft.com/office/drawing/2014/main" id="{4232099A-C339-45ED-BB13-F8013A6EF94E}"/>
                </a:ext>
              </a:extLst>
            </p:cNvPr>
            <p:cNvSpPr/>
            <p:nvPr/>
          </p:nvSpPr>
          <p:spPr>
            <a:xfrm>
              <a:off x="8690413" y="3877301"/>
              <a:ext cx="3279914" cy="2846065"/>
            </a:xfrm>
            <a:prstGeom prst="rect">
              <a:avLst/>
            </a:prstGeom>
            <a:noFill/>
            <a:ln>
              <a:solidFill>
                <a:srgbClr val="ED4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Rectángulo 14">
              <a:extLst>
                <a:ext uri="{FF2B5EF4-FFF2-40B4-BE49-F238E27FC236}">
                  <a16:creationId xmlns:a16="http://schemas.microsoft.com/office/drawing/2014/main" id="{AD01EAA4-751D-45DE-A117-8B513D6443C7}"/>
                </a:ext>
              </a:extLst>
            </p:cNvPr>
            <p:cNvSpPr/>
            <p:nvPr/>
          </p:nvSpPr>
          <p:spPr>
            <a:xfrm>
              <a:off x="9462050" y="6264966"/>
              <a:ext cx="2001079" cy="381000"/>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7</a:t>
              </a:r>
            </a:p>
          </p:txBody>
        </p:sp>
        <p:pic>
          <p:nvPicPr>
            <p:cNvPr id="14" name="Imagen 13">
              <a:extLst>
                <a:ext uri="{FF2B5EF4-FFF2-40B4-BE49-F238E27FC236}">
                  <a16:creationId xmlns:a16="http://schemas.microsoft.com/office/drawing/2014/main" id="{4EA40430-FE90-4208-B3ED-C1BD6FED494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9462050" y="6098603"/>
              <a:ext cx="745784" cy="621288"/>
            </a:xfrm>
            <a:prstGeom prst="rect">
              <a:avLst/>
            </a:prstGeom>
          </p:spPr>
        </p:pic>
      </p:grpSp>
      <p:grpSp>
        <p:nvGrpSpPr>
          <p:cNvPr id="20" name="Grupo 19">
            <a:extLst>
              <a:ext uri="{FF2B5EF4-FFF2-40B4-BE49-F238E27FC236}">
                <a16:creationId xmlns:a16="http://schemas.microsoft.com/office/drawing/2014/main" id="{EF1251C2-6346-482F-9C6E-9E8A28A0A4DD}"/>
              </a:ext>
            </a:extLst>
          </p:cNvPr>
          <p:cNvGrpSpPr/>
          <p:nvPr/>
        </p:nvGrpSpPr>
        <p:grpSpPr>
          <a:xfrm>
            <a:off x="5178092" y="1073362"/>
            <a:ext cx="3279914" cy="2846065"/>
            <a:chOff x="5178092" y="1073362"/>
            <a:chExt cx="3279914" cy="2846065"/>
          </a:xfrm>
        </p:grpSpPr>
        <p:sp>
          <p:nvSpPr>
            <p:cNvPr id="8" name="Rectángulo 7">
              <a:extLst>
                <a:ext uri="{FF2B5EF4-FFF2-40B4-BE49-F238E27FC236}">
                  <a16:creationId xmlns:a16="http://schemas.microsoft.com/office/drawing/2014/main" id="{6DE15D6F-EF27-4225-88A4-0FD5AD90EBEA}"/>
                </a:ext>
              </a:extLst>
            </p:cNvPr>
            <p:cNvSpPr/>
            <p:nvPr/>
          </p:nvSpPr>
          <p:spPr>
            <a:xfrm>
              <a:off x="5178092" y="1073362"/>
              <a:ext cx="3279914" cy="2846065"/>
            </a:xfrm>
            <a:prstGeom prst="rect">
              <a:avLst/>
            </a:prstGeom>
            <a:noFill/>
            <a:ln>
              <a:solidFill>
                <a:srgbClr val="ED4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Rectángulo 17">
              <a:extLst>
                <a:ext uri="{FF2B5EF4-FFF2-40B4-BE49-F238E27FC236}">
                  <a16:creationId xmlns:a16="http://schemas.microsoft.com/office/drawing/2014/main" id="{E457B40E-2C96-4F23-8321-CFBF1EF2FE05}"/>
                </a:ext>
              </a:extLst>
            </p:cNvPr>
            <p:cNvSpPr/>
            <p:nvPr/>
          </p:nvSpPr>
          <p:spPr>
            <a:xfrm>
              <a:off x="5923719" y="3413738"/>
              <a:ext cx="2001079" cy="381000"/>
            </a:xfrm>
            <a:prstGeom prst="rect">
              <a:avLst/>
            </a:prstGeom>
            <a:solidFill>
              <a:schemeClr val="accent6">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solidFill>
                    <a:schemeClr val="tx1"/>
                  </a:solidFill>
                </a:rPr>
                <a:t>6</a:t>
              </a:r>
            </a:p>
          </p:txBody>
        </p:sp>
        <p:pic>
          <p:nvPicPr>
            <p:cNvPr id="19" name="Imagen 18">
              <a:extLst>
                <a:ext uri="{FF2B5EF4-FFF2-40B4-BE49-F238E27FC236}">
                  <a16:creationId xmlns:a16="http://schemas.microsoft.com/office/drawing/2014/main" id="{FB2DD053-7FD7-45B2-AB52-8AB7B568AD1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250" b="89844" l="0" r="100000"/>
                      </a14:imgEffect>
                    </a14:imgLayer>
                  </a14:imgProps>
                </a:ext>
              </a:extLst>
            </a:blip>
            <a:srcRect t="8598" b="13330"/>
            <a:stretch/>
          </p:blipFill>
          <p:spPr>
            <a:xfrm rot="20279478">
              <a:off x="6022375" y="3383196"/>
              <a:ext cx="612095" cy="407786"/>
            </a:xfrm>
            <a:prstGeom prst="rect">
              <a:avLst/>
            </a:prstGeom>
          </p:spPr>
        </p:pic>
      </p:grpSp>
    </p:spTree>
    <p:extLst>
      <p:ext uri="{BB962C8B-B14F-4D97-AF65-F5344CB8AC3E}">
        <p14:creationId xmlns:p14="http://schemas.microsoft.com/office/powerpoint/2010/main" val="110311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pentágono 7">
            <a:extLst>
              <a:ext uri="{FF2B5EF4-FFF2-40B4-BE49-F238E27FC236}">
                <a16:creationId xmlns:a16="http://schemas.microsoft.com/office/drawing/2014/main" id="{99A2B38B-B19B-4B39-9B11-E24661A06F4B}"/>
              </a:ext>
            </a:extLst>
          </p:cNvPr>
          <p:cNvSpPr/>
          <p:nvPr/>
        </p:nvSpPr>
        <p:spPr>
          <a:xfrm>
            <a:off x="221673" y="124692"/>
            <a:ext cx="11748654" cy="378892"/>
          </a:xfrm>
          <a:prstGeom prst="homePlat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tx1"/>
                </a:solidFill>
              </a:rPr>
              <a:t>Anexo 5</a:t>
            </a:r>
          </a:p>
        </p:txBody>
      </p:sp>
      <p:grpSp>
        <p:nvGrpSpPr>
          <p:cNvPr id="35" name="Grupo 34">
            <a:extLst>
              <a:ext uri="{FF2B5EF4-FFF2-40B4-BE49-F238E27FC236}">
                <a16:creationId xmlns:a16="http://schemas.microsoft.com/office/drawing/2014/main" id="{2292396A-4E12-4D3F-8B26-317AEC669C02}"/>
              </a:ext>
            </a:extLst>
          </p:cNvPr>
          <p:cNvGrpSpPr/>
          <p:nvPr/>
        </p:nvGrpSpPr>
        <p:grpSpPr>
          <a:xfrm>
            <a:off x="923194" y="1050314"/>
            <a:ext cx="11114017" cy="4801540"/>
            <a:chOff x="923194" y="1050314"/>
            <a:chExt cx="11114017" cy="4801540"/>
          </a:xfrm>
        </p:grpSpPr>
        <p:pic>
          <p:nvPicPr>
            <p:cNvPr id="2" name="Imagen 1">
              <a:extLst>
                <a:ext uri="{FF2B5EF4-FFF2-40B4-BE49-F238E27FC236}">
                  <a16:creationId xmlns:a16="http://schemas.microsoft.com/office/drawing/2014/main" id="{1BC0316D-71B6-49F0-AA7A-AB81E4D4A74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000" l="3175" r="99603"/>
                      </a14:imgEffect>
                    </a14:imgLayer>
                  </a14:imgProps>
                </a:ext>
              </a:extLst>
            </a:blip>
            <a:stretch>
              <a:fillRect/>
            </a:stretch>
          </p:blipFill>
          <p:spPr>
            <a:xfrm rot="19985794">
              <a:off x="956398" y="2668893"/>
              <a:ext cx="690878" cy="548317"/>
            </a:xfrm>
            <a:prstGeom prst="rect">
              <a:avLst/>
            </a:prstGeom>
          </p:spPr>
        </p:pic>
        <p:pic>
          <p:nvPicPr>
            <p:cNvPr id="3" name="Imagen 2">
              <a:extLst>
                <a:ext uri="{FF2B5EF4-FFF2-40B4-BE49-F238E27FC236}">
                  <a16:creationId xmlns:a16="http://schemas.microsoft.com/office/drawing/2014/main" id="{554D6F2F-6EAA-4C9D-8506-CB49D19FED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000" l="3175" r="99603"/>
                      </a14:imgEffect>
                    </a14:imgLayer>
                  </a14:imgProps>
                </a:ext>
              </a:extLst>
            </a:blip>
            <a:stretch>
              <a:fillRect/>
            </a:stretch>
          </p:blipFill>
          <p:spPr>
            <a:xfrm rot="19985794">
              <a:off x="1962825" y="1787178"/>
              <a:ext cx="690878" cy="548317"/>
            </a:xfrm>
            <a:prstGeom prst="rect">
              <a:avLst/>
            </a:prstGeom>
          </p:spPr>
        </p:pic>
        <p:pic>
          <p:nvPicPr>
            <p:cNvPr id="4" name="Imagen 3">
              <a:extLst>
                <a:ext uri="{FF2B5EF4-FFF2-40B4-BE49-F238E27FC236}">
                  <a16:creationId xmlns:a16="http://schemas.microsoft.com/office/drawing/2014/main" id="{B073AC1F-17A0-4463-B2B0-9BAC6BABE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000" l="3175" r="99603"/>
                      </a14:imgEffect>
                    </a14:imgLayer>
                  </a14:imgProps>
                </a:ext>
              </a:extLst>
            </a:blip>
            <a:stretch>
              <a:fillRect/>
            </a:stretch>
          </p:blipFill>
          <p:spPr>
            <a:xfrm rot="19985794">
              <a:off x="2879495" y="1679065"/>
              <a:ext cx="690878" cy="548317"/>
            </a:xfrm>
            <a:prstGeom prst="rect">
              <a:avLst/>
            </a:prstGeom>
          </p:spPr>
        </p:pic>
        <p:pic>
          <p:nvPicPr>
            <p:cNvPr id="5" name="Imagen 4">
              <a:extLst>
                <a:ext uri="{FF2B5EF4-FFF2-40B4-BE49-F238E27FC236}">
                  <a16:creationId xmlns:a16="http://schemas.microsoft.com/office/drawing/2014/main" id="{354083C3-4279-4C17-9740-D55B7161C9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000" l="3175" r="99603"/>
                      </a14:imgEffect>
                    </a14:imgLayer>
                  </a14:imgProps>
                </a:ext>
              </a:extLst>
            </a:blip>
            <a:stretch>
              <a:fillRect/>
            </a:stretch>
          </p:blipFill>
          <p:spPr>
            <a:xfrm rot="19985794">
              <a:off x="1927284" y="2674985"/>
              <a:ext cx="690878" cy="548317"/>
            </a:xfrm>
            <a:prstGeom prst="rect">
              <a:avLst/>
            </a:prstGeom>
          </p:spPr>
        </p:pic>
        <p:pic>
          <p:nvPicPr>
            <p:cNvPr id="6" name="Imagen 5">
              <a:extLst>
                <a:ext uri="{FF2B5EF4-FFF2-40B4-BE49-F238E27FC236}">
                  <a16:creationId xmlns:a16="http://schemas.microsoft.com/office/drawing/2014/main" id="{093BB194-35A5-46D2-A818-AB40C5F4249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000" l="3175" r="99603"/>
                      </a14:imgEffect>
                    </a14:imgLayer>
                  </a14:imgProps>
                </a:ext>
              </a:extLst>
            </a:blip>
            <a:stretch>
              <a:fillRect/>
            </a:stretch>
          </p:blipFill>
          <p:spPr>
            <a:xfrm rot="19985794">
              <a:off x="2832038" y="2567492"/>
              <a:ext cx="690878" cy="548317"/>
            </a:xfrm>
            <a:prstGeom prst="rect">
              <a:avLst/>
            </a:prstGeom>
          </p:spPr>
        </p:pic>
        <p:pic>
          <p:nvPicPr>
            <p:cNvPr id="7" name="Imagen 6">
              <a:extLst>
                <a:ext uri="{FF2B5EF4-FFF2-40B4-BE49-F238E27FC236}">
                  <a16:creationId xmlns:a16="http://schemas.microsoft.com/office/drawing/2014/main" id="{EE6DE4D3-1069-44B5-A3F2-0623E90442A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000" l="3175" r="99603"/>
                      </a14:imgEffect>
                    </a14:imgLayer>
                  </a14:imgProps>
                </a:ext>
              </a:extLst>
            </a:blip>
            <a:stretch>
              <a:fillRect/>
            </a:stretch>
          </p:blipFill>
          <p:spPr>
            <a:xfrm rot="19985794">
              <a:off x="923194" y="1867306"/>
              <a:ext cx="690878" cy="548317"/>
            </a:xfrm>
            <a:prstGeom prst="rect">
              <a:avLst/>
            </a:prstGeom>
          </p:spPr>
        </p:pic>
        <p:pic>
          <p:nvPicPr>
            <p:cNvPr id="9" name="Imagen 8">
              <a:extLst>
                <a:ext uri="{FF2B5EF4-FFF2-40B4-BE49-F238E27FC236}">
                  <a16:creationId xmlns:a16="http://schemas.microsoft.com/office/drawing/2014/main" id="{CF4777DC-23EF-4692-BECE-125D0CA0AD5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000" l="3175" r="99603"/>
                      </a14:imgEffect>
                    </a14:imgLayer>
                  </a14:imgProps>
                </a:ext>
              </a:extLst>
            </a:blip>
            <a:stretch>
              <a:fillRect/>
            </a:stretch>
          </p:blipFill>
          <p:spPr>
            <a:xfrm rot="19985794">
              <a:off x="1120037" y="3425059"/>
              <a:ext cx="690878" cy="548317"/>
            </a:xfrm>
            <a:prstGeom prst="rect">
              <a:avLst/>
            </a:prstGeom>
          </p:spPr>
        </p:pic>
        <p:pic>
          <p:nvPicPr>
            <p:cNvPr id="10" name="Imagen 9">
              <a:extLst>
                <a:ext uri="{FF2B5EF4-FFF2-40B4-BE49-F238E27FC236}">
                  <a16:creationId xmlns:a16="http://schemas.microsoft.com/office/drawing/2014/main" id="{D0F7C546-623E-4D6C-971A-7E73ACBDD07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6167" y1="47667" x2="60833" y2="48667"/>
                          <a14:foregroundMark x1="64333" y1="61667" x2="56333" y2="52667"/>
                          <a14:backgroundMark x1="41000" y1="83500" x2="41000" y2="83500"/>
                          <a14:backgroundMark x1="39833" y1="79500" x2="39833" y2="79500"/>
                        </a14:backgroundRemoval>
                      </a14:imgEffect>
                    </a14:imgLayer>
                  </a14:imgProps>
                </a:ext>
              </a:extLst>
            </a:blip>
            <a:srcRect l="20126" t="19681" r="18232" b="20029"/>
            <a:stretch/>
          </p:blipFill>
          <p:spPr>
            <a:xfrm>
              <a:off x="5751402" y="2066070"/>
              <a:ext cx="766386" cy="749575"/>
            </a:xfrm>
            <a:prstGeom prst="rect">
              <a:avLst/>
            </a:prstGeom>
          </p:spPr>
        </p:pic>
        <p:pic>
          <p:nvPicPr>
            <p:cNvPr id="11" name="Imagen 10">
              <a:extLst>
                <a:ext uri="{FF2B5EF4-FFF2-40B4-BE49-F238E27FC236}">
                  <a16:creationId xmlns:a16="http://schemas.microsoft.com/office/drawing/2014/main" id="{01DE2B76-D16C-4DE9-A097-942196FE44E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6167" y1="47667" x2="60833" y2="48667"/>
                          <a14:foregroundMark x1="64333" y1="61667" x2="56333" y2="52667"/>
                          <a14:backgroundMark x1="41000" y1="83500" x2="41000" y2="83500"/>
                          <a14:backgroundMark x1="39833" y1="79500" x2="39833" y2="79500"/>
                        </a14:backgroundRemoval>
                      </a14:imgEffect>
                    </a14:imgLayer>
                  </a14:imgProps>
                </a:ext>
              </a:extLst>
            </a:blip>
            <a:srcRect l="20126" t="19681" r="18232" b="20029"/>
            <a:stretch/>
          </p:blipFill>
          <p:spPr>
            <a:xfrm>
              <a:off x="4976779" y="2638469"/>
              <a:ext cx="766386" cy="749575"/>
            </a:xfrm>
            <a:prstGeom prst="rect">
              <a:avLst/>
            </a:prstGeom>
          </p:spPr>
        </p:pic>
        <p:pic>
          <p:nvPicPr>
            <p:cNvPr id="12" name="Imagen 11">
              <a:extLst>
                <a:ext uri="{FF2B5EF4-FFF2-40B4-BE49-F238E27FC236}">
                  <a16:creationId xmlns:a16="http://schemas.microsoft.com/office/drawing/2014/main" id="{85A5DD2B-CDB2-4CBF-82B4-54C44BC1A76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6167" y1="47667" x2="60833" y2="48667"/>
                          <a14:foregroundMark x1="64333" y1="61667" x2="56333" y2="52667"/>
                          <a14:backgroundMark x1="41000" y1="83500" x2="41000" y2="83500"/>
                          <a14:backgroundMark x1="39833" y1="79500" x2="39833" y2="79500"/>
                        </a14:backgroundRemoval>
                      </a14:imgEffect>
                    </a14:imgLayer>
                  </a14:imgProps>
                </a:ext>
              </a:extLst>
            </a:blip>
            <a:srcRect l="20126" t="19681" r="18232" b="20029"/>
            <a:stretch/>
          </p:blipFill>
          <p:spPr>
            <a:xfrm>
              <a:off x="4858248" y="1303307"/>
              <a:ext cx="766386" cy="749575"/>
            </a:xfrm>
            <a:prstGeom prst="rect">
              <a:avLst/>
            </a:prstGeom>
          </p:spPr>
        </p:pic>
        <p:pic>
          <p:nvPicPr>
            <p:cNvPr id="13" name="Imagen 12">
              <a:extLst>
                <a:ext uri="{FF2B5EF4-FFF2-40B4-BE49-F238E27FC236}">
                  <a16:creationId xmlns:a16="http://schemas.microsoft.com/office/drawing/2014/main" id="{B166D128-32F4-4E47-AA9A-D7788E884A7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6167" y1="47667" x2="60833" y2="48667"/>
                          <a14:foregroundMark x1="64333" y1="61667" x2="56333" y2="52667"/>
                          <a14:backgroundMark x1="41000" y1="83500" x2="41000" y2="83500"/>
                          <a14:backgroundMark x1="39833" y1="79500" x2="39833" y2="79500"/>
                        </a14:backgroundRemoval>
                      </a14:imgEffect>
                    </a14:imgLayer>
                  </a14:imgProps>
                </a:ext>
              </a:extLst>
            </a:blip>
            <a:srcRect l="20126" t="19681" r="18232" b="20029"/>
            <a:stretch/>
          </p:blipFill>
          <p:spPr>
            <a:xfrm>
              <a:off x="6550991" y="2662104"/>
              <a:ext cx="766386" cy="749575"/>
            </a:xfrm>
            <a:prstGeom prst="rect">
              <a:avLst/>
            </a:prstGeom>
          </p:spPr>
        </p:pic>
        <p:pic>
          <p:nvPicPr>
            <p:cNvPr id="14" name="Imagen 13">
              <a:extLst>
                <a:ext uri="{FF2B5EF4-FFF2-40B4-BE49-F238E27FC236}">
                  <a16:creationId xmlns:a16="http://schemas.microsoft.com/office/drawing/2014/main" id="{C1174330-673F-4730-A09C-244BA51BD5E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6167" y1="47667" x2="60833" y2="48667"/>
                          <a14:foregroundMark x1="64333" y1="61667" x2="56333" y2="52667"/>
                          <a14:backgroundMark x1="41000" y1="83500" x2="41000" y2="83500"/>
                          <a14:backgroundMark x1="39833" y1="79500" x2="39833" y2="79500"/>
                        </a14:backgroundRemoval>
                      </a14:imgEffect>
                    </a14:imgLayer>
                  </a14:imgProps>
                </a:ext>
              </a:extLst>
            </a:blip>
            <a:srcRect l="20126" t="19681" r="18232" b="20029"/>
            <a:stretch/>
          </p:blipFill>
          <p:spPr>
            <a:xfrm>
              <a:off x="6521510" y="1280603"/>
              <a:ext cx="766386" cy="749575"/>
            </a:xfrm>
            <a:prstGeom prst="rect">
              <a:avLst/>
            </a:prstGeom>
          </p:spPr>
        </p:pic>
        <p:pic>
          <p:nvPicPr>
            <p:cNvPr id="16" name="Imagen 15">
              <a:extLst>
                <a:ext uri="{FF2B5EF4-FFF2-40B4-BE49-F238E27FC236}">
                  <a16:creationId xmlns:a16="http://schemas.microsoft.com/office/drawing/2014/main" id="{4DC6434D-344D-47CC-87EF-866A895BEFE3}"/>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8482874" y="1050314"/>
              <a:ext cx="1154051" cy="961402"/>
            </a:xfrm>
            <a:prstGeom prst="rect">
              <a:avLst/>
            </a:prstGeom>
          </p:spPr>
        </p:pic>
        <p:pic>
          <p:nvPicPr>
            <p:cNvPr id="17" name="Imagen 16">
              <a:extLst>
                <a:ext uri="{FF2B5EF4-FFF2-40B4-BE49-F238E27FC236}">
                  <a16:creationId xmlns:a16="http://schemas.microsoft.com/office/drawing/2014/main" id="{9EFDB109-6B3B-4057-99E8-30DF2AEA035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8262673" y="1801384"/>
              <a:ext cx="1154051" cy="961402"/>
            </a:xfrm>
            <a:prstGeom prst="rect">
              <a:avLst/>
            </a:prstGeom>
          </p:spPr>
        </p:pic>
        <p:pic>
          <p:nvPicPr>
            <p:cNvPr id="18" name="Imagen 17">
              <a:extLst>
                <a:ext uri="{FF2B5EF4-FFF2-40B4-BE49-F238E27FC236}">
                  <a16:creationId xmlns:a16="http://schemas.microsoft.com/office/drawing/2014/main" id="{A6BBE2C4-C67B-4353-A580-B221379F428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9600203" y="1987742"/>
              <a:ext cx="1154051" cy="961402"/>
            </a:xfrm>
            <a:prstGeom prst="rect">
              <a:avLst/>
            </a:prstGeom>
          </p:spPr>
        </p:pic>
        <p:pic>
          <p:nvPicPr>
            <p:cNvPr id="19" name="Imagen 18">
              <a:extLst>
                <a:ext uri="{FF2B5EF4-FFF2-40B4-BE49-F238E27FC236}">
                  <a16:creationId xmlns:a16="http://schemas.microsoft.com/office/drawing/2014/main" id="{42CC1D1C-EDE9-4ABA-8F9A-9F95BDC51B5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9728665" y="1273115"/>
              <a:ext cx="1154051" cy="961402"/>
            </a:xfrm>
            <a:prstGeom prst="rect">
              <a:avLst/>
            </a:prstGeom>
          </p:spPr>
        </p:pic>
        <p:pic>
          <p:nvPicPr>
            <p:cNvPr id="20" name="Imagen 19">
              <a:extLst>
                <a:ext uri="{FF2B5EF4-FFF2-40B4-BE49-F238E27FC236}">
                  <a16:creationId xmlns:a16="http://schemas.microsoft.com/office/drawing/2014/main" id="{215D973F-9542-4F2F-A937-0233421E16F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10883159" y="1987742"/>
              <a:ext cx="1154051" cy="961402"/>
            </a:xfrm>
            <a:prstGeom prst="rect">
              <a:avLst/>
            </a:prstGeom>
          </p:spPr>
        </p:pic>
        <p:pic>
          <p:nvPicPr>
            <p:cNvPr id="21" name="Imagen 20">
              <a:extLst>
                <a:ext uri="{FF2B5EF4-FFF2-40B4-BE49-F238E27FC236}">
                  <a16:creationId xmlns:a16="http://schemas.microsoft.com/office/drawing/2014/main" id="{CF534B32-5FDC-4393-837B-882BDFC86E2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10830702" y="1286367"/>
              <a:ext cx="1154051" cy="961402"/>
            </a:xfrm>
            <a:prstGeom prst="rect">
              <a:avLst/>
            </a:prstGeom>
          </p:spPr>
        </p:pic>
        <p:pic>
          <p:nvPicPr>
            <p:cNvPr id="22" name="Imagen 21">
              <a:extLst>
                <a:ext uri="{FF2B5EF4-FFF2-40B4-BE49-F238E27FC236}">
                  <a16:creationId xmlns:a16="http://schemas.microsoft.com/office/drawing/2014/main" id="{C3F71088-D1B0-40A7-A6A1-6586A42BDC6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10883160" y="2726916"/>
              <a:ext cx="1154051" cy="961402"/>
            </a:xfrm>
            <a:prstGeom prst="rect">
              <a:avLst/>
            </a:prstGeom>
          </p:spPr>
        </p:pic>
        <p:pic>
          <p:nvPicPr>
            <p:cNvPr id="23" name="Imagen 22">
              <a:extLst>
                <a:ext uri="{FF2B5EF4-FFF2-40B4-BE49-F238E27FC236}">
                  <a16:creationId xmlns:a16="http://schemas.microsoft.com/office/drawing/2014/main" id="{25B20D0C-1031-45C0-9989-AB59674F522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9616677" y="2726916"/>
              <a:ext cx="1154051" cy="961402"/>
            </a:xfrm>
            <a:prstGeom prst="rect">
              <a:avLst/>
            </a:prstGeom>
          </p:spPr>
        </p:pic>
        <p:pic>
          <p:nvPicPr>
            <p:cNvPr id="24" name="Imagen 23">
              <a:extLst>
                <a:ext uri="{FF2B5EF4-FFF2-40B4-BE49-F238E27FC236}">
                  <a16:creationId xmlns:a16="http://schemas.microsoft.com/office/drawing/2014/main" id="{5BEE54A1-83BC-476E-A89D-26BAE36C19D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4375" b="96094" l="27500" r="90000">
                          <a14:foregroundMark x1="63750" y1="69375" x2="63750" y2="69375"/>
                          <a14:foregroundMark x1="61719" y1="76563" x2="61719" y2="76563"/>
                          <a14:foregroundMark x1="64063" y1="75000" x2="64375" y2="72813"/>
                          <a14:foregroundMark x1="55937" y1="78750" x2="61719" y2="76563"/>
                        </a14:backgroundRemoval>
                      </a14:imgEffect>
                    </a14:imgLayer>
                  </a14:imgProps>
                </a:ext>
              </a:extLst>
            </a:blip>
            <a:srcRect l="25217" t="41305" r="7391" b="2554"/>
            <a:stretch/>
          </p:blipFill>
          <p:spPr>
            <a:xfrm>
              <a:off x="8395993" y="2697346"/>
              <a:ext cx="1154051" cy="961402"/>
            </a:xfrm>
            <a:prstGeom prst="rect">
              <a:avLst/>
            </a:prstGeom>
          </p:spPr>
        </p:pic>
        <p:pic>
          <p:nvPicPr>
            <p:cNvPr id="27" name="Imagen 26">
              <a:extLst>
                <a:ext uri="{FF2B5EF4-FFF2-40B4-BE49-F238E27FC236}">
                  <a16:creationId xmlns:a16="http://schemas.microsoft.com/office/drawing/2014/main" id="{66C25F82-DD29-4A1A-8985-89F705C9A6C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250" b="89844" l="0" r="100000"/>
                      </a14:imgEffect>
                    </a14:imgLayer>
                  </a14:imgProps>
                </a:ext>
              </a:extLst>
            </a:blip>
            <a:srcRect t="8598" b="13330"/>
            <a:stretch/>
          </p:blipFill>
          <p:spPr>
            <a:xfrm>
              <a:off x="3454359" y="4433303"/>
              <a:ext cx="909341" cy="605815"/>
            </a:xfrm>
            <a:prstGeom prst="rect">
              <a:avLst/>
            </a:prstGeom>
          </p:spPr>
        </p:pic>
        <p:pic>
          <p:nvPicPr>
            <p:cNvPr id="28" name="Imagen 27">
              <a:extLst>
                <a:ext uri="{FF2B5EF4-FFF2-40B4-BE49-F238E27FC236}">
                  <a16:creationId xmlns:a16="http://schemas.microsoft.com/office/drawing/2014/main" id="{8E1A69B7-4AD0-496D-8426-09EB7BED1B4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250" b="89844" l="0" r="100000"/>
                      </a14:imgEffect>
                    </a14:imgLayer>
                  </a14:imgProps>
                </a:ext>
              </a:extLst>
            </a:blip>
            <a:srcRect t="8598" b="13330"/>
            <a:stretch/>
          </p:blipFill>
          <p:spPr>
            <a:xfrm>
              <a:off x="3421979" y="5212797"/>
              <a:ext cx="909341" cy="605815"/>
            </a:xfrm>
            <a:prstGeom prst="rect">
              <a:avLst/>
            </a:prstGeom>
          </p:spPr>
        </p:pic>
        <p:pic>
          <p:nvPicPr>
            <p:cNvPr id="29" name="Imagen 28">
              <a:extLst>
                <a:ext uri="{FF2B5EF4-FFF2-40B4-BE49-F238E27FC236}">
                  <a16:creationId xmlns:a16="http://schemas.microsoft.com/office/drawing/2014/main" id="{2F89C2C9-FFC5-4113-83C6-E64419AEE584}"/>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250" b="89844" l="0" r="100000"/>
                      </a14:imgEffect>
                    </a14:imgLayer>
                  </a14:imgProps>
                </a:ext>
              </a:extLst>
            </a:blip>
            <a:srcRect t="8598" b="13330"/>
            <a:stretch/>
          </p:blipFill>
          <p:spPr>
            <a:xfrm>
              <a:off x="4729455" y="5212798"/>
              <a:ext cx="909341" cy="605815"/>
            </a:xfrm>
            <a:prstGeom prst="rect">
              <a:avLst/>
            </a:prstGeom>
          </p:spPr>
        </p:pic>
        <p:pic>
          <p:nvPicPr>
            <p:cNvPr id="30" name="Imagen 29">
              <a:extLst>
                <a:ext uri="{FF2B5EF4-FFF2-40B4-BE49-F238E27FC236}">
                  <a16:creationId xmlns:a16="http://schemas.microsoft.com/office/drawing/2014/main" id="{B2A4A5CF-4D4D-4A8D-A273-23BEEC23928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250" b="89844" l="0" r="100000"/>
                      </a14:imgEffect>
                    </a14:imgLayer>
                  </a14:imgProps>
                </a:ext>
              </a:extLst>
            </a:blip>
            <a:srcRect t="8598" b="13330"/>
            <a:stretch/>
          </p:blipFill>
          <p:spPr>
            <a:xfrm>
              <a:off x="4675415" y="4433304"/>
              <a:ext cx="909341" cy="605815"/>
            </a:xfrm>
            <a:prstGeom prst="rect">
              <a:avLst/>
            </a:prstGeom>
          </p:spPr>
        </p:pic>
        <p:pic>
          <p:nvPicPr>
            <p:cNvPr id="31" name="Imagen 30">
              <a:extLst>
                <a:ext uri="{FF2B5EF4-FFF2-40B4-BE49-F238E27FC236}">
                  <a16:creationId xmlns:a16="http://schemas.microsoft.com/office/drawing/2014/main" id="{4FB828A4-0D4A-4512-A63D-83B43766A42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250" b="89844" l="0" r="100000"/>
                      </a14:imgEffect>
                    </a14:imgLayer>
                  </a14:imgProps>
                </a:ext>
              </a:extLst>
            </a:blip>
            <a:srcRect t="8598" b="13330"/>
            <a:stretch/>
          </p:blipFill>
          <p:spPr>
            <a:xfrm>
              <a:off x="6852113" y="5246039"/>
              <a:ext cx="909341" cy="605815"/>
            </a:xfrm>
            <a:prstGeom prst="rect">
              <a:avLst/>
            </a:prstGeom>
          </p:spPr>
        </p:pic>
        <p:pic>
          <p:nvPicPr>
            <p:cNvPr id="32" name="Imagen 31">
              <a:extLst>
                <a:ext uri="{FF2B5EF4-FFF2-40B4-BE49-F238E27FC236}">
                  <a16:creationId xmlns:a16="http://schemas.microsoft.com/office/drawing/2014/main" id="{84A55606-CAC7-4C66-9386-D2404F30CAC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250" b="89844" l="0" r="100000"/>
                      </a14:imgEffect>
                    </a14:imgLayer>
                  </a14:imgProps>
                </a:ext>
              </a:extLst>
            </a:blip>
            <a:srcRect t="8598" b="13330"/>
            <a:stretch/>
          </p:blipFill>
          <p:spPr>
            <a:xfrm>
              <a:off x="5802586" y="5199557"/>
              <a:ext cx="909341" cy="605815"/>
            </a:xfrm>
            <a:prstGeom prst="rect">
              <a:avLst/>
            </a:prstGeom>
          </p:spPr>
        </p:pic>
        <p:pic>
          <p:nvPicPr>
            <p:cNvPr id="33" name="Imagen 32">
              <a:extLst>
                <a:ext uri="{FF2B5EF4-FFF2-40B4-BE49-F238E27FC236}">
                  <a16:creationId xmlns:a16="http://schemas.microsoft.com/office/drawing/2014/main" id="{7ACAF1D8-9A2F-4AE9-BFB2-237C87898D77}"/>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250" b="89844" l="0" r="100000"/>
                      </a14:imgEffect>
                    </a14:imgLayer>
                  </a14:imgProps>
                </a:ext>
              </a:extLst>
            </a:blip>
            <a:srcRect t="8598" b="13330"/>
            <a:stretch/>
          </p:blipFill>
          <p:spPr>
            <a:xfrm>
              <a:off x="5752092" y="4433302"/>
              <a:ext cx="909341" cy="605815"/>
            </a:xfrm>
            <a:prstGeom prst="rect">
              <a:avLst/>
            </a:prstGeom>
          </p:spPr>
        </p:pic>
        <p:pic>
          <p:nvPicPr>
            <p:cNvPr id="34" name="Imagen 33">
              <a:extLst>
                <a:ext uri="{FF2B5EF4-FFF2-40B4-BE49-F238E27FC236}">
                  <a16:creationId xmlns:a16="http://schemas.microsoft.com/office/drawing/2014/main" id="{6648849C-1117-4783-B135-EE96EFE77D6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250" b="89844" l="0" r="100000"/>
                      </a14:imgEffect>
                    </a14:imgLayer>
                  </a14:imgProps>
                </a:ext>
              </a:extLst>
            </a:blip>
            <a:srcRect t="8598" b="13330"/>
            <a:stretch/>
          </p:blipFill>
          <p:spPr>
            <a:xfrm>
              <a:off x="6829591" y="4433302"/>
              <a:ext cx="909341" cy="605815"/>
            </a:xfrm>
            <a:prstGeom prst="rect">
              <a:avLst/>
            </a:prstGeom>
          </p:spPr>
        </p:pic>
      </p:grpSp>
    </p:spTree>
    <p:extLst>
      <p:ext uri="{BB962C8B-B14F-4D97-AF65-F5344CB8AC3E}">
        <p14:creationId xmlns:p14="http://schemas.microsoft.com/office/powerpoint/2010/main" val="231570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6DA74778-521D-491C-AFD3-04805386BB37}"/>
              </a:ext>
            </a:extLst>
          </p:cNvPr>
          <p:cNvGrpSpPr/>
          <p:nvPr/>
        </p:nvGrpSpPr>
        <p:grpSpPr>
          <a:xfrm>
            <a:off x="0" y="0"/>
            <a:ext cx="12192000" cy="6858000"/>
            <a:chOff x="0" y="0"/>
            <a:chExt cx="12192000" cy="6858000"/>
          </a:xfrm>
        </p:grpSpPr>
        <p:pic>
          <p:nvPicPr>
            <p:cNvPr id="3" name="Picture 2" descr="10 ideas de Plantillas | diseño de diapositivas, portadas word, caratulas  en word">
              <a:extLst>
                <a:ext uri="{FF2B5EF4-FFF2-40B4-BE49-F238E27FC236}">
                  <a16:creationId xmlns:a16="http://schemas.microsoft.com/office/drawing/2014/main" id="{BC9E69C8-96A0-4456-9B8E-4A0E261282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86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B61521D-FA8C-4A5F-94A5-6CD8445D4D27}"/>
                </a:ext>
              </a:extLst>
            </p:cNvPr>
            <p:cNvSpPr txBox="1"/>
            <p:nvPr/>
          </p:nvSpPr>
          <p:spPr>
            <a:xfrm>
              <a:off x="4205858" y="591184"/>
              <a:ext cx="4349424" cy="400110"/>
            </a:xfrm>
            <a:prstGeom prst="rect">
              <a:avLst/>
            </a:prstGeom>
            <a:noFill/>
          </p:spPr>
          <p:txBody>
            <a:bodyPr wrap="square" rtlCol="0">
              <a:spAutoFit/>
            </a:bodyPr>
            <a:lstStyle/>
            <a:p>
              <a:pPr algn="ctr"/>
              <a:r>
                <a:rPr lang="es-MX" sz="2000" dirty="0">
                  <a:latin typeface="Elephant" panose="02020904090505020303" pitchFamily="18" charset="0"/>
                </a:rPr>
                <a:t>Miércoles 19 de mayo del 2021</a:t>
              </a:r>
            </a:p>
          </p:txBody>
        </p:sp>
        <p:sp>
          <p:nvSpPr>
            <p:cNvPr id="5" name="CuadroTexto 4">
              <a:extLst>
                <a:ext uri="{FF2B5EF4-FFF2-40B4-BE49-F238E27FC236}">
                  <a16:creationId xmlns:a16="http://schemas.microsoft.com/office/drawing/2014/main" id="{73CE6555-5CED-4B81-AE68-9930B5D6DE42}"/>
                </a:ext>
              </a:extLst>
            </p:cNvPr>
            <p:cNvSpPr txBox="1"/>
            <p:nvPr/>
          </p:nvSpPr>
          <p:spPr>
            <a:xfrm>
              <a:off x="1169821" y="2466348"/>
              <a:ext cx="4223973" cy="3008196"/>
            </a:xfrm>
            <a:prstGeom prst="rect">
              <a:avLst/>
            </a:prstGeom>
            <a:noFill/>
          </p:spPr>
          <p:txBody>
            <a:bodyPr wrap="square">
              <a:spAutoFit/>
            </a:bodyPr>
            <a:lstStyle/>
            <a:p>
              <a:pPr>
                <a:lnSpc>
                  <a:spcPct val="107000"/>
                </a:lnSpc>
                <a:spcAft>
                  <a:spcPts val="80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Responde</a:t>
              </a:r>
              <a:r>
                <a:rPr lang="es-MX" sz="1400" b="1" dirty="0">
                  <a:effectLst/>
                  <a:latin typeface="Arial" panose="020B0604020202020204" pitchFamily="34" charset="0"/>
                  <a:ea typeface="Calibri" panose="020F0502020204030204" pitchFamily="34" charset="0"/>
                  <a:cs typeface="Times New Roman" panose="02020603050405020304" pitchFamily="18" charset="0"/>
                </a:rPr>
                <a:t> </a:t>
              </a:r>
              <a:r>
                <a:rPr lang="es-MX" sz="1400" dirty="0">
                  <a:effectLst/>
                  <a:latin typeface="Arial" panose="020B0604020202020204" pitchFamily="34" charset="0"/>
                  <a:ea typeface="Calibri" panose="020F0502020204030204" pitchFamily="34" charset="0"/>
                  <a:cs typeface="Times New Roman" panose="02020603050405020304" pitchFamily="18" charset="0"/>
                </a:rPr>
                <a:t>¿Sabes que es un poema? ¿has escuchado alguno?</a:t>
              </a:r>
              <a:r>
                <a:rPr lang="es-MX" sz="14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Observa y escucha el video </a:t>
              </a:r>
              <a:r>
                <a:rPr lang="es-MX" sz="14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https://www.youtube.com/watch?v=GkjIuHzMTeI</a:t>
              </a:r>
              <a:endParaRPr lang="es-MX"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 Al aprender poemas conocemos nuevas palabras y podemos decirlas delante de otras personas.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400" dirty="0">
                  <a:effectLst/>
                  <a:latin typeface="Arial" panose="020B0604020202020204" pitchFamily="34" charset="0"/>
                  <a:ea typeface="Calibri" panose="020F0502020204030204" pitchFamily="34" charset="0"/>
                  <a:cs typeface="Times New Roman" panose="02020603050405020304" pitchFamily="18" charset="0"/>
                </a:rPr>
                <a:t>Escucha el poema “el señor invierno” y apréndetelo (anexo 5) para que después se los puedas recitar a tu familia.</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400" b="1" dirty="0">
                  <a:effectLst/>
                  <a:latin typeface="Arial" panose="020B0604020202020204" pitchFamily="34" charset="0"/>
                  <a:ea typeface="Calibri" panose="020F0502020204030204" pitchFamily="34" charset="0"/>
                </a:rPr>
                <a:t>Evidencia: </a:t>
              </a:r>
              <a:r>
                <a:rPr lang="es-MX" sz="1400" dirty="0">
                  <a:effectLst/>
                  <a:latin typeface="Arial" panose="020B0604020202020204" pitchFamily="34" charset="0"/>
                  <a:ea typeface="Calibri" panose="020F0502020204030204" pitchFamily="34" charset="0"/>
                </a:rPr>
                <a:t>Realiza un video donde recites el poema </a:t>
              </a:r>
              <a:endParaRPr lang="es-MX" sz="1300" dirty="0"/>
            </a:p>
          </p:txBody>
        </p:sp>
        <p:sp>
          <p:nvSpPr>
            <p:cNvPr id="6" name="CuadroTexto 5">
              <a:extLst>
                <a:ext uri="{FF2B5EF4-FFF2-40B4-BE49-F238E27FC236}">
                  <a16:creationId xmlns:a16="http://schemas.microsoft.com/office/drawing/2014/main" id="{104C2ABC-44F6-4DF9-ADB2-6784B757BF12}"/>
                </a:ext>
              </a:extLst>
            </p:cNvPr>
            <p:cNvSpPr txBox="1"/>
            <p:nvPr/>
          </p:nvSpPr>
          <p:spPr>
            <a:xfrm>
              <a:off x="1232547" y="1076576"/>
              <a:ext cx="4223973" cy="800219"/>
            </a:xfrm>
            <a:prstGeom prst="rect">
              <a:avLst/>
            </a:prstGeom>
            <a:noFill/>
          </p:spPr>
          <p:txBody>
            <a:bodyPr wrap="square" rtlCol="0">
              <a:spAutoFit/>
            </a:bodyPr>
            <a:lstStyle/>
            <a:p>
              <a:pPr algn="ctr"/>
              <a:r>
                <a:rPr lang="es-MX" u="sng" dirty="0"/>
                <a:t>Lenguaje y comunicación.</a:t>
              </a:r>
            </a:p>
            <a:p>
              <a:r>
                <a:rPr lang="es-MX" sz="1400" b="1" dirty="0">
                  <a:latin typeface="Arial" panose="020B0604020202020204" pitchFamily="34" charset="0"/>
                  <a:ea typeface="Batang" panose="02030600000101010101" pitchFamily="18" charset="-127"/>
                  <a:cs typeface="Arial" panose="020B0604020202020204" pitchFamily="34" charset="0"/>
                </a:rPr>
                <a:t>Aprendizaje esperado: </a:t>
              </a:r>
              <a:r>
                <a:rPr lang="es-MX" sz="1400" dirty="0">
                  <a:effectLst/>
                  <a:latin typeface="Arial" panose="020B0604020202020204" pitchFamily="34" charset="0"/>
                  <a:ea typeface="Calibri" panose="020F0502020204030204" pitchFamily="34" charset="0"/>
                </a:rPr>
                <a:t>Aprende poemas y los dice frente a otras personas</a:t>
              </a:r>
              <a:endParaRPr lang="es-MX" sz="1600" dirty="0">
                <a:latin typeface="Arial" panose="020B0604020202020204" pitchFamily="34" charset="0"/>
                <a:ea typeface="Batang" panose="02030600000101010101" pitchFamily="18" charset="-127"/>
                <a:cs typeface="Arial" panose="020B0604020202020204" pitchFamily="34" charset="0"/>
              </a:endParaRPr>
            </a:p>
          </p:txBody>
        </p:sp>
        <p:sp>
          <p:nvSpPr>
            <p:cNvPr id="7" name="CuadroTexto 6">
              <a:extLst>
                <a:ext uri="{FF2B5EF4-FFF2-40B4-BE49-F238E27FC236}">
                  <a16:creationId xmlns:a16="http://schemas.microsoft.com/office/drawing/2014/main" id="{2124F7B8-1559-4F1C-98C0-76EC9FE8877C}"/>
                </a:ext>
              </a:extLst>
            </p:cNvPr>
            <p:cNvSpPr txBox="1"/>
            <p:nvPr/>
          </p:nvSpPr>
          <p:spPr>
            <a:xfrm>
              <a:off x="1318830" y="2068556"/>
              <a:ext cx="3162300" cy="307777"/>
            </a:xfrm>
            <a:prstGeom prst="rect">
              <a:avLst/>
            </a:prstGeom>
            <a:noFill/>
          </p:spPr>
          <p:txBody>
            <a:bodyPr wrap="square" rtlCol="0">
              <a:spAutoFit/>
            </a:bodyPr>
            <a:lstStyle/>
            <a:p>
              <a:pPr algn="ctr"/>
              <a:r>
                <a:rPr lang="es-MX" sz="1400" dirty="0">
                  <a:solidFill>
                    <a:srgbClr val="002060"/>
                  </a:solidFill>
                  <a:latin typeface="Arial" panose="020B0604020202020204" pitchFamily="34" charset="0"/>
                  <a:ea typeface="Batang" panose="02030600000101010101" pitchFamily="18" charset="-127"/>
                  <a:cs typeface="Arial" panose="020B0604020202020204" pitchFamily="34" charset="0"/>
                </a:rPr>
                <a:t>Actividad: Recitamos poemas.</a:t>
              </a:r>
            </a:p>
          </p:txBody>
        </p:sp>
        <p:sp>
          <p:nvSpPr>
            <p:cNvPr id="9" name="CuadroTexto 8">
              <a:extLst>
                <a:ext uri="{FF2B5EF4-FFF2-40B4-BE49-F238E27FC236}">
                  <a16:creationId xmlns:a16="http://schemas.microsoft.com/office/drawing/2014/main" id="{BC5A0FC3-ED80-4F5C-93BD-0E8605A4B2AF}"/>
                </a:ext>
              </a:extLst>
            </p:cNvPr>
            <p:cNvSpPr txBox="1"/>
            <p:nvPr/>
          </p:nvSpPr>
          <p:spPr>
            <a:xfrm>
              <a:off x="5769329" y="2140537"/>
              <a:ext cx="5571906" cy="4041491"/>
            </a:xfrm>
            <a:prstGeom prst="rect">
              <a:avLst/>
            </a:prstGeom>
            <a:noFill/>
          </p:spPr>
          <p:txBody>
            <a:bodyPr wrap="square">
              <a:spAutoFit/>
            </a:bodyPr>
            <a:lstStyle/>
            <a:p>
              <a:pPr>
                <a:lnSpc>
                  <a:spcPct val="107000"/>
                </a:lnSpc>
                <a:spcAft>
                  <a:spcPts val="8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Calentamiento:</a:t>
              </a:r>
              <a:r>
                <a:rPr lang="es-MX" sz="1200" dirty="0">
                  <a:effectLst/>
                  <a:latin typeface="Arial" panose="020B0604020202020204" pitchFamily="34" charset="0"/>
                  <a:ea typeface="Calibri" panose="020F0502020204030204" pitchFamily="34" charset="0"/>
                  <a:cs typeface="Times New Roman" panose="02020603050405020304" pitchFamily="18" charset="0"/>
                </a:rPr>
                <a:t> bailar la canción para hacer el calentamiento. </a:t>
              </a:r>
              <a:r>
                <a:rPr lang="es-MX"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https://youtu.be/UspuJxoQspo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Indicaciones:</a:t>
              </a:r>
              <a:r>
                <a:rPr lang="es-MX" sz="1200" dirty="0">
                  <a:effectLst/>
                  <a:latin typeface="Arial" panose="020B0604020202020204" pitchFamily="34" charset="0"/>
                  <a:ea typeface="Calibri" panose="020F0502020204030204" pitchFamily="34" charset="0"/>
                  <a:cs typeface="Times New Roman" panose="02020603050405020304" pitchFamily="18" charset="0"/>
                </a:rPr>
                <a:t> Ubicarse en un espacio donde se puedan desplazar fácilmente y no tengan ningún tipo de accidentes.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b="1" dirty="0">
                  <a:effectLst/>
                  <a:latin typeface="Arial" panose="020B0604020202020204" pitchFamily="34" charset="0"/>
                  <a:ea typeface="Calibri" panose="020F0502020204030204" pitchFamily="34" charset="0"/>
                  <a:cs typeface="Times New Roman" panose="02020603050405020304" pitchFamily="18" charset="0"/>
                </a:rPr>
                <a:t>Actividades: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1-. Vamos a colocar objetos o juguetes a los lados y al frente, a la indicación el niño deberá tocar los juguetes identificando cual es su derecha e izquierda y adelante. (variante) ahora se pondrá un paliacate o una almohada a la indicación volveremos a indicar que toque los juguetes sin que se le caiga al suelo.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2-. Ahora vamos a taparle los ojos al niño(a) le vamos a dar un juguete y a una distancia vamos a colocar una caja o un bote lo vamos a ir guiando hasta que meta el juguete adentro de la caja (variante) que lo haga saltando con pies juntos.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200" dirty="0">
                  <a:effectLst/>
                  <a:latin typeface="Arial" panose="020B0604020202020204" pitchFamily="34" charset="0"/>
                  <a:ea typeface="Calibri" panose="020F0502020204030204" pitchFamily="34" charset="0"/>
                  <a:cs typeface="Times New Roman" panose="02020603050405020304" pitchFamily="18" charset="0"/>
                </a:rPr>
                <a:t>Actividad de la resiliencia. </a:t>
              </a:r>
              <a:r>
                <a:rPr lang="es-MX" sz="12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https://youtu.be/fNUGwr1Cafs</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p>
              <a:r>
                <a:rPr lang="es-MX" sz="1200" dirty="0">
                  <a:effectLst/>
                  <a:latin typeface="Arial" panose="020B0604020202020204" pitchFamily="34" charset="0"/>
                  <a:ea typeface="Calibri" panose="020F0502020204030204" pitchFamily="34" charset="0"/>
                </a:rPr>
                <a:t>final: escuchar la canción en familia y bailarla con el niño. https://youtu.be/qq1de4cHzac</a:t>
              </a:r>
              <a:endParaRPr lang="es-MX" sz="1200" dirty="0"/>
            </a:p>
          </p:txBody>
        </p:sp>
        <p:sp>
          <p:nvSpPr>
            <p:cNvPr id="10" name="Rectángulo: esquinas redondeadas 9">
              <a:extLst>
                <a:ext uri="{FF2B5EF4-FFF2-40B4-BE49-F238E27FC236}">
                  <a16:creationId xmlns:a16="http://schemas.microsoft.com/office/drawing/2014/main" id="{461414C1-33D9-4309-ACA3-BF61B5685B01}"/>
                </a:ext>
              </a:extLst>
            </p:cNvPr>
            <p:cNvSpPr/>
            <p:nvPr/>
          </p:nvSpPr>
          <p:spPr>
            <a:xfrm>
              <a:off x="2899980" y="5582368"/>
              <a:ext cx="2398644" cy="616833"/>
            </a:xfrm>
            <a:prstGeom prst="round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latin typeface="Arial" panose="020B0604020202020204" pitchFamily="34" charset="0"/>
                  <a:cs typeface="Arial" panose="020B0604020202020204" pitchFamily="34" charset="0"/>
                </a:rPr>
                <a:t>Seguimiento: Realizar las actividades del programa</a:t>
              </a:r>
            </a:p>
          </p:txBody>
        </p:sp>
        <p:sp>
          <p:nvSpPr>
            <p:cNvPr id="12" name="CuadroTexto 11">
              <a:extLst>
                <a:ext uri="{FF2B5EF4-FFF2-40B4-BE49-F238E27FC236}">
                  <a16:creationId xmlns:a16="http://schemas.microsoft.com/office/drawing/2014/main" id="{31345B59-ACC7-43B0-9002-D7208A129988}"/>
                </a:ext>
              </a:extLst>
            </p:cNvPr>
            <p:cNvSpPr txBox="1"/>
            <p:nvPr/>
          </p:nvSpPr>
          <p:spPr>
            <a:xfrm>
              <a:off x="6096000" y="991294"/>
              <a:ext cx="5076681" cy="923330"/>
            </a:xfrm>
            <a:prstGeom prst="rect">
              <a:avLst/>
            </a:prstGeom>
            <a:noFill/>
          </p:spPr>
          <p:txBody>
            <a:bodyPr wrap="square">
              <a:spAutoFit/>
            </a:bodyPr>
            <a:lstStyle/>
            <a:p>
              <a:pPr algn="ctr"/>
              <a:r>
                <a:rPr lang="es-MX" u="sng" dirty="0">
                  <a:latin typeface="Arial" panose="020B0604020202020204" pitchFamily="34" charset="0"/>
                  <a:cs typeface="Arial" panose="020B0604020202020204" pitchFamily="34" charset="0"/>
                </a:rPr>
                <a:t>Educación Física.</a:t>
              </a:r>
            </a:p>
            <a:p>
              <a:r>
                <a:rPr lang="es-MX" sz="1200" b="1" dirty="0">
                  <a:latin typeface="Arial" panose="020B0604020202020204" pitchFamily="34" charset="0"/>
                  <a:ea typeface="Batang" panose="02030600000101010101" pitchFamily="18" charset="-127"/>
                  <a:cs typeface="Arial" panose="020B0604020202020204" pitchFamily="34" charset="0"/>
                </a:rPr>
                <a:t>Aprendizaje esperado: </a:t>
              </a:r>
              <a:r>
                <a:rPr lang="es-MX" sz="1200" dirty="0">
                  <a:effectLst/>
                  <a:latin typeface="Arial" panose="020B0604020202020204" pitchFamily="34" charset="0"/>
                  <a:ea typeface="Calibri" panose="020F0502020204030204" pitchFamily="34" charset="0"/>
                </a:rPr>
                <a:t>Identifica sus posibilidades expresivas y motrices en actividades que implican organización espacio-temporal, lateralidad, equilibrio y coordinación.. </a:t>
              </a:r>
              <a:endParaRPr lang="es-MX" sz="1100" dirty="0">
                <a:latin typeface="Arial" panose="020B0604020202020204" pitchFamily="34" charset="0"/>
                <a:ea typeface="Batang" panose="02030600000101010101" pitchFamily="18" charset="-127"/>
                <a:cs typeface="Arial" panose="020B0604020202020204" pitchFamily="34" charset="0"/>
              </a:endParaRPr>
            </a:p>
          </p:txBody>
        </p:sp>
      </p:grpSp>
    </p:spTree>
    <p:extLst>
      <p:ext uri="{BB962C8B-B14F-4D97-AF65-F5344CB8AC3E}">
        <p14:creationId xmlns:p14="http://schemas.microsoft.com/office/powerpoint/2010/main" val="219317563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TotalTime>
  <Words>1102</Words>
  <Application>Microsoft Office PowerPoint</Application>
  <PresentationFormat>Panorámica</PresentationFormat>
  <Paragraphs>110</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Calibri</vt:lpstr>
      <vt:lpstr>Calibri Light</vt:lpstr>
      <vt:lpstr>Elephant</vt:lpstr>
      <vt:lpstr>Georgia</vt:lpstr>
      <vt:lpstr>Lucida Calligraphy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COMPAQ</dc:creator>
  <cp:lastModifiedBy>COMPAQ</cp:lastModifiedBy>
  <cp:revision>18</cp:revision>
  <dcterms:created xsi:type="dcterms:W3CDTF">2021-05-13T05:30:58Z</dcterms:created>
  <dcterms:modified xsi:type="dcterms:W3CDTF">2021-05-14T04:18:41Z</dcterms:modified>
</cp:coreProperties>
</file>