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9999"/>
    <a:srgbClr val="FFFF66"/>
    <a:srgbClr val="79DCFF"/>
    <a:srgbClr val="9966F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90" d="100"/>
          <a:sy n="90" d="100"/>
        </p:scale>
        <p:origin x="468" y="-11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13/05/2021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solidFill>
            <a:srgbClr val="79D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60723" y="644714"/>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252744"/>
            <a:ext cx="7777163" cy="369332"/>
          </a:xfrm>
          <a:prstGeom prst="rect">
            <a:avLst/>
          </a:prstGeom>
          <a:noFill/>
        </p:spPr>
        <p:txBody>
          <a:bodyPr wrap="square" rtlCol="0">
            <a:spAutoFit/>
          </a:bodyPr>
          <a:lstStyle/>
          <a:p>
            <a:r>
              <a:rPr lang="es-MX" dirty="0"/>
              <a:t>Situación de Aprendizaje: </a:t>
            </a:r>
            <a:r>
              <a:rPr lang="es-MX" b="1" dirty="0"/>
              <a:t>Todos </a:t>
            </a:r>
            <a:r>
              <a:rPr lang="es-MX" b="1" u="sng" dirty="0"/>
              <a:t>Somos Importantes</a:t>
            </a:r>
            <a:endParaRPr lang="es-MX" u="sng" dirty="0"/>
          </a:p>
        </p:txBody>
      </p:sp>
      <p:grpSp>
        <p:nvGrpSpPr>
          <p:cNvPr id="3" name="Grupo 2">
            <a:extLst>
              <a:ext uri="{FF2B5EF4-FFF2-40B4-BE49-F238E27FC236}">
                <a16:creationId xmlns:a16="http://schemas.microsoft.com/office/drawing/2014/main" id="{CE28E623-1D3E-4317-BF6E-AD7BBFD63D0E}"/>
              </a:ext>
            </a:extLst>
          </p:cNvPr>
          <p:cNvGrpSpPr/>
          <p:nvPr/>
        </p:nvGrpSpPr>
        <p:grpSpPr>
          <a:xfrm>
            <a:off x="-60113" y="1641371"/>
            <a:ext cx="8003615" cy="1626359"/>
            <a:chOff x="-60113" y="1641371"/>
            <a:chExt cx="8003615" cy="1626359"/>
          </a:xfrm>
        </p:grpSpPr>
        <p:sp>
          <p:nvSpPr>
            <p:cNvPr id="39" name="Rectángulo 38">
              <a:extLst>
                <a:ext uri="{FF2B5EF4-FFF2-40B4-BE49-F238E27FC236}">
                  <a16:creationId xmlns:a16="http://schemas.microsoft.com/office/drawing/2014/main" id="{1A3DE5BB-AF26-4C12-B49E-ABDE42CACE67}"/>
                </a:ext>
              </a:extLst>
            </p:cNvPr>
            <p:cNvSpPr/>
            <p:nvPr/>
          </p:nvSpPr>
          <p:spPr>
            <a:xfrm>
              <a:off x="21138" y="164137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670316"/>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08157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281352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grpSp>
        <p:nvGrpSpPr>
          <p:cNvPr id="169" name="Grupo 168">
            <a:extLst>
              <a:ext uri="{FF2B5EF4-FFF2-40B4-BE49-F238E27FC236}">
                <a16:creationId xmlns:a16="http://schemas.microsoft.com/office/drawing/2014/main" id="{F98882BD-1128-4333-AD3C-C99E090A88D9}"/>
              </a:ext>
            </a:extLst>
          </p:cNvPr>
          <p:cNvGrpSpPr/>
          <p:nvPr/>
        </p:nvGrpSpPr>
        <p:grpSpPr>
          <a:xfrm>
            <a:off x="-91249" y="3354550"/>
            <a:ext cx="7866108" cy="2364404"/>
            <a:chOff x="-104586" y="3258293"/>
            <a:chExt cx="7866108" cy="2364404"/>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22149"/>
              <a:ext cx="4114277" cy="2000548"/>
            </a:xfrm>
            <a:prstGeom prst="rect">
              <a:avLst/>
            </a:prstGeom>
            <a:noFill/>
          </p:spPr>
          <p:txBody>
            <a:bodyPr wrap="square" rtlCol="0">
              <a:spAutoFit/>
            </a:bodyPr>
            <a:lstStyle/>
            <a:p>
              <a:pPr algn="ctr"/>
              <a:r>
                <a:rPr lang="es-MX" sz="1200" dirty="0">
                  <a:latin typeface="Comic Sans MS" panose="030F0702030302020204" pitchFamily="66" charset="0"/>
                </a:rPr>
                <a:t>Observaciones</a:t>
              </a:r>
              <a:endParaRPr lang="es-MX" sz="1100" dirty="0">
                <a:latin typeface="Comic Sans MS" panose="030F0702030302020204" pitchFamily="66" charset="0"/>
              </a:endParaRPr>
            </a:p>
            <a:p>
              <a:pPr algn="ctr"/>
              <a:r>
                <a:rPr lang="es-MX" sz="14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185067"/>
            <a:ext cx="8169442"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CuadroTexto 6">
            <a:extLst>
              <a:ext uri="{FF2B5EF4-FFF2-40B4-BE49-F238E27FC236}">
                <a16:creationId xmlns:a16="http://schemas.microsoft.com/office/drawing/2014/main" id="{DD163F8D-BC13-4D23-B19F-D88553651C81}"/>
              </a:ext>
            </a:extLst>
          </p:cNvPr>
          <p:cNvSpPr txBox="1"/>
          <p:nvPr/>
        </p:nvSpPr>
        <p:spPr>
          <a:xfrm>
            <a:off x="619585" y="206187"/>
            <a:ext cx="2397760" cy="461665"/>
          </a:xfrm>
          <a:prstGeom prst="rect">
            <a:avLst/>
          </a:prstGeom>
          <a:noFill/>
        </p:spPr>
        <p:txBody>
          <a:bodyPr wrap="square" rtlCol="0">
            <a:spAutoFit/>
          </a:bodyPr>
          <a:lstStyle/>
          <a:p>
            <a:r>
              <a:rPr lang="es-MX" sz="2400" dirty="0"/>
              <a:t>11      05      2021</a:t>
            </a:r>
          </a:p>
        </p:txBody>
      </p:sp>
      <p:sp>
        <p:nvSpPr>
          <p:cNvPr id="9" name="Elipse 8">
            <a:extLst>
              <a:ext uri="{FF2B5EF4-FFF2-40B4-BE49-F238E27FC236}">
                <a16:creationId xmlns:a16="http://schemas.microsoft.com/office/drawing/2014/main" id="{2EAB0F06-B3E0-4B4F-9CC1-91166FCE1A2D}"/>
              </a:ext>
            </a:extLst>
          </p:cNvPr>
          <p:cNvSpPr/>
          <p:nvPr/>
        </p:nvSpPr>
        <p:spPr>
          <a:xfrm>
            <a:off x="2696518" y="2069217"/>
            <a:ext cx="1219402" cy="60607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E19DD554-9030-4B25-83B7-F8EE62B85F66}"/>
              </a:ext>
            </a:extLst>
          </p:cNvPr>
          <p:cNvSpPr txBox="1"/>
          <p:nvPr/>
        </p:nvSpPr>
        <p:spPr>
          <a:xfrm>
            <a:off x="3689064" y="3907381"/>
            <a:ext cx="4063770" cy="1292662"/>
          </a:xfrm>
          <a:prstGeom prst="rect">
            <a:avLst/>
          </a:prstGeom>
          <a:noFill/>
        </p:spPr>
        <p:txBody>
          <a:bodyPr wrap="square" rtlCol="0">
            <a:spAutoFit/>
          </a:bodyPr>
          <a:lstStyle/>
          <a:p>
            <a:r>
              <a:rPr lang="es-MX" sz="1300" dirty="0"/>
              <a:t>El tema fue del interés de los alumnos, ya que obtuve buena respuesta por parte de los alumnos, sin embargo al momento de participar alargan sus respuestas al grado de que solían salirse del tema, y por el hecho de no “cortar” dichas participaciones nos hizo falta tiempo para concluir la actividad. </a:t>
            </a:r>
          </a:p>
        </p:txBody>
      </p:sp>
      <p:sp>
        <p:nvSpPr>
          <p:cNvPr id="17" name="CuadroTexto 16">
            <a:extLst>
              <a:ext uri="{FF2B5EF4-FFF2-40B4-BE49-F238E27FC236}">
                <a16:creationId xmlns:a16="http://schemas.microsoft.com/office/drawing/2014/main" id="{813A4DDC-9583-4889-A031-79E5B41546BC}"/>
              </a:ext>
            </a:extLst>
          </p:cNvPr>
          <p:cNvSpPr txBox="1"/>
          <p:nvPr/>
        </p:nvSpPr>
        <p:spPr>
          <a:xfrm>
            <a:off x="66836" y="8585532"/>
            <a:ext cx="3945039" cy="1323439"/>
          </a:xfrm>
          <a:prstGeom prst="rect">
            <a:avLst/>
          </a:prstGeom>
          <a:noFill/>
        </p:spPr>
        <p:txBody>
          <a:bodyPr wrap="square" rtlCol="0">
            <a:spAutoFit/>
          </a:bodyPr>
          <a:lstStyle/>
          <a:p>
            <a:r>
              <a:rPr lang="es-MX" sz="1600" dirty="0"/>
              <a:t>Dar soluciones para que a pesar de tener problemas de comunicación (por la herramienta digital) encontrar estrategias para seguir fomentando la participación en los alumnos </a:t>
            </a:r>
          </a:p>
        </p:txBody>
      </p:sp>
      <p:sp>
        <p:nvSpPr>
          <p:cNvPr id="131" name="CuadroTexto 130">
            <a:extLst>
              <a:ext uri="{FF2B5EF4-FFF2-40B4-BE49-F238E27FC236}">
                <a16:creationId xmlns:a16="http://schemas.microsoft.com/office/drawing/2014/main" id="{B428EE9F-11C8-4CF6-B9D9-9E36DF7BB61A}"/>
              </a:ext>
            </a:extLst>
          </p:cNvPr>
          <p:cNvSpPr txBox="1"/>
          <p:nvPr/>
        </p:nvSpPr>
        <p:spPr>
          <a:xfrm>
            <a:off x="3924151" y="8655304"/>
            <a:ext cx="3945039" cy="1077218"/>
          </a:xfrm>
          <a:prstGeom prst="rect">
            <a:avLst/>
          </a:prstGeom>
          <a:noFill/>
        </p:spPr>
        <p:txBody>
          <a:bodyPr wrap="square" rtlCol="0">
            <a:spAutoFit/>
          </a:bodyPr>
          <a:lstStyle/>
          <a:p>
            <a:r>
              <a:rPr lang="es-MX" sz="1600" dirty="0"/>
              <a:t>- No generar consignas claras a la primera vez, al estar nerviosa suelo repetir indicaciones, y muchas veces no suelen ser claras </a:t>
            </a:r>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70883" y="632360"/>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1045" y="638963"/>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252744"/>
            <a:ext cx="7777163" cy="369332"/>
          </a:xfrm>
          <a:prstGeom prst="rect">
            <a:avLst/>
          </a:prstGeom>
          <a:noFill/>
        </p:spPr>
        <p:txBody>
          <a:bodyPr wrap="square" rtlCol="0">
            <a:spAutoFit/>
          </a:bodyPr>
          <a:lstStyle/>
          <a:p>
            <a:r>
              <a:rPr lang="es-MX" dirty="0"/>
              <a:t>Situación de Aprendizaje: </a:t>
            </a:r>
            <a:r>
              <a:rPr lang="es-MX" b="1" dirty="0"/>
              <a:t>Todos </a:t>
            </a:r>
            <a:r>
              <a:rPr lang="es-MX" b="1" u="sng" dirty="0"/>
              <a:t>Somos Importantes</a:t>
            </a:r>
            <a:endParaRPr lang="es-MX" u="sng" dirty="0"/>
          </a:p>
        </p:txBody>
      </p:sp>
      <p:grpSp>
        <p:nvGrpSpPr>
          <p:cNvPr id="3" name="Grupo 2">
            <a:extLst>
              <a:ext uri="{FF2B5EF4-FFF2-40B4-BE49-F238E27FC236}">
                <a16:creationId xmlns:a16="http://schemas.microsoft.com/office/drawing/2014/main" id="{CE28E623-1D3E-4317-BF6E-AD7BBFD63D0E}"/>
              </a:ext>
            </a:extLst>
          </p:cNvPr>
          <p:cNvGrpSpPr/>
          <p:nvPr/>
        </p:nvGrpSpPr>
        <p:grpSpPr>
          <a:xfrm>
            <a:off x="-60113" y="1641371"/>
            <a:ext cx="8003615" cy="1626359"/>
            <a:chOff x="-60113" y="1641371"/>
            <a:chExt cx="8003615" cy="1626359"/>
          </a:xfrm>
        </p:grpSpPr>
        <p:sp>
          <p:nvSpPr>
            <p:cNvPr id="39" name="Rectángulo 38">
              <a:extLst>
                <a:ext uri="{FF2B5EF4-FFF2-40B4-BE49-F238E27FC236}">
                  <a16:creationId xmlns:a16="http://schemas.microsoft.com/office/drawing/2014/main" id="{1A3DE5BB-AF26-4C12-B49E-ABDE42CACE67}"/>
                </a:ext>
              </a:extLst>
            </p:cNvPr>
            <p:cNvSpPr/>
            <p:nvPr/>
          </p:nvSpPr>
          <p:spPr>
            <a:xfrm>
              <a:off x="21138" y="164137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670316"/>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08157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281352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grpSp>
        <p:nvGrpSpPr>
          <p:cNvPr id="169" name="Grupo 168">
            <a:extLst>
              <a:ext uri="{FF2B5EF4-FFF2-40B4-BE49-F238E27FC236}">
                <a16:creationId xmlns:a16="http://schemas.microsoft.com/office/drawing/2014/main" id="{F98882BD-1128-4333-AD3C-C99E090A88D9}"/>
              </a:ext>
            </a:extLst>
          </p:cNvPr>
          <p:cNvGrpSpPr/>
          <p:nvPr/>
        </p:nvGrpSpPr>
        <p:grpSpPr>
          <a:xfrm>
            <a:off x="-91249" y="3354550"/>
            <a:ext cx="7866108" cy="2364404"/>
            <a:chOff x="-104586" y="3258293"/>
            <a:chExt cx="7866108" cy="2364404"/>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22149"/>
              <a:ext cx="4114277" cy="2000548"/>
            </a:xfrm>
            <a:prstGeom prst="rect">
              <a:avLst/>
            </a:prstGeom>
            <a:noFill/>
          </p:spPr>
          <p:txBody>
            <a:bodyPr wrap="square" rtlCol="0">
              <a:spAutoFit/>
            </a:bodyPr>
            <a:lstStyle/>
            <a:p>
              <a:pPr algn="ctr"/>
              <a:r>
                <a:rPr lang="es-MX" sz="1200" dirty="0">
                  <a:latin typeface="Comic Sans MS" panose="030F0702030302020204" pitchFamily="66" charset="0"/>
                </a:rPr>
                <a:t>Observaciones</a:t>
              </a:r>
              <a:endParaRPr lang="es-MX" sz="1100" dirty="0">
                <a:latin typeface="Comic Sans MS" panose="030F0702030302020204" pitchFamily="66" charset="0"/>
              </a:endParaRPr>
            </a:p>
            <a:p>
              <a:pPr algn="ctr"/>
              <a:r>
                <a:rPr lang="es-MX" sz="14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185067"/>
            <a:ext cx="8169442"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CuadroTexto 6">
            <a:extLst>
              <a:ext uri="{FF2B5EF4-FFF2-40B4-BE49-F238E27FC236}">
                <a16:creationId xmlns:a16="http://schemas.microsoft.com/office/drawing/2014/main" id="{DD163F8D-BC13-4D23-B19F-D88553651C81}"/>
              </a:ext>
            </a:extLst>
          </p:cNvPr>
          <p:cNvSpPr txBox="1"/>
          <p:nvPr/>
        </p:nvSpPr>
        <p:spPr>
          <a:xfrm>
            <a:off x="559425" y="182123"/>
            <a:ext cx="2397760" cy="461665"/>
          </a:xfrm>
          <a:prstGeom prst="rect">
            <a:avLst/>
          </a:prstGeom>
          <a:noFill/>
        </p:spPr>
        <p:txBody>
          <a:bodyPr wrap="square" rtlCol="0">
            <a:spAutoFit/>
          </a:bodyPr>
          <a:lstStyle/>
          <a:p>
            <a:r>
              <a:rPr lang="es-MX" sz="2400" dirty="0"/>
              <a:t>12      05      2021</a:t>
            </a:r>
          </a:p>
        </p:txBody>
      </p:sp>
      <p:sp>
        <p:nvSpPr>
          <p:cNvPr id="9" name="Elipse 8">
            <a:extLst>
              <a:ext uri="{FF2B5EF4-FFF2-40B4-BE49-F238E27FC236}">
                <a16:creationId xmlns:a16="http://schemas.microsoft.com/office/drawing/2014/main" id="{2EAB0F06-B3E0-4B4F-9CC1-91166FCE1A2D}"/>
              </a:ext>
            </a:extLst>
          </p:cNvPr>
          <p:cNvSpPr/>
          <p:nvPr/>
        </p:nvSpPr>
        <p:spPr>
          <a:xfrm>
            <a:off x="337400" y="2057841"/>
            <a:ext cx="1219402" cy="60607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E19DD554-9030-4B25-83B7-F8EE62B85F66}"/>
              </a:ext>
            </a:extLst>
          </p:cNvPr>
          <p:cNvSpPr txBox="1"/>
          <p:nvPr/>
        </p:nvSpPr>
        <p:spPr>
          <a:xfrm>
            <a:off x="3689064" y="3919413"/>
            <a:ext cx="4063770" cy="1292662"/>
          </a:xfrm>
          <a:prstGeom prst="rect">
            <a:avLst/>
          </a:prstGeom>
          <a:noFill/>
        </p:spPr>
        <p:txBody>
          <a:bodyPr wrap="square" rtlCol="0">
            <a:spAutoFit/>
          </a:bodyPr>
          <a:lstStyle/>
          <a:p>
            <a:r>
              <a:rPr lang="es-MX" sz="1300" dirty="0"/>
              <a:t>El tema y material fueron interesantes y llamativos, ya que obtuve buena respuesta por parte de los alumnos, sin embargo me hizo falta agregar más complejidad a los juegos, ya que resultaron muy fácil su solución, por lo cual cubrí el tiempo faltante hablando y explicando más a fondo la tarea, incluso llegando a brindar ejemplos. </a:t>
            </a:r>
          </a:p>
        </p:txBody>
      </p:sp>
      <p:sp>
        <p:nvSpPr>
          <p:cNvPr id="17" name="CuadroTexto 16">
            <a:extLst>
              <a:ext uri="{FF2B5EF4-FFF2-40B4-BE49-F238E27FC236}">
                <a16:creationId xmlns:a16="http://schemas.microsoft.com/office/drawing/2014/main" id="{813A4DDC-9583-4889-A031-79E5B41546BC}"/>
              </a:ext>
            </a:extLst>
          </p:cNvPr>
          <p:cNvSpPr txBox="1"/>
          <p:nvPr/>
        </p:nvSpPr>
        <p:spPr>
          <a:xfrm>
            <a:off x="-15047" y="8576981"/>
            <a:ext cx="3945039" cy="1384995"/>
          </a:xfrm>
          <a:prstGeom prst="rect">
            <a:avLst/>
          </a:prstGeom>
          <a:noFill/>
        </p:spPr>
        <p:txBody>
          <a:bodyPr wrap="square" rtlCol="0">
            <a:spAutoFit/>
          </a:bodyPr>
          <a:lstStyle/>
          <a:p>
            <a:r>
              <a:rPr lang="es-MX" sz="1400" dirty="0"/>
              <a:t>- Fomentar la participación a partir de experiencias y anécdotas </a:t>
            </a:r>
          </a:p>
          <a:p>
            <a:r>
              <a:rPr lang="es-MX" sz="1400" dirty="0"/>
              <a:t>- Buscar estrategias para lograr complementar la situación	</a:t>
            </a:r>
          </a:p>
          <a:p>
            <a:r>
              <a:rPr lang="es-MX" sz="1400" dirty="0"/>
              <a:t>-</a:t>
            </a:r>
          </a:p>
          <a:p>
            <a:endParaRPr lang="es-MX" sz="1400" dirty="0"/>
          </a:p>
        </p:txBody>
      </p:sp>
      <p:sp>
        <p:nvSpPr>
          <p:cNvPr id="131" name="CuadroTexto 130">
            <a:extLst>
              <a:ext uri="{FF2B5EF4-FFF2-40B4-BE49-F238E27FC236}">
                <a16:creationId xmlns:a16="http://schemas.microsoft.com/office/drawing/2014/main" id="{B428EE9F-11C8-4CF6-B9D9-9E36DF7BB61A}"/>
              </a:ext>
            </a:extLst>
          </p:cNvPr>
          <p:cNvSpPr txBox="1"/>
          <p:nvPr/>
        </p:nvSpPr>
        <p:spPr>
          <a:xfrm>
            <a:off x="3888582" y="8643660"/>
            <a:ext cx="3834982" cy="1015663"/>
          </a:xfrm>
          <a:prstGeom prst="rect">
            <a:avLst/>
          </a:prstGeom>
          <a:noFill/>
        </p:spPr>
        <p:txBody>
          <a:bodyPr wrap="square" rtlCol="0">
            <a:spAutoFit/>
          </a:bodyPr>
          <a:lstStyle/>
          <a:p>
            <a:r>
              <a:rPr lang="es-MX" sz="1500" dirty="0"/>
              <a:t>- El no tener tantas nociones sobre aplicaciones digitales, suele perjudicar la práctica, por lo cual me fue complicado compartir música o videos durante las sesiones </a:t>
            </a:r>
          </a:p>
        </p:txBody>
      </p:sp>
    </p:spTree>
    <p:extLst>
      <p:ext uri="{BB962C8B-B14F-4D97-AF65-F5344CB8AC3E}">
        <p14:creationId xmlns:p14="http://schemas.microsoft.com/office/powerpoint/2010/main" val="636415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86248" y="643470"/>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09839" y="655665"/>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205489"/>
            <a:ext cx="7777163" cy="369332"/>
          </a:xfrm>
          <a:prstGeom prst="rect">
            <a:avLst/>
          </a:prstGeom>
          <a:noFill/>
        </p:spPr>
        <p:txBody>
          <a:bodyPr wrap="square" rtlCol="0">
            <a:spAutoFit/>
          </a:bodyPr>
          <a:lstStyle/>
          <a:p>
            <a:r>
              <a:rPr lang="es-MX" dirty="0"/>
              <a:t>Situación de Aprendizaje: </a:t>
            </a:r>
            <a:r>
              <a:rPr lang="es-MX" b="1" dirty="0"/>
              <a:t>Todos </a:t>
            </a:r>
            <a:r>
              <a:rPr lang="es-MX" b="1" u="sng" dirty="0"/>
              <a:t>Somos Importantes</a:t>
            </a:r>
            <a:endParaRPr lang="es-MX" u="sng" dirty="0"/>
          </a:p>
        </p:txBody>
      </p:sp>
      <p:grpSp>
        <p:nvGrpSpPr>
          <p:cNvPr id="3" name="Grupo 2">
            <a:extLst>
              <a:ext uri="{FF2B5EF4-FFF2-40B4-BE49-F238E27FC236}">
                <a16:creationId xmlns:a16="http://schemas.microsoft.com/office/drawing/2014/main" id="{CE28E623-1D3E-4317-BF6E-AD7BBFD63D0E}"/>
              </a:ext>
            </a:extLst>
          </p:cNvPr>
          <p:cNvGrpSpPr/>
          <p:nvPr/>
        </p:nvGrpSpPr>
        <p:grpSpPr>
          <a:xfrm>
            <a:off x="-60113" y="1641371"/>
            <a:ext cx="8003615" cy="1626359"/>
            <a:chOff x="-60113" y="1641371"/>
            <a:chExt cx="8003615" cy="1626359"/>
          </a:xfrm>
        </p:grpSpPr>
        <p:sp>
          <p:nvSpPr>
            <p:cNvPr id="39" name="Rectángulo 38">
              <a:extLst>
                <a:ext uri="{FF2B5EF4-FFF2-40B4-BE49-F238E27FC236}">
                  <a16:creationId xmlns:a16="http://schemas.microsoft.com/office/drawing/2014/main" id="{1A3DE5BB-AF26-4C12-B49E-ABDE42CACE67}"/>
                </a:ext>
              </a:extLst>
            </p:cNvPr>
            <p:cNvSpPr/>
            <p:nvPr/>
          </p:nvSpPr>
          <p:spPr>
            <a:xfrm>
              <a:off x="21138" y="164137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670316"/>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191032" y="2081571"/>
              <a:ext cx="7430467" cy="626460"/>
              <a:chOff x="-125261" y="2156819"/>
              <a:chExt cx="743046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125261" y="2156821"/>
                <a:ext cx="1443895" cy="562832"/>
                <a:chOff x="-233921"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233921" y="2140263"/>
                  <a:ext cx="1892685" cy="523221"/>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281352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grpSp>
        <p:nvGrpSpPr>
          <p:cNvPr id="169" name="Grupo 168">
            <a:extLst>
              <a:ext uri="{FF2B5EF4-FFF2-40B4-BE49-F238E27FC236}">
                <a16:creationId xmlns:a16="http://schemas.microsoft.com/office/drawing/2014/main" id="{F98882BD-1128-4333-AD3C-C99E090A88D9}"/>
              </a:ext>
            </a:extLst>
          </p:cNvPr>
          <p:cNvGrpSpPr/>
          <p:nvPr/>
        </p:nvGrpSpPr>
        <p:grpSpPr>
          <a:xfrm>
            <a:off x="-91249" y="3354550"/>
            <a:ext cx="7866108" cy="2364404"/>
            <a:chOff x="-104586" y="3258293"/>
            <a:chExt cx="7866108" cy="2364404"/>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22149"/>
              <a:ext cx="4114277" cy="2000548"/>
            </a:xfrm>
            <a:prstGeom prst="rect">
              <a:avLst/>
            </a:prstGeom>
            <a:noFill/>
          </p:spPr>
          <p:txBody>
            <a:bodyPr wrap="square" rtlCol="0">
              <a:spAutoFit/>
            </a:bodyPr>
            <a:lstStyle/>
            <a:p>
              <a:pPr algn="ctr"/>
              <a:r>
                <a:rPr lang="es-MX" sz="1200" dirty="0">
                  <a:latin typeface="Comic Sans MS" panose="030F0702030302020204" pitchFamily="66" charset="0"/>
                </a:rPr>
                <a:t>Observaciones</a:t>
              </a:r>
              <a:endParaRPr lang="es-MX" sz="1100" dirty="0">
                <a:latin typeface="Comic Sans MS" panose="030F0702030302020204" pitchFamily="66" charset="0"/>
              </a:endParaRPr>
            </a:p>
            <a:p>
              <a:pPr algn="ctr"/>
              <a:r>
                <a:rPr lang="es-MX" sz="14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185067"/>
            <a:ext cx="8169442"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CuadroTexto 6">
            <a:extLst>
              <a:ext uri="{FF2B5EF4-FFF2-40B4-BE49-F238E27FC236}">
                <a16:creationId xmlns:a16="http://schemas.microsoft.com/office/drawing/2014/main" id="{DD163F8D-BC13-4D23-B19F-D88553651C81}"/>
              </a:ext>
            </a:extLst>
          </p:cNvPr>
          <p:cNvSpPr txBox="1"/>
          <p:nvPr/>
        </p:nvSpPr>
        <p:spPr>
          <a:xfrm>
            <a:off x="559425" y="182123"/>
            <a:ext cx="2397760" cy="461665"/>
          </a:xfrm>
          <a:prstGeom prst="rect">
            <a:avLst/>
          </a:prstGeom>
          <a:noFill/>
        </p:spPr>
        <p:txBody>
          <a:bodyPr wrap="square" rtlCol="0">
            <a:spAutoFit/>
          </a:bodyPr>
          <a:lstStyle/>
          <a:p>
            <a:r>
              <a:rPr lang="es-MX" sz="2400" dirty="0"/>
              <a:t>13      05      2021</a:t>
            </a:r>
          </a:p>
        </p:txBody>
      </p:sp>
      <p:sp>
        <p:nvSpPr>
          <p:cNvPr id="9" name="Elipse 8">
            <a:extLst>
              <a:ext uri="{FF2B5EF4-FFF2-40B4-BE49-F238E27FC236}">
                <a16:creationId xmlns:a16="http://schemas.microsoft.com/office/drawing/2014/main" id="{2EAB0F06-B3E0-4B4F-9CC1-91166FCE1A2D}"/>
              </a:ext>
            </a:extLst>
          </p:cNvPr>
          <p:cNvSpPr/>
          <p:nvPr/>
        </p:nvSpPr>
        <p:spPr>
          <a:xfrm>
            <a:off x="1516512" y="2045799"/>
            <a:ext cx="1219402" cy="60607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E19DD554-9030-4B25-83B7-F8EE62B85F66}"/>
              </a:ext>
            </a:extLst>
          </p:cNvPr>
          <p:cNvSpPr txBox="1"/>
          <p:nvPr/>
        </p:nvSpPr>
        <p:spPr>
          <a:xfrm>
            <a:off x="3689064" y="3919413"/>
            <a:ext cx="4063770" cy="892552"/>
          </a:xfrm>
          <a:prstGeom prst="rect">
            <a:avLst/>
          </a:prstGeom>
          <a:noFill/>
        </p:spPr>
        <p:txBody>
          <a:bodyPr wrap="square" rtlCol="0">
            <a:spAutoFit/>
          </a:bodyPr>
          <a:lstStyle/>
          <a:p>
            <a:r>
              <a:rPr lang="es-MX" sz="1300" dirty="0"/>
              <a:t>El tema genero mucha participación por parte de los niños, sin embargo al querer participar y brindar más tiempo a la lluvia de ideas, no contamos con el tiempo suficiente para finalizar la actividad con reflexiones </a:t>
            </a:r>
          </a:p>
        </p:txBody>
      </p:sp>
      <p:sp>
        <p:nvSpPr>
          <p:cNvPr id="17" name="CuadroTexto 16">
            <a:extLst>
              <a:ext uri="{FF2B5EF4-FFF2-40B4-BE49-F238E27FC236}">
                <a16:creationId xmlns:a16="http://schemas.microsoft.com/office/drawing/2014/main" id="{813A4DDC-9583-4889-A031-79E5B41546BC}"/>
              </a:ext>
            </a:extLst>
          </p:cNvPr>
          <p:cNvSpPr txBox="1"/>
          <p:nvPr/>
        </p:nvSpPr>
        <p:spPr>
          <a:xfrm>
            <a:off x="-15047" y="8576981"/>
            <a:ext cx="3945039" cy="1169551"/>
          </a:xfrm>
          <a:prstGeom prst="rect">
            <a:avLst/>
          </a:prstGeom>
          <a:noFill/>
        </p:spPr>
        <p:txBody>
          <a:bodyPr wrap="square" rtlCol="0">
            <a:spAutoFit/>
          </a:bodyPr>
          <a:lstStyle/>
          <a:p>
            <a:r>
              <a:rPr lang="es-MX" sz="1400" dirty="0"/>
              <a:t>- Fomentar la constante participación </a:t>
            </a:r>
          </a:p>
          <a:p>
            <a:r>
              <a:rPr lang="es-MX" sz="1400" dirty="0"/>
              <a:t>-  Elaborar y aplicar material didáctico y del interés de los alumnos para captar su atención</a:t>
            </a:r>
          </a:p>
          <a:p>
            <a:endParaRPr lang="es-MX" sz="1400" dirty="0"/>
          </a:p>
          <a:p>
            <a:endParaRPr lang="es-MX" sz="1400" dirty="0"/>
          </a:p>
        </p:txBody>
      </p:sp>
      <p:sp>
        <p:nvSpPr>
          <p:cNvPr id="131" name="CuadroTexto 130">
            <a:extLst>
              <a:ext uri="{FF2B5EF4-FFF2-40B4-BE49-F238E27FC236}">
                <a16:creationId xmlns:a16="http://schemas.microsoft.com/office/drawing/2014/main" id="{B428EE9F-11C8-4CF6-B9D9-9E36DF7BB61A}"/>
              </a:ext>
            </a:extLst>
          </p:cNvPr>
          <p:cNvSpPr txBox="1"/>
          <p:nvPr/>
        </p:nvSpPr>
        <p:spPr>
          <a:xfrm>
            <a:off x="3888582" y="8607564"/>
            <a:ext cx="3834982" cy="1477328"/>
          </a:xfrm>
          <a:prstGeom prst="rect">
            <a:avLst/>
          </a:prstGeom>
          <a:noFill/>
        </p:spPr>
        <p:txBody>
          <a:bodyPr wrap="square" rtlCol="0">
            <a:spAutoFit/>
          </a:bodyPr>
          <a:lstStyle/>
          <a:p>
            <a:r>
              <a:rPr lang="es-MX" sz="1500" dirty="0"/>
              <a:t>- El tiempo estimado, no nos permite expandir más las ideas de los alumnos</a:t>
            </a:r>
          </a:p>
          <a:p>
            <a:r>
              <a:rPr lang="es-MX" sz="1500" dirty="0"/>
              <a:t>- La falta de conocimientos en el medio digital dificulta la aplicación de videos, debido a que el audio no es captado muchas veces. </a:t>
            </a:r>
          </a:p>
          <a:p>
            <a:r>
              <a:rPr lang="es-MX" sz="1500" dirty="0"/>
              <a:t>-</a:t>
            </a:r>
          </a:p>
        </p:txBody>
      </p:sp>
    </p:spTree>
    <p:extLst>
      <p:ext uri="{BB962C8B-B14F-4D97-AF65-F5344CB8AC3E}">
        <p14:creationId xmlns:p14="http://schemas.microsoft.com/office/powerpoint/2010/main" val="40609987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TotalTime>
  <Words>809</Words>
  <Application>Microsoft Office PowerPoint</Application>
  <PresentationFormat>Personalizado</PresentationFormat>
  <Paragraphs>170</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Comic Sans MS</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Paola Gutiérez</cp:lastModifiedBy>
  <cp:revision>24</cp:revision>
  <dcterms:created xsi:type="dcterms:W3CDTF">2020-11-09T23:20:30Z</dcterms:created>
  <dcterms:modified xsi:type="dcterms:W3CDTF">2021-05-13T16:19:43Z</dcterms:modified>
</cp:coreProperties>
</file>