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58" r:id="rId4"/>
    <p:sldId id="261" r:id="rId5"/>
    <p:sldId id="260" r:id="rId6"/>
    <p:sldId id="263" r:id="rId7"/>
    <p:sldId id="262" r:id="rId8"/>
    <p:sldId id="265" r:id="rId9"/>
    <p:sldId id="264" r:id="rId10"/>
    <p:sldId id="266" r:id="rId11"/>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DCFF"/>
    <a:srgbClr val="9966FF"/>
    <a:srgbClr val="FFFF66"/>
    <a:srgbClr val="FF9999"/>
    <a:srgbClr val="FF0000"/>
    <a:srgbClr val="CC99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249" autoAdjust="0"/>
  </p:normalViewPr>
  <p:slideViewPr>
    <p:cSldViewPr snapToGrid="0">
      <p:cViewPr varScale="1">
        <p:scale>
          <a:sx n="49" d="100"/>
          <a:sy n="49" d="100"/>
        </p:scale>
        <p:origin x="20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14/05/2021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14/05/2021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14/05/2021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14/05/2021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a:t>
              </a:r>
              <a:r>
                <a:rPr lang="es-MX" u="sng" dirty="0"/>
                <a:t>Todos podemos ayudar. </a:t>
              </a:r>
              <a:endParaRPr lang="es-MX"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endParaRPr lang="es-MX" sz="1200" dirty="0">
                  <a:latin typeface="Comic Sans MS" panose="030F0702030302020204" pitchFamily="66" charset="0"/>
                </a:endParaRPr>
              </a:p>
              <a:p>
                <a:pPr algn="ctr"/>
                <a:r>
                  <a:rPr lang="es-MX" sz="1200" dirty="0">
                    <a:latin typeface="Comic Sans MS" panose="030F0702030302020204" pitchFamily="66" charset="0"/>
                  </a:rPr>
                  <a:t>Observaciones</a:t>
                </a:r>
              </a:p>
              <a:p>
                <a:pPr algn="ctr"/>
                <a:r>
                  <a:rPr lang="es-MX" sz="1200" u="sng" dirty="0">
                    <a:latin typeface="Comic Sans MS" panose="030F0702030302020204" pitchFamily="66" charset="0"/>
                  </a:rPr>
                  <a:t>Este día no se tuvo clase, por lo que no se recabo evidencia acerca de si se cumplió el aprendizaje o no, hubo poca participación el día de hoy tal vez por el día, por lo que no se puede rescatar mucho el día de hoy. </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Signo de multiplicación 2">
            <a:extLst>
              <a:ext uri="{FF2B5EF4-FFF2-40B4-BE49-F238E27FC236}">
                <a16:creationId xmlns:a16="http://schemas.microsoft.com/office/drawing/2014/main" id="{4A5728CB-1DEC-4FF4-87A3-412849658FA3}"/>
              </a:ext>
            </a:extLst>
          </p:cNvPr>
          <p:cNvSpPr/>
          <p:nvPr/>
        </p:nvSpPr>
        <p:spPr>
          <a:xfrm>
            <a:off x="306410" y="714322"/>
            <a:ext cx="497393" cy="468457"/>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7" name="Signo de multiplicación 126">
            <a:extLst>
              <a:ext uri="{FF2B5EF4-FFF2-40B4-BE49-F238E27FC236}">
                <a16:creationId xmlns:a16="http://schemas.microsoft.com/office/drawing/2014/main" id="{974B3F2B-BCFE-45B2-9394-9A040A5339D6}"/>
              </a:ext>
            </a:extLst>
          </p:cNvPr>
          <p:cNvSpPr/>
          <p:nvPr/>
        </p:nvSpPr>
        <p:spPr>
          <a:xfrm>
            <a:off x="6312967" y="2285730"/>
            <a:ext cx="1152395" cy="690102"/>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9" name="Signo de multiplicación 128">
            <a:extLst>
              <a:ext uri="{FF2B5EF4-FFF2-40B4-BE49-F238E27FC236}">
                <a16:creationId xmlns:a16="http://schemas.microsoft.com/office/drawing/2014/main" id="{F403DCC5-E991-4729-91E7-DB754491E8F6}"/>
              </a:ext>
            </a:extLst>
          </p:cNvPr>
          <p:cNvSpPr/>
          <p:nvPr/>
        </p:nvSpPr>
        <p:spPr>
          <a:xfrm>
            <a:off x="4142370" y="3083113"/>
            <a:ext cx="497393" cy="468457"/>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Signo de multiplicación 6">
            <a:extLst>
              <a:ext uri="{FF2B5EF4-FFF2-40B4-BE49-F238E27FC236}">
                <a16:creationId xmlns:a16="http://schemas.microsoft.com/office/drawing/2014/main" id="{0CE64F04-D909-4BE9-9D31-96D2E8840ECD}"/>
              </a:ext>
            </a:extLst>
          </p:cNvPr>
          <p:cNvSpPr/>
          <p:nvPr/>
        </p:nvSpPr>
        <p:spPr>
          <a:xfrm>
            <a:off x="158645" y="472721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1" name="Signo de multiplicación 130">
            <a:extLst>
              <a:ext uri="{FF2B5EF4-FFF2-40B4-BE49-F238E27FC236}">
                <a16:creationId xmlns:a16="http://schemas.microsoft.com/office/drawing/2014/main" id="{F52BA9EA-3A8C-458E-804E-3EB5232D1164}"/>
              </a:ext>
            </a:extLst>
          </p:cNvPr>
          <p:cNvSpPr/>
          <p:nvPr/>
        </p:nvSpPr>
        <p:spPr>
          <a:xfrm>
            <a:off x="166339" y="490738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3" name="Signo de multiplicación 132">
            <a:extLst>
              <a:ext uri="{FF2B5EF4-FFF2-40B4-BE49-F238E27FC236}">
                <a16:creationId xmlns:a16="http://schemas.microsoft.com/office/drawing/2014/main" id="{99F305C6-6797-4691-8465-559F1BB899DB}"/>
              </a:ext>
            </a:extLst>
          </p:cNvPr>
          <p:cNvSpPr/>
          <p:nvPr/>
        </p:nvSpPr>
        <p:spPr>
          <a:xfrm>
            <a:off x="5178309" y="5992554"/>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4" name="Signo de multiplicación 133">
            <a:extLst>
              <a:ext uri="{FF2B5EF4-FFF2-40B4-BE49-F238E27FC236}">
                <a16:creationId xmlns:a16="http://schemas.microsoft.com/office/drawing/2014/main" id="{35FA39A7-68F9-4841-9CEA-CBF3A4580A2D}"/>
              </a:ext>
            </a:extLst>
          </p:cNvPr>
          <p:cNvSpPr/>
          <p:nvPr/>
        </p:nvSpPr>
        <p:spPr>
          <a:xfrm>
            <a:off x="5178309" y="6182629"/>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4" name="Signo de multiplicación 153">
            <a:extLst>
              <a:ext uri="{FF2B5EF4-FFF2-40B4-BE49-F238E27FC236}">
                <a16:creationId xmlns:a16="http://schemas.microsoft.com/office/drawing/2014/main" id="{99E577CD-A86E-4119-9173-BB1C7CFDFE5B}"/>
              </a:ext>
            </a:extLst>
          </p:cNvPr>
          <p:cNvSpPr/>
          <p:nvPr/>
        </p:nvSpPr>
        <p:spPr>
          <a:xfrm>
            <a:off x="5178309" y="636345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6" name="Signo de multiplicación 155">
            <a:extLst>
              <a:ext uri="{FF2B5EF4-FFF2-40B4-BE49-F238E27FC236}">
                <a16:creationId xmlns:a16="http://schemas.microsoft.com/office/drawing/2014/main" id="{A3E7D3B1-5944-48C3-A40D-8DD1AF61071D}"/>
              </a:ext>
            </a:extLst>
          </p:cNvPr>
          <p:cNvSpPr/>
          <p:nvPr/>
        </p:nvSpPr>
        <p:spPr>
          <a:xfrm>
            <a:off x="5178309" y="6552894"/>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7" name="Signo de multiplicación 156">
            <a:extLst>
              <a:ext uri="{FF2B5EF4-FFF2-40B4-BE49-F238E27FC236}">
                <a16:creationId xmlns:a16="http://schemas.microsoft.com/office/drawing/2014/main" id="{9BB64AD5-F3CB-4556-9838-03E6CFD8C7FB}"/>
              </a:ext>
            </a:extLst>
          </p:cNvPr>
          <p:cNvSpPr/>
          <p:nvPr/>
        </p:nvSpPr>
        <p:spPr>
          <a:xfrm>
            <a:off x="6186070" y="7485942"/>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8" name="Signo de multiplicación 157">
            <a:extLst>
              <a:ext uri="{FF2B5EF4-FFF2-40B4-BE49-F238E27FC236}">
                <a16:creationId xmlns:a16="http://schemas.microsoft.com/office/drawing/2014/main" id="{B81E1A89-B89C-4931-88A9-F72F970EF2B6}"/>
              </a:ext>
            </a:extLst>
          </p:cNvPr>
          <p:cNvSpPr/>
          <p:nvPr/>
        </p:nvSpPr>
        <p:spPr>
          <a:xfrm>
            <a:off x="6177604" y="788821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9" name="Signo de multiplicación 158">
            <a:extLst>
              <a:ext uri="{FF2B5EF4-FFF2-40B4-BE49-F238E27FC236}">
                <a16:creationId xmlns:a16="http://schemas.microsoft.com/office/drawing/2014/main" id="{A1675C97-2455-4251-BFD6-D8EBCB46FB27}"/>
              </a:ext>
            </a:extLst>
          </p:cNvPr>
          <p:cNvSpPr/>
          <p:nvPr/>
        </p:nvSpPr>
        <p:spPr>
          <a:xfrm>
            <a:off x="6186070" y="808980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CuadroTexto 8">
            <a:extLst>
              <a:ext uri="{FF2B5EF4-FFF2-40B4-BE49-F238E27FC236}">
                <a16:creationId xmlns:a16="http://schemas.microsoft.com/office/drawing/2014/main" id="{3A8EA786-593C-4A83-AE16-49751FC0F1FA}"/>
              </a:ext>
            </a:extLst>
          </p:cNvPr>
          <p:cNvSpPr txBox="1"/>
          <p:nvPr/>
        </p:nvSpPr>
        <p:spPr>
          <a:xfrm>
            <a:off x="624467" y="247311"/>
            <a:ext cx="602959" cy="369332"/>
          </a:xfrm>
          <a:prstGeom prst="rect">
            <a:avLst/>
          </a:prstGeom>
          <a:noFill/>
          <a:ln>
            <a:noFill/>
          </a:ln>
        </p:spPr>
        <p:txBody>
          <a:bodyPr wrap="square" rtlCol="0">
            <a:spAutoFit/>
          </a:bodyPr>
          <a:lstStyle/>
          <a:p>
            <a:r>
              <a:rPr lang="es-MX" dirty="0"/>
              <a:t>10</a:t>
            </a:r>
          </a:p>
        </p:txBody>
      </p:sp>
      <p:sp>
        <p:nvSpPr>
          <p:cNvPr id="160" name="CuadroTexto 159">
            <a:extLst>
              <a:ext uri="{FF2B5EF4-FFF2-40B4-BE49-F238E27FC236}">
                <a16:creationId xmlns:a16="http://schemas.microsoft.com/office/drawing/2014/main" id="{3F89C2D2-2392-4993-8B65-DBCFE8EA94B1}"/>
              </a:ext>
            </a:extLst>
          </p:cNvPr>
          <p:cNvSpPr txBox="1"/>
          <p:nvPr/>
        </p:nvSpPr>
        <p:spPr>
          <a:xfrm>
            <a:off x="1421207" y="238448"/>
            <a:ext cx="602959" cy="369332"/>
          </a:xfrm>
          <a:prstGeom prst="rect">
            <a:avLst/>
          </a:prstGeom>
          <a:noFill/>
          <a:ln>
            <a:noFill/>
          </a:ln>
        </p:spPr>
        <p:txBody>
          <a:bodyPr wrap="square" rtlCol="0">
            <a:spAutoFit/>
          </a:bodyPr>
          <a:lstStyle/>
          <a:p>
            <a:r>
              <a:rPr lang="es-MX" dirty="0"/>
              <a:t>05</a:t>
            </a:r>
          </a:p>
        </p:txBody>
      </p:sp>
      <p:sp>
        <p:nvSpPr>
          <p:cNvPr id="162" name="CuadroTexto 161">
            <a:extLst>
              <a:ext uri="{FF2B5EF4-FFF2-40B4-BE49-F238E27FC236}">
                <a16:creationId xmlns:a16="http://schemas.microsoft.com/office/drawing/2014/main" id="{457EF82C-A605-4429-B413-D6AA52F67410}"/>
              </a:ext>
            </a:extLst>
          </p:cNvPr>
          <p:cNvSpPr txBox="1"/>
          <p:nvPr/>
        </p:nvSpPr>
        <p:spPr>
          <a:xfrm>
            <a:off x="2059982" y="249629"/>
            <a:ext cx="710851" cy="369332"/>
          </a:xfrm>
          <a:prstGeom prst="rect">
            <a:avLst/>
          </a:prstGeom>
          <a:noFill/>
          <a:ln>
            <a:noFill/>
          </a:ln>
        </p:spPr>
        <p:txBody>
          <a:bodyPr wrap="square" rtlCol="0">
            <a:spAutoFit/>
          </a:bodyPr>
          <a:lstStyle/>
          <a:p>
            <a:r>
              <a:rPr lang="es-MX" dirty="0"/>
              <a:t>2021</a:t>
            </a:r>
          </a:p>
        </p:txBody>
      </p:sp>
      <p:sp>
        <p:nvSpPr>
          <p:cNvPr id="14" name="CuadroTexto 13">
            <a:extLst>
              <a:ext uri="{FF2B5EF4-FFF2-40B4-BE49-F238E27FC236}">
                <a16:creationId xmlns:a16="http://schemas.microsoft.com/office/drawing/2014/main" id="{612371A1-BAA8-42B2-A3FF-6DCA5A9444AC}"/>
              </a:ext>
            </a:extLst>
          </p:cNvPr>
          <p:cNvSpPr txBox="1"/>
          <p:nvPr/>
        </p:nvSpPr>
        <p:spPr>
          <a:xfrm>
            <a:off x="3942298" y="8626713"/>
            <a:ext cx="3550184" cy="894732"/>
          </a:xfrm>
          <a:prstGeom prst="rect">
            <a:avLst/>
          </a:prstGeom>
          <a:noFill/>
        </p:spPr>
        <p:txBody>
          <a:bodyPr wrap="square" rtlCol="0">
            <a:spAutoFit/>
          </a:bodyPr>
          <a:lstStyle/>
          <a:p>
            <a:pPr algn="ctr">
              <a:lnSpc>
                <a:spcPct val="150000"/>
              </a:lnSpc>
            </a:pPr>
            <a:r>
              <a:rPr lang="es-MX" sz="1200" dirty="0"/>
              <a:t>Creo que hubo dificultad en la comunicación con la educadora titular, no se que hice bien o mal hoy, no se presentaron muchos alumnos a causa del día. </a:t>
            </a:r>
          </a:p>
        </p:txBody>
      </p:sp>
      <p:sp>
        <p:nvSpPr>
          <p:cNvPr id="163" name="CuadroTexto 162">
            <a:extLst>
              <a:ext uri="{FF2B5EF4-FFF2-40B4-BE49-F238E27FC236}">
                <a16:creationId xmlns:a16="http://schemas.microsoft.com/office/drawing/2014/main" id="{B19AE669-B91C-4586-86BF-5C8989D90D76}"/>
              </a:ext>
            </a:extLst>
          </p:cNvPr>
          <p:cNvSpPr txBox="1"/>
          <p:nvPr/>
        </p:nvSpPr>
        <p:spPr>
          <a:xfrm>
            <a:off x="131950" y="8654919"/>
            <a:ext cx="3550184" cy="1171731"/>
          </a:xfrm>
          <a:prstGeom prst="rect">
            <a:avLst/>
          </a:prstGeom>
          <a:noFill/>
        </p:spPr>
        <p:txBody>
          <a:bodyPr wrap="square" rtlCol="0">
            <a:spAutoFit/>
          </a:bodyPr>
          <a:lstStyle/>
          <a:p>
            <a:pPr algn="ctr">
              <a:lnSpc>
                <a:spcPct val="150000"/>
              </a:lnSpc>
            </a:pPr>
            <a:r>
              <a:rPr lang="es-MX" sz="1200" dirty="0"/>
              <a:t>Como logro considero que solo la buena comunicación con los pocos papás que se presentaron hoy en el pase de lista y mañanitas y se mostraron dispuestos a ayudar.</a:t>
            </a:r>
          </a:p>
        </p:txBody>
      </p:sp>
    </p:spTree>
    <p:extLst>
      <p:ext uri="{BB962C8B-B14F-4D97-AF65-F5344CB8AC3E}">
        <p14:creationId xmlns:p14="http://schemas.microsoft.com/office/powerpoint/2010/main" val="526326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7AD7AB19-4D19-4DFC-B414-3127026A127F}"/>
              </a:ext>
            </a:extLst>
          </p:cNvPr>
          <p:cNvSpPr txBox="1"/>
          <p:nvPr/>
        </p:nvSpPr>
        <p:spPr>
          <a:xfrm>
            <a:off x="272374" y="350196"/>
            <a:ext cx="7198469" cy="7848302"/>
          </a:xfrm>
          <a:prstGeom prst="rect">
            <a:avLst/>
          </a:prstGeom>
          <a:noFill/>
        </p:spPr>
        <p:txBody>
          <a:bodyPr wrap="square" rtlCol="0">
            <a:spAutoFit/>
          </a:bodyPr>
          <a:lstStyle/>
          <a:p>
            <a:pPr algn="ctr"/>
            <a:r>
              <a:rPr lang="es-MX" sz="4400" dirty="0">
                <a:latin typeface="Aharoni" panose="02010803020104030203" pitchFamily="2" charset="-79"/>
                <a:cs typeface="Aharoni" panose="02010803020104030203" pitchFamily="2" charset="-79"/>
              </a:rPr>
              <a:t>Aviario</a:t>
            </a:r>
          </a:p>
          <a:p>
            <a:pPr algn="just"/>
            <a:r>
              <a:rPr lang="es-MX" dirty="0"/>
              <a:t> </a:t>
            </a:r>
            <a:r>
              <a:rPr lang="es-ES" sz="2000" dirty="0">
                <a:latin typeface="Arial" panose="020B0604020202020204" pitchFamily="34" charset="0"/>
                <a:cs typeface="Arial" panose="020B0604020202020204" pitchFamily="34" charset="0"/>
              </a:rPr>
              <a:t>Un aviario es un lugar dedicado al cuidado y la preservación de diferentes especies de aves.</a:t>
            </a:r>
          </a:p>
          <a:p>
            <a:pPr algn="just"/>
            <a:endParaRPr lang="es-ES" sz="2000" dirty="0">
              <a:latin typeface="Arial" panose="020B0604020202020204" pitchFamily="34" charset="0"/>
              <a:cs typeface="Arial" panose="020B0604020202020204" pitchFamily="34" charset="0"/>
            </a:endParaRPr>
          </a:p>
          <a:p>
            <a:pPr algn="just"/>
            <a:r>
              <a:rPr lang="es-ES" sz="2000" dirty="0">
                <a:latin typeface="Arial" panose="020B0604020202020204" pitchFamily="34" charset="0"/>
                <a:cs typeface="Arial" panose="020B0604020202020204" pitchFamily="34" charset="0"/>
              </a:rPr>
              <a:t>Es muy impresionante estar ahí, vez muchos árboles, plantas muy bonitas y verdes y se escucha el canto de las aves.</a:t>
            </a:r>
          </a:p>
          <a:p>
            <a:pPr algn="just"/>
            <a:endParaRPr lang="es-ES" sz="2000" dirty="0">
              <a:latin typeface="Arial" panose="020B0604020202020204" pitchFamily="34" charset="0"/>
              <a:cs typeface="Arial" panose="020B0604020202020204" pitchFamily="34" charset="0"/>
            </a:endParaRPr>
          </a:p>
          <a:p>
            <a:pPr algn="just"/>
            <a:r>
              <a:rPr lang="es-ES" sz="2000" dirty="0">
                <a:latin typeface="Arial" panose="020B0604020202020204" pitchFamily="34" charset="0"/>
                <a:cs typeface="Arial" panose="020B0604020202020204" pitchFamily="34" charset="0"/>
              </a:rPr>
              <a:t>Una de las principales funciones de los aviarios, es simular el hábitat natural de cada especie, para que las aves estén seguras y protegidas, además de encontrar información sobre las características de la especie, su alimentación, su hábitat y datos interesantes de cada una de las especies que se encuentran en el aviario.</a:t>
            </a:r>
          </a:p>
          <a:p>
            <a:pPr algn="just"/>
            <a:r>
              <a:rPr lang="es-ES" sz="2000" dirty="0">
                <a:latin typeface="Arial" panose="020B0604020202020204" pitchFamily="34" charset="0"/>
                <a:cs typeface="Arial" panose="020B0604020202020204" pitchFamily="34" charset="0"/>
              </a:rPr>
              <a:t>Los niños tienen una imaginación maravillosa y un deseo innato de explorar a través de la experiencia directa. Al igual que los científicos, los niños obtienen continuamente nuevos conocimientos sobre el mundo que los rodea a través de la observación, la investigación y la experimentación y es por ello que constantemente hacen muchísimas preguntas. Estas preguntas, que fluyen de la experiencia y la observación, son la base de la enseñanza de las ciencias durante la primera infancia. Los educadores de la infancia temprana pueden guiar esta curiosidad natural, así como también demostrar habilidades y actitudes para el aprendizaje.</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4951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9999"/>
        </a:solid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B3D49EC1-0767-4E7F-A187-CF72434CC6BB}"/>
              </a:ext>
            </a:extLst>
          </p:cNvPr>
          <p:cNvSpPr txBox="1"/>
          <p:nvPr/>
        </p:nvSpPr>
        <p:spPr>
          <a:xfrm>
            <a:off x="267409" y="456721"/>
            <a:ext cx="7242343" cy="7427674"/>
          </a:xfrm>
          <a:prstGeom prst="rect">
            <a:avLst/>
          </a:prstGeom>
          <a:noFill/>
        </p:spPr>
        <p:txBody>
          <a:bodyPr wrap="square" rtlCol="0">
            <a:spAutoFit/>
          </a:bodyPr>
          <a:lstStyle/>
          <a:p>
            <a:pPr algn="ctr"/>
            <a:r>
              <a:rPr lang="es-MX" sz="2400" dirty="0">
                <a:latin typeface="Aharoni" panose="02010803020104030203" pitchFamily="2" charset="-79"/>
                <a:cs typeface="Aharoni" panose="02010803020104030203" pitchFamily="2" charset="-79"/>
              </a:rPr>
              <a:t>La importancia de la buena comunicación familiar. </a:t>
            </a:r>
          </a:p>
          <a:p>
            <a:pPr algn="just">
              <a:lnSpc>
                <a:spcPct val="150000"/>
              </a:lnSpc>
            </a:pPr>
            <a:r>
              <a:rPr lang="es-ES" dirty="0">
                <a:latin typeface="Arial" panose="020B0604020202020204" pitchFamily="34" charset="0"/>
                <a:cs typeface="Arial" panose="020B0604020202020204" pitchFamily="34" charset="0"/>
              </a:rPr>
              <a:t>La comunicación familiar permite a sus integrantes: Crecer, desarrollarse, madurar, resolver sus conflictos, comprenderse entre sí y en la sociedad. Comunicarse es: Hacer al otro partícipe de lo que uno piensa, siente y hace, por tanto éste es un elemento indispensable para que la relación entre la pareja, o padre, madre, hijos e hijas sea sincera y sólida. Cuando la comunicación familiar es eficaz, se presta atención entre la pareja y entre hijos e hijas y en todo momento, se brinda información, explicaciones, afectos y sentimientos; cuando un padre o madre se dirige a sus hijos e hijas, las palabras o gestos deben ir acompañados de una sonrisa o de un gesto dulce.</a:t>
            </a:r>
          </a:p>
          <a:p>
            <a:pPr algn="just">
              <a:lnSpc>
                <a:spcPct val="150000"/>
              </a:lnSpc>
            </a:pPr>
            <a:r>
              <a:rPr lang="es-ES" dirty="0">
                <a:latin typeface="Arial" panose="020B0604020202020204" pitchFamily="34" charset="0"/>
                <a:cs typeface="Arial" panose="020B0604020202020204" pitchFamily="34" charset="0"/>
              </a:rPr>
              <a:t>Se destaca este punto porque cuando hay buena comunicación entre padres e hijos, los niños se sienten con la motivación de día a día aprender, además se sienten muy bien cuando los padres se involucran en sus actividades académicas, demuestran ese apoyo para hacerles saber que si pueden y no se rindan. </a:t>
            </a:r>
          </a:p>
        </p:txBody>
      </p:sp>
    </p:spTree>
    <p:extLst>
      <p:ext uri="{BB962C8B-B14F-4D97-AF65-F5344CB8AC3E}">
        <p14:creationId xmlns:p14="http://schemas.microsoft.com/office/powerpoint/2010/main" val="2664800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a:t>
              </a:r>
              <a:r>
                <a:rPr lang="es-MX" u="sng" dirty="0"/>
                <a:t>Otros oficios y profesiones y un lugar a la medida. </a:t>
              </a:r>
              <a:endParaRPr lang="es-MX"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015663"/>
              </a:xfrm>
              <a:prstGeom prst="rect">
                <a:avLst/>
              </a:prstGeom>
              <a:noFill/>
            </p:spPr>
            <p:txBody>
              <a:bodyPr wrap="square" rtlCol="0">
                <a:spAutoFit/>
              </a:bodyPr>
              <a:lstStyle/>
              <a:p>
                <a:pPr algn="ctr"/>
                <a:endParaRPr lang="es-MX" sz="1200" dirty="0">
                  <a:latin typeface="Comic Sans MS" panose="030F0702030302020204" pitchFamily="66" charset="0"/>
                </a:endParaRPr>
              </a:p>
              <a:p>
                <a:pPr algn="ctr"/>
                <a:r>
                  <a:rPr lang="es-MX" sz="1200" dirty="0">
                    <a:latin typeface="Comic Sans MS" panose="030F0702030302020204" pitchFamily="66" charset="0"/>
                  </a:rPr>
                  <a:t>Observaciones</a:t>
                </a:r>
              </a:p>
              <a:p>
                <a:pPr lvl="1" algn="ctr"/>
                <a:r>
                  <a:rPr lang="es-MX" sz="1200" u="sng" dirty="0">
                    <a:latin typeface="Comic Sans MS" panose="030F0702030302020204" pitchFamily="66" charset="0"/>
                  </a:rPr>
                  <a:t>Este día se tuvo la primera clase, fueron pocos los alumnos que se conectaron pero se mostraron participativos y motivados en todo momento, </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Signo de multiplicación 2">
            <a:extLst>
              <a:ext uri="{FF2B5EF4-FFF2-40B4-BE49-F238E27FC236}">
                <a16:creationId xmlns:a16="http://schemas.microsoft.com/office/drawing/2014/main" id="{4A5728CB-1DEC-4FF4-87A3-412849658FA3}"/>
              </a:ext>
            </a:extLst>
          </p:cNvPr>
          <p:cNvSpPr/>
          <p:nvPr/>
        </p:nvSpPr>
        <p:spPr>
          <a:xfrm>
            <a:off x="873078" y="674957"/>
            <a:ext cx="497393" cy="468457"/>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7" name="Signo de multiplicación 126">
            <a:extLst>
              <a:ext uri="{FF2B5EF4-FFF2-40B4-BE49-F238E27FC236}">
                <a16:creationId xmlns:a16="http://schemas.microsoft.com/office/drawing/2014/main" id="{974B3F2B-BCFE-45B2-9394-9A040A5339D6}"/>
              </a:ext>
            </a:extLst>
          </p:cNvPr>
          <p:cNvSpPr/>
          <p:nvPr/>
        </p:nvSpPr>
        <p:spPr>
          <a:xfrm>
            <a:off x="2770543" y="2267184"/>
            <a:ext cx="1152395" cy="690102"/>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9" name="Signo de multiplicación 128">
            <a:extLst>
              <a:ext uri="{FF2B5EF4-FFF2-40B4-BE49-F238E27FC236}">
                <a16:creationId xmlns:a16="http://schemas.microsoft.com/office/drawing/2014/main" id="{F403DCC5-E991-4729-91E7-DB754491E8F6}"/>
              </a:ext>
            </a:extLst>
          </p:cNvPr>
          <p:cNvSpPr/>
          <p:nvPr/>
        </p:nvSpPr>
        <p:spPr>
          <a:xfrm>
            <a:off x="4142370" y="3083113"/>
            <a:ext cx="497393" cy="468457"/>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Signo de multiplicación 6">
            <a:extLst>
              <a:ext uri="{FF2B5EF4-FFF2-40B4-BE49-F238E27FC236}">
                <a16:creationId xmlns:a16="http://schemas.microsoft.com/office/drawing/2014/main" id="{0CE64F04-D909-4BE9-9D31-96D2E8840ECD}"/>
              </a:ext>
            </a:extLst>
          </p:cNvPr>
          <p:cNvSpPr/>
          <p:nvPr/>
        </p:nvSpPr>
        <p:spPr>
          <a:xfrm>
            <a:off x="158645" y="472721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1" name="Signo de multiplicación 130">
            <a:extLst>
              <a:ext uri="{FF2B5EF4-FFF2-40B4-BE49-F238E27FC236}">
                <a16:creationId xmlns:a16="http://schemas.microsoft.com/office/drawing/2014/main" id="{F52BA9EA-3A8C-458E-804E-3EB5232D1164}"/>
              </a:ext>
            </a:extLst>
          </p:cNvPr>
          <p:cNvSpPr/>
          <p:nvPr/>
        </p:nvSpPr>
        <p:spPr>
          <a:xfrm>
            <a:off x="166339" y="490738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3" name="Signo de multiplicación 132">
            <a:extLst>
              <a:ext uri="{FF2B5EF4-FFF2-40B4-BE49-F238E27FC236}">
                <a16:creationId xmlns:a16="http://schemas.microsoft.com/office/drawing/2014/main" id="{99F305C6-6797-4691-8465-559F1BB899DB}"/>
              </a:ext>
            </a:extLst>
          </p:cNvPr>
          <p:cNvSpPr/>
          <p:nvPr/>
        </p:nvSpPr>
        <p:spPr>
          <a:xfrm>
            <a:off x="4588697" y="599121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4" name="Signo de multiplicación 133">
            <a:extLst>
              <a:ext uri="{FF2B5EF4-FFF2-40B4-BE49-F238E27FC236}">
                <a16:creationId xmlns:a16="http://schemas.microsoft.com/office/drawing/2014/main" id="{35FA39A7-68F9-4841-9CEA-CBF3A4580A2D}"/>
              </a:ext>
            </a:extLst>
          </p:cNvPr>
          <p:cNvSpPr/>
          <p:nvPr/>
        </p:nvSpPr>
        <p:spPr>
          <a:xfrm>
            <a:off x="4588697" y="6183275"/>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4" name="Signo de multiplicación 153">
            <a:extLst>
              <a:ext uri="{FF2B5EF4-FFF2-40B4-BE49-F238E27FC236}">
                <a16:creationId xmlns:a16="http://schemas.microsoft.com/office/drawing/2014/main" id="{99E577CD-A86E-4119-9173-BB1C7CFDFE5B}"/>
              </a:ext>
            </a:extLst>
          </p:cNvPr>
          <p:cNvSpPr/>
          <p:nvPr/>
        </p:nvSpPr>
        <p:spPr>
          <a:xfrm>
            <a:off x="4588697" y="636394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6" name="Signo de multiplicación 155">
            <a:extLst>
              <a:ext uri="{FF2B5EF4-FFF2-40B4-BE49-F238E27FC236}">
                <a16:creationId xmlns:a16="http://schemas.microsoft.com/office/drawing/2014/main" id="{A3E7D3B1-5944-48C3-A40D-8DD1AF61071D}"/>
              </a:ext>
            </a:extLst>
          </p:cNvPr>
          <p:cNvSpPr/>
          <p:nvPr/>
        </p:nvSpPr>
        <p:spPr>
          <a:xfrm>
            <a:off x="4588697" y="655247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7" name="Signo de multiplicación 156">
            <a:extLst>
              <a:ext uri="{FF2B5EF4-FFF2-40B4-BE49-F238E27FC236}">
                <a16:creationId xmlns:a16="http://schemas.microsoft.com/office/drawing/2014/main" id="{9BB64AD5-F3CB-4556-9838-03E6CFD8C7FB}"/>
              </a:ext>
            </a:extLst>
          </p:cNvPr>
          <p:cNvSpPr/>
          <p:nvPr/>
        </p:nvSpPr>
        <p:spPr>
          <a:xfrm>
            <a:off x="6186070" y="730471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8" name="Signo de multiplicación 157">
            <a:extLst>
              <a:ext uri="{FF2B5EF4-FFF2-40B4-BE49-F238E27FC236}">
                <a16:creationId xmlns:a16="http://schemas.microsoft.com/office/drawing/2014/main" id="{B81E1A89-B89C-4931-88A9-F72F970EF2B6}"/>
              </a:ext>
            </a:extLst>
          </p:cNvPr>
          <p:cNvSpPr/>
          <p:nvPr/>
        </p:nvSpPr>
        <p:spPr>
          <a:xfrm>
            <a:off x="6177604" y="788821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9" name="Signo de multiplicación 158">
            <a:extLst>
              <a:ext uri="{FF2B5EF4-FFF2-40B4-BE49-F238E27FC236}">
                <a16:creationId xmlns:a16="http://schemas.microsoft.com/office/drawing/2014/main" id="{A1675C97-2455-4251-BFD6-D8EBCB46FB27}"/>
              </a:ext>
            </a:extLst>
          </p:cNvPr>
          <p:cNvSpPr/>
          <p:nvPr/>
        </p:nvSpPr>
        <p:spPr>
          <a:xfrm>
            <a:off x="6186070" y="808980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CuadroTexto 8">
            <a:extLst>
              <a:ext uri="{FF2B5EF4-FFF2-40B4-BE49-F238E27FC236}">
                <a16:creationId xmlns:a16="http://schemas.microsoft.com/office/drawing/2014/main" id="{3A8EA786-593C-4A83-AE16-49751FC0F1FA}"/>
              </a:ext>
            </a:extLst>
          </p:cNvPr>
          <p:cNvSpPr txBox="1"/>
          <p:nvPr/>
        </p:nvSpPr>
        <p:spPr>
          <a:xfrm>
            <a:off x="624467" y="247311"/>
            <a:ext cx="602959" cy="369332"/>
          </a:xfrm>
          <a:prstGeom prst="rect">
            <a:avLst/>
          </a:prstGeom>
          <a:noFill/>
          <a:ln>
            <a:noFill/>
          </a:ln>
        </p:spPr>
        <p:txBody>
          <a:bodyPr wrap="square" rtlCol="0">
            <a:spAutoFit/>
          </a:bodyPr>
          <a:lstStyle/>
          <a:p>
            <a:r>
              <a:rPr lang="es-MX" dirty="0"/>
              <a:t>11</a:t>
            </a:r>
          </a:p>
        </p:txBody>
      </p:sp>
      <p:sp>
        <p:nvSpPr>
          <p:cNvPr id="160" name="CuadroTexto 159">
            <a:extLst>
              <a:ext uri="{FF2B5EF4-FFF2-40B4-BE49-F238E27FC236}">
                <a16:creationId xmlns:a16="http://schemas.microsoft.com/office/drawing/2014/main" id="{3F89C2D2-2392-4993-8B65-DBCFE8EA94B1}"/>
              </a:ext>
            </a:extLst>
          </p:cNvPr>
          <p:cNvSpPr txBox="1"/>
          <p:nvPr/>
        </p:nvSpPr>
        <p:spPr>
          <a:xfrm>
            <a:off x="1421207" y="238448"/>
            <a:ext cx="602959" cy="369332"/>
          </a:xfrm>
          <a:prstGeom prst="rect">
            <a:avLst/>
          </a:prstGeom>
          <a:noFill/>
          <a:ln>
            <a:noFill/>
          </a:ln>
        </p:spPr>
        <p:txBody>
          <a:bodyPr wrap="square" rtlCol="0">
            <a:spAutoFit/>
          </a:bodyPr>
          <a:lstStyle/>
          <a:p>
            <a:r>
              <a:rPr lang="es-MX" dirty="0"/>
              <a:t>05</a:t>
            </a:r>
          </a:p>
        </p:txBody>
      </p:sp>
      <p:sp>
        <p:nvSpPr>
          <p:cNvPr id="162" name="CuadroTexto 161">
            <a:extLst>
              <a:ext uri="{FF2B5EF4-FFF2-40B4-BE49-F238E27FC236}">
                <a16:creationId xmlns:a16="http://schemas.microsoft.com/office/drawing/2014/main" id="{457EF82C-A605-4429-B413-D6AA52F67410}"/>
              </a:ext>
            </a:extLst>
          </p:cNvPr>
          <p:cNvSpPr txBox="1"/>
          <p:nvPr/>
        </p:nvSpPr>
        <p:spPr>
          <a:xfrm>
            <a:off x="2059982" y="249629"/>
            <a:ext cx="710851" cy="369332"/>
          </a:xfrm>
          <a:prstGeom prst="rect">
            <a:avLst/>
          </a:prstGeom>
          <a:noFill/>
          <a:ln>
            <a:noFill/>
          </a:ln>
        </p:spPr>
        <p:txBody>
          <a:bodyPr wrap="square" rtlCol="0">
            <a:spAutoFit/>
          </a:bodyPr>
          <a:lstStyle/>
          <a:p>
            <a:r>
              <a:rPr lang="es-MX" dirty="0"/>
              <a:t>2021</a:t>
            </a:r>
          </a:p>
        </p:txBody>
      </p:sp>
      <p:sp>
        <p:nvSpPr>
          <p:cNvPr id="14" name="CuadroTexto 13">
            <a:extLst>
              <a:ext uri="{FF2B5EF4-FFF2-40B4-BE49-F238E27FC236}">
                <a16:creationId xmlns:a16="http://schemas.microsoft.com/office/drawing/2014/main" id="{612371A1-BAA8-42B2-A3FF-6DCA5A9444AC}"/>
              </a:ext>
            </a:extLst>
          </p:cNvPr>
          <p:cNvSpPr txBox="1"/>
          <p:nvPr/>
        </p:nvSpPr>
        <p:spPr>
          <a:xfrm>
            <a:off x="4040286" y="8687696"/>
            <a:ext cx="3550184" cy="1107996"/>
          </a:xfrm>
          <a:prstGeom prst="rect">
            <a:avLst/>
          </a:prstGeom>
          <a:noFill/>
        </p:spPr>
        <p:txBody>
          <a:bodyPr wrap="square" rtlCol="0">
            <a:spAutoFit/>
          </a:bodyPr>
          <a:lstStyle/>
          <a:p>
            <a:pPr algn="just"/>
            <a:r>
              <a:rPr lang="es-MX" sz="1100" dirty="0"/>
              <a:t>Las dificultades que hubo fue lo que se denomina fallas técnicas, porque los niños no se escuchaban bien, además de que no se dio la indicación de que apagaran el micrófono para pedirles que lo enciendan cuando se les pregunta algo, además de que también no se presentaron todos los alumnos. </a:t>
            </a:r>
          </a:p>
        </p:txBody>
      </p:sp>
      <p:sp>
        <p:nvSpPr>
          <p:cNvPr id="163" name="CuadroTexto 162">
            <a:extLst>
              <a:ext uri="{FF2B5EF4-FFF2-40B4-BE49-F238E27FC236}">
                <a16:creationId xmlns:a16="http://schemas.microsoft.com/office/drawing/2014/main" id="{B19AE669-B91C-4586-86BF-5C8989D90D76}"/>
              </a:ext>
            </a:extLst>
          </p:cNvPr>
          <p:cNvSpPr txBox="1"/>
          <p:nvPr/>
        </p:nvSpPr>
        <p:spPr>
          <a:xfrm>
            <a:off x="162491" y="8662067"/>
            <a:ext cx="3550184" cy="1107996"/>
          </a:xfrm>
          <a:prstGeom prst="rect">
            <a:avLst/>
          </a:prstGeom>
          <a:noFill/>
        </p:spPr>
        <p:txBody>
          <a:bodyPr wrap="square" rtlCol="0">
            <a:spAutoFit/>
          </a:bodyPr>
          <a:lstStyle/>
          <a:p>
            <a:pPr algn="just"/>
            <a:r>
              <a:rPr lang="es-MX" sz="1100" dirty="0"/>
              <a:t>Se logro alcanzar los aprendizajes esperados, se fomento la buena comunicación además de un ambiente de seguridad para una mejor participación </a:t>
            </a:r>
          </a:p>
          <a:p>
            <a:pPr algn="just"/>
            <a:r>
              <a:rPr lang="es-MX" sz="1100" dirty="0"/>
              <a:t>La actividad fue creativa y llamativa para los niños, el material era lo suficientemente grande y llamativo para los niños. </a:t>
            </a:r>
          </a:p>
        </p:txBody>
      </p:sp>
      <p:sp>
        <p:nvSpPr>
          <p:cNvPr id="164" name="Signo de multiplicación 163">
            <a:extLst>
              <a:ext uri="{FF2B5EF4-FFF2-40B4-BE49-F238E27FC236}">
                <a16:creationId xmlns:a16="http://schemas.microsoft.com/office/drawing/2014/main" id="{C0BB9562-BC9A-4DE9-846A-069EE9A5B2BC}"/>
              </a:ext>
            </a:extLst>
          </p:cNvPr>
          <p:cNvSpPr/>
          <p:nvPr/>
        </p:nvSpPr>
        <p:spPr>
          <a:xfrm>
            <a:off x="1580446" y="2282096"/>
            <a:ext cx="1152395" cy="690102"/>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7" name="Signo de multiplicación 166">
            <a:extLst>
              <a:ext uri="{FF2B5EF4-FFF2-40B4-BE49-F238E27FC236}">
                <a16:creationId xmlns:a16="http://schemas.microsoft.com/office/drawing/2014/main" id="{7CF11362-3E90-4DA8-98FB-895AA8CC0C85}"/>
              </a:ext>
            </a:extLst>
          </p:cNvPr>
          <p:cNvSpPr/>
          <p:nvPr/>
        </p:nvSpPr>
        <p:spPr>
          <a:xfrm>
            <a:off x="166339" y="453048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8" name="Signo de multiplicación 187">
            <a:extLst>
              <a:ext uri="{FF2B5EF4-FFF2-40B4-BE49-F238E27FC236}">
                <a16:creationId xmlns:a16="http://schemas.microsoft.com/office/drawing/2014/main" id="{74E42E98-0893-4E07-805F-BA13FA5329DA}"/>
              </a:ext>
            </a:extLst>
          </p:cNvPr>
          <p:cNvSpPr/>
          <p:nvPr/>
        </p:nvSpPr>
        <p:spPr>
          <a:xfrm>
            <a:off x="165198" y="509602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9" name="Signo de multiplicación 188">
            <a:extLst>
              <a:ext uri="{FF2B5EF4-FFF2-40B4-BE49-F238E27FC236}">
                <a16:creationId xmlns:a16="http://schemas.microsoft.com/office/drawing/2014/main" id="{B6807718-453B-428F-BD78-0144BDCE040B}"/>
              </a:ext>
            </a:extLst>
          </p:cNvPr>
          <p:cNvSpPr/>
          <p:nvPr/>
        </p:nvSpPr>
        <p:spPr>
          <a:xfrm>
            <a:off x="160176" y="4346270"/>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1" name="Signo de multiplicación 190">
            <a:extLst>
              <a:ext uri="{FF2B5EF4-FFF2-40B4-BE49-F238E27FC236}">
                <a16:creationId xmlns:a16="http://schemas.microsoft.com/office/drawing/2014/main" id="{F87EE6C0-EFF9-4ACF-9B76-87AF4621EFE6}"/>
              </a:ext>
            </a:extLst>
          </p:cNvPr>
          <p:cNvSpPr/>
          <p:nvPr/>
        </p:nvSpPr>
        <p:spPr>
          <a:xfrm>
            <a:off x="170757" y="4111364"/>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3" name="Signo de multiplicación 192">
            <a:extLst>
              <a:ext uri="{FF2B5EF4-FFF2-40B4-BE49-F238E27FC236}">
                <a16:creationId xmlns:a16="http://schemas.microsoft.com/office/drawing/2014/main" id="{1AD846B5-0071-4F0C-B417-D531B7E6B860}"/>
              </a:ext>
            </a:extLst>
          </p:cNvPr>
          <p:cNvSpPr/>
          <p:nvPr/>
        </p:nvSpPr>
        <p:spPr>
          <a:xfrm>
            <a:off x="6180470" y="7492828"/>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5" name="Signo de multiplicación 194">
            <a:extLst>
              <a:ext uri="{FF2B5EF4-FFF2-40B4-BE49-F238E27FC236}">
                <a16:creationId xmlns:a16="http://schemas.microsoft.com/office/drawing/2014/main" id="{1BB32418-A97D-443C-B835-E9502E19800E}"/>
              </a:ext>
            </a:extLst>
          </p:cNvPr>
          <p:cNvSpPr/>
          <p:nvPr/>
        </p:nvSpPr>
        <p:spPr>
          <a:xfrm>
            <a:off x="6186069" y="768016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7" name="Signo de multiplicación 196">
            <a:extLst>
              <a:ext uri="{FF2B5EF4-FFF2-40B4-BE49-F238E27FC236}">
                <a16:creationId xmlns:a16="http://schemas.microsoft.com/office/drawing/2014/main" id="{7A7D47F5-BD0D-49C4-8CA3-A4997A5C1F67}"/>
              </a:ext>
            </a:extLst>
          </p:cNvPr>
          <p:cNvSpPr/>
          <p:nvPr/>
        </p:nvSpPr>
        <p:spPr>
          <a:xfrm>
            <a:off x="6177604" y="825582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655321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17BEF33C-DB99-45B3-992D-AF0B79D6D6A1}"/>
              </a:ext>
            </a:extLst>
          </p:cNvPr>
          <p:cNvSpPr txBox="1"/>
          <p:nvPr/>
        </p:nvSpPr>
        <p:spPr>
          <a:xfrm>
            <a:off x="352926" y="553452"/>
            <a:ext cx="7202906" cy="8027839"/>
          </a:xfrm>
          <a:prstGeom prst="rect">
            <a:avLst/>
          </a:prstGeom>
          <a:noFill/>
        </p:spPr>
        <p:txBody>
          <a:bodyPr wrap="square" rtlCol="0">
            <a:spAutoFit/>
          </a:bodyPr>
          <a:lstStyle/>
          <a:p>
            <a:pPr algn="ctr"/>
            <a:r>
              <a:rPr lang="es-ES" sz="2400" b="1" dirty="0">
                <a:latin typeface="Aharoni" panose="02010803020104030203" pitchFamily="2" charset="-79"/>
                <a:cs typeface="Aharoni" panose="02010803020104030203" pitchFamily="2" charset="-79"/>
              </a:rPr>
              <a:t>Los oficios y profesiones en preescolar. </a:t>
            </a:r>
          </a:p>
          <a:p>
            <a:pPr algn="just">
              <a:lnSpc>
                <a:spcPct val="150000"/>
              </a:lnSpc>
            </a:pPr>
            <a:r>
              <a:rPr lang="es-ES" dirty="0">
                <a:latin typeface="Arial" panose="020B0604020202020204" pitchFamily="34" charset="0"/>
                <a:cs typeface="Arial" panose="020B0604020202020204" pitchFamily="34" charset="0"/>
              </a:rPr>
              <a:t>Los niños y niñas desde una temprana edad deben conocer los oficios y profesiones que desempeñan los adultos que les rodean. </a:t>
            </a:r>
          </a:p>
          <a:p>
            <a:pPr algn="just">
              <a:lnSpc>
                <a:spcPct val="150000"/>
              </a:lnSpc>
            </a:pPr>
            <a:r>
              <a:rPr lang="es-ES" dirty="0">
                <a:latin typeface="Arial" panose="020B0604020202020204" pitchFamily="34" charset="0"/>
                <a:cs typeface="Arial" panose="020B0604020202020204" pitchFamily="34" charset="0"/>
              </a:rPr>
              <a:t>Con ello aprenderán las normas y características elementales de los oficios y profesiones, para así desde la etapa infantil adaptarse a la sociedad en la que vive y actuar de la mejor manera.</a:t>
            </a:r>
          </a:p>
          <a:p>
            <a:pPr algn="just">
              <a:lnSpc>
                <a:spcPct val="150000"/>
              </a:lnSpc>
            </a:pPr>
            <a:endParaRPr lang="es-ES" dirty="0">
              <a:latin typeface="Arial" panose="020B0604020202020204" pitchFamily="34" charset="0"/>
              <a:cs typeface="Arial" panose="020B0604020202020204" pitchFamily="34" charset="0"/>
            </a:endParaRPr>
          </a:p>
          <a:p>
            <a:pPr algn="ctr">
              <a:lnSpc>
                <a:spcPct val="150000"/>
              </a:lnSpc>
            </a:pPr>
            <a:r>
              <a:rPr lang="es-ES" sz="2400" dirty="0">
                <a:latin typeface="Aharoni" panose="02010803020104030203" pitchFamily="2" charset="-79"/>
                <a:cs typeface="Aharoni" panose="02010803020104030203" pitchFamily="2" charset="-79"/>
              </a:rPr>
              <a:t>La medidas no convencionales en preescolar. </a:t>
            </a:r>
          </a:p>
          <a:p>
            <a:pPr algn="just">
              <a:lnSpc>
                <a:spcPct val="150000"/>
              </a:lnSpc>
            </a:pPr>
            <a:r>
              <a:rPr lang="es-ES" dirty="0">
                <a:latin typeface="Arial" panose="020B0604020202020204" pitchFamily="34" charset="0"/>
                <a:cs typeface="Arial" panose="020B0604020202020204" pitchFamily="34" charset="0"/>
              </a:rPr>
              <a:t>La comunicación familiar permite a sus integrantes: Crecer, desarrollarse, madurar, resolver sus conflictos, comprenderse entre sí y en la sociedad. Comunicarse es: Hacer al otro partícipe de lo que uno piensa, siente y hace, por tanto éste es un elemento indispensable para que la relación entre la pareja, o padre, madre, hijos e hijas sea sincera y sólida. Cuando la comunicación familiar es eficaz, se presta atención entre la pareja y entre hijos e hijas y en todo momento, se brinda información, explicaciones, afectos y sentimientos; cuando un padre o madre se dirige a sus hijos e hijas, las palabras o gestos deben ir acompañados de una sonrisa o de un gesto dulce.</a:t>
            </a:r>
          </a:p>
        </p:txBody>
      </p:sp>
    </p:spTree>
    <p:extLst>
      <p:ext uri="{BB962C8B-B14F-4D97-AF65-F5344CB8AC3E}">
        <p14:creationId xmlns:p14="http://schemas.microsoft.com/office/powerpoint/2010/main" val="2001473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Imagina, imaginaba, imaginaré. </a:t>
              </a:r>
              <a:r>
                <a:rPr lang="es-MX" u="sng" dirty="0"/>
                <a:t>. </a:t>
              </a:r>
              <a:endParaRPr lang="es-MX"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endParaRPr lang="es-MX" sz="1200" dirty="0">
                  <a:latin typeface="Comic Sans MS" panose="030F0702030302020204" pitchFamily="66" charset="0"/>
                </a:endParaRPr>
              </a:p>
              <a:p>
                <a:pPr algn="ctr"/>
                <a:r>
                  <a:rPr lang="es-MX" sz="1200" dirty="0">
                    <a:latin typeface="Comic Sans MS" panose="030F0702030302020204" pitchFamily="66" charset="0"/>
                  </a:rPr>
                  <a:t>Observaciones</a:t>
                </a:r>
              </a:p>
              <a:p>
                <a:pPr algn="ctr"/>
                <a:r>
                  <a:rPr lang="es-MX" sz="1200" u="sng" dirty="0">
                    <a:latin typeface="Comic Sans MS" panose="030F0702030302020204" pitchFamily="66" charset="0"/>
                  </a:rPr>
                  <a:t>El día de hoy los niños se mostraron muy entusiasmados con la actividad, contaron anécdotas muy graciosas de manera clara, ayudo a crear un ambiente mas tranquilo y seguro para ellos. </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Signo de multiplicación 2">
            <a:extLst>
              <a:ext uri="{FF2B5EF4-FFF2-40B4-BE49-F238E27FC236}">
                <a16:creationId xmlns:a16="http://schemas.microsoft.com/office/drawing/2014/main" id="{4A5728CB-1DEC-4FF4-87A3-412849658FA3}"/>
              </a:ext>
            </a:extLst>
          </p:cNvPr>
          <p:cNvSpPr/>
          <p:nvPr/>
        </p:nvSpPr>
        <p:spPr>
          <a:xfrm>
            <a:off x="1354178" y="685843"/>
            <a:ext cx="497393" cy="468457"/>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9" name="Signo de multiplicación 128">
            <a:extLst>
              <a:ext uri="{FF2B5EF4-FFF2-40B4-BE49-F238E27FC236}">
                <a16:creationId xmlns:a16="http://schemas.microsoft.com/office/drawing/2014/main" id="{F403DCC5-E991-4729-91E7-DB754491E8F6}"/>
              </a:ext>
            </a:extLst>
          </p:cNvPr>
          <p:cNvSpPr/>
          <p:nvPr/>
        </p:nvSpPr>
        <p:spPr>
          <a:xfrm>
            <a:off x="3074433" y="3083119"/>
            <a:ext cx="497393" cy="468457"/>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Signo de multiplicación 6">
            <a:extLst>
              <a:ext uri="{FF2B5EF4-FFF2-40B4-BE49-F238E27FC236}">
                <a16:creationId xmlns:a16="http://schemas.microsoft.com/office/drawing/2014/main" id="{0CE64F04-D909-4BE9-9D31-96D2E8840ECD}"/>
              </a:ext>
            </a:extLst>
          </p:cNvPr>
          <p:cNvSpPr/>
          <p:nvPr/>
        </p:nvSpPr>
        <p:spPr>
          <a:xfrm>
            <a:off x="158645" y="472721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1" name="Signo de multiplicación 130">
            <a:extLst>
              <a:ext uri="{FF2B5EF4-FFF2-40B4-BE49-F238E27FC236}">
                <a16:creationId xmlns:a16="http://schemas.microsoft.com/office/drawing/2014/main" id="{F52BA9EA-3A8C-458E-804E-3EB5232D1164}"/>
              </a:ext>
            </a:extLst>
          </p:cNvPr>
          <p:cNvSpPr/>
          <p:nvPr/>
        </p:nvSpPr>
        <p:spPr>
          <a:xfrm>
            <a:off x="166339" y="490738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3" name="Signo de multiplicación 132">
            <a:extLst>
              <a:ext uri="{FF2B5EF4-FFF2-40B4-BE49-F238E27FC236}">
                <a16:creationId xmlns:a16="http://schemas.microsoft.com/office/drawing/2014/main" id="{99F305C6-6797-4691-8465-559F1BB899DB}"/>
              </a:ext>
            </a:extLst>
          </p:cNvPr>
          <p:cNvSpPr/>
          <p:nvPr/>
        </p:nvSpPr>
        <p:spPr>
          <a:xfrm>
            <a:off x="4588697" y="599121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4" name="Signo de multiplicación 133">
            <a:extLst>
              <a:ext uri="{FF2B5EF4-FFF2-40B4-BE49-F238E27FC236}">
                <a16:creationId xmlns:a16="http://schemas.microsoft.com/office/drawing/2014/main" id="{35FA39A7-68F9-4841-9CEA-CBF3A4580A2D}"/>
              </a:ext>
            </a:extLst>
          </p:cNvPr>
          <p:cNvSpPr/>
          <p:nvPr/>
        </p:nvSpPr>
        <p:spPr>
          <a:xfrm>
            <a:off x="4588697" y="6183275"/>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4" name="Signo de multiplicación 153">
            <a:extLst>
              <a:ext uri="{FF2B5EF4-FFF2-40B4-BE49-F238E27FC236}">
                <a16:creationId xmlns:a16="http://schemas.microsoft.com/office/drawing/2014/main" id="{99E577CD-A86E-4119-9173-BB1C7CFDFE5B}"/>
              </a:ext>
            </a:extLst>
          </p:cNvPr>
          <p:cNvSpPr/>
          <p:nvPr/>
        </p:nvSpPr>
        <p:spPr>
          <a:xfrm>
            <a:off x="4588697" y="636394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6" name="Signo de multiplicación 155">
            <a:extLst>
              <a:ext uri="{FF2B5EF4-FFF2-40B4-BE49-F238E27FC236}">
                <a16:creationId xmlns:a16="http://schemas.microsoft.com/office/drawing/2014/main" id="{A3E7D3B1-5944-48C3-A40D-8DD1AF61071D}"/>
              </a:ext>
            </a:extLst>
          </p:cNvPr>
          <p:cNvSpPr/>
          <p:nvPr/>
        </p:nvSpPr>
        <p:spPr>
          <a:xfrm>
            <a:off x="4588697" y="655247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7" name="Signo de multiplicación 156">
            <a:extLst>
              <a:ext uri="{FF2B5EF4-FFF2-40B4-BE49-F238E27FC236}">
                <a16:creationId xmlns:a16="http://schemas.microsoft.com/office/drawing/2014/main" id="{9BB64AD5-F3CB-4556-9838-03E6CFD8C7FB}"/>
              </a:ext>
            </a:extLst>
          </p:cNvPr>
          <p:cNvSpPr/>
          <p:nvPr/>
        </p:nvSpPr>
        <p:spPr>
          <a:xfrm>
            <a:off x="6186070" y="730471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8" name="Signo de multiplicación 157">
            <a:extLst>
              <a:ext uri="{FF2B5EF4-FFF2-40B4-BE49-F238E27FC236}">
                <a16:creationId xmlns:a16="http://schemas.microsoft.com/office/drawing/2014/main" id="{B81E1A89-B89C-4931-88A9-F72F970EF2B6}"/>
              </a:ext>
            </a:extLst>
          </p:cNvPr>
          <p:cNvSpPr/>
          <p:nvPr/>
        </p:nvSpPr>
        <p:spPr>
          <a:xfrm>
            <a:off x="6177604" y="788821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9" name="Signo de multiplicación 158">
            <a:extLst>
              <a:ext uri="{FF2B5EF4-FFF2-40B4-BE49-F238E27FC236}">
                <a16:creationId xmlns:a16="http://schemas.microsoft.com/office/drawing/2014/main" id="{A1675C97-2455-4251-BFD6-D8EBCB46FB27}"/>
              </a:ext>
            </a:extLst>
          </p:cNvPr>
          <p:cNvSpPr/>
          <p:nvPr/>
        </p:nvSpPr>
        <p:spPr>
          <a:xfrm>
            <a:off x="6186070" y="808980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CuadroTexto 8">
            <a:extLst>
              <a:ext uri="{FF2B5EF4-FFF2-40B4-BE49-F238E27FC236}">
                <a16:creationId xmlns:a16="http://schemas.microsoft.com/office/drawing/2014/main" id="{3A8EA786-593C-4A83-AE16-49751FC0F1FA}"/>
              </a:ext>
            </a:extLst>
          </p:cNvPr>
          <p:cNvSpPr txBox="1"/>
          <p:nvPr/>
        </p:nvSpPr>
        <p:spPr>
          <a:xfrm>
            <a:off x="624467" y="247311"/>
            <a:ext cx="602959" cy="369332"/>
          </a:xfrm>
          <a:prstGeom prst="rect">
            <a:avLst/>
          </a:prstGeom>
          <a:noFill/>
          <a:ln>
            <a:noFill/>
          </a:ln>
        </p:spPr>
        <p:txBody>
          <a:bodyPr wrap="square" rtlCol="0">
            <a:spAutoFit/>
          </a:bodyPr>
          <a:lstStyle/>
          <a:p>
            <a:r>
              <a:rPr lang="es-MX" dirty="0"/>
              <a:t>12</a:t>
            </a:r>
          </a:p>
        </p:txBody>
      </p:sp>
      <p:sp>
        <p:nvSpPr>
          <p:cNvPr id="160" name="CuadroTexto 159">
            <a:extLst>
              <a:ext uri="{FF2B5EF4-FFF2-40B4-BE49-F238E27FC236}">
                <a16:creationId xmlns:a16="http://schemas.microsoft.com/office/drawing/2014/main" id="{3F89C2D2-2392-4993-8B65-DBCFE8EA94B1}"/>
              </a:ext>
            </a:extLst>
          </p:cNvPr>
          <p:cNvSpPr txBox="1"/>
          <p:nvPr/>
        </p:nvSpPr>
        <p:spPr>
          <a:xfrm>
            <a:off x="1421207" y="238448"/>
            <a:ext cx="602959" cy="369332"/>
          </a:xfrm>
          <a:prstGeom prst="rect">
            <a:avLst/>
          </a:prstGeom>
          <a:noFill/>
          <a:ln>
            <a:noFill/>
          </a:ln>
        </p:spPr>
        <p:txBody>
          <a:bodyPr wrap="square" rtlCol="0">
            <a:spAutoFit/>
          </a:bodyPr>
          <a:lstStyle/>
          <a:p>
            <a:r>
              <a:rPr lang="es-MX" dirty="0"/>
              <a:t>05</a:t>
            </a:r>
          </a:p>
        </p:txBody>
      </p:sp>
      <p:sp>
        <p:nvSpPr>
          <p:cNvPr id="162" name="CuadroTexto 161">
            <a:extLst>
              <a:ext uri="{FF2B5EF4-FFF2-40B4-BE49-F238E27FC236}">
                <a16:creationId xmlns:a16="http://schemas.microsoft.com/office/drawing/2014/main" id="{457EF82C-A605-4429-B413-D6AA52F67410}"/>
              </a:ext>
            </a:extLst>
          </p:cNvPr>
          <p:cNvSpPr txBox="1"/>
          <p:nvPr/>
        </p:nvSpPr>
        <p:spPr>
          <a:xfrm>
            <a:off x="2059982" y="249629"/>
            <a:ext cx="710851" cy="369332"/>
          </a:xfrm>
          <a:prstGeom prst="rect">
            <a:avLst/>
          </a:prstGeom>
          <a:noFill/>
          <a:ln>
            <a:noFill/>
          </a:ln>
        </p:spPr>
        <p:txBody>
          <a:bodyPr wrap="square" rtlCol="0">
            <a:spAutoFit/>
          </a:bodyPr>
          <a:lstStyle/>
          <a:p>
            <a:r>
              <a:rPr lang="es-MX" dirty="0"/>
              <a:t>2021</a:t>
            </a:r>
          </a:p>
        </p:txBody>
      </p:sp>
      <p:sp>
        <p:nvSpPr>
          <p:cNvPr id="14" name="CuadroTexto 13">
            <a:extLst>
              <a:ext uri="{FF2B5EF4-FFF2-40B4-BE49-F238E27FC236}">
                <a16:creationId xmlns:a16="http://schemas.microsoft.com/office/drawing/2014/main" id="{612371A1-BAA8-42B2-A3FF-6DCA5A9444AC}"/>
              </a:ext>
            </a:extLst>
          </p:cNvPr>
          <p:cNvSpPr txBox="1"/>
          <p:nvPr/>
        </p:nvSpPr>
        <p:spPr>
          <a:xfrm>
            <a:off x="4040286" y="8702616"/>
            <a:ext cx="3550184" cy="830997"/>
          </a:xfrm>
          <a:prstGeom prst="rect">
            <a:avLst/>
          </a:prstGeom>
          <a:noFill/>
        </p:spPr>
        <p:txBody>
          <a:bodyPr wrap="square" rtlCol="0">
            <a:spAutoFit/>
          </a:bodyPr>
          <a:lstStyle/>
          <a:p>
            <a:pPr algn="just"/>
            <a:r>
              <a:rPr lang="es-MX" sz="1200" dirty="0">
                <a:latin typeface="Comic Sans MS" panose="030F0702030302020204" pitchFamily="66" charset="0"/>
              </a:rPr>
              <a:t>Hubo ciertas dificultades técnicas con los niños, no todos se pueden conectar por el mismo medio, es un poco difícil también comunicarse con los padres de familia. </a:t>
            </a:r>
          </a:p>
        </p:txBody>
      </p:sp>
      <p:sp>
        <p:nvSpPr>
          <p:cNvPr id="163" name="CuadroTexto 162">
            <a:extLst>
              <a:ext uri="{FF2B5EF4-FFF2-40B4-BE49-F238E27FC236}">
                <a16:creationId xmlns:a16="http://schemas.microsoft.com/office/drawing/2014/main" id="{B19AE669-B91C-4586-86BF-5C8989D90D76}"/>
              </a:ext>
            </a:extLst>
          </p:cNvPr>
          <p:cNvSpPr txBox="1"/>
          <p:nvPr/>
        </p:nvSpPr>
        <p:spPr>
          <a:xfrm>
            <a:off x="161933" y="8641529"/>
            <a:ext cx="3550184" cy="1200329"/>
          </a:xfrm>
          <a:prstGeom prst="rect">
            <a:avLst/>
          </a:prstGeom>
          <a:noFill/>
        </p:spPr>
        <p:txBody>
          <a:bodyPr wrap="square" rtlCol="0">
            <a:spAutoFit/>
          </a:bodyPr>
          <a:lstStyle/>
          <a:p>
            <a:pPr algn="just"/>
            <a:r>
              <a:rPr lang="es-MX" sz="1200" dirty="0">
                <a:latin typeface="Comic Sans MS" panose="030F0702030302020204" pitchFamily="66" charset="0"/>
              </a:rPr>
              <a:t>Los niños lograron la invención de una historia en base a imágenes, la cual fue narrada de una manera clara y con entusiasmo. </a:t>
            </a:r>
          </a:p>
          <a:p>
            <a:pPr algn="just"/>
            <a:r>
              <a:rPr lang="es-MX" sz="1200" dirty="0">
                <a:latin typeface="Comic Sans MS" panose="030F0702030302020204" pitchFamily="66" charset="0"/>
              </a:rPr>
              <a:t>Además de lograr contar por si mismos una historia que les paso la cual compartieron con los demás. </a:t>
            </a:r>
          </a:p>
        </p:txBody>
      </p:sp>
      <p:sp>
        <p:nvSpPr>
          <p:cNvPr id="164" name="Signo de multiplicación 163">
            <a:extLst>
              <a:ext uri="{FF2B5EF4-FFF2-40B4-BE49-F238E27FC236}">
                <a16:creationId xmlns:a16="http://schemas.microsoft.com/office/drawing/2014/main" id="{C0BB9562-BC9A-4DE9-846A-069EE9A5B2BC}"/>
              </a:ext>
            </a:extLst>
          </p:cNvPr>
          <p:cNvSpPr/>
          <p:nvPr/>
        </p:nvSpPr>
        <p:spPr>
          <a:xfrm>
            <a:off x="329377" y="2282089"/>
            <a:ext cx="1152395" cy="690102"/>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7" name="Signo de multiplicación 166">
            <a:extLst>
              <a:ext uri="{FF2B5EF4-FFF2-40B4-BE49-F238E27FC236}">
                <a16:creationId xmlns:a16="http://schemas.microsoft.com/office/drawing/2014/main" id="{7CF11362-3E90-4DA8-98FB-895AA8CC0C85}"/>
              </a:ext>
            </a:extLst>
          </p:cNvPr>
          <p:cNvSpPr/>
          <p:nvPr/>
        </p:nvSpPr>
        <p:spPr>
          <a:xfrm>
            <a:off x="166339" y="453048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8" name="Signo de multiplicación 187">
            <a:extLst>
              <a:ext uri="{FF2B5EF4-FFF2-40B4-BE49-F238E27FC236}">
                <a16:creationId xmlns:a16="http://schemas.microsoft.com/office/drawing/2014/main" id="{74E42E98-0893-4E07-805F-BA13FA5329DA}"/>
              </a:ext>
            </a:extLst>
          </p:cNvPr>
          <p:cNvSpPr/>
          <p:nvPr/>
        </p:nvSpPr>
        <p:spPr>
          <a:xfrm>
            <a:off x="165198" y="509602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9" name="Signo de multiplicación 188">
            <a:extLst>
              <a:ext uri="{FF2B5EF4-FFF2-40B4-BE49-F238E27FC236}">
                <a16:creationId xmlns:a16="http://schemas.microsoft.com/office/drawing/2014/main" id="{B6807718-453B-428F-BD78-0144BDCE040B}"/>
              </a:ext>
            </a:extLst>
          </p:cNvPr>
          <p:cNvSpPr/>
          <p:nvPr/>
        </p:nvSpPr>
        <p:spPr>
          <a:xfrm>
            <a:off x="160176" y="4346270"/>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1" name="Signo de multiplicación 190">
            <a:extLst>
              <a:ext uri="{FF2B5EF4-FFF2-40B4-BE49-F238E27FC236}">
                <a16:creationId xmlns:a16="http://schemas.microsoft.com/office/drawing/2014/main" id="{F87EE6C0-EFF9-4ACF-9B76-87AF4621EFE6}"/>
              </a:ext>
            </a:extLst>
          </p:cNvPr>
          <p:cNvSpPr/>
          <p:nvPr/>
        </p:nvSpPr>
        <p:spPr>
          <a:xfrm>
            <a:off x="170757" y="4111364"/>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3" name="Signo de multiplicación 192">
            <a:extLst>
              <a:ext uri="{FF2B5EF4-FFF2-40B4-BE49-F238E27FC236}">
                <a16:creationId xmlns:a16="http://schemas.microsoft.com/office/drawing/2014/main" id="{1AD846B5-0071-4F0C-B417-D531B7E6B860}"/>
              </a:ext>
            </a:extLst>
          </p:cNvPr>
          <p:cNvSpPr/>
          <p:nvPr/>
        </p:nvSpPr>
        <p:spPr>
          <a:xfrm>
            <a:off x="6180470" y="7492828"/>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5" name="Signo de multiplicación 194">
            <a:extLst>
              <a:ext uri="{FF2B5EF4-FFF2-40B4-BE49-F238E27FC236}">
                <a16:creationId xmlns:a16="http://schemas.microsoft.com/office/drawing/2014/main" id="{1BB32418-A97D-443C-B835-E9502E19800E}"/>
              </a:ext>
            </a:extLst>
          </p:cNvPr>
          <p:cNvSpPr/>
          <p:nvPr/>
        </p:nvSpPr>
        <p:spPr>
          <a:xfrm>
            <a:off x="6186069" y="768016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7" name="Signo de multiplicación 196">
            <a:extLst>
              <a:ext uri="{FF2B5EF4-FFF2-40B4-BE49-F238E27FC236}">
                <a16:creationId xmlns:a16="http://schemas.microsoft.com/office/drawing/2014/main" id="{7A7D47F5-BD0D-49C4-8CA3-A4997A5C1F67}"/>
              </a:ext>
            </a:extLst>
          </p:cNvPr>
          <p:cNvSpPr/>
          <p:nvPr/>
        </p:nvSpPr>
        <p:spPr>
          <a:xfrm>
            <a:off x="6177604" y="825582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969747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966FF"/>
        </a:solid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4C4773B3-75CA-4C41-B2AC-EE019E2C0192}"/>
              </a:ext>
            </a:extLst>
          </p:cNvPr>
          <p:cNvSpPr txBox="1"/>
          <p:nvPr/>
        </p:nvSpPr>
        <p:spPr>
          <a:xfrm>
            <a:off x="342900" y="247650"/>
            <a:ext cx="7086600" cy="5765681"/>
          </a:xfrm>
          <a:prstGeom prst="rect">
            <a:avLst/>
          </a:prstGeom>
          <a:noFill/>
        </p:spPr>
        <p:txBody>
          <a:bodyPr wrap="square" rtlCol="0">
            <a:spAutoFit/>
          </a:bodyPr>
          <a:lstStyle/>
          <a:p>
            <a:pPr algn="ctr"/>
            <a:r>
              <a:rPr lang="es-MX" sz="2400" dirty="0">
                <a:latin typeface="Aharoni" panose="02010803020104030203" pitchFamily="2" charset="-79"/>
                <a:cs typeface="Aharoni" panose="02010803020104030203" pitchFamily="2" charset="-79"/>
              </a:rPr>
              <a:t>En que influye la invención de historias y narración</a:t>
            </a:r>
            <a:r>
              <a:rPr lang="es-MX" dirty="0">
                <a:latin typeface="Aharoni" panose="02010803020104030203" pitchFamily="2" charset="-79"/>
                <a:cs typeface="Aharoni" panose="02010803020104030203" pitchFamily="2" charset="-79"/>
              </a:rPr>
              <a:t>.</a:t>
            </a:r>
          </a:p>
          <a:p>
            <a:pPr algn="just">
              <a:lnSpc>
                <a:spcPct val="150000"/>
              </a:lnSpc>
            </a:pPr>
            <a:r>
              <a:rPr lang="es-MX" dirty="0">
                <a:latin typeface="Arial" panose="020B0604020202020204" pitchFamily="34" charset="0"/>
                <a:cs typeface="Arial" panose="020B0604020202020204" pitchFamily="34" charset="0"/>
              </a:rPr>
              <a:t>El fomentar la invención de historias logra que los niños desarrollen su habilidad de creatividad e imaginación, además de crear un ambiente tranquilo en donde pueden convivir con mas seguridad entre ellos y se conocen mas. </a:t>
            </a:r>
          </a:p>
          <a:p>
            <a:pPr algn="just">
              <a:lnSpc>
                <a:spcPct val="150000"/>
              </a:lnSpc>
            </a:pPr>
            <a:r>
              <a:rPr lang="es-ES" dirty="0">
                <a:latin typeface="Arial" panose="020B0604020202020204" pitchFamily="34" charset="0"/>
                <a:cs typeface="Arial" panose="020B0604020202020204" pitchFamily="34" charset="0"/>
              </a:rPr>
              <a:t>Funcionan como un ayuda que proporciona o facilita información al alumnado, ya que estos son una guía para el aprendizaje, pues ayudan a organizar la información que queremos transmitir y, de esta manera, a ofrecer nuevos conocimientos a los alumnos. Por otra parte, también ayudan a ejercitar las habilidades y a desarrollarlas y, gracias a esto, despiertan la motivación y la curiosidad de los niños, creando un interés hacia el contenido de aquello que se esté estudiando.</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9374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a:t>
              </a:r>
              <a:r>
                <a:rPr lang="es-MX" u="sng" dirty="0"/>
                <a:t>Todos podemos ayudar. </a:t>
              </a:r>
              <a:endParaRPr lang="es-MX"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endParaRPr lang="es-MX" sz="1200" dirty="0">
                  <a:latin typeface="Comic Sans MS" panose="030F0702030302020204" pitchFamily="66" charset="0"/>
                </a:endParaRPr>
              </a:p>
              <a:p>
                <a:pPr algn="ctr"/>
                <a:r>
                  <a:rPr lang="es-MX" sz="1200" dirty="0">
                    <a:latin typeface="Comic Sans MS" panose="030F0702030302020204" pitchFamily="66" charset="0"/>
                  </a:rPr>
                  <a:t>Observaciones</a:t>
                </a:r>
              </a:p>
              <a:p>
                <a:pPr algn="ctr"/>
                <a:r>
                  <a:rPr lang="es-MX" sz="1200" u="sng" dirty="0">
                    <a:latin typeface="Comic Sans MS" panose="030F0702030302020204" pitchFamily="66" charset="0"/>
                  </a:rPr>
                  <a:t>El día de hoy la clase fue un gran éxito dado que se uso una presentación, por lo que fue muy llamativa para los niños y se logro una muy buena participación y el logro de aprendizajes. </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Signo de multiplicación 2">
            <a:extLst>
              <a:ext uri="{FF2B5EF4-FFF2-40B4-BE49-F238E27FC236}">
                <a16:creationId xmlns:a16="http://schemas.microsoft.com/office/drawing/2014/main" id="{4A5728CB-1DEC-4FF4-87A3-412849658FA3}"/>
              </a:ext>
            </a:extLst>
          </p:cNvPr>
          <p:cNvSpPr/>
          <p:nvPr/>
        </p:nvSpPr>
        <p:spPr>
          <a:xfrm>
            <a:off x="1848447" y="662066"/>
            <a:ext cx="497393" cy="468457"/>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7" name="Signo de multiplicación 126">
            <a:extLst>
              <a:ext uri="{FF2B5EF4-FFF2-40B4-BE49-F238E27FC236}">
                <a16:creationId xmlns:a16="http://schemas.microsoft.com/office/drawing/2014/main" id="{974B3F2B-BCFE-45B2-9394-9A040A5339D6}"/>
              </a:ext>
            </a:extLst>
          </p:cNvPr>
          <p:cNvSpPr/>
          <p:nvPr/>
        </p:nvSpPr>
        <p:spPr>
          <a:xfrm>
            <a:off x="332523" y="2269328"/>
            <a:ext cx="1152395" cy="690102"/>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9" name="Signo de multiplicación 128">
            <a:extLst>
              <a:ext uri="{FF2B5EF4-FFF2-40B4-BE49-F238E27FC236}">
                <a16:creationId xmlns:a16="http://schemas.microsoft.com/office/drawing/2014/main" id="{F403DCC5-E991-4729-91E7-DB754491E8F6}"/>
              </a:ext>
            </a:extLst>
          </p:cNvPr>
          <p:cNvSpPr/>
          <p:nvPr/>
        </p:nvSpPr>
        <p:spPr>
          <a:xfrm>
            <a:off x="3074151" y="3083119"/>
            <a:ext cx="497393" cy="468457"/>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Signo de multiplicación 6">
            <a:extLst>
              <a:ext uri="{FF2B5EF4-FFF2-40B4-BE49-F238E27FC236}">
                <a16:creationId xmlns:a16="http://schemas.microsoft.com/office/drawing/2014/main" id="{0CE64F04-D909-4BE9-9D31-96D2E8840ECD}"/>
              </a:ext>
            </a:extLst>
          </p:cNvPr>
          <p:cNvSpPr/>
          <p:nvPr/>
        </p:nvSpPr>
        <p:spPr>
          <a:xfrm>
            <a:off x="158645" y="472721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1" name="Signo de multiplicación 130">
            <a:extLst>
              <a:ext uri="{FF2B5EF4-FFF2-40B4-BE49-F238E27FC236}">
                <a16:creationId xmlns:a16="http://schemas.microsoft.com/office/drawing/2014/main" id="{F52BA9EA-3A8C-458E-804E-3EB5232D1164}"/>
              </a:ext>
            </a:extLst>
          </p:cNvPr>
          <p:cNvSpPr/>
          <p:nvPr/>
        </p:nvSpPr>
        <p:spPr>
          <a:xfrm>
            <a:off x="166339" y="490738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3" name="Signo de multiplicación 132">
            <a:extLst>
              <a:ext uri="{FF2B5EF4-FFF2-40B4-BE49-F238E27FC236}">
                <a16:creationId xmlns:a16="http://schemas.microsoft.com/office/drawing/2014/main" id="{99F305C6-6797-4691-8465-559F1BB899DB}"/>
              </a:ext>
            </a:extLst>
          </p:cNvPr>
          <p:cNvSpPr/>
          <p:nvPr/>
        </p:nvSpPr>
        <p:spPr>
          <a:xfrm>
            <a:off x="4588697" y="599121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4" name="Signo de multiplicación 133">
            <a:extLst>
              <a:ext uri="{FF2B5EF4-FFF2-40B4-BE49-F238E27FC236}">
                <a16:creationId xmlns:a16="http://schemas.microsoft.com/office/drawing/2014/main" id="{35FA39A7-68F9-4841-9CEA-CBF3A4580A2D}"/>
              </a:ext>
            </a:extLst>
          </p:cNvPr>
          <p:cNvSpPr/>
          <p:nvPr/>
        </p:nvSpPr>
        <p:spPr>
          <a:xfrm>
            <a:off x="4588697" y="6183275"/>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4" name="Signo de multiplicación 153">
            <a:extLst>
              <a:ext uri="{FF2B5EF4-FFF2-40B4-BE49-F238E27FC236}">
                <a16:creationId xmlns:a16="http://schemas.microsoft.com/office/drawing/2014/main" id="{99E577CD-A86E-4119-9173-BB1C7CFDFE5B}"/>
              </a:ext>
            </a:extLst>
          </p:cNvPr>
          <p:cNvSpPr/>
          <p:nvPr/>
        </p:nvSpPr>
        <p:spPr>
          <a:xfrm>
            <a:off x="4588697" y="636394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6" name="Signo de multiplicación 155">
            <a:extLst>
              <a:ext uri="{FF2B5EF4-FFF2-40B4-BE49-F238E27FC236}">
                <a16:creationId xmlns:a16="http://schemas.microsoft.com/office/drawing/2014/main" id="{A3E7D3B1-5944-48C3-A40D-8DD1AF61071D}"/>
              </a:ext>
            </a:extLst>
          </p:cNvPr>
          <p:cNvSpPr/>
          <p:nvPr/>
        </p:nvSpPr>
        <p:spPr>
          <a:xfrm>
            <a:off x="4588697" y="655247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7" name="Signo de multiplicación 156">
            <a:extLst>
              <a:ext uri="{FF2B5EF4-FFF2-40B4-BE49-F238E27FC236}">
                <a16:creationId xmlns:a16="http://schemas.microsoft.com/office/drawing/2014/main" id="{9BB64AD5-F3CB-4556-9838-03E6CFD8C7FB}"/>
              </a:ext>
            </a:extLst>
          </p:cNvPr>
          <p:cNvSpPr/>
          <p:nvPr/>
        </p:nvSpPr>
        <p:spPr>
          <a:xfrm>
            <a:off x="6186070" y="730471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8" name="Signo de multiplicación 157">
            <a:extLst>
              <a:ext uri="{FF2B5EF4-FFF2-40B4-BE49-F238E27FC236}">
                <a16:creationId xmlns:a16="http://schemas.microsoft.com/office/drawing/2014/main" id="{B81E1A89-B89C-4931-88A9-F72F970EF2B6}"/>
              </a:ext>
            </a:extLst>
          </p:cNvPr>
          <p:cNvSpPr/>
          <p:nvPr/>
        </p:nvSpPr>
        <p:spPr>
          <a:xfrm>
            <a:off x="6177604" y="788821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9" name="Signo de multiplicación 158">
            <a:extLst>
              <a:ext uri="{FF2B5EF4-FFF2-40B4-BE49-F238E27FC236}">
                <a16:creationId xmlns:a16="http://schemas.microsoft.com/office/drawing/2014/main" id="{A1675C97-2455-4251-BFD6-D8EBCB46FB27}"/>
              </a:ext>
            </a:extLst>
          </p:cNvPr>
          <p:cNvSpPr/>
          <p:nvPr/>
        </p:nvSpPr>
        <p:spPr>
          <a:xfrm>
            <a:off x="6186070" y="808980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CuadroTexto 8">
            <a:extLst>
              <a:ext uri="{FF2B5EF4-FFF2-40B4-BE49-F238E27FC236}">
                <a16:creationId xmlns:a16="http://schemas.microsoft.com/office/drawing/2014/main" id="{3A8EA786-593C-4A83-AE16-49751FC0F1FA}"/>
              </a:ext>
            </a:extLst>
          </p:cNvPr>
          <p:cNvSpPr txBox="1"/>
          <p:nvPr/>
        </p:nvSpPr>
        <p:spPr>
          <a:xfrm>
            <a:off x="624467" y="247311"/>
            <a:ext cx="602959" cy="369332"/>
          </a:xfrm>
          <a:prstGeom prst="rect">
            <a:avLst/>
          </a:prstGeom>
          <a:noFill/>
          <a:ln>
            <a:noFill/>
          </a:ln>
        </p:spPr>
        <p:txBody>
          <a:bodyPr wrap="square" rtlCol="0">
            <a:spAutoFit/>
          </a:bodyPr>
          <a:lstStyle/>
          <a:p>
            <a:r>
              <a:rPr lang="es-MX" dirty="0"/>
              <a:t>13</a:t>
            </a:r>
          </a:p>
        </p:txBody>
      </p:sp>
      <p:sp>
        <p:nvSpPr>
          <p:cNvPr id="160" name="CuadroTexto 159">
            <a:extLst>
              <a:ext uri="{FF2B5EF4-FFF2-40B4-BE49-F238E27FC236}">
                <a16:creationId xmlns:a16="http://schemas.microsoft.com/office/drawing/2014/main" id="{3F89C2D2-2392-4993-8B65-DBCFE8EA94B1}"/>
              </a:ext>
            </a:extLst>
          </p:cNvPr>
          <p:cNvSpPr txBox="1"/>
          <p:nvPr/>
        </p:nvSpPr>
        <p:spPr>
          <a:xfrm>
            <a:off x="1421207" y="238448"/>
            <a:ext cx="602959" cy="369332"/>
          </a:xfrm>
          <a:prstGeom prst="rect">
            <a:avLst/>
          </a:prstGeom>
          <a:noFill/>
          <a:ln>
            <a:noFill/>
          </a:ln>
        </p:spPr>
        <p:txBody>
          <a:bodyPr wrap="square" rtlCol="0">
            <a:spAutoFit/>
          </a:bodyPr>
          <a:lstStyle/>
          <a:p>
            <a:r>
              <a:rPr lang="es-MX" dirty="0"/>
              <a:t>05</a:t>
            </a:r>
          </a:p>
        </p:txBody>
      </p:sp>
      <p:sp>
        <p:nvSpPr>
          <p:cNvPr id="162" name="CuadroTexto 161">
            <a:extLst>
              <a:ext uri="{FF2B5EF4-FFF2-40B4-BE49-F238E27FC236}">
                <a16:creationId xmlns:a16="http://schemas.microsoft.com/office/drawing/2014/main" id="{457EF82C-A605-4429-B413-D6AA52F67410}"/>
              </a:ext>
            </a:extLst>
          </p:cNvPr>
          <p:cNvSpPr txBox="1"/>
          <p:nvPr/>
        </p:nvSpPr>
        <p:spPr>
          <a:xfrm>
            <a:off x="2059982" y="249629"/>
            <a:ext cx="710851" cy="369332"/>
          </a:xfrm>
          <a:prstGeom prst="rect">
            <a:avLst/>
          </a:prstGeom>
          <a:noFill/>
          <a:ln>
            <a:noFill/>
          </a:ln>
        </p:spPr>
        <p:txBody>
          <a:bodyPr wrap="square" rtlCol="0">
            <a:spAutoFit/>
          </a:bodyPr>
          <a:lstStyle/>
          <a:p>
            <a:r>
              <a:rPr lang="es-MX" dirty="0"/>
              <a:t>2021</a:t>
            </a:r>
          </a:p>
        </p:txBody>
      </p:sp>
      <p:sp>
        <p:nvSpPr>
          <p:cNvPr id="14" name="CuadroTexto 13">
            <a:extLst>
              <a:ext uri="{FF2B5EF4-FFF2-40B4-BE49-F238E27FC236}">
                <a16:creationId xmlns:a16="http://schemas.microsoft.com/office/drawing/2014/main" id="{612371A1-BAA8-42B2-A3FF-6DCA5A9444AC}"/>
              </a:ext>
            </a:extLst>
          </p:cNvPr>
          <p:cNvSpPr txBox="1"/>
          <p:nvPr/>
        </p:nvSpPr>
        <p:spPr>
          <a:xfrm>
            <a:off x="4040286" y="8761666"/>
            <a:ext cx="3550184" cy="600164"/>
          </a:xfrm>
          <a:prstGeom prst="rect">
            <a:avLst/>
          </a:prstGeom>
          <a:noFill/>
        </p:spPr>
        <p:txBody>
          <a:bodyPr wrap="square" rtlCol="0">
            <a:spAutoFit/>
          </a:bodyPr>
          <a:lstStyle/>
          <a:p>
            <a:pPr algn="just"/>
            <a:r>
              <a:rPr lang="es-MX" sz="1100" dirty="0">
                <a:latin typeface="Comic Sans MS" panose="030F0702030302020204" pitchFamily="66" charset="0"/>
              </a:rPr>
              <a:t>Hoy considero que no hubo dificultad en las actividades, podría ser solo la impuntualidad de los alumnos y problemas técnicos por parte de ellos. </a:t>
            </a:r>
          </a:p>
        </p:txBody>
      </p:sp>
      <p:sp>
        <p:nvSpPr>
          <p:cNvPr id="163" name="CuadroTexto 162">
            <a:extLst>
              <a:ext uri="{FF2B5EF4-FFF2-40B4-BE49-F238E27FC236}">
                <a16:creationId xmlns:a16="http://schemas.microsoft.com/office/drawing/2014/main" id="{B19AE669-B91C-4586-86BF-5C8989D90D76}"/>
              </a:ext>
            </a:extLst>
          </p:cNvPr>
          <p:cNvSpPr txBox="1"/>
          <p:nvPr/>
        </p:nvSpPr>
        <p:spPr>
          <a:xfrm>
            <a:off x="160210" y="8626396"/>
            <a:ext cx="3550184" cy="1200329"/>
          </a:xfrm>
          <a:prstGeom prst="rect">
            <a:avLst/>
          </a:prstGeom>
          <a:noFill/>
        </p:spPr>
        <p:txBody>
          <a:bodyPr wrap="square" rtlCol="0">
            <a:spAutoFit/>
          </a:bodyPr>
          <a:lstStyle/>
          <a:p>
            <a:pPr algn="just"/>
            <a:r>
              <a:rPr lang="es-MX" sz="1200" dirty="0">
                <a:latin typeface="Comic Sans MS" panose="030F0702030302020204" pitchFamily="66" charset="0"/>
              </a:rPr>
              <a:t>Se logro una excelente participación por parte de los alumnos.</a:t>
            </a:r>
          </a:p>
          <a:p>
            <a:pPr algn="just"/>
            <a:r>
              <a:rPr lang="es-MX" sz="1200" dirty="0">
                <a:latin typeface="Comic Sans MS" panose="030F0702030302020204" pitchFamily="66" charset="0"/>
              </a:rPr>
              <a:t>Desarrollaron su habilidad de ubicar objetos cuya ubicación es desconocida. </a:t>
            </a:r>
          </a:p>
          <a:p>
            <a:pPr algn="just"/>
            <a:r>
              <a:rPr lang="es-MX" sz="1200" dirty="0">
                <a:latin typeface="Comic Sans MS" panose="030F0702030302020204" pitchFamily="66" charset="0"/>
              </a:rPr>
              <a:t>Se logro también la comprensión de lo que es una carta y sus elementos. </a:t>
            </a:r>
          </a:p>
        </p:txBody>
      </p:sp>
      <p:sp>
        <p:nvSpPr>
          <p:cNvPr id="164" name="Signo de multiplicación 163">
            <a:extLst>
              <a:ext uri="{FF2B5EF4-FFF2-40B4-BE49-F238E27FC236}">
                <a16:creationId xmlns:a16="http://schemas.microsoft.com/office/drawing/2014/main" id="{C0BB9562-BC9A-4DE9-846A-069EE9A5B2BC}"/>
              </a:ext>
            </a:extLst>
          </p:cNvPr>
          <p:cNvSpPr/>
          <p:nvPr/>
        </p:nvSpPr>
        <p:spPr>
          <a:xfrm>
            <a:off x="1600130" y="2282096"/>
            <a:ext cx="1152395" cy="690102"/>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7" name="Signo de multiplicación 166">
            <a:extLst>
              <a:ext uri="{FF2B5EF4-FFF2-40B4-BE49-F238E27FC236}">
                <a16:creationId xmlns:a16="http://schemas.microsoft.com/office/drawing/2014/main" id="{7CF11362-3E90-4DA8-98FB-895AA8CC0C85}"/>
              </a:ext>
            </a:extLst>
          </p:cNvPr>
          <p:cNvSpPr/>
          <p:nvPr/>
        </p:nvSpPr>
        <p:spPr>
          <a:xfrm>
            <a:off x="166339" y="453048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8" name="Signo de multiplicación 187">
            <a:extLst>
              <a:ext uri="{FF2B5EF4-FFF2-40B4-BE49-F238E27FC236}">
                <a16:creationId xmlns:a16="http://schemas.microsoft.com/office/drawing/2014/main" id="{74E42E98-0893-4E07-805F-BA13FA5329DA}"/>
              </a:ext>
            </a:extLst>
          </p:cNvPr>
          <p:cNvSpPr/>
          <p:nvPr/>
        </p:nvSpPr>
        <p:spPr>
          <a:xfrm>
            <a:off x="165198" y="509602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9" name="Signo de multiplicación 188">
            <a:extLst>
              <a:ext uri="{FF2B5EF4-FFF2-40B4-BE49-F238E27FC236}">
                <a16:creationId xmlns:a16="http://schemas.microsoft.com/office/drawing/2014/main" id="{B6807718-453B-428F-BD78-0144BDCE040B}"/>
              </a:ext>
            </a:extLst>
          </p:cNvPr>
          <p:cNvSpPr/>
          <p:nvPr/>
        </p:nvSpPr>
        <p:spPr>
          <a:xfrm>
            <a:off x="160176" y="4346270"/>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1" name="Signo de multiplicación 190">
            <a:extLst>
              <a:ext uri="{FF2B5EF4-FFF2-40B4-BE49-F238E27FC236}">
                <a16:creationId xmlns:a16="http://schemas.microsoft.com/office/drawing/2014/main" id="{F87EE6C0-EFF9-4ACF-9B76-87AF4621EFE6}"/>
              </a:ext>
            </a:extLst>
          </p:cNvPr>
          <p:cNvSpPr/>
          <p:nvPr/>
        </p:nvSpPr>
        <p:spPr>
          <a:xfrm>
            <a:off x="170757" y="4111364"/>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3" name="Signo de multiplicación 192">
            <a:extLst>
              <a:ext uri="{FF2B5EF4-FFF2-40B4-BE49-F238E27FC236}">
                <a16:creationId xmlns:a16="http://schemas.microsoft.com/office/drawing/2014/main" id="{1AD846B5-0071-4F0C-B417-D531B7E6B860}"/>
              </a:ext>
            </a:extLst>
          </p:cNvPr>
          <p:cNvSpPr/>
          <p:nvPr/>
        </p:nvSpPr>
        <p:spPr>
          <a:xfrm>
            <a:off x="6180470" y="7492828"/>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5" name="Signo de multiplicación 194">
            <a:extLst>
              <a:ext uri="{FF2B5EF4-FFF2-40B4-BE49-F238E27FC236}">
                <a16:creationId xmlns:a16="http://schemas.microsoft.com/office/drawing/2014/main" id="{1BB32418-A97D-443C-B835-E9502E19800E}"/>
              </a:ext>
            </a:extLst>
          </p:cNvPr>
          <p:cNvSpPr/>
          <p:nvPr/>
        </p:nvSpPr>
        <p:spPr>
          <a:xfrm>
            <a:off x="6186069" y="768016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7" name="Signo de multiplicación 196">
            <a:extLst>
              <a:ext uri="{FF2B5EF4-FFF2-40B4-BE49-F238E27FC236}">
                <a16:creationId xmlns:a16="http://schemas.microsoft.com/office/drawing/2014/main" id="{7A7D47F5-BD0D-49C4-8CA3-A4997A5C1F67}"/>
              </a:ext>
            </a:extLst>
          </p:cNvPr>
          <p:cNvSpPr/>
          <p:nvPr/>
        </p:nvSpPr>
        <p:spPr>
          <a:xfrm>
            <a:off x="6177604" y="825582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325594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79DCFF"/>
        </a:solid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9B174BD5-432E-4726-900C-E13405A05949}"/>
              </a:ext>
            </a:extLst>
          </p:cNvPr>
          <p:cNvSpPr txBox="1"/>
          <p:nvPr/>
        </p:nvSpPr>
        <p:spPr>
          <a:xfrm>
            <a:off x="264695" y="228600"/>
            <a:ext cx="7267073" cy="7058343"/>
          </a:xfrm>
          <a:prstGeom prst="rect">
            <a:avLst/>
          </a:prstGeom>
          <a:noFill/>
        </p:spPr>
        <p:txBody>
          <a:bodyPr wrap="square" rtlCol="0">
            <a:spAutoFit/>
          </a:bodyPr>
          <a:lstStyle/>
          <a:p>
            <a:pPr algn="ctr"/>
            <a:r>
              <a:rPr lang="es-MX" sz="2400" dirty="0">
                <a:latin typeface="Aharoni" panose="02010803020104030203" pitchFamily="2" charset="-79"/>
                <a:cs typeface="Aharoni" panose="02010803020104030203" pitchFamily="2" charset="-79"/>
              </a:rPr>
              <a:t>La ubicación de objetos. </a:t>
            </a:r>
          </a:p>
          <a:p>
            <a:pPr algn="just">
              <a:lnSpc>
                <a:spcPct val="150000"/>
              </a:lnSpc>
            </a:pPr>
            <a:r>
              <a:rPr lang="es-ES" dirty="0">
                <a:latin typeface="Arial" panose="020B0604020202020204" pitchFamily="34" charset="0"/>
                <a:cs typeface="Arial" panose="020B0604020202020204" pitchFamily="34" charset="0"/>
              </a:rPr>
              <a:t>El niño desde muy temprana edad se comienza a desplazar, por ello es importante crear en el niño el sentido de las direcciones que desconoce para que logren aprender dónde están y ejecutar desplazamientos para llegar a un lugar que deseen, siguiendo instrucciones que implican conocer los puntos de referencia. El espacio se organiza a partir de un sistema de referencias que implica establecer relaciones espaciales (interioridad, proximidad, orientación y direccionalidad) que se establecen entre puntos de referencia, para ubicar en el espacio objetos o lugares cuya posición se desconoce. En preescolar los niños interpretan y ejecutan expresiones en las que se establecen relaciones espaciales entre objetos. Recordemos que cada niño tiene su proceso de aprendizaje y debemos de darle tiempo de aprender, siempre por medio del juego, al acompañar al alumno en sus actividades debe de ser con la mejor disposición evitando caer en los regaños o tono de voz alta, siempre recordar el ser pacientes durante las actividades. </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7862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a:t>
              </a:r>
              <a:r>
                <a:rPr lang="es-MX" u="sng" dirty="0"/>
                <a:t>. </a:t>
              </a:r>
              <a:endParaRPr lang="es-MX"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830997"/>
              </a:xfrm>
              <a:prstGeom prst="rect">
                <a:avLst/>
              </a:prstGeom>
              <a:noFill/>
            </p:spPr>
            <p:txBody>
              <a:bodyPr wrap="square" rtlCol="0">
                <a:spAutoFit/>
              </a:bodyPr>
              <a:lstStyle/>
              <a:p>
                <a:pPr algn="ctr"/>
                <a:endParaRPr lang="es-MX" sz="1200" dirty="0">
                  <a:latin typeface="Comic Sans MS" panose="030F0702030302020204" pitchFamily="66" charset="0"/>
                </a:endParaRPr>
              </a:p>
              <a:p>
                <a:pPr algn="ctr"/>
                <a:r>
                  <a:rPr lang="es-MX" sz="1200" dirty="0">
                    <a:latin typeface="Comic Sans MS" panose="030F0702030302020204" pitchFamily="66" charset="0"/>
                  </a:rPr>
                  <a:t>Observaciones</a:t>
                </a:r>
              </a:p>
              <a:p>
                <a:pPr algn="ctr"/>
                <a:r>
                  <a:rPr lang="es-MX" sz="1200" u="sng" dirty="0">
                    <a:latin typeface="Comic Sans MS" panose="030F0702030302020204" pitchFamily="66" charset="0"/>
                  </a:rPr>
                  <a:t>.hoy la clase estuvo excelente, los alumnos se mostraron participativos y atentos</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127" name="Signo de multiplicación 126">
            <a:extLst>
              <a:ext uri="{FF2B5EF4-FFF2-40B4-BE49-F238E27FC236}">
                <a16:creationId xmlns:a16="http://schemas.microsoft.com/office/drawing/2014/main" id="{974B3F2B-BCFE-45B2-9394-9A040A5339D6}"/>
              </a:ext>
            </a:extLst>
          </p:cNvPr>
          <p:cNvSpPr/>
          <p:nvPr/>
        </p:nvSpPr>
        <p:spPr>
          <a:xfrm>
            <a:off x="2730544" y="2286327"/>
            <a:ext cx="1152395" cy="690102"/>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Signo de multiplicación 6">
            <a:extLst>
              <a:ext uri="{FF2B5EF4-FFF2-40B4-BE49-F238E27FC236}">
                <a16:creationId xmlns:a16="http://schemas.microsoft.com/office/drawing/2014/main" id="{0CE64F04-D909-4BE9-9D31-96D2E8840ECD}"/>
              </a:ext>
            </a:extLst>
          </p:cNvPr>
          <p:cNvSpPr/>
          <p:nvPr/>
        </p:nvSpPr>
        <p:spPr>
          <a:xfrm>
            <a:off x="158645" y="472721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1" name="Signo de multiplicación 130">
            <a:extLst>
              <a:ext uri="{FF2B5EF4-FFF2-40B4-BE49-F238E27FC236}">
                <a16:creationId xmlns:a16="http://schemas.microsoft.com/office/drawing/2014/main" id="{F52BA9EA-3A8C-458E-804E-3EB5232D1164}"/>
              </a:ext>
            </a:extLst>
          </p:cNvPr>
          <p:cNvSpPr/>
          <p:nvPr/>
        </p:nvSpPr>
        <p:spPr>
          <a:xfrm>
            <a:off x="166339" y="490738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3" name="Signo de multiplicación 132">
            <a:extLst>
              <a:ext uri="{FF2B5EF4-FFF2-40B4-BE49-F238E27FC236}">
                <a16:creationId xmlns:a16="http://schemas.microsoft.com/office/drawing/2014/main" id="{99F305C6-6797-4691-8465-559F1BB899DB}"/>
              </a:ext>
            </a:extLst>
          </p:cNvPr>
          <p:cNvSpPr/>
          <p:nvPr/>
        </p:nvSpPr>
        <p:spPr>
          <a:xfrm>
            <a:off x="4588697" y="599121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4" name="Signo de multiplicación 133">
            <a:extLst>
              <a:ext uri="{FF2B5EF4-FFF2-40B4-BE49-F238E27FC236}">
                <a16:creationId xmlns:a16="http://schemas.microsoft.com/office/drawing/2014/main" id="{35FA39A7-68F9-4841-9CEA-CBF3A4580A2D}"/>
              </a:ext>
            </a:extLst>
          </p:cNvPr>
          <p:cNvSpPr/>
          <p:nvPr/>
        </p:nvSpPr>
        <p:spPr>
          <a:xfrm>
            <a:off x="4588697" y="6183275"/>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4" name="Signo de multiplicación 153">
            <a:extLst>
              <a:ext uri="{FF2B5EF4-FFF2-40B4-BE49-F238E27FC236}">
                <a16:creationId xmlns:a16="http://schemas.microsoft.com/office/drawing/2014/main" id="{99E577CD-A86E-4119-9173-BB1C7CFDFE5B}"/>
              </a:ext>
            </a:extLst>
          </p:cNvPr>
          <p:cNvSpPr/>
          <p:nvPr/>
        </p:nvSpPr>
        <p:spPr>
          <a:xfrm>
            <a:off x="4588697" y="636394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6" name="Signo de multiplicación 155">
            <a:extLst>
              <a:ext uri="{FF2B5EF4-FFF2-40B4-BE49-F238E27FC236}">
                <a16:creationId xmlns:a16="http://schemas.microsoft.com/office/drawing/2014/main" id="{A3E7D3B1-5944-48C3-A40D-8DD1AF61071D}"/>
              </a:ext>
            </a:extLst>
          </p:cNvPr>
          <p:cNvSpPr/>
          <p:nvPr/>
        </p:nvSpPr>
        <p:spPr>
          <a:xfrm>
            <a:off x="4588697" y="655247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7" name="Signo de multiplicación 156">
            <a:extLst>
              <a:ext uri="{FF2B5EF4-FFF2-40B4-BE49-F238E27FC236}">
                <a16:creationId xmlns:a16="http://schemas.microsoft.com/office/drawing/2014/main" id="{9BB64AD5-F3CB-4556-9838-03E6CFD8C7FB}"/>
              </a:ext>
            </a:extLst>
          </p:cNvPr>
          <p:cNvSpPr/>
          <p:nvPr/>
        </p:nvSpPr>
        <p:spPr>
          <a:xfrm>
            <a:off x="6186070" y="730471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8" name="Signo de multiplicación 157">
            <a:extLst>
              <a:ext uri="{FF2B5EF4-FFF2-40B4-BE49-F238E27FC236}">
                <a16:creationId xmlns:a16="http://schemas.microsoft.com/office/drawing/2014/main" id="{B81E1A89-B89C-4931-88A9-F72F970EF2B6}"/>
              </a:ext>
            </a:extLst>
          </p:cNvPr>
          <p:cNvSpPr/>
          <p:nvPr/>
        </p:nvSpPr>
        <p:spPr>
          <a:xfrm>
            <a:off x="6177604" y="788821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9" name="Signo de multiplicación 158">
            <a:extLst>
              <a:ext uri="{FF2B5EF4-FFF2-40B4-BE49-F238E27FC236}">
                <a16:creationId xmlns:a16="http://schemas.microsoft.com/office/drawing/2014/main" id="{A1675C97-2455-4251-BFD6-D8EBCB46FB27}"/>
              </a:ext>
            </a:extLst>
          </p:cNvPr>
          <p:cNvSpPr/>
          <p:nvPr/>
        </p:nvSpPr>
        <p:spPr>
          <a:xfrm>
            <a:off x="6186070" y="808980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CuadroTexto 8">
            <a:extLst>
              <a:ext uri="{FF2B5EF4-FFF2-40B4-BE49-F238E27FC236}">
                <a16:creationId xmlns:a16="http://schemas.microsoft.com/office/drawing/2014/main" id="{3A8EA786-593C-4A83-AE16-49751FC0F1FA}"/>
              </a:ext>
            </a:extLst>
          </p:cNvPr>
          <p:cNvSpPr txBox="1"/>
          <p:nvPr/>
        </p:nvSpPr>
        <p:spPr>
          <a:xfrm>
            <a:off x="624467" y="247311"/>
            <a:ext cx="602959" cy="369332"/>
          </a:xfrm>
          <a:prstGeom prst="rect">
            <a:avLst/>
          </a:prstGeom>
          <a:noFill/>
          <a:ln>
            <a:noFill/>
          </a:ln>
        </p:spPr>
        <p:txBody>
          <a:bodyPr wrap="square" rtlCol="0">
            <a:spAutoFit/>
          </a:bodyPr>
          <a:lstStyle/>
          <a:p>
            <a:r>
              <a:rPr lang="es-MX" dirty="0"/>
              <a:t>14</a:t>
            </a:r>
          </a:p>
        </p:txBody>
      </p:sp>
      <p:sp>
        <p:nvSpPr>
          <p:cNvPr id="160" name="CuadroTexto 159">
            <a:extLst>
              <a:ext uri="{FF2B5EF4-FFF2-40B4-BE49-F238E27FC236}">
                <a16:creationId xmlns:a16="http://schemas.microsoft.com/office/drawing/2014/main" id="{3F89C2D2-2392-4993-8B65-DBCFE8EA94B1}"/>
              </a:ext>
            </a:extLst>
          </p:cNvPr>
          <p:cNvSpPr txBox="1"/>
          <p:nvPr/>
        </p:nvSpPr>
        <p:spPr>
          <a:xfrm>
            <a:off x="1421207" y="238448"/>
            <a:ext cx="602959" cy="369332"/>
          </a:xfrm>
          <a:prstGeom prst="rect">
            <a:avLst/>
          </a:prstGeom>
          <a:noFill/>
          <a:ln>
            <a:noFill/>
          </a:ln>
        </p:spPr>
        <p:txBody>
          <a:bodyPr wrap="square" rtlCol="0">
            <a:spAutoFit/>
          </a:bodyPr>
          <a:lstStyle/>
          <a:p>
            <a:r>
              <a:rPr lang="es-MX" dirty="0"/>
              <a:t>05</a:t>
            </a:r>
          </a:p>
        </p:txBody>
      </p:sp>
      <p:sp>
        <p:nvSpPr>
          <p:cNvPr id="162" name="CuadroTexto 161">
            <a:extLst>
              <a:ext uri="{FF2B5EF4-FFF2-40B4-BE49-F238E27FC236}">
                <a16:creationId xmlns:a16="http://schemas.microsoft.com/office/drawing/2014/main" id="{457EF82C-A605-4429-B413-D6AA52F67410}"/>
              </a:ext>
            </a:extLst>
          </p:cNvPr>
          <p:cNvSpPr txBox="1"/>
          <p:nvPr/>
        </p:nvSpPr>
        <p:spPr>
          <a:xfrm>
            <a:off x="2059982" y="249629"/>
            <a:ext cx="710851" cy="369332"/>
          </a:xfrm>
          <a:prstGeom prst="rect">
            <a:avLst/>
          </a:prstGeom>
          <a:noFill/>
          <a:ln>
            <a:noFill/>
          </a:ln>
        </p:spPr>
        <p:txBody>
          <a:bodyPr wrap="square" rtlCol="0">
            <a:spAutoFit/>
          </a:bodyPr>
          <a:lstStyle/>
          <a:p>
            <a:r>
              <a:rPr lang="es-MX" dirty="0"/>
              <a:t>2021</a:t>
            </a:r>
          </a:p>
        </p:txBody>
      </p:sp>
      <p:sp>
        <p:nvSpPr>
          <p:cNvPr id="167" name="Signo de multiplicación 166">
            <a:extLst>
              <a:ext uri="{FF2B5EF4-FFF2-40B4-BE49-F238E27FC236}">
                <a16:creationId xmlns:a16="http://schemas.microsoft.com/office/drawing/2014/main" id="{7CF11362-3E90-4DA8-98FB-895AA8CC0C85}"/>
              </a:ext>
            </a:extLst>
          </p:cNvPr>
          <p:cNvSpPr/>
          <p:nvPr/>
        </p:nvSpPr>
        <p:spPr>
          <a:xfrm>
            <a:off x="166339" y="453048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8" name="Signo de multiplicación 187">
            <a:extLst>
              <a:ext uri="{FF2B5EF4-FFF2-40B4-BE49-F238E27FC236}">
                <a16:creationId xmlns:a16="http://schemas.microsoft.com/office/drawing/2014/main" id="{74E42E98-0893-4E07-805F-BA13FA5329DA}"/>
              </a:ext>
            </a:extLst>
          </p:cNvPr>
          <p:cNvSpPr/>
          <p:nvPr/>
        </p:nvSpPr>
        <p:spPr>
          <a:xfrm>
            <a:off x="165198" y="509602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9" name="Signo de multiplicación 188">
            <a:extLst>
              <a:ext uri="{FF2B5EF4-FFF2-40B4-BE49-F238E27FC236}">
                <a16:creationId xmlns:a16="http://schemas.microsoft.com/office/drawing/2014/main" id="{B6807718-453B-428F-BD78-0144BDCE040B}"/>
              </a:ext>
            </a:extLst>
          </p:cNvPr>
          <p:cNvSpPr/>
          <p:nvPr/>
        </p:nvSpPr>
        <p:spPr>
          <a:xfrm>
            <a:off x="160176" y="4346270"/>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1" name="Signo de multiplicación 190">
            <a:extLst>
              <a:ext uri="{FF2B5EF4-FFF2-40B4-BE49-F238E27FC236}">
                <a16:creationId xmlns:a16="http://schemas.microsoft.com/office/drawing/2014/main" id="{F87EE6C0-EFF9-4ACF-9B76-87AF4621EFE6}"/>
              </a:ext>
            </a:extLst>
          </p:cNvPr>
          <p:cNvSpPr/>
          <p:nvPr/>
        </p:nvSpPr>
        <p:spPr>
          <a:xfrm>
            <a:off x="170757" y="4111364"/>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3" name="Signo de multiplicación 192">
            <a:extLst>
              <a:ext uri="{FF2B5EF4-FFF2-40B4-BE49-F238E27FC236}">
                <a16:creationId xmlns:a16="http://schemas.microsoft.com/office/drawing/2014/main" id="{1AD846B5-0071-4F0C-B417-D531B7E6B860}"/>
              </a:ext>
            </a:extLst>
          </p:cNvPr>
          <p:cNvSpPr/>
          <p:nvPr/>
        </p:nvSpPr>
        <p:spPr>
          <a:xfrm>
            <a:off x="6180470" y="7492828"/>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5" name="Signo de multiplicación 194">
            <a:extLst>
              <a:ext uri="{FF2B5EF4-FFF2-40B4-BE49-F238E27FC236}">
                <a16:creationId xmlns:a16="http://schemas.microsoft.com/office/drawing/2014/main" id="{1BB32418-A97D-443C-B835-E9502E19800E}"/>
              </a:ext>
            </a:extLst>
          </p:cNvPr>
          <p:cNvSpPr/>
          <p:nvPr/>
        </p:nvSpPr>
        <p:spPr>
          <a:xfrm>
            <a:off x="6186069" y="768016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7" name="Signo de multiplicación 196">
            <a:extLst>
              <a:ext uri="{FF2B5EF4-FFF2-40B4-BE49-F238E27FC236}">
                <a16:creationId xmlns:a16="http://schemas.microsoft.com/office/drawing/2014/main" id="{7A7D47F5-BD0D-49C4-8CA3-A4997A5C1F67}"/>
              </a:ext>
            </a:extLst>
          </p:cNvPr>
          <p:cNvSpPr/>
          <p:nvPr/>
        </p:nvSpPr>
        <p:spPr>
          <a:xfrm>
            <a:off x="6177604" y="825582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3" name="Signo de multiplicación 162">
            <a:extLst>
              <a:ext uri="{FF2B5EF4-FFF2-40B4-BE49-F238E27FC236}">
                <a16:creationId xmlns:a16="http://schemas.microsoft.com/office/drawing/2014/main" id="{7083946B-8014-4794-BD13-DDA55E991B77}"/>
              </a:ext>
            </a:extLst>
          </p:cNvPr>
          <p:cNvSpPr/>
          <p:nvPr/>
        </p:nvSpPr>
        <p:spPr>
          <a:xfrm>
            <a:off x="2356361" y="699417"/>
            <a:ext cx="497393" cy="468457"/>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4" name="Signo de multiplicación 163">
            <a:extLst>
              <a:ext uri="{FF2B5EF4-FFF2-40B4-BE49-F238E27FC236}">
                <a16:creationId xmlns:a16="http://schemas.microsoft.com/office/drawing/2014/main" id="{CC5E300F-8ACF-469D-B58E-4EB455F5EB59}"/>
              </a:ext>
            </a:extLst>
          </p:cNvPr>
          <p:cNvSpPr/>
          <p:nvPr/>
        </p:nvSpPr>
        <p:spPr>
          <a:xfrm>
            <a:off x="3005007" y="2988003"/>
            <a:ext cx="603468" cy="569963"/>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CuadroTexto 2">
            <a:extLst>
              <a:ext uri="{FF2B5EF4-FFF2-40B4-BE49-F238E27FC236}">
                <a16:creationId xmlns:a16="http://schemas.microsoft.com/office/drawing/2014/main" id="{30A07F90-E199-425C-B316-885E0D33761C}"/>
              </a:ext>
            </a:extLst>
          </p:cNvPr>
          <p:cNvSpPr txBox="1"/>
          <p:nvPr/>
        </p:nvSpPr>
        <p:spPr>
          <a:xfrm>
            <a:off x="133839" y="8731796"/>
            <a:ext cx="3618423" cy="830997"/>
          </a:xfrm>
          <a:prstGeom prst="rect">
            <a:avLst/>
          </a:prstGeom>
          <a:noFill/>
        </p:spPr>
        <p:txBody>
          <a:bodyPr wrap="square" rtlCol="0">
            <a:spAutoFit/>
          </a:bodyPr>
          <a:lstStyle/>
          <a:p>
            <a:pPr algn="just"/>
            <a:r>
              <a:rPr lang="es-MX" sz="1600" dirty="0">
                <a:latin typeface="Comic Sans MS" panose="030F0702030302020204" pitchFamily="66" charset="0"/>
              </a:rPr>
              <a:t>Se logro el aprendizaje esperado, se promovió una buena comunicación y participación. </a:t>
            </a:r>
          </a:p>
        </p:txBody>
      </p:sp>
      <p:sp>
        <p:nvSpPr>
          <p:cNvPr id="192" name="CuadroTexto 191">
            <a:extLst>
              <a:ext uri="{FF2B5EF4-FFF2-40B4-BE49-F238E27FC236}">
                <a16:creationId xmlns:a16="http://schemas.microsoft.com/office/drawing/2014/main" id="{87DED04B-561E-4DB9-9208-02574B085D74}"/>
              </a:ext>
            </a:extLst>
          </p:cNvPr>
          <p:cNvSpPr txBox="1"/>
          <p:nvPr/>
        </p:nvSpPr>
        <p:spPr>
          <a:xfrm>
            <a:off x="4002341" y="8766172"/>
            <a:ext cx="3618423" cy="584775"/>
          </a:xfrm>
          <a:prstGeom prst="rect">
            <a:avLst/>
          </a:prstGeom>
          <a:noFill/>
        </p:spPr>
        <p:txBody>
          <a:bodyPr wrap="square" rtlCol="0">
            <a:spAutoFit/>
          </a:bodyPr>
          <a:lstStyle/>
          <a:p>
            <a:pPr algn="just"/>
            <a:r>
              <a:rPr lang="es-MX" sz="1600" dirty="0">
                <a:latin typeface="Comic Sans MS" panose="030F0702030302020204" pitchFamily="66" charset="0"/>
              </a:rPr>
              <a:t>No se conectaron todos los niños a su videollamada. </a:t>
            </a:r>
          </a:p>
        </p:txBody>
      </p:sp>
    </p:spTree>
    <p:extLst>
      <p:ext uri="{BB962C8B-B14F-4D97-AF65-F5344CB8AC3E}">
        <p14:creationId xmlns:p14="http://schemas.microsoft.com/office/powerpoint/2010/main" val="30566475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657</TotalTime>
  <Words>2218</Words>
  <Application>Microsoft Office PowerPoint</Application>
  <PresentationFormat>Personalizado</PresentationFormat>
  <Paragraphs>300</Paragraphs>
  <Slides>10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Aharoni</vt: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vanessa rico velazquez</cp:lastModifiedBy>
  <cp:revision>38</cp:revision>
  <dcterms:created xsi:type="dcterms:W3CDTF">2020-11-09T23:20:30Z</dcterms:created>
  <dcterms:modified xsi:type="dcterms:W3CDTF">2021-05-15T00:12:14Z</dcterms:modified>
</cp:coreProperties>
</file>