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3"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varScale="1">
        <p:scale>
          <a:sx n="58" d="100"/>
          <a:sy n="58" d="100"/>
        </p:scale>
        <p:origin x="18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alpha val="34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dirty="0"/>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34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3BD9BD-482E-472C-AE44-D543C30F605B}"/>
              </a:ext>
            </a:extLst>
          </p:cNvPr>
          <p:cNvSpPr>
            <a:spLocks noGrp="1"/>
          </p:cNvSpPr>
          <p:nvPr>
            <p:ph idx="1"/>
          </p:nvPr>
        </p:nvSpPr>
        <p:spPr>
          <a:xfrm>
            <a:off x="534680" y="525294"/>
            <a:ext cx="6707803" cy="8987006"/>
          </a:xfrm>
        </p:spPr>
        <p:txBody>
          <a:bodyPr>
            <a:normAutofit fontScale="77500" lnSpcReduction="20000"/>
          </a:bodyPr>
          <a:lstStyle/>
          <a:p>
            <a:pPr marL="0" indent="0" algn="ctr">
              <a:buNone/>
            </a:pPr>
            <a:r>
              <a:rPr lang="es-MX" b="1" dirty="0"/>
              <a:t>Escuela Normal de Educación Preescolar</a:t>
            </a:r>
            <a:endParaRPr lang="es-ES" dirty="0"/>
          </a:p>
          <a:p>
            <a:pPr marL="0" indent="0" algn="ctr">
              <a:buNone/>
            </a:pPr>
            <a:r>
              <a:rPr lang="es-MX" b="1" dirty="0"/>
              <a:t>Licenciatura en educación preescolar.</a:t>
            </a:r>
          </a:p>
          <a:p>
            <a:pPr marL="0" indent="0" algn="ctr">
              <a:buNone/>
            </a:pPr>
            <a:endParaRPr lang="es-ES" dirty="0"/>
          </a:p>
          <a:p>
            <a:endParaRPr lang="es-ES" dirty="0"/>
          </a:p>
          <a:p>
            <a:endParaRPr lang="es-ES" dirty="0"/>
          </a:p>
          <a:p>
            <a:pPr algn="ctr"/>
            <a:endParaRPr lang="es-ES" dirty="0"/>
          </a:p>
          <a:p>
            <a:pPr marL="0" indent="0" algn="ctr">
              <a:buNone/>
            </a:pPr>
            <a:r>
              <a:rPr lang="es-MX" b="1" dirty="0"/>
              <a:t>Curso:</a:t>
            </a:r>
            <a:endParaRPr lang="es-ES" dirty="0"/>
          </a:p>
          <a:p>
            <a:pPr marL="0" indent="0" algn="ctr">
              <a:buNone/>
            </a:pPr>
            <a:r>
              <a:rPr lang="es-MX" dirty="0"/>
              <a:t> Innovación y trabajo docente</a:t>
            </a:r>
            <a:endParaRPr lang="es-ES" dirty="0"/>
          </a:p>
          <a:p>
            <a:pPr marL="0" indent="0" algn="ctr">
              <a:buNone/>
            </a:pPr>
            <a:r>
              <a:rPr lang="es-MX" b="1" dirty="0"/>
              <a:t>Maestra:</a:t>
            </a:r>
            <a:endParaRPr lang="es-ES" dirty="0"/>
          </a:p>
          <a:p>
            <a:pPr marL="0" indent="0" algn="ctr">
              <a:buNone/>
            </a:pPr>
            <a:r>
              <a:rPr lang="es-MX" dirty="0"/>
              <a:t>Dolores Patricia Segovia Gómez.</a:t>
            </a:r>
            <a:endParaRPr lang="es-ES" dirty="0"/>
          </a:p>
          <a:p>
            <a:pPr marL="0" indent="0" algn="ctr">
              <a:buNone/>
            </a:pPr>
            <a:r>
              <a:rPr lang="es-MX" b="1" dirty="0"/>
              <a:t>Alumna:</a:t>
            </a:r>
            <a:endParaRPr lang="es-ES" dirty="0"/>
          </a:p>
          <a:p>
            <a:pPr marL="0" indent="0" algn="ctr">
              <a:buNone/>
            </a:pPr>
            <a:r>
              <a:rPr lang="es-MX" dirty="0"/>
              <a:t>Leyda Estefanía Gaytán Bernal. #7</a:t>
            </a:r>
            <a:endParaRPr lang="es-ES" dirty="0"/>
          </a:p>
          <a:p>
            <a:pPr marL="0" indent="0" algn="ctr">
              <a:buNone/>
            </a:pPr>
            <a:r>
              <a:rPr lang="es-MX" b="1" dirty="0"/>
              <a:t>“Diario de la educadora normalista.” </a:t>
            </a:r>
            <a:endParaRPr lang="es-ES" dirty="0"/>
          </a:p>
          <a:p>
            <a:pPr marL="0" indent="0" algn="ctr">
              <a:buNone/>
            </a:pPr>
            <a:r>
              <a:rPr lang="es-MX" b="1" dirty="0"/>
              <a:t>Competencias de la unidad:</a:t>
            </a:r>
            <a:endParaRPr lang="es-ES" dirty="0"/>
          </a:p>
          <a:p>
            <a:pPr lvl="0" algn="ctr">
              <a:buFont typeface="Wingdings" panose="05000000000000000000" pitchFamily="2" charset="2"/>
              <a:buChar char="ü"/>
            </a:pPr>
            <a:r>
              <a:rPr lang="es-MX" dirty="0"/>
              <a:t>Utiliza metodologías pertinentes y actualizadas para promover el aprendizaje de sus alumnos en los diferentes campos, áreas y ámbitos que propone el currículum, considerando los contextos y su desarrollo.</a:t>
            </a:r>
            <a:endParaRPr lang="es-ES" dirty="0"/>
          </a:p>
          <a:p>
            <a:pPr lvl="0" algn="ctr">
              <a:buFont typeface="Wingdings" panose="05000000000000000000" pitchFamily="2" charset="2"/>
              <a:buChar char="ü"/>
            </a:pPr>
            <a:r>
              <a:rPr lang="es-MX" dirty="0"/>
              <a:t>Incorpora recursos y medios didácticos idóneos para favorecer el aprendizaje de acuerdo con el conocimiento de los procesos de desarrollo cognitivo y socioemocional de los alumnos.</a:t>
            </a:r>
            <a:endParaRPr lang="es-ES" dirty="0"/>
          </a:p>
          <a:p>
            <a:pPr lvl="0" algn="ctr">
              <a:buFont typeface="Wingdings" panose="05000000000000000000" pitchFamily="2" charset="2"/>
              <a:buChar char="ü"/>
            </a:pPr>
            <a:r>
              <a:rPr lang="es-MX" dirty="0"/>
              <a:t>Emplea los medios tecnológicos y las fuentes de información científica disponibles para mantenerse actualizado respecto a los diversos campos de conocimiento que intervienen en su trabajo docente.</a:t>
            </a:r>
            <a:endParaRPr lang="es-ES" dirty="0"/>
          </a:p>
          <a:p>
            <a:pPr lvl="0" algn="ctr">
              <a:buFont typeface="Wingdings" panose="05000000000000000000" pitchFamily="2" charset="2"/>
              <a:buChar char="ü"/>
            </a:pPr>
            <a:r>
              <a:rPr lang="es-MX" dirty="0"/>
              <a:t>Evalúa el aprendizaje de sus alumnos mediante la aplicación de distintas teorías, métodos e instrumentos considerando las áreas, campos, ámbitos de conocimiento, así como los saberes correspondientes al grado y nivel educativo.</a:t>
            </a:r>
            <a:endParaRPr lang="es-ES" dirty="0"/>
          </a:p>
          <a:p>
            <a:pPr lvl="0" algn="ctr">
              <a:buFont typeface="Wingdings" panose="05000000000000000000" pitchFamily="2" charset="2"/>
              <a:buChar char="ü"/>
            </a:pPr>
            <a:r>
              <a:rPr lang="es-MX" dirty="0"/>
              <a:t>Elabora propuestas para mejorar los resultados de su enseñanza y los aprendizajes de sus alumnos.</a:t>
            </a:r>
          </a:p>
          <a:p>
            <a:pPr marL="0" lvl="0" indent="0" algn="ctr">
              <a:buNone/>
            </a:pPr>
            <a:endParaRPr lang="es-ES" dirty="0"/>
          </a:p>
          <a:p>
            <a:pPr marL="0" indent="0" algn="ctr">
              <a:buNone/>
            </a:pPr>
            <a:r>
              <a:rPr lang="es-MX" b="1" dirty="0"/>
              <a:t>Saltillo Coahuila de zaragoza                                        11 de mayo del 2021.</a:t>
            </a:r>
            <a:endParaRPr lang="es-ES" dirty="0"/>
          </a:p>
          <a:p>
            <a:endParaRPr lang="es-ES" dirty="0"/>
          </a:p>
        </p:txBody>
      </p:sp>
      <p:pic>
        <p:nvPicPr>
          <p:cNvPr id="7" name="image1.png">
            <a:extLst>
              <a:ext uri="{FF2B5EF4-FFF2-40B4-BE49-F238E27FC236}">
                <a16:creationId xmlns:a16="http://schemas.microsoft.com/office/drawing/2014/main" id="{C06981D7-50AE-4916-B726-2A652FAAA501}"/>
              </a:ext>
            </a:extLst>
          </p:cNvPr>
          <p:cNvPicPr/>
          <p:nvPr/>
        </p:nvPicPr>
        <p:blipFill rotWithShape="1">
          <a:blip r:embed="rId2"/>
          <a:srcRect l="18673" r="14641"/>
          <a:stretch/>
        </p:blipFill>
        <p:spPr bwMode="auto">
          <a:xfrm>
            <a:off x="3385978" y="1231056"/>
            <a:ext cx="1005205" cy="9537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154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______Actividad aisladas. 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dirty="0">
                  <a:solidFill>
                    <a:schemeClr val="bg1"/>
                  </a:solidFill>
                  <a:latin typeface="Comic Sans MS" panose="030F0702030302020204" pitchFamily="66" charset="0"/>
                </a:rPr>
                <a:t>_________________________________________________________________________________________________________________________________</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ara sonriente 2">
            <a:extLst>
              <a:ext uri="{FF2B5EF4-FFF2-40B4-BE49-F238E27FC236}">
                <a16:creationId xmlns:a16="http://schemas.microsoft.com/office/drawing/2014/main" id="{9D37F65C-A601-461C-B1CD-CA62B9D39DB1}"/>
              </a:ext>
            </a:extLst>
          </p:cNvPr>
          <p:cNvSpPr/>
          <p:nvPr/>
        </p:nvSpPr>
        <p:spPr>
          <a:xfrm>
            <a:off x="4163296" y="3090094"/>
            <a:ext cx="509063" cy="414307"/>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Estrella: 5 puntas 8">
            <a:extLst>
              <a:ext uri="{FF2B5EF4-FFF2-40B4-BE49-F238E27FC236}">
                <a16:creationId xmlns:a16="http://schemas.microsoft.com/office/drawing/2014/main" id="{A8407AFB-20AE-40B4-AB33-7CA96A5F8D26}"/>
              </a:ext>
            </a:extLst>
          </p:cNvPr>
          <p:cNvSpPr/>
          <p:nvPr/>
        </p:nvSpPr>
        <p:spPr>
          <a:xfrm>
            <a:off x="133839" y="407051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9" name="Estrella: 5 puntas 128">
            <a:extLst>
              <a:ext uri="{FF2B5EF4-FFF2-40B4-BE49-F238E27FC236}">
                <a16:creationId xmlns:a16="http://schemas.microsoft.com/office/drawing/2014/main" id="{732397E5-24D9-4704-A37E-EE6F8D5337CA}"/>
              </a:ext>
            </a:extLst>
          </p:cNvPr>
          <p:cNvSpPr/>
          <p:nvPr/>
        </p:nvSpPr>
        <p:spPr>
          <a:xfrm>
            <a:off x="125581" y="4336931"/>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1" name="Estrella: 5 puntas 130">
            <a:extLst>
              <a:ext uri="{FF2B5EF4-FFF2-40B4-BE49-F238E27FC236}">
                <a16:creationId xmlns:a16="http://schemas.microsoft.com/office/drawing/2014/main" id="{A7A61C82-D02D-45CE-9A7E-02C007C6AA42}"/>
              </a:ext>
            </a:extLst>
          </p:cNvPr>
          <p:cNvSpPr/>
          <p:nvPr/>
        </p:nvSpPr>
        <p:spPr>
          <a:xfrm>
            <a:off x="125581" y="453541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3" name="Estrella: 5 puntas 132">
            <a:extLst>
              <a:ext uri="{FF2B5EF4-FFF2-40B4-BE49-F238E27FC236}">
                <a16:creationId xmlns:a16="http://schemas.microsoft.com/office/drawing/2014/main" id="{9C638187-E0A0-4C32-8BFF-71378B676D67}"/>
              </a:ext>
            </a:extLst>
          </p:cNvPr>
          <p:cNvSpPr/>
          <p:nvPr/>
        </p:nvSpPr>
        <p:spPr>
          <a:xfrm>
            <a:off x="133839" y="4733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4" name="Estrella: 5 puntas 133">
            <a:extLst>
              <a:ext uri="{FF2B5EF4-FFF2-40B4-BE49-F238E27FC236}">
                <a16:creationId xmlns:a16="http://schemas.microsoft.com/office/drawing/2014/main" id="{F008003E-7FC9-4646-8D71-5BF50F87F900}"/>
              </a:ext>
            </a:extLst>
          </p:cNvPr>
          <p:cNvSpPr/>
          <p:nvPr/>
        </p:nvSpPr>
        <p:spPr>
          <a:xfrm>
            <a:off x="115970" y="4915043"/>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4" name="Estrella: 5 puntas 153">
            <a:extLst>
              <a:ext uri="{FF2B5EF4-FFF2-40B4-BE49-F238E27FC236}">
                <a16:creationId xmlns:a16="http://schemas.microsoft.com/office/drawing/2014/main" id="{641E3A75-059A-453B-8068-9A5C339166C7}"/>
              </a:ext>
            </a:extLst>
          </p:cNvPr>
          <p:cNvSpPr/>
          <p:nvPr/>
        </p:nvSpPr>
        <p:spPr>
          <a:xfrm>
            <a:off x="133839" y="5123442"/>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6" name="Estrella: 5 puntas 155">
            <a:extLst>
              <a:ext uri="{FF2B5EF4-FFF2-40B4-BE49-F238E27FC236}">
                <a16:creationId xmlns:a16="http://schemas.microsoft.com/office/drawing/2014/main" id="{C285B737-2496-4053-BEEF-A2C1516FF791}"/>
              </a:ext>
            </a:extLst>
          </p:cNvPr>
          <p:cNvSpPr/>
          <p:nvPr/>
        </p:nvSpPr>
        <p:spPr>
          <a:xfrm>
            <a:off x="4547939" y="5975006"/>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7" name="Estrella: 5 puntas 156">
            <a:extLst>
              <a:ext uri="{FF2B5EF4-FFF2-40B4-BE49-F238E27FC236}">
                <a16:creationId xmlns:a16="http://schemas.microsoft.com/office/drawing/2014/main" id="{B20AB6F8-AC3E-4749-B16C-37C40F1F0C1A}"/>
              </a:ext>
            </a:extLst>
          </p:cNvPr>
          <p:cNvSpPr/>
          <p:nvPr/>
        </p:nvSpPr>
        <p:spPr>
          <a:xfrm>
            <a:off x="4561566" y="61820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8" name="Estrella: 5 puntas 157">
            <a:extLst>
              <a:ext uri="{FF2B5EF4-FFF2-40B4-BE49-F238E27FC236}">
                <a16:creationId xmlns:a16="http://schemas.microsoft.com/office/drawing/2014/main" id="{338FD339-3778-4419-BCA4-FD91D28BD0AA}"/>
              </a:ext>
            </a:extLst>
          </p:cNvPr>
          <p:cNvSpPr/>
          <p:nvPr/>
        </p:nvSpPr>
        <p:spPr>
          <a:xfrm>
            <a:off x="4547939" y="63424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9" name="Estrella: 5 puntas 158">
            <a:extLst>
              <a:ext uri="{FF2B5EF4-FFF2-40B4-BE49-F238E27FC236}">
                <a16:creationId xmlns:a16="http://schemas.microsoft.com/office/drawing/2014/main" id="{3875F50D-5373-430A-B8D5-B6B610CB8676}"/>
              </a:ext>
            </a:extLst>
          </p:cNvPr>
          <p:cNvSpPr/>
          <p:nvPr/>
        </p:nvSpPr>
        <p:spPr>
          <a:xfrm>
            <a:off x="4561566" y="654472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0" name="Estrella: 5 puntas 159">
            <a:extLst>
              <a:ext uri="{FF2B5EF4-FFF2-40B4-BE49-F238E27FC236}">
                <a16:creationId xmlns:a16="http://schemas.microsoft.com/office/drawing/2014/main" id="{44233D28-3733-4A52-8120-96468581FED7}"/>
              </a:ext>
            </a:extLst>
          </p:cNvPr>
          <p:cNvSpPr/>
          <p:nvPr/>
        </p:nvSpPr>
        <p:spPr>
          <a:xfrm>
            <a:off x="6154953" y="7299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2" name="Estrella: 5 puntas 161">
            <a:extLst>
              <a:ext uri="{FF2B5EF4-FFF2-40B4-BE49-F238E27FC236}">
                <a16:creationId xmlns:a16="http://schemas.microsoft.com/office/drawing/2014/main" id="{633CA2CA-0525-49EA-A503-56F03E9F322A}"/>
              </a:ext>
            </a:extLst>
          </p:cNvPr>
          <p:cNvSpPr/>
          <p:nvPr/>
        </p:nvSpPr>
        <p:spPr>
          <a:xfrm>
            <a:off x="6154358" y="748251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3" name="Estrella: 5 puntas 162">
            <a:extLst>
              <a:ext uri="{FF2B5EF4-FFF2-40B4-BE49-F238E27FC236}">
                <a16:creationId xmlns:a16="http://schemas.microsoft.com/office/drawing/2014/main" id="{1DB6164B-D4CC-4277-9269-C8F5714980E4}"/>
              </a:ext>
            </a:extLst>
          </p:cNvPr>
          <p:cNvSpPr/>
          <p:nvPr/>
        </p:nvSpPr>
        <p:spPr>
          <a:xfrm>
            <a:off x="6161720" y="76659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4" name="Estrella: 5 puntas 163">
            <a:extLst>
              <a:ext uri="{FF2B5EF4-FFF2-40B4-BE49-F238E27FC236}">
                <a16:creationId xmlns:a16="http://schemas.microsoft.com/office/drawing/2014/main" id="{80CC85C3-6DEC-4305-8163-064E780CEF9D}"/>
              </a:ext>
            </a:extLst>
          </p:cNvPr>
          <p:cNvSpPr/>
          <p:nvPr/>
        </p:nvSpPr>
        <p:spPr>
          <a:xfrm>
            <a:off x="6161720" y="784023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7" name="Estrella: 5 puntas 166">
            <a:extLst>
              <a:ext uri="{FF2B5EF4-FFF2-40B4-BE49-F238E27FC236}">
                <a16:creationId xmlns:a16="http://schemas.microsoft.com/office/drawing/2014/main" id="{1268ADD9-16BC-4501-A93A-9FE593B15B3B}"/>
              </a:ext>
            </a:extLst>
          </p:cNvPr>
          <p:cNvSpPr/>
          <p:nvPr/>
        </p:nvSpPr>
        <p:spPr>
          <a:xfrm>
            <a:off x="6161720" y="804556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88" name="Estrella: 5 puntas 187">
            <a:extLst>
              <a:ext uri="{FF2B5EF4-FFF2-40B4-BE49-F238E27FC236}">
                <a16:creationId xmlns:a16="http://schemas.microsoft.com/office/drawing/2014/main" id="{833E853B-A49F-4480-96B5-71FF984553CC}"/>
              </a:ext>
            </a:extLst>
          </p:cNvPr>
          <p:cNvSpPr/>
          <p:nvPr/>
        </p:nvSpPr>
        <p:spPr>
          <a:xfrm>
            <a:off x="6154358" y="8236486"/>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CuadroTexto 6">
            <a:extLst>
              <a:ext uri="{FF2B5EF4-FFF2-40B4-BE49-F238E27FC236}">
                <a16:creationId xmlns:a16="http://schemas.microsoft.com/office/drawing/2014/main" id="{E9D47D5B-AD58-49D2-A48D-E5736ED24E39}"/>
              </a:ext>
            </a:extLst>
          </p:cNvPr>
          <p:cNvSpPr txBox="1"/>
          <p:nvPr/>
        </p:nvSpPr>
        <p:spPr>
          <a:xfrm>
            <a:off x="4215121" y="4322679"/>
            <a:ext cx="2965532" cy="923330"/>
          </a:xfrm>
          <a:prstGeom prst="rect">
            <a:avLst/>
          </a:prstGeom>
          <a:noFill/>
        </p:spPr>
        <p:txBody>
          <a:bodyPr wrap="square" rtlCol="0">
            <a:spAutoFit/>
          </a:bodyPr>
          <a:lstStyle/>
          <a:p>
            <a:r>
              <a:rPr lang="es-ES" dirty="0"/>
              <a:t>Considero que la planeación fue la adecuada y no hubo ningún inconveniente.</a:t>
            </a:r>
          </a:p>
        </p:txBody>
      </p:sp>
      <p:sp>
        <p:nvSpPr>
          <p:cNvPr id="14" name="CuadroTexto 13">
            <a:extLst>
              <a:ext uri="{FF2B5EF4-FFF2-40B4-BE49-F238E27FC236}">
                <a16:creationId xmlns:a16="http://schemas.microsoft.com/office/drawing/2014/main" id="{4CEB53EE-D3E5-4925-BC3C-5B9CAA6326ED}"/>
              </a:ext>
            </a:extLst>
          </p:cNvPr>
          <p:cNvSpPr txBox="1"/>
          <p:nvPr/>
        </p:nvSpPr>
        <p:spPr>
          <a:xfrm>
            <a:off x="614597" y="8751477"/>
            <a:ext cx="2893101" cy="923330"/>
          </a:xfrm>
          <a:prstGeom prst="rect">
            <a:avLst/>
          </a:prstGeom>
          <a:noFill/>
        </p:spPr>
        <p:txBody>
          <a:bodyPr wrap="square" rtlCol="0">
            <a:spAutoFit/>
          </a:bodyPr>
          <a:lstStyle/>
          <a:p>
            <a:r>
              <a:rPr lang="es-ES" dirty="0"/>
              <a:t>Adquisición de aprendizajes y participación de los alumnos.</a:t>
            </a:r>
          </a:p>
        </p:txBody>
      </p:sp>
      <p:sp>
        <p:nvSpPr>
          <p:cNvPr id="17" name="CuadroTexto 16">
            <a:extLst>
              <a:ext uri="{FF2B5EF4-FFF2-40B4-BE49-F238E27FC236}">
                <a16:creationId xmlns:a16="http://schemas.microsoft.com/office/drawing/2014/main" id="{FEF643C2-8DF4-477E-AC95-84799B7BC257}"/>
              </a:ext>
            </a:extLst>
          </p:cNvPr>
          <p:cNvSpPr txBox="1"/>
          <p:nvPr/>
        </p:nvSpPr>
        <p:spPr>
          <a:xfrm>
            <a:off x="4359766" y="8813973"/>
            <a:ext cx="3046570" cy="923330"/>
          </a:xfrm>
          <a:prstGeom prst="rect">
            <a:avLst/>
          </a:prstGeom>
          <a:noFill/>
        </p:spPr>
        <p:txBody>
          <a:bodyPr wrap="square" rtlCol="0">
            <a:spAutoFit/>
          </a:bodyPr>
          <a:lstStyle/>
          <a:p>
            <a:r>
              <a:rPr lang="es-ES" dirty="0"/>
              <a:t>Entrega de actividades, no todos la entregaron y alguno no en tiempo y forma.</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BD0A0E0-3E46-41A2-A25F-F2AF311A2619}"/>
              </a:ext>
            </a:extLst>
          </p:cNvPr>
          <p:cNvSpPr>
            <a:spLocks noGrp="1"/>
          </p:cNvSpPr>
          <p:nvPr>
            <p:ph idx="1"/>
          </p:nvPr>
        </p:nvSpPr>
        <p:spPr>
          <a:xfrm>
            <a:off x="534680" y="520700"/>
            <a:ext cx="6707803" cy="9288318"/>
          </a:xfrm>
        </p:spPr>
        <p:txBody>
          <a:bodyPr>
            <a:normAutofit fontScale="92500" lnSpcReduction="10000"/>
          </a:bodyPr>
          <a:lstStyle/>
          <a:p>
            <a:pPr marL="0">
              <a:lnSpc>
                <a:spcPct val="150000"/>
              </a:lnSpc>
              <a:spcBef>
                <a:spcPts val="0"/>
              </a:spcBef>
            </a:pPr>
            <a:r>
              <a:rPr lang="es-ES" sz="1400" b="1" dirty="0">
                <a:latin typeface="Arial" panose="020B0604020202020204" pitchFamily="34" charset="0"/>
                <a:cs typeface="Arial" panose="020B0604020202020204" pitchFamily="34" charset="0"/>
              </a:rPr>
              <a:t>Lunes 10 de mayo del 2021:</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El día de hoy se decidió no tener la clase virtual con los alumnos, ya que era día de las madres. Solamente me conecté a cantarle las mañanitas a las madres de familia y les pedí una pequeña actividad por medio del grupo de whattsapp, la cual consistía en tomar una foto donde le estuvieran ayudando a su mamá en algún labor o actividad, tratando de poner en práctica el aprendizaje de brindar ayuda a quien lo necesite.</a:t>
            </a:r>
          </a:p>
          <a:p>
            <a:pPr marL="0" indent="0">
              <a:lnSpc>
                <a:spcPct val="150000"/>
              </a:lnSpc>
              <a:spcBef>
                <a:spcPts val="0"/>
              </a:spcBef>
              <a:buNone/>
            </a:pPr>
            <a:endParaRPr lang="es-ES" sz="1400" dirty="0">
              <a:latin typeface="Arial" panose="020B0604020202020204" pitchFamily="34" charset="0"/>
              <a:cs typeface="Arial" panose="020B0604020202020204" pitchFamily="34" charset="0"/>
            </a:endParaRPr>
          </a:p>
          <a:p>
            <a:pPr marL="0">
              <a:lnSpc>
                <a:spcPct val="150000"/>
              </a:lnSpc>
              <a:spcBef>
                <a:spcPts val="0"/>
              </a:spcBef>
            </a:pPr>
            <a:r>
              <a:rPr lang="es-ES" sz="1400" b="1" dirty="0">
                <a:latin typeface="Arial" panose="020B0604020202020204" pitchFamily="34" charset="0"/>
                <a:cs typeface="Arial" panose="020B0604020202020204" pitchFamily="34" charset="0"/>
              </a:rPr>
              <a:t>Martes 11 de mayo del 2021.</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El día de hoy se realizó mi primera clase virtual con la asistencia de tres niños. El tema abordado fue el de los oficios y profesiones, con la finalidad de conocieran a las personas que nos brindan sus servicios. La clase inició rescatando los aprendizajes previos de los alumnos, para posteriormente darles la explicación y el concepto de estas. Como actividad que pudiera corroborar el tema fue el de la ruleta en donde tenían que decir alto y la persona que les tocara la tenían que describir y conocer si era oficio o profesión. Para finalizar unieron las personas con el objeto que correspondiera a su trabajo y comentaron lo que aprendieron con la clase. </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Considero que la clase fue muy buena, los niños participaban mucho y entendían las consignas que les daba, el aprendizaje se adquirió y de tarea les pedí que se vistieran de lo que querían ser de grande y explicaran el por qué y que puede aportar a la sociedad con ese trabajo. La ruleta fue la sensación en la actividad.</a:t>
            </a:r>
          </a:p>
          <a:p>
            <a:pPr marL="0" indent="0">
              <a:lnSpc>
                <a:spcPct val="150000"/>
              </a:lnSpc>
              <a:spcBef>
                <a:spcPts val="0"/>
              </a:spcBef>
              <a:buNone/>
            </a:pPr>
            <a:endParaRPr lang="es-ES" sz="1400" dirty="0">
              <a:latin typeface="Arial" panose="020B0604020202020204" pitchFamily="34" charset="0"/>
              <a:cs typeface="Arial" panose="020B0604020202020204" pitchFamily="34" charset="0"/>
            </a:endParaRPr>
          </a:p>
          <a:p>
            <a:pPr marL="0">
              <a:lnSpc>
                <a:spcPct val="150000"/>
              </a:lnSpc>
              <a:spcBef>
                <a:spcPts val="0"/>
              </a:spcBef>
            </a:pPr>
            <a:r>
              <a:rPr lang="es-ES" sz="1400" b="1" dirty="0">
                <a:latin typeface="Arial" panose="020B0604020202020204" pitchFamily="34" charset="0"/>
                <a:cs typeface="Arial" panose="020B0604020202020204" pitchFamily="34" charset="0"/>
              </a:rPr>
              <a:t>Miércoles 12 de mayo del 2021.</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El día de hoy se tuvo nuevamente la clase virtual de 11:00am a 11:30am, en esta ocasión se trabajó la narración de historias inventadas. Lo primero que se hizo fue la presentación de cada uno para poder conocerlos. Posteriormente partí de los aprendizajes previos sobre el concepto de historia, para complementarlo con mi información. Para dar paso al logró del aprendizaje decidí presentarles unas imágenes y en conjunto inventamos una historia, lo que considero que fue adecuado y obtuve buenos resultados, además que los niños fueron muy participativos. Como actividad en casa, les pedí crear una historia con ayuda de imágenes y recortes, para después narrarlo a través de un video. </a:t>
            </a:r>
          </a:p>
          <a:p>
            <a:pPr marL="0" indent="0">
              <a:lnSpc>
                <a:spcPct val="150000"/>
              </a:lnSpc>
              <a:spcBef>
                <a:spcPts val="0"/>
              </a:spcBef>
              <a:buNone/>
            </a:pPr>
            <a:endParaRPr lang="es-E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777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AF38357-B651-4EFA-B195-75CF3879D9ED}"/>
              </a:ext>
            </a:extLst>
          </p:cNvPr>
          <p:cNvSpPr>
            <a:spLocks noGrp="1"/>
          </p:cNvSpPr>
          <p:nvPr>
            <p:ph idx="1"/>
          </p:nvPr>
        </p:nvSpPr>
        <p:spPr>
          <a:xfrm>
            <a:off x="534679" y="346834"/>
            <a:ext cx="6707803" cy="9352032"/>
          </a:xfrm>
        </p:spPr>
        <p:txBody>
          <a:bodyPr>
            <a:normAutofit lnSpcReduction="10000"/>
          </a:bodyPr>
          <a:lstStyle/>
          <a:p>
            <a:r>
              <a:rPr lang="es-ES" sz="1400" b="1" dirty="0">
                <a:latin typeface="Arial" panose="020B0604020202020204" pitchFamily="34" charset="0"/>
                <a:cs typeface="Arial" panose="020B0604020202020204" pitchFamily="34" charset="0"/>
              </a:rPr>
              <a:t>Jueves 13 de mayo del 2021:</a:t>
            </a:r>
          </a:p>
          <a:p>
            <a:pPr marL="0" indent="0">
              <a:lnSpc>
                <a:spcPct val="150000"/>
              </a:lnSpc>
              <a:buNone/>
            </a:pPr>
            <a:r>
              <a:rPr lang="es-ES" sz="1400" dirty="0">
                <a:latin typeface="Arial" panose="020B0604020202020204" pitchFamily="34" charset="0"/>
                <a:cs typeface="Arial" panose="020B0604020202020204" pitchFamily="34" charset="0"/>
              </a:rPr>
              <a:t>El día de hoy trabajé la ubicación espacial y lo puntos de referencia, de igual manera de los otros día, también nos presentamos porque no los conocía y les pregunté sobre el programa de aprende en casa II. Posteriormente partí de los aprendizajes previos de los alumnos, los cuales ya tenían una gran noción del tema y posteriormente a través de unas imágenes identificaron algunos objetos que les decía. Por ejemplo, en donde se encontraba la pelota y tenían que mencionar si estaba debajo de algún otro objeto, arriba de la mesa, a lado de que, etc., y los niños lo realizaron muy bien, todos tuvieron su participación y encerraban el objeto que le pedía a través de la plataforma. Todo fue muy dinámico y me gustó mucho la clase y la participación de los niños. Al finalizar se dio una retroalimentación de lo visto en clase. De tarea les pedí que realizaran un juego en donde sus papás les tenían que vendar los ojos y darles indicaciones para llegar a un determinado objeto. La evidencia fue una foto de la actividad o un video. </a:t>
            </a:r>
          </a:p>
          <a:p>
            <a:pPr marL="0" indent="0">
              <a:lnSpc>
                <a:spcPct val="150000"/>
              </a:lnSpc>
              <a:buNone/>
            </a:pPr>
            <a:endParaRPr lang="es-ES" sz="1400" dirty="0">
              <a:latin typeface="Arial" panose="020B0604020202020204" pitchFamily="34" charset="0"/>
              <a:cs typeface="Arial" panose="020B0604020202020204" pitchFamily="34" charset="0"/>
            </a:endParaRPr>
          </a:p>
          <a:p>
            <a:r>
              <a:rPr lang="es-ES" sz="1400" b="1" dirty="0">
                <a:latin typeface="Arial" panose="020B0604020202020204" pitchFamily="34" charset="0"/>
                <a:cs typeface="Arial" panose="020B0604020202020204" pitchFamily="34" charset="0"/>
              </a:rPr>
              <a:t>Viernes 14 de mayo del 2021:</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El día de hoy trabajé con mis últimos niños. Empecé presentándome y pidiéndoles que ellos también lo hicieran. Posteriormente hicimos estiramientos para poder relajarnos y trabajar de mejor manera. En esta ocasión trabajé el aviario, primero rescatando los aprendizajes previos y posteriormente enriqueciéndolos con los míos. Después les presenté un video en donde explicaban las características de las aves y en base a ese video les realicé preguntas, las cuales las contestaron de manera adecuada. Al terminar las preguntas les pedí que observaran las imágenes e identificaran las aves que habían y sus características. Al finalizar les mencione características de algunas aves y ellos fueron respondiendo que ave era y recapitulamos lo que vimos en la clase.</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De actividad en casa les pedí realizar un cartel con su ave favorita y las características que tiene. La actividad fue muy buena y pude evaluar que realmente si se adquirieron los aprendizajes.</a:t>
            </a:r>
          </a:p>
          <a:p>
            <a:pPr marL="0" indent="0">
              <a:lnSpc>
                <a:spcPct val="150000"/>
              </a:lnSpc>
              <a:buNone/>
            </a:pPr>
            <a:endParaRPr lang="es-E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57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60933B-33B0-423A-ACB2-C7FE78302549}"/>
              </a:ext>
            </a:extLst>
          </p:cNvPr>
          <p:cNvSpPr>
            <a:spLocks noGrp="1"/>
          </p:cNvSpPr>
          <p:nvPr>
            <p:ph type="title"/>
          </p:nvPr>
        </p:nvSpPr>
        <p:spPr>
          <a:xfrm>
            <a:off x="534680" y="252276"/>
            <a:ext cx="6707803" cy="745317"/>
          </a:xfrm>
        </p:spPr>
        <p:txBody>
          <a:bodyPr>
            <a:normAutofit/>
          </a:bodyPr>
          <a:lstStyle/>
          <a:p>
            <a:pPr algn="ctr"/>
            <a:r>
              <a:rPr lang="es-ES" sz="1800" b="1" dirty="0">
                <a:latin typeface="Arial" panose="020B0604020202020204" pitchFamily="34" charset="0"/>
                <a:cs typeface="Arial" panose="020B0604020202020204" pitchFamily="34" charset="0"/>
              </a:rPr>
              <a:t>Conclusiones finales</a:t>
            </a:r>
            <a:r>
              <a:rPr lang="es-ES" sz="1400" b="1" dirty="0">
                <a:latin typeface="Arial" panose="020B0604020202020204" pitchFamily="34" charset="0"/>
                <a:cs typeface="Arial" panose="020B0604020202020204" pitchFamily="34" charset="0"/>
              </a:rPr>
              <a:t>:</a:t>
            </a:r>
          </a:p>
        </p:txBody>
      </p:sp>
      <p:sp>
        <p:nvSpPr>
          <p:cNvPr id="3" name="Marcador de contenido 2">
            <a:extLst>
              <a:ext uri="{FF2B5EF4-FFF2-40B4-BE49-F238E27FC236}">
                <a16:creationId xmlns:a16="http://schemas.microsoft.com/office/drawing/2014/main" id="{A01422F7-9E79-4385-AEA2-DDF45EB5FF20}"/>
              </a:ext>
            </a:extLst>
          </p:cNvPr>
          <p:cNvSpPr>
            <a:spLocks noGrp="1"/>
          </p:cNvSpPr>
          <p:nvPr>
            <p:ph idx="1"/>
          </p:nvPr>
        </p:nvSpPr>
        <p:spPr>
          <a:xfrm>
            <a:off x="534679" y="997593"/>
            <a:ext cx="6707803" cy="8795831"/>
          </a:xfrm>
        </p:spPr>
        <p:txBody>
          <a:bodyPr>
            <a:normAutofit/>
          </a:bodyPr>
          <a:lstStyle/>
          <a:p>
            <a:pPr marL="0" indent="0">
              <a:lnSpc>
                <a:spcPct val="160000"/>
              </a:lnSpc>
              <a:spcBef>
                <a:spcPts val="0"/>
              </a:spcBef>
              <a:buNone/>
            </a:pPr>
            <a:r>
              <a:rPr lang="es-ES" sz="1400" dirty="0">
                <a:latin typeface="Arial" panose="020B0604020202020204" pitchFamily="34" charset="0"/>
                <a:cs typeface="Arial" panose="020B0604020202020204" pitchFamily="34" charset="0"/>
              </a:rPr>
              <a:t>La jornada de práctica realizada del 10 al 14 de mayo fue exitosa.</a:t>
            </a:r>
          </a:p>
          <a:p>
            <a:pPr marL="0" indent="0" algn="just">
              <a:lnSpc>
                <a:spcPct val="150000"/>
              </a:lnSpc>
              <a:spcBef>
                <a:spcPts val="0"/>
              </a:spcBef>
              <a:buNone/>
            </a:pPr>
            <a:r>
              <a:rPr lang="es-ES" sz="1400" dirty="0">
                <a:latin typeface="Arial" panose="020B0604020202020204" pitchFamily="34" charset="0"/>
                <a:cs typeface="Arial" panose="020B0604020202020204" pitchFamily="34" charset="0"/>
              </a:rPr>
              <a:t>Partiendo de mi planeación, me enfoqué en que fuera muy dinámico y que no se les encargaran tantas actividades, porque los niños se fastidian estando mucho tiempo sentados. En todas partí de los aprendizajes previos, porque de esa manera me puedo dar cuenta que tanto conocen y como puedo enriquecerlo con mi información. Clifford menciona que el conocimiento previo es una estructura cognitiva que sufre un proceso de acomodación y asimilación, superponiéndose una a la otra y remplazando esta ultima a la anterior, es decir, el conocimiento previo se ubica como aquel saber que el sujeto ya ha asimilado y que utiliza para acomodar el nuevo conocimientos en un nivel más avanzado. </a:t>
            </a:r>
            <a:r>
              <a:rPr lang="es-ES" sz="1400" dirty="0">
                <a:latin typeface="Arial" panose="020B0604020202020204" pitchFamily="34" charset="0"/>
                <a:ea typeface="Calibri" panose="020F0502020204030204" pitchFamily="34" charset="0"/>
                <a:cs typeface="Arial" panose="020B0604020202020204" pitchFamily="34" charset="0"/>
              </a:rPr>
              <a:t>Al rescatar los aprendizajes previos de mis alumnos y enriquecerlos con más información y actividades adecuadas, pude lograr crear en ellos aprendizajes significativos, porque lo vinculan con su vida diaria. Tal y como lo menciona </a:t>
            </a:r>
            <a:r>
              <a:rPr lang="es-ES" sz="1400" dirty="0">
                <a:latin typeface="Arial" panose="020B0604020202020204" pitchFamily="34" charset="0"/>
                <a:cs typeface="Arial" panose="020B0604020202020204" pitchFamily="34" charset="0"/>
              </a:rPr>
              <a:t>Ausubel (1976), quien entiende el aprendizaje significativo como “la incorporación de nuevos conocimientos a las estructuras cognitivas del niño. Estos nuevos conocimientos se adquieren mediante la relación de lo ya existente o la que el niño ya conoce, dándole significado a partir de ese conocimiento ya incluido en las estructuras cognitivas”. Como menciona el autor, estos aprendizajes se adquieren por medio de los aprendizajes previos y es importante que como educadoras los tomemos en cuenta.</a:t>
            </a:r>
          </a:p>
          <a:p>
            <a:pPr marL="0" indent="0">
              <a:lnSpc>
                <a:spcPct val="160000"/>
              </a:lnSpc>
              <a:spcBef>
                <a:spcPts val="0"/>
              </a:spcBef>
              <a:buNone/>
            </a:pPr>
            <a:r>
              <a:rPr lang="es-ES" sz="1400" dirty="0">
                <a:latin typeface="Arial" panose="020B0604020202020204" pitchFamily="34" charset="0"/>
                <a:cs typeface="Arial" panose="020B0604020202020204" pitchFamily="34" charset="0"/>
              </a:rPr>
              <a:t>Considero que cada una de las actividades planteadas fueron las adecuadas para su nivel y sus necesidades. Todos lo niños participaron muy bien a excepción del día viernes, porque hubo la situación de un niño que solo quería estar hablando de temas no referentes a la clase y se distraía muy fácilmente jugando. </a:t>
            </a:r>
          </a:p>
          <a:p>
            <a:pPr marL="0" indent="0">
              <a:lnSpc>
                <a:spcPct val="160000"/>
              </a:lnSpc>
              <a:spcBef>
                <a:spcPts val="0"/>
              </a:spcBef>
              <a:buNone/>
            </a:pPr>
            <a:r>
              <a:rPr lang="es-ES" sz="1400" dirty="0">
                <a:latin typeface="Arial" panose="020B0604020202020204" pitchFamily="34" charset="0"/>
                <a:cs typeface="Arial" panose="020B0604020202020204" pitchFamily="34" charset="0"/>
              </a:rPr>
              <a:t>Todos los días en la mañana a las 7:45 pasaba lista y encargaba actividad a las 9:00am.</a:t>
            </a:r>
          </a:p>
        </p:txBody>
      </p:sp>
    </p:spTree>
    <p:extLst>
      <p:ext uri="{BB962C8B-B14F-4D97-AF65-F5344CB8AC3E}">
        <p14:creationId xmlns:p14="http://schemas.microsoft.com/office/powerpoint/2010/main" val="316596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FF">
            <a:alpha val="34000"/>
          </a:srgb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F49245-98B2-4542-B688-54BA58BC69A1}"/>
              </a:ext>
            </a:extLst>
          </p:cNvPr>
          <p:cNvSpPr>
            <a:spLocks noGrp="1"/>
          </p:cNvSpPr>
          <p:nvPr>
            <p:ph idx="1"/>
          </p:nvPr>
        </p:nvSpPr>
        <p:spPr>
          <a:xfrm>
            <a:off x="534680" y="498764"/>
            <a:ext cx="6707803" cy="9277003"/>
          </a:xfrm>
        </p:spPr>
        <p:txBody>
          <a:bodyPr>
            <a:normAutofit fontScale="62500" lnSpcReduction="20000"/>
          </a:bodyPr>
          <a:lstStyle/>
          <a:p>
            <a:pPr marL="0" indent="0">
              <a:lnSpc>
                <a:spcPct val="160000"/>
              </a:lnSpc>
              <a:spcBef>
                <a:spcPts val="0"/>
              </a:spcBef>
              <a:buNone/>
            </a:pPr>
            <a:r>
              <a:rPr lang="es-ES" sz="2600" dirty="0">
                <a:latin typeface="Arial" panose="020B0604020202020204" pitchFamily="34" charset="0"/>
                <a:cs typeface="Arial" panose="020B0604020202020204" pitchFamily="34" charset="0"/>
              </a:rPr>
              <a:t>Uno de los obstáculos que tuve que enfrentar en esta jornada, fue el de trabajar de manera virtual, algo a lo que no estaba acostumbrada y a pesar que no se puede intervenir de la misma manera que presencial, realmente lo disfruté mucho y considero que es más fácil trabajar de esta manera. Sin embargo, prefiero mas la práctica presencial porque se esa manera se puede observar si se adquieren los aprendizajes o no, porque de manera virtual generalmente los padres de familia les realizan sus tareas.  Area Moreira (2009) señala que la tecnología educativa es un campo de estudio que se encarga del abordaje de todos los recursos instruccionales y audiovisuales; por tal motivo, el número de herramientas tecnológicas se ha multiplicado exponencialmente (actividades digitales de aprendizaje, portafolios, elaboración de blogs, entre otros), diseñadas para dinamizar los entornos escolares y promover la adquisición de nuevas competencias. Anteriormente la tecnología en las instituciones solo era utilizada para reproducir videos o diapositivas, sin embargo en la actualidad es una herramienta fundamental para la educación y que gracias a ella no se están atrasando los alumnos. </a:t>
            </a:r>
          </a:p>
          <a:p>
            <a:pPr marL="0" indent="0">
              <a:lnSpc>
                <a:spcPct val="160000"/>
              </a:lnSpc>
              <a:spcBef>
                <a:spcPts val="0"/>
              </a:spcBef>
              <a:buNone/>
            </a:pPr>
            <a:r>
              <a:rPr lang="es-ES" sz="2600" dirty="0">
                <a:latin typeface="Arial" panose="020B0604020202020204" pitchFamily="34" charset="0"/>
                <a:cs typeface="Arial" panose="020B0604020202020204" pitchFamily="34" charset="0"/>
              </a:rPr>
              <a:t>El grupo que me asignaron es muy participativo respecto a las clases, pero en las tareas batallé un poco más, porque no todos la realizan, ya que sus papás trabajan o por distintas situaciones. </a:t>
            </a:r>
          </a:p>
          <a:p>
            <a:pPr marL="0" indent="0">
              <a:lnSpc>
                <a:spcPct val="160000"/>
              </a:lnSpc>
              <a:spcBef>
                <a:spcPts val="0"/>
              </a:spcBef>
              <a:buNone/>
            </a:pPr>
            <a:r>
              <a:rPr lang="es-ES" sz="2600" dirty="0">
                <a:latin typeface="Arial" panose="020B0604020202020204" pitchFamily="34" charset="0"/>
                <a:ea typeface="Calibri" panose="020F0502020204030204" pitchFamily="34" charset="0"/>
                <a:cs typeface="Arial" panose="020B0604020202020204" pitchFamily="34" charset="0"/>
              </a:rPr>
              <a:t>En general fue una práctica buena, las actividades me resultaron adecuadas y realmente los niños mostraron interés. En algunos momentos estaban muy inquietos pero intervenía para que se pudieran calmar. Los aprendizajes de lograron y los niños se divirtieron. </a:t>
            </a:r>
            <a:endParaRPr lang="es-ES" sz="2600" dirty="0">
              <a:latin typeface="Arial" panose="020B0604020202020204" pitchFamily="34" charset="0"/>
              <a:cs typeface="Arial" panose="020B0604020202020204" pitchFamily="34" charset="0"/>
            </a:endParaRPr>
          </a:p>
          <a:p>
            <a:pPr marL="0" indent="0">
              <a:lnSpc>
                <a:spcPct val="160000"/>
              </a:lnSpc>
              <a:spcBef>
                <a:spcPts val="0"/>
              </a:spcBef>
              <a:buNone/>
            </a:pPr>
            <a:endParaRPr lang="es-ES" sz="2400"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398426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E27E2D-DEB8-4E07-B3B3-79B51ECF140F}"/>
              </a:ext>
            </a:extLst>
          </p:cNvPr>
          <p:cNvSpPr>
            <a:spLocks noGrp="1"/>
          </p:cNvSpPr>
          <p:nvPr>
            <p:ph type="title"/>
          </p:nvPr>
        </p:nvSpPr>
        <p:spPr>
          <a:xfrm>
            <a:off x="534680" y="534843"/>
            <a:ext cx="6707803" cy="1260706"/>
          </a:xfrm>
        </p:spPr>
        <p:txBody>
          <a:bodyPr/>
          <a:lstStyle/>
          <a:p>
            <a:pPr algn="ctr"/>
            <a:r>
              <a:rPr lang="es-ES" b="1" dirty="0"/>
              <a:t>Referencias:</a:t>
            </a:r>
          </a:p>
        </p:txBody>
      </p:sp>
      <p:sp>
        <p:nvSpPr>
          <p:cNvPr id="3" name="Marcador de contenido 2">
            <a:extLst>
              <a:ext uri="{FF2B5EF4-FFF2-40B4-BE49-F238E27FC236}">
                <a16:creationId xmlns:a16="http://schemas.microsoft.com/office/drawing/2014/main" id="{41BBB9AE-AB46-40E5-941C-EC1110545E15}"/>
              </a:ext>
            </a:extLst>
          </p:cNvPr>
          <p:cNvSpPr>
            <a:spLocks noGrp="1"/>
          </p:cNvSpPr>
          <p:nvPr>
            <p:ph idx="1"/>
          </p:nvPr>
        </p:nvSpPr>
        <p:spPr>
          <a:xfrm>
            <a:off x="534680" y="1396571"/>
            <a:ext cx="6707803" cy="7252558"/>
          </a:xfrm>
        </p:spPr>
        <p:txBody>
          <a:bodyPr/>
          <a:lstStyle/>
          <a:p>
            <a:pPr algn="ctr"/>
            <a:r>
              <a:rPr lang="es-ES" sz="1600" dirty="0">
                <a:latin typeface="Arial" panose="020B0604020202020204" pitchFamily="34" charset="0"/>
                <a:cs typeface="Arial" panose="020B0604020202020204" pitchFamily="34" charset="0"/>
              </a:rPr>
              <a:t>AREA Moreira, Manuel. (2009). Introducción a la tecnología educativa. San Cristóbal de La Laguna, España: Universidad de La Laguna.</a:t>
            </a:r>
          </a:p>
          <a:p>
            <a:pPr algn="ctr"/>
            <a:r>
              <a:rPr lang="es-ES" sz="1600" dirty="0">
                <a:latin typeface="Arial" panose="020B0604020202020204" pitchFamily="34" charset="0"/>
                <a:cs typeface="Arial" panose="020B0604020202020204" pitchFamily="34" charset="0"/>
              </a:rPr>
              <a:t> Ausubel, D., Novak, J. y Hanesian, H. (2001) Psicología Educativa: un punto de vista cognoscitiva. México: Editorial Trillas.</a:t>
            </a:r>
          </a:p>
          <a:p>
            <a:pPr algn="ctr"/>
            <a:r>
              <a:rPr lang="es-ES" sz="1600" dirty="0">
                <a:latin typeface="Arial" panose="020B0604020202020204" pitchFamily="34" charset="0"/>
                <a:cs typeface="Arial" panose="020B0604020202020204" pitchFamily="34" charset="0"/>
              </a:rPr>
              <a:t>Clifford, M. (1982). Enciclopedia práctica de la pedagogía (tomo 1), Barcelona, España: Editorial OCEANO. </a:t>
            </a:r>
          </a:p>
          <a:p>
            <a:endParaRPr lang="es-ES" dirty="0"/>
          </a:p>
        </p:txBody>
      </p:sp>
    </p:spTree>
    <p:extLst>
      <p:ext uri="{BB962C8B-B14F-4D97-AF65-F5344CB8AC3E}">
        <p14:creationId xmlns:p14="http://schemas.microsoft.com/office/powerpoint/2010/main" val="120385146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1649</TotalTime>
  <Words>1884</Words>
  <Application>Microsoft Office PowerPoint</Application>
  <PresentationFormat>Personalizado</PresentationFormat>
  <Paragraphs>103</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Comic Sans MS</vt:lpstr>
      <vt:lpstr>Wingdings</vt:lpstr>
      <vt:lpstr>Tema de Office</vt:lpstr>
      <vt:lpstr>Presentación de PowerPoint</vt:lpstr>
      <vt:lpstr>Presentación de PowerPoint</vt:lpstr>
      <vt:lpstr>Presentación de PowerPoint</vt:lpstr>
      <vt:lpstr>Presentación de PowerPoint</vt:lpstr>
      <vt:lpstr>Conclusiones finales:</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Norberto Alejandro Gaytan Bernal</cp:lastModifiedBy>
  <cp:revision>33</cp:revision>
  <dcterms:created xsi:type="dcterms:W3CDTF">2020-11-09T23:20:30Z</dcterms:created>
  <dcterms:modified xsi:type="dcterms:W3CDTF">2021-05-14T17:37:23Z</dcterms:modified>
</cp:coreProperties>
</file>