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3" r:id="rId3"/>
    <p:sldId id="257" r:id="rId4"/>
    <p:sldId id="261" r:id="rId5"/>
    <p:sldId id="260" r:id="rId6"/>
    <p:sldId id="259" r:id="rId7"/>
    <p:sldId id="258"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FF9999"/>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3" autoAdjust="0"/>
    <p:restoredTop sz="94249" autoAdjust="0"/>
  </p:normalViewPr>
  <p:slideViewPr>
    <p:cSldViewPr snapToGrid="0">
      <p:cViewPr>
        <p:scale>
          <a:sx n="41" d="100"/>
          <a:sy n="41" d="100"/>
        </p:scale>
        <p:origin x="152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15/05/2021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15/05/2021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15/05/2021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15/05/2021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15/05/2021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15/05/2021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2.png"/><Relationship Id="rId5" Type="http://schemas.openxmlformats.org/officeDocument/2006/relationships/image" Target="../media/image5.png"/><Relationship Id="rId10" Type="http://schemas.openxmlformats.org/officeDocument/2006/relationships/image" Target="../media/image11.png"/><Relationship Id="rId4" Type="http://schemas.openxmlformats.org/officeDocument/2006/relationships/image" Target="../media/image4.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92138" y="450929"/>
            <a:ext cx="6437312" cy="9233297"/>
          </a:xfrm>
          <a:prstGeom prst="rect">
            <a:avLst/>
          </a:prstGeom>
        </p:spPr>
        <p:txBody>
          <a:bodyPr wrap="square">
            <a:spAutoFit/>
          </a:bodyPr>
          <a:lstStyle/>
          <a:p>
            <a:pPr algn="ctr"/>
            <a:r>
              <a:rPr lang="es-ES" dirty="0"/>
              <a:t>Escuela Normal De Educación </a:t>
            </a:r>
            <a:r>
              <a:rPr lang="es-ES" dirty="0" smtClean="0"/>
              <a:t>Preescolar</a:t>
            </a:r>
          </a:p>
          <a:p>
            <a:pPr algn="ctr"/>
            <a:endParaRPr lang="es-ES" dirty="0" smtClean="0"/>
          </a:p>
          <a:p>
            <a:pPr algn="ctr"/>
            <a:endParaRPr lang="es-ES" dirty="0"/>
          </a:p>
          <a:p>
            <a:pPr algn="ctr"/>
            <a:endParaRPr lang="es-ES" dirty="0" smtClean="0"/>
          </a:p>
          <a:p>
            <a:pPr algn="ctr"/>
            <a:endParaRPr lang="es-ES" dirty="0" smtClean="0"/>
          </a:p>
          <a:p>
            <a:pPr algn="ctr"/>
            <a:endParaRPr lang="es-ES" dirty="0"/>
          </a:p>
          <a:p>
            <a:pPr algn="ctr"/>
            <a:endParaRPr lang="es-ES" dirty="0"/>
          </a:p>
          <a:p>
            <a:pPr algn="ctr"/>
            <a:r>
              <a:rPr lang="es-ES" dirty="0" smtClean="0"/>
              <a:t> </a:t>
            </a:r>
            <a:r>
              <a:rPr lang="es-ES" dirty="0"/>
              <a:t>Licenciatura en educación preescolar </a:t>
            </a:r>
            <a:endParaRPr lang="es-ES" dirty="0" smtClean="0"/>
          </a:p>
          <a:p>
            <a:pPr algn="ctr"/>
            <a:r>
              <a:rPr lang="es-ES" dirty="0" smtClean="0"/>
              <a:t>Curso</a:t>
            </a:r>
            <a:r>
              <a:rPr lang="es-ES" dirty="0"/>
              <a:t>: Trabajo docente y proyectos de mejora escolar </a:t>
            </a:r>
            <a:endParaRPr lang="es-ES" dirty="0" smtClean="0"/>
          </a:p>
          <a:p>
            <a:pPr algn="ctr"/>
            <a:r>
              <a:rPr lang="es-ES" dirty="0" smtClean="0"/>
              <a:t>Maestra</a:t>
            </a:r>
            <a:r>
              <a:rPr lang="es-ES" dirty="0"/>
              <a:t>: Fabiola Valero Torres </a:t>
            </a:r>
            <a:endParaRPr lang="es-ES" dirty="0" smtClean="0"/>
          </a:p>
          <a:p>
            <a:pPr algn="ctr"/>
            <a:r>
              <a:rPr lang="es-ES" dirty="0" smtClean="0"/>
              <a:t>Alumna</a:t>
            </a:r>
            <a:r>
              <a:rPr lang="es-ES" dirty="0"/>
              <a:t>: Montserrat Rodriguez Rivera #16 </a:t>
            </a:r>
            <a:endParaRPr lang="es-ES" dirty="0" smtClean="0"/>
          </a:p>
          <a:p>
            <a:pPr algn="ctr"/>
            <a:r>
              <a:rPr lang="es-ES" dirty="0" smtClean="0"/>
              <a:t>Unidad </a:t>
            </a:r>
            <a:r>
              <a:rPr lang="es-ES" dirty="0"/>
              <a:t>de aprendizaje 2: Propuestas de innovación al trabajo docente en el marco del Proyecto Escolar de Mejora Continua (PEMC) </a:t>
            </a:r>
            <a:endParaRPr lang="es-ES" dirty="0" smtClean="0"/>
          </a:p>
          <a:p>
            <a:pPr algn="ctr"/>
            <a:r>
              <a:rPr lang="es-ES" dirty="0" smtClean="0"/>
              <a:t>Competencias </a:t>
            </a:r>
            <a:r>
              <a:rPr lang="es-ES" dirty="0"/>
              <a:t>de la unidad de aprendizaje: </a:t>
            </a:r>
            <a:endParaRPr lang="es-ES" dirty="0" smtClean="0"/>
          </a:p>
          <a:p>
            <a:pPr algn="ctr"/>
            <a:r>
              <a:rPr lang="es-ES" dirty="0" smtClean="0"/>
              <a:t>• </a:t>
            </a:r>
            <a:r>
              <a:rPr lang="es-ES" dirty="0"/>
              <a:t>Plantea las necesidades formativas de los alumnos de acuerdo con sus procesos de desarrollo y de aprendizaje, con base en los nuevos enfoques pedagógico. </a:t>
            </a:r>
            <a:endParaRPr lang="es-ES" dirty="0" smtClean="0"/>
          </a:p>
          <a:p>
            <a:pPr algn="ctr"/>
            <a:r>
              <a:rPr lang="es-ES" dirty="0" smtClean="0"/>
              <a:t>• </a:t>
            </a:r>
            <a:r>
              <a:rPr lang="es-ES" dirty="0"/>
              <a:t>Establece relaciones entre los principios, conceptos disciplinarios y contenidos del plan y programas de estudio en función del logro de aprendizaje de sus alumnos, asegurando la coherencia y continuidad entre los distintos grados y niveles educativos</a:t>
            </a:r>
            <a:r>
              <a:rPr lang="es-ES" dirty="0" smtClean="0"/>
              <a:t>.</a:t>
            </a:r>
          </a:p>
          <a:p>
            <a:pPr algn="ctr"/>
            <a:r>
              <a:rPr lang="es-ES" dirty="0" smtClean="0"/>
              <a:t> </a:t>
            </a:r>
            <a:r>
              <a:rPr lang="es-ES" dirty="0"/>
              <a:t>• Utiliza metodologías pertinentes y actualizadas para promover el aprendizaje de los alumnos en los diferentes campos, áreas y ámbitos que propone el currículum, considerando los contextos y su desarrollo. </a:t>
            </a:r>
            <a:endParaRPr lang="es-ES" dirty="0" smtClean="0"/>
          </a:p>
          <a:p>
            <a:pPr algn="ctr"/>
            <a:r>
              <a:rPr lang="es-ES" dirty="0" smtClean="0"/>
              <a:t>• </a:t>
            </a:r>
            <a:r>
              <a:rPr lang="es-ES" dirty="0"/>
              <a:t>Incorpora los recursos y medios didácticos idóneos para favorecer el aprendizaje de acuerdo con el conocimiento de los procesos de desarrollo cognitivo y socioemocional de los alumnos. • Elabora diagnósticos de los intereses, motivaciones y necesidades formativas de los alumnos para organizar las actividades de aprendizaje, así como las adecuaciones curriculares y didácticas pertinentes. </a:t>
            </a:r>
            <a:endParaRPr lang="es-ES" dirty="0" smtClean="0"/>
          </a:p>
        </p:txBody>
      </p:sp>
      <p:pic>
        <p:nvPicPr>
          <p:cNvPr id="6" name="Imagen 5"/>
          <p:cNvPicPr>
            <a:picLocks noChangeAspect="1"/>
          </p:cNvPicPr>
          <p:nvPr/>
        </p:nvPicPr>
        <p:blipFill>
          <a:blip r:embed="rId2">
            <a:extLst>
              <a:ext uri="{BEBA8EAE-BF5A-486C-A8C5-ECC9F3942E4B}">
                <a14:imgProps xmlns:a14="http://schemas.microsoft.com/office/drawing/2010/main">
                  <a14:imgLayer r:embed="rId3">
                    <a14:imgEffect>
                      <a14:backgroundRemoval t="0" b="100000" l="0" r="96875"/>
                    </a14:imgEffect>
                  </a14:imgLayer>
                </a14:imgProps>
              </a:ext>
            </a:extLst>
          </a:blip>
          <a:stretch>
            <a:fillRect/>
          </a:stretch>
        </p:blipFill>
        <p:spPr>
          <a:xfrm>
            <a:off x="2896394" y="803275"/>
            <a:ext cx="1828800" cy="1581150"/>
          </a:xfrm>
          <a:prstGeom prst="rect">
            <a:avLst/>
          </a:prstGeom>
        </p:spPr>
      </p:pic>
    </p:spTree>
    <p:extLst>
      <p:ext uri="{BB962C8B-B14F-4D97-AF65-F5344CB8AC3E}">
        <p14:creationId xmlns:p14="http://schemas.microsoft.com/office/powerpoint/2010/main" val="143983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96938" y="574556"/>
            <a:ext cx="6418262" cy="8402300"/>
          </a:xfrm>
          <a:prstGeom prst="rect">
            <a:avLst/>
          </a:prstGeom>
        </p:spPr>
        <p:txBody>
          <a:bodyPr wrap="square">
            <a:spAutoFit/>
          </a:bodyPr>
          <a:lstStyle/>
          <a:p>
            <a:pPr lvl="0"/>
            <a:r>
              <a:rPr lang="es-ES" dirty="0">
                <a:solidFill>
                  <a:prstClr val="black"/>
                </a:solidFill>
              </a:rPr>
              <a:t>• Selecciona estrategias que favorecen el desarrollo intelectual, físico, social y emocional de los alumnos para procurar el logro de los aprendizajes. </a:t>
            </a:r>
          </a:p>
          <a:p>
            <a:pPr lvl="0"/>
            <a:r>
              <a:rPr lang="es-ES" dirty="0">
                <a:solidFill>
                  <a:prstClr val="black"/>
                </a:solidFill>
              </a:rPr>
              <a:t>• Emplea los medios tecnológicos y las fuentes de información científica disponibles para mantenerse actualizado respecto a los diversos campos de conocimiento que intervienen en su trabajo docente. </a:t>
            </a:r>
          </a:p>
          <a:p>
            <a:pPr lvl="0"/>
            <a:r>
              <a:rPr lang="es-ES" dirty="0">
                <a:solidFill>
                  <a:prstClr val="black"/>
                </a:solidFill>
              </a:rPr>
              <a:t>• Construye escenarios y experiencias de aprendizaje utilizando diversos recursos metodológicos y tecnológicos para favorecer la educación inclusiva. </a:t>
            </a:r>
          </a:p>
          <a:p>
            <a:pPr lvl="0"/>
            <a:r>
              <a:rPr lang="es-ES" dirty="0">
                <a:solidFill>
                  <a:prstClr val="black"/>
                </a:solidFill>
              </a:rPr>
              <a:t>• Evalúa el aprendizaje de sus alumnos mediante la aplicación de distintas teorías, métodos e instrumentos considerando las áreas, campos y ámbitos de conocimiento, así como los saberes correspondientes al grado y nivel educativo. </a:t>
            </a:r>
          </a:p>
          <a:p>
            <a:pPr lvl="0"/>
            <a:r>
              <a:rPr lang="es-ES" dirty="0">
                <a:solidFill>
                  <a:prstClr val="black"/>
                </a:solidFill>
              </a:rPr>
              <a:t>• Elabora propuestas para mejorar los resultados de su enseñanza y los aprendizajes de sus alumnos.</a:t>
            </a:r>
          </a:p>
          <a:p>
            <a:pPr lvl="0"/>
            <a:r>
              <a:rPr lang="es-ES" dirty="0">
                <a:solidFill>
                  <a:prstClr val="black"/>
                </a:solidFill>
              </a:rPr>
              <a:t> • Utiliza los recursos metodológicos y técnicos de la investigación para explicar, comprender situaciones educativas y mejorar su docencia.</a:t>
            </a:r>
          </a:p>
          <a:p>
            <a:pPr lvl="0"/>
            <a:r>
              <a:rPr lang="es-ES" dirty="0">
                <a:solidFill>
                  <a:prstClr val="black"/>
                </a:solidFill>
              </a:rPr>
              <a:t> • Orienta su actuación profesional con sentido ético-valoral y asume los diversos principios y reglas que aseguran una mejor convivencia institucional y social, en beneficio de los alumnos y de la comunidad escolar. </a:t>
            </a:r>
          </a:p>
          <a:p>
            <a:pPr lvl="0"/>
            <a:r>
              <a:rPr lang="es-ES" dirty="0">
                <a:solidFill>
                  <a:prstClr val="black"/>
                </a:solidFill>
              </a:rPr>
              <a:t>• Decide las estrategias pedagógicas para minimizar o eliminar las barreras para el aprendizaje y la participación asegurando una educación inclusiva. </a:t>
            </a:r>
            <a:endParaRPr lang="es-ES" dirty="0" smtClean="0">
              <a:solidFill>
                <a:prstClr val="black"/>
              </a:solidFill>
            </a:endParaRPr>
          </a:p>
          <a:p>
            <a:pPr lvl="0"/>
            <a:r>
              <a:rPr lang="es-ES" dirty="0" smtClean="0">
                <a:solidFill>
                  <a:prstClr val="black"/>
                </a:solidFill>
              </a:rPr>
              <a:t> </a:t>
            </a:r>
          </a:p>
          <a:p>
            <a:pPr lvl="0"/>
            <a:r>
              <a:rPr lang="es-ES" dirty="0" smtClean="0">
                <a:solidFill>
                  <a:prstClr val="black"/>
                </a:solidFill>
              </a:rPr>
              <a:t>Diario semana correspondiente del 10 al 14 de mayo del 2021 </a:t>
            </a:r>
            <a:endParaRPr lang="es-ES" dirty="0">
              <a:solidFill>
                <a:prstClr val="black"/>
              </a:solidFill>
            </a:endParaRPr>
          </a:p>
          <a:p>
            <a:pPr lvl="0"/>
            <a:endParaRPr lang="es-ES" dirty="0" smtClean="0">
              <a:solidFill>
                <a:prstClr val="black"/>
              </a:solidFill>
            </a:endParaRPr>
          </a:p>
          <a:p>
            <a:pPr lvl="0"/>
            <a:r>
              <a:rPr lang="es-ES" dirty="0" smtClean="0">
                <a:solidFill>
                  <a:prstClr val="black"/>
                </a:solidFill>
              </a:rPr>
              <a:t>Sexto </a:t>
            </a:r>
            <a:r>
              <a:rPr lang="es-ES" dirty="0">
                <a:solidFill>
                  <a:prstClr val="black"/>
                </a:solidFill>
              </a:rPr>
              <a:t>semestre Sección B Saltillo, Coahuila </a:t>
            </a:r>
            <a:r>
              <a:rPr lang="es-ES" dirty="0" smtClean="0">
                <a:solidFill>
                  <a:prstClr val="black"/>
                </a:solidFill>
              </a:rPr>
              <a:t>15  </a:t>
            </a:r>
            <a:r>
              <a:rPr lang="es-ES" dirty="0">
                <a:solidFill>
                  <a:prstClr val="black"/>
                </a:solidFill>
              </a:rPr>
              <a:t>de mayo de 2021</a:t>
            </a:r>
          </a:p>
        </p:txBody>
      </p:sp>
    </p:spTree>
    <p:extLst>
      <p:ext uri="{BB962C8B-B14F-4D97-AF65-F5344CB8AC3E}">
        <p14:creationId xmlns:p14="http://schemas.microsoft.com/office/powerpoint/2010/main" val="882424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1695502" y="1349246"/>
            <a:ext cx="3614564" cy="369332"/>
          </a:xfrm>
          <a:prstGeom prst="rect">
            <a:avLst/>
          </a:prstGeom>
          <a:noFill/>
        </p:spPr>
        <p:txBody>
          <a:bodyPr wrap="square" rtlCol="0">
            <a:spAutoFit/>
          </a:bodyPr>
          <a:lstStyle/>
          <a:p>
            <a:r>
              <a:rPr lang="es-ES" dirty="0" smtClean="0"/>
              <a:t>Ayudando a mamá</a:t>
            </a:r>
            <a:endParaRPr lang="es-ES" dirty="0"/>
          </a:p>
        </p:txBody>
      </p:sp>
      <p:sp>
        <p:nvSpPr>
          <p:cNvPr id="7" name="Estrella de 5 puntas 6"/>
          <p:cNvSpPr/>
          <p:nvPr/>
        </p:nvSpPr>
        <p:spPr>
          <a:xfrm>
            <a:off x="6663637" y="2345731"/>
            <a:ext cx="524946" cy="539901"/>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Estrella de 5 puntas 8"/>
          <p:cNvSpPr/>
          <p:nvPr/>
        </p:nvSpPr>
        <p:spPr>
          <a:xfrm>
            <a:off x="4159232" y="3006896"/>
            <a:ext cx="490929" cy="506629"/>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Estrella de 5 puntas 13"/>
          <p:cNvSpPr/>
          <p:nvPr/>
        </p:nvSpPr>
        <p:spPr>
          <a:xfrm>
            <a:off x="166339" y="4117167"/>
            <a:ext cx="140071" cy="14888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9" name="Estrella de 5 puntas 128"/>
          <p:cNvSpPr/>
          <p:nvPr/>
        </p:nvSpPr>
        <p:spPr>
          <a:xfrm>
            <a:off x="163681" y="4336203"/>
            <a:ext cx="140071" cy="14888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7" name="Imagen 16"/>
          <p:cNvPicPr>
            <a:picLocks noChangeAspect="1"/>
          </p:cNvPicPr>
          <p:nvPr/>
        </p:nvPicPr>
        <p:blipFill>
          <a:blip r:embed="rId8"/>
          <a:stretch>
            <a:fillRect/>
          </a:stretch>
        </p:blipFill>
        <p:spPr>
          <a:xfrm>
            <a:off x="126953" y="4513143"/>
            <a:ext cx="176799" cy="195089"/>
          </a:xfrm>
          <a:prstGeom prst="rect">
            <a:avLst/>
          </a:prstGeom>
        </p:spPr>
      </p:pic>
      <p:pic>
        <p:nvPicPr>
          <p:cNvPr id="20" name="Imagen 19"/>
          <p:cNvPicPr>
            <a:picLocks noChangeAspect="1"/>
          </p:cNvPicPr>
          <p:nvPr/>
        </p:nvPicPr>
        <p:blipFill>
          <a:blip r:embed="rId8"/>
          <a:stretch>
            <a:fillRect/>
          </a:stretch>
        </p:blipFill>
        <p:spPr>
          <a:xfrm>
            <a:off x="133768" y="4691728"/>
            <a:ext cx="176799" cy="195089"/>
          </a:xfrm>
          <a:prstGeom prst="rect">
            <a:avLst/>
          </a:prstGeom>
        </p:spPr>
      </p:pic>
      <p:pic>
        <p:nvPicPr>
          <p:cNvPr id="23" name="Imagen 22"/>
          <p:cNvPicPr>
            <a:picLocks noChangeAspect="1"/>
          </p:cNvPicPr>
          <p:nvPr/>
        </p:nvPicPr>
        <p:blipFill>
          <a:blip r:embed="rId8"/>
          <a:stretch>
            <a:fillRect/>
          </a:stretch>
        </p:blipFill>
        <p:spPr>
          <a:xfrm>
            <a:off x="130289" y="4892583"/>
            <a:ext cx="176799" cy="195089"/>
          </a:xfrm>
          <a:prstGeom prst="rect">
            <a:avLst/>
          </a:prstGeom>
        </p:spPr>
      </p:pic>
      <p:pic>
        <p:nvPicPr>
          <p:cNvPr id="26" name="Imagen 25"/>
          <p:cNvPicPr>
            <a:picLocks noChangeAspect="1"/>
          </p:cNvPicPr>
          <p:nvPr/>
        </p:nvPicPr>
        <p:blipFill>
          <a:blip r:embed="rId8"/>
          <a:stretch>
            <a:fillRect/>
          </a:stretch>
        </p:blipFill>
        <p:spPr>
          <a:xfrm>
            <a:off x="140839" y="5068614"/>
            <a:ext cx="176799" cy="195089"/>
          </a:xfrm>
          <a:prstGeom prst="rect">
            <a:avLst/>
          </a:prstGeom>
        </p:spPr>
      </p:pic>
      <p:sp>
        <p:nvSpPr>
          <p:cNvPr id="27" name="CuadroTexto 26"/>
          <p:cNvSpPr txBox="1"/>
          <p:nvPr/>
        </p:nvSpPr>
        <p:spPr>
          <a:xfrm>
            <a:off x="3917401" y="4392481"/>
            <a:ext cx="3706916" cy="769441"/>
          </a:xfrm>
          <a:prstGeom prst="rect">
            <a:avLst/>
          </a:prstGeom>
          <a:noFill/>
        </p:spPr>
        <p:txBody>
          <a:bodyPr wrap="square" rtlCol="0">
            <a:spAutoFit/>
          </a:bodyPr>
          <a:lstStyle/>
          <a:p>
            <a:r>
              <a:rPr lang="es-ES" sz="1100" dirty="0" smtClean="0"/>
              <a:t>A partir de las evidencias se observo que los aprendizajes esperados se lograron, fueron pocos los materiales, el nivel de complejidad fue el adecuado y se hizo acorde a lo planeado en la actividad. </a:t>
            </a:r>
            <a:endParaRPr lang="es-ES" sz="1100" dirty="0"/>
          </a:p>
        </p:txBody>
      </p:sp>
      <p:pic>
        <p:nvPicPr>
          <p:cNvPr id="29" name="Imagen 28"/>
          <p:cNvPicPr>
            <a:picLocks noChangeAspect="1"/>
          </p:cNvPicPr>
          <p:nvPr/>
        </p:nvPicPr>
        <p:blipFill>
          <a:blip r:embed="rId8"/>
          <a:stretch>
            <a:fillRect/>
          </a:stretch>
        </p:blipFill>
        <p:spPr>
          <a:xfrm>
            <a:off x="5149538" y="5929785"/>
            <a:ext cx="176799" cy="195089"/>
          </a:xfrm>
          <a:prstGeom prst="rect">
            <a:avLst/>
          </a:prstGeom>
        </p:spPr>
      </p:pic>
      <p:pic>
        <p:nvPicPr>
          <p:cNvPr id="31" name="Imagen 30"/>
          <p:cNvPicPr>
            <a:picLocks noChangeAspect="1"/>
          </p:cNvPicPr>
          <p:nvPr/>
        </p:nvPicPr>
        <p:blipFill>
          <a:blip r:embed="rId8"/>
          <a:stretch>
            <a:fillRect/>
          </a:stretch>
        </p:blipFill>
        <p:spPr>
          <a:xfrm>
            <a:off x="5679522" y="6162284"/>
            <a:ext cx="176799" cy="195089"/>
          </a:xfrm>
          <a:prstGeom prst="rect">
            <a:avLst/>
          </a:prstGeom>
        </p:spPr>
      </p:pic>
      <p:pic>
        <p:nvPicPr>
          <p:cNvPr id="33" name="Imagen 32"/>
          <p:cNvPicPr>
            <a:picLocks noChangeAspect="1"/>
          </p:cNvPicPr>
          <p:nvPr/>
        </p:nvPicPr>
        <p:blipFill>
          <a:blip r:embed="rId8"/>
          <a:stretch>
            <a:fillRect/>
          </a:stretch>
        </p:blipFill>
        <p:spPr>
          <a:xfrm>
            <a:off x="4570332" y="6329865"/>
            <a:ext cx="176799" cy="195089"/>
          </a:xfrm>
          <a:prstGeom prst="rect">
            <a:avLst/>
          </a:prstGeom>
        </p:spPr>
      </p:pic>
      <p:pic>
        <p:nvPicPr>
          <p:cNvPr id="35" name="Imagen 34"/>
          <p:cNvPicPr>
            <a:picLocks noChangeAspect="1"/>
          </p:cNvPicPr>
          <p:nvPr/>
        </p:nvPicPr>
        <p:blipFill>
          <a:blip r:embed="rId8"/>
          <a:stretch>
            <a:fillRect/>
          </a:stretch>
        </p:blipFill>
        <p:spPr>
          <a:xfrm>
            <a:off x="5176458" y="6519388"/>
            <a:ext cx="176799" cy="195089"/>
          </a:xfrm>
          <a:prstGeom prst="rect">
            <a:avLst/>
          </a:prstGeom>
        </p:spPr>
      </p:pic>
      <p:pic>
        <p:nvPicPr>
          <p:cNvPr id="36" name="Imagen 35"/>
          <p:cNvPicPr>
            <a:picLocks noChangeAspect="1"/>
          </p:cNvPicPr>
          <p:nvPr/>
        </p:nvPicPr>
        <p:blipFill>
          <a:blip r:embed="rId8"/>
          <a:stretch>
            <a:fillRect/>
          </a:stretch>
        </p:blipFill>
        <p:spPr>
          <a:xfrm>
            <a:off x="6141090" y="7266433"/>
            <a:ext cx="176799" cy="195089"/>
          </a:xfrm>
          <a:prstGeom prst="rect">
            <a:avLst/>
          </a:prstGeom>
        </p:spPr>
      </p:pic>
      <p:pic>
        <p:nvPicPr>
          <p:cNvPr id="41" name="Imagen 40"/>
          <p:cNvPicPr>
            <a:picLocks noChangeAspect="1"/>
          </p:cNvPicPr>
          <p:nvPr/>
        </p:nvPicPr>
        <p:blipFill>
          <a:blip r:embed="rId8"/>
          <a:stretch>
            <a:fillRect/>
          </a:stretch>
        </p:blipFill>
        <p:spPr>
          <a:xfrm>
            <a:off x="6164891" y="7422082"/>
            <a:ext cx="176799" cy="195089"/>
          </a:xfrm>
          <a:prstGeom prst="rect">
            <a:avLst/>
          </a:prstGeom>
        </p:spPr>
      </p:pic>
      <p:sp>
        <p:nvSpPr>
          <p:cNvPr id="154" name="Estrella de 5 puntas 153"/>
          <p:cNvSpPr/>
          <p:nvPr/>
        </p:nvSpPr>
        <p:spPr>
          <a:xfrm>
            <a:off x="6174628" y="7670771"/>
            <a:ext cx="140071" cy="14888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5" name="Imagen 44"/>
          <p:cNvPicPr>
            <a:picLocks noChangeAspect="1"/>
          </p:cNvPicPr>
          <p:nvPr/>
        </p:nvPicPr>
        <p:blipFill>
          <a:blip r:embed="rId8"/>
          <a:stretch>
            <a:fillRect/>
          </a:stretch>
        </p:blipFill>
        <p:spPr>
          <a:xfrm>
            <a:off x="6164890" y="7869365"/>
            <a:ext cx="176799" cy="195089"/>
          </a:xfrm>
          <a:prstGeom prst="rect">
            <a:avLst/>
          </a:prstGeom>
        </p:spPr>
      </p:pic>
      <p:pic>
        <p:nvPicPr>
          <p:cNvPr id="46" name="Imagen 45"/>
          <p:cNvPicPr>
            <a:picLocks noChangeAspect="1"/>
          </p:cNvPicPr>
          <p:nvPr/>
        </p:nvPicPr>
        <p:blipFill>
          <a:blip r:embed="rId8"/>
          <a:stretch>
            <a:fillRect/>
          </a:stretch>
        </p:blipFill>
        <p:spPr>
          <a:xfrm>
            <a:off x="6186070" y="8012132"/>
            <a:ext cx="176799" cy="195089"/>
          </a:xfrm>
          <a:prstGeom prst="rect">
            <a:avLst/>
          </a:prstGeom>
        </p:spPr>
      </p:pic>
      <p:pic>
        <p:nvPicPr>
          <p:cNvPr id="47" name="Imagen 46"/>
          <p:cNvPicPr>
            <a:picLocks noChangeAspect="1"/>
          </p:cNvPicPr>
          <p:nvPr/>
        </p:nvPicPr>
        <p:blipFill>
          <a:blip r:embed="rId8"/>
          <a:stretch>
            <a:fillRect/>
          </a:stretch>
        </p:blipFill>
        <p:spPr>
          <a:xfrm>
            <a:off x="6156263" y="8212449"/>
            <a:ext cx="176799" cy="195089"/>
          </a:xfrm>
          <a:prstGeom prst="rect">
            <a:avLst/>
          </a:prstGeom>
        </p:spPr>
      </p:pic>
      <p:sp>
        <p:nvSpPr>
          <p:cNvPr id="48" name="CuadroTexto 47"/>
          <p:cNvSpPr txBox="1"/>
          <p:nvPr/>
        </p:nvSpPr>
        <p:spPr>
          <a:xfrm>
            <a:off x="392937" y="8822392"/>
            <a:ext cx="2944159" cy="1015663"/>
          </a:xfrm>
          <a:prstGeom prst="rect">
            <a:avLst/>
          </a:prstGeom>
          <a:noFill/>
        </p:spPr>
        <p:txBody>
          <a:bodyPr wrap="square" rtlCol="0">
            <a:spAutoFit/>
          </a:bodyPr>
          <a:lstStyle/>
          <a:p>
            <a:pPr algn="just"/>
            <a:r>
              <a:rPr lang="es-ES" sz="1200" dirty="0" smtClean="0"/>
              <a:t>Las consignas redactas fueron claras para los padres de familia, no se utilizaron materiales para hacer la actividad mas sencilla y se lograron los aprendizajes en los preescolares. </a:t>
            </a:r>
            <a:endParaRPr lang="es-ES" sz="1200" dirty="0"/>
          </a:p>
        </p:txBody>
      </p:sp>
      <p:sp>
        <p:nvSpPr>
          <p:cNvPr id="49" name="CuadroTexto 48"/>
          <p:cNvSpPr txBox="1"/>
          <p:nvPr/>
        </p:nvSpPr>
        <p:spPr>
          <a:xfrm>
            <a:off x="4346409" y="8822392"/>
            <a:ext cx="3118953" cy="738664"/>
          </a:xfrm>
          <a:prstGeom prst="rect">
            <a:avLst/>
          </a:prstGeom>
          <a:noFill/>
        </p:spPr>
        <p:txBody>
          <a:bodyPr wrap="square" rtlCol="0">
            <a:spAutoFit/>
          </a:bodyPr>
          <a:lstStyle/>
          <a:p>
            <a:r>
              <a:rPr lang="es-ES" sz="1400" dirty="0" smtClean="0"/>
              <a:t>Fue poca la participación de los alumnos, no se pudo observar los aprendizajes en el resto del grupo. </a:t>
            </a:r>
            <a:endParaRPr lang="es-ES" sz="1400" dirty="0"/>
          </a:p>
        </p:txBody>
      </p:sp>
      <p:sp>
        <p:nvSpPr>
          <p:cNvPr id="50" name="Estrella de 5 puntas 49"/>
          <p:cNvSpPr/>
          <p:nvPr/>
        </p:nvSpPr>
        <p:spPr>
          <a:xfrm>
            <a:off x="392937" y="714322"/>
            <a:ext cx="368888" cy="39457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52632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901617"/>
              <a:chOff x="-104586" y="3258293"/>
              <a:chExt cx="7866108" cy="1901617"/>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569660"/>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solidFill>
                      <a:srgbClr val="FF9999"/>
                    </a:solidFill>
                    <a:latin typeface="Comic Sans MS" panose="030F0702030302020204" pitchFamily="66" charset="0"/>
                  </a:rPr>
                  <a:t>________Se observo el logro de los aprendizajes esperados y hubo un poco mas de participación. _____________________________________________________________________________________________________________________________________________________________________________________________________</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877163"/>
            </a:xfrm>
            <a:prstGeom prst="rect">
              <a:avLst/>
            </a:prstGeom>
            <a:noFill/>
          </p:spPr>
          <p:txBody>
            <a:bodyPr wrap="square">
              <a:spAutoFit/>
            </a:bodyPr>
            <a:lstStyle/>
            <a:p>
              <a:pPr algn="ctr"/>
              <a:r>
                <a:rPr lang="es-MX" sz="1100" dirty="0" smtClean="0">
                  <a:solidFill>
                    <a:schemeClr val="bg1"/>
                  </a:solidFill>
                  <a:latin typeface="Comic Sans MS" panose="030F0702030302020204" pitchFamily="66" charset="0"/>
                </a:rPr>
                <a:t>Los aprendizajes esperados se lograron, </a:t>
              </a:r>
              <a:r>
                <a:rPr lang="es-MX" sz="1100" dirty="0" err="1" smtClean="0">
                  <a:solidFill>
                    <a:schemeClr val="bg1"/>
                  </a:solidFill>
                  <a:latin typeface="Comic Sans MS" panose="030F0702030302020204" pitchFamily="66" charset="0"/>
                </a:rPr>
                <a:t>meidnate</a:t>
              </a:r>
              <a:r>
                <a:rPr lang="es-MX" sz="1100" dirty="0" smtClean="0">
                  <a:solidFill>
                    <a:schemeClr val="bg1"/>
                  </a:solidFill>
                  <a:latin typeface="Comic Sans MS" panose="030F0702030302020204" pitchFamily="66" charset="0"/>
                </a:rPr>
                <a:t> videos se observaron los conocimientos de los estudiantes, además los materiales utilizados fueron fáciles de tener . Mayor participación de estudiantes en esta actividad. </a:t>
              </a:r>
              <a:r>
                <a:rPr lang="es-MX" sz="1800" dirty="0" smtClean="0">
                  <a:solidFill>
                    <a:schemeClr val="bg1"/>
                  </a:solidFill>
                  <a:latin typeface="Comic Sans MS" panose="030F0702030302020204" pitchFamily="66" charset="0"/>
                </a:rPr>
                <a:t> </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60843" y="8737669"/>
              <a:ext cx="3901420" cy="769441"/>
            </a:xfrm>
            <a:prstGeom prst="rect">
              <a:avLst/>
            </a:prstGeom>
            <a:noFill/>
          </p:spPr>
          <p:txBody>
            <a:bodyPr wrap="square">
              <a:spAutoFit/>
            </a:bodyPr>
            <a:lstStyle/>
            <a:p>
              <a:pPr algn="ctr"/>
              <a:r>
                <a:rPr lang="es-MX" sz="1100" dirty="0" smtClean="0">
                  <a:solidFill>
                    <a:schemeClr val="bg1"/>
                  </a:solidFill>
                  <a:latin typeface="Comic Sans MS" panose="030F0702030302020204" pitchFamily="66" charset="0"/>
                </a:rPr>
                <a:t>Una de las dificultades </a:t>
              </a:r>
              <a:r>
                <a:rPr lang="es-MX" sz="1100" dirty="0" err="1" smtClean="0">
                  <a:solidFill>
                    <a:schemeClr val="bg1"/>
                  </a:solidFill>
                  <a:latin typeface="Comic Sans MS" panose="030F0702030302020204" pitchFamily="66" charset="0"/>
                </a:rPr>
                <a:t>presetadas</a:t>
              </a:r>
              <a:r>
                <a:rPr lang="es-MX" sz="1100" dirty="0" smtClean="0">
                  <a:solidFill>
                    <a:schemeClr val="bg1"/>
                  </a:solidFill>
                  <a:latin typeface="Comic Sans MS" panose="030F0702030302020204" pitchFamily="66" charset="0"/>
                </a:rPr>
                <a:t> es que este </a:t>
              </a:r>
              <a:r>
                <a:rPr lang="es-MX" sz="1100" dirty="0" err="1" smtClean="0">
                  <a:solidFill>
                    <a:schemeClr val="bg1"/>
                  </a:solidFill>
                  <a:latin typeface="Comic Sans MS" panose="030F0702030302020204" pitchFamily="66" charset="0"/>
                </a:rPr>
                <a:t>dia</a:t>
              </a:r>
              <a:r>
                <a:rPr lang="es-MX" sz="1100" dirty="0" smtClean="0">
                  <a:solidFill>
                    <a:schemeClr val="bg1"/>
                  </a:solidFill>
                  <a:latin typeface="Comic Sans MS" panose="030F0702030302020204" pitchFamily="66" charset="0"/>
                </a:rPr>
                <a:t> se subían dos tareas y por erros </a:t>
              </a:r>
              <a:r>
                <a:rPr lang="es-MX" sz="1100" dirty="0" err="1" smtClean="0">
                  <a:solidFill>
                    <a:schemeClr val="bg1"/>
                  </a:solidFill>
                  <a:latin typeface="Comic Sans MS" panose="030F0702030302020204" pitchFamily="66" charset="0"/>
                </a:rPr>
                <a:t>subi</a:t>
              </a:r>
              <a:r>
                <a:rPr lang="es-MX" sz="1100" dirty="0" smtClean="0">
                  <a:solidFill>
                    <a:schemeClr val="bg1"/>
                  </a:solidFill>
                  <a:latin typeface="Comic Sans MS" panose="030F0702030302020204" pitchFamily="66" charset="0"/>
                </a:rPr>
                <a:t> una sola tarea, aunque los alumnos la realizaron, falto reforzar uno de los aprendizajes. </a:t>
              </a:r>
              <a:endParaRPr lang="es-MX" sz="11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911740" y="714322"/>
            <a:ext cx="419045" cy="39457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p:cNvSpPr txBox="1"/>
          <p:nvPr/>
        </p:nvSpPr>
        <p:spPr>
          <a:xfrm>
            <a:off x="2821808" y="1392441"/>
            <a:ext cx="3841829" cy="369332"/>
          </a:xfrm>
          <a:prstGeom prst="rect">
            <a:avLst/>
          </a:prstGeom>
          <a:noFill/>
        </p:spPr>
        <p:txBody>
          <a:bodyPr wrap="square" rtlCol="0">
            <a:spAutoFit/>
          </a:bodyPr>
          <a:lstStyle/>
          <a:p>
            <a:r>
              <a:rPr lang="es-ES" dirty="0" smtClean="0"/>
              <a:t>Los servicios de la comunidad</a:t>
            </a:r>
            <a:endParaRPr lang="es-ES" dirty="0"/>
          </a:p>
        </p:txBody>
      </p:sp>
      <p:sp>
        <p:nvSpPr>
          <p:cNvPr id="14" name="Estrella de 5 puntas 13"/>
          <p:cNvSpPr/>
          <p:nvPr/>
        </p:nvSpPr>
        <p:spPr>
          <a:xfrm>
            <a:off x="3005590" y="2364875"/>
            <a:ext cx="554628" cy="531822"/>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Estrella de 5 puntas 16"/>
          <p:cNvSpPr/>
          <p:nvPr/>
        </p:nvSpPr>
        <p:spPr>
          <a:xfrm>
            <a:off x="166339" y="4117167"/>
            <a:ext cx="189086" cy="14888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0" name="Imagen 19"/>
          <p:cNvPicPr>
            <a:picLocks noChangeAspect="1"/>
          </p:cNvPicPr>
          <p:nvPr/>
        </p:nvPicPr>
        <p:blipFill>
          <a:blip r:embed="rId8"/>
          <a:stretch>
            <a:fillRect/>
          </a:stretch>
        </p:blipFill>
        <p:spPr>
          <a:xfrm>
            <a:off x="3806278" y="4934450"/>
            <a:ext cx="164606" cy="176799"/>
          </a:xfrm>
          <a:prstGeom prst="rect">
            <a:avLst/>
          </a:prstGeom>
        </p:spPr>
      </p:pic>
      <p:pic>
        <p:nvPicPr>
          <p:cNvPr id="23" name="Imagen 22"/>
          <p:cNvPicPr>
            <a:picLocks noChangeAspect="1"/>
          </p:cNvPicPr>
          <p:nvPr/>
        </p:nvPicPr>
        <p:blipFill>
          <a:blip r:embed="rId9"/>
          <a:stretch>
            <a:fillRect/>
          </a:stretch>
        </p:blipFill>
        <p:spPr>
          <a:xfrm>
            <a:off x="133839" y="4314217"/>
            <a:ext cx="237765" cy="188992"/>
          </a:xfrm>
          <a:prstGeom prst="rect">
            <a:avLst/>
          </a:prstGeom>
        </p:spPr>
      </p:pic>
      <p:pic>
        <p:nvPicPr>
          <p:cNvPr id="26" name="Imagen 25"/>
          <p:cNvPicPr>
            <a:picLocks noChangeAspect="1"/>
          </p:cNvPicPr>
          <p:nvPr/>
        </p:nvPicPr>
        <p:blipFill>
          <a:blip r:embed="rId9"/>
          <a:stretch>
            <a:fillRect/>
          </a:stretch>
        </p:blipFill>
        <p:spPr>
          <a:xfrm>
            <a:off x="109603" y="4526868"/>
            <a:ext cx="237765" cy="188992"/>
          </a:xfrm>
          <a:prstGeom prst="rect">
            <a:avLst/>
          </a:prstGeom>
        </p:spPr>
      </p:pic>
      <p:pic>
        <p:nvPicPr>
          <p:cNvPr id="27" name="Imagen 26"/>
          <p:cNvPicPr>
            <a:picLocks noChangeAspect="1"/>
          </p:cNvPicPr>
          <p:nvPr/>
        </p:nvPicPr>
        <p:blipFill>
          <a:blip r:embed="rId9"/>
          <a:stretch>
            <a:fillRect/>
          </a:stretch>
        </p:blipFill>
        <p:spPr>
          <a:xfrm>
            <a:off x="121189" y="4705424"/>
            <a:ext cx="237765" cy="188992"/>
          </a:xfrm>
          <a:prstGeom prst="rect">
            <a:avLst/>
          </a:prstGeom>
        </p:spPr>
      </p:pic>
      <p:pic>
        <p:nvPicPr>
          <p:cNvPr id="29" name="Imagen 28"/>
          <p:cNvPicPr>
            <a:picLocks noChangeAspect="1"/>
          </p:cNvPicPr>
          <p:nvPr/>
        </p:nvPicPr>
        <p:blipFill>
          <a:blip r:embed="rId9"/>
          <a:stretch>
            <a:fillRect/>
          </a:stretch>
        </p:blipFill>
        <p:spPr>
          <a:xfrm>
            <a:off x="101546" y="4886049"/>
            <a:ext cx="237765" cy="188992"/>
          </a:xfrm>
          <a:prstGeom prst="rect">
            <a:avLst/>
          </a:prstGeom>
        </p:spPr>
      </p:pic>
      <p:pic>
        <p:nvPicPr>
          <p:cNvPr id="31" name="Imagen 30"/>
          <p:cNvPicPr>
            <a:picLocks noChangeAspect="1"/>
          </p:cNvPicPr>
          <p:nvPr/>
        </p:nvPicPr>
        <p:blipFill>
          <a:blip r:embed="rId9"/>
          <a:stretch>
            <a:fillRect/>
          </a:stretch>
        </p:blipFill>
        <p:spPr>
          <a:xfrm>
            <a:off x="124452" y="5096161"/>
            <a:ext cx="237765" cy="188992"/>
          </a:xfrm>
          <a:prstGeom prst="rect">
            <a:avLst/>
          </a:prstGeom>
        </p:spPr>
      </p:pic>
      <p:pic>
        <p:nvPicPr>
          <p:cNvPr id="9" name="Imagen 8"/>
          <p:cNvPicPr>
            <a:picLocks noChangeAspect="1"/>
          </p:cNvPicPr>
          <p:nvPr/>
        </p:nvPicPr>
        <p:blipFill>
          <a:blip r:embed="rId10"/>
          <a:stretch>
            <a:fillRect/>
          </a:stretch>
        </p:blipFill>
        <p:spPr>
          <a:xfrm>
            <a:off x="5125300" y="5951022"/>
            <a:ext cx="237765" cy="188992"/>
          </a:xfrm>
          <a:prstGeom prst="rect">
            <a:avLst/>
          </a:prstGeom>
        </p:spPr>
      </p:pic>
      <p:pic>
        <p:nvPicPr>
          <p:cNvPr id="33" name="Imagen 32"/>
          <p:cNvPicPr>
            <a:picLocks noChangeAspect="1"/>
          </p:cNvPicPr>
          <p:nvPr/>
        </p:nvPicPr>
        <p:blipFill>
          <a:blip r:embed="rId10"/>
          <a:stretch>
            <a:fillRect/>
          </a:stretch>
        </p:blipFill>
        <p:spPr>
          <a:xfrm>
            <a:off x="5135073" y="6188173"/>
            <a:ext cx="237765" cy="188992"/>
          </a:xfrm>
          <a:prstGeom prst="rect">
            <a:avLst/>
          </a:prstGeom>
        </p:spPr>
      </p:pic>
      <p:pic>
        <p:nvPicPr>
          <p:cNvPr id="35" name="Imagen 34"/>
          <p:cNvPicPr>
            <a:picLocks noChangeAspect="1"/>
          </p:cNvPicPr>
          <p:nvPr/>
        </p:nvPicPr>
        <p:blipFill>
          <a:blip r:embed="rId10"/>
          <a:stretch>
            <a:fillRect/>
          </a:stretch>
        </p:blipFill>
        <p:spPr>
          <a:xfrm>
            <a:off x="5138106" y="6364980"/>
            <a:ext cx="237765" cy="188992"/>
          </a:xfrm>
          <a:prstGeom prst="rect">
            <a:avLst/>
          </a:prstGeom>
        </p:spPr>
      </p:pic>
      <p:pic>
        <p:nvPicPr>
          <p:cNvPr id="36" name="Imagen 35"/>
          <p:cNvPicPr>
            <a:picLocks noChangeAspect="1"/>
          </p:cNvPicPr>
          <p:nvPr/>
        </p:nvPicPr>
        <p:blipFill>
          <a:blip r:embed="rId10"/>
          <a:stretch>
            <a:fillRect/>
          </a:stretch>
        </p:blipFill>
        <p:spPr>
          <a:xfrm>
            <a:off x="5125299" y="6525580"/>
            <a:ext cx="237765" cy="188992"/>
          </a:xfrm>
          <a:prstGeom prst="rect">
            <a:avLst/>
          </a:prstGeom>
        </p:spPr>
      </p:pic>
      <p:pic>
        <p:nvPicPr>
          <p:cNvPr id="41" name="Imagen 40"/>
          <p:cNvPicPr>
            <a:picLocks noChangeAspect="1"/>
          </p:cNvPicPr>
          <p:nvPr/>
        </p:nvPicPr>
        <p:blipFill>
          <a:blip r:embed="rId11"/>
          <a:stretch>
            <a:fillRect/>
          </a:stretch>
        </p:blipFill>
        <p:spPr>
          <a:xfrm>
            <a:off x="6140626" y="7265044"/>
            <a:ext cx="237765" cy="188992"/>
          </a:xfrm>
          <a:prstGeom prst="rect">
            <a:avLst/>
          </a:prstGeom>
        </p:spPr>
      </p:pic>
      <p:pic>
        <p:nvPicPr>
          <p:cNvPr id="45" name="Imagen 44"/>
          <p:cNvPicPr>
            <a:picLocks noChangeAspect="1"/>
          </p:cNvPicPr>
          <p:nvPr/>
        </p:nvPicPr>
        <p:blipFill>
          <a:blip r:embed="rId12"/>
          <a:stretch>
            <a:fillRect/>
          </a:stretch>
        </p:blipFill>
        <p:spPr>
          <a:xfrm>
            <a:off x="6140626" y="7462252"/>
            <a:ext cx="237765" cy="188992"/>
          </a:xfrm>
          <a:prstGeom prst="rect">
            <a:avLst/>
          </a:prstGeom>
        </p:spPr>
      </p:pic>
      <p:pic>
        <p:nvPicPr>
          <p:cNvPr id="154" name="Imagen 153"/>
          <p:cNvPicPr>
            <a:picLocks noChangeAspect="1"/>
          </p:cNvPicPr>
          <p:nvPr/>
        </p:nvPicPr>
        <p:blipFill>
          <a:blip r:embed="rId11"/>
          <a:stretch>
            <a:fillRect/>
          </a:stretch>
        </p:blipFill>
        <p:spPr>
          <a:xfrm>
            <a:off x="6130358" y="7674395"/>
            <a:ext cx="237765" cy="188992"/>
          </a:xfrm>
          <a:prstGeom prst="rect">
            <a:avLst/>
          </a:prstGeom>
        </p:spPr>
      </p:pic>
      <p:pic>
        <p:nvPicPr>
          <p:cNvPr id="156" name="Imagen 155"/>
          <p:cNvPicPr>
            <a:picLocks noChangeAspect="1"/>
          </p:cNvPicPr>
          <p:nvPr/>
        </p:nvPicPr>
        <p:blipFill>
          <a:blip r:embed="rId11"/>
          <a:stretch>
            <a:fillRect/>
          </a:stretch>
        </p:blipFill>
        <p:spPr>
          <a:xfrm>
            <a:off x="6155300" y="7869742"/>
            <a:ext cx="237765" cy="188992"/>
          </a:xfrm>
          <a:prstGeom prst="rect">
            <a:avLst/>
          </a:prstGeom>
        </p:spPr>
      </p:pic>
      <p:pic>
        <p:nvPicPr>
          <p:cNvPr id="157" name="Imagen 156"/>
          <p:cNvPicPr>
            <a:picLocks noChangeAspect="1"/>
          </p:cNvPicPr>
          <p:nvPr/>
        </p:nvPicPr>
        <p:blipFill>
          <a:blip r:embed="rId11"/>
          <a:stretch>
            <a:fillRect/>
          </a:stretch>
        </p:blipFill>
        <p:spPr>
          <a:xfrm>
            <a:off x="6155299" y="8040999"/>
            <a:ext cx="237765" cy="188992"/>
          </a:xfrm>
          <a:prstGeom prst="rect">
            <a:avLst/>
          </a:prstGeom>
        </p:spPr>
      </p:pic>
      <p:pic>
        <p:nvPicPr>
          <p:cNvPr id="158" name="Imagen 157"/>
          <p:cNvPicPr>
            <a:picLocks noChangeAspect="1"/>
          </p:cNvPicPr>
          <p:nvPr/>
        </p:nvPicPr>
        <p:blipFill>
          <a:blip r:embed="rId11"/>
          <a:stretch>
            <a:fillRect/>
          </a:stretch>
        </p:blipFill>
        <p:spPr>
          <a:xfrm>
            <a:off x="6129167" y="8297772"/>
            <a:ext cx="237765" cy="188992"/>
          </a:xfrm>
          <a:prstGeom prst="rect">
            <a:avLst/>
          </a:prstGeom>
        </p:spPr>
      </p:pic>
    </p:spTree>
    <p:extLst>
      <p:ext uri="{BB962C8B-B14F-4D97-AF65-F5344CB8AC3E}">
        <p14:creationId xmlns:p14="http://schemas.microsoft.com/office/powerpoint/2010/main" val="590034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40706" y="80791"/>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_____________________________________________</a:t>
              </a:r>
            </a:p>
            <a:p>
              <a:r>
                <a:rPr lang="es-MX"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18450" y="3576848"/>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________________________________________________________________________________________________________________________________</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711200" y="2470518"/>
            <a:ext cx="514773" cy="36549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Estrella de 5 puntas 6"/>
          <p:cNvSpPr/>
          <p:nvPr/>
        </p:nvSpPr>
        <p:spPr>
          <a:xfrm>
            <a:off x="4185920" y="3118788"/>
            <a:ext cx="453962" cy="3856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Estrella de 5 puntas 8"/>
          <p:cNvSpPr/>
          <p:nvPr/>
        </p:nvSpPr>
        <p:spPr>
          <a:xfrm>
            <a:off x="167495" y="4104583"/>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4" name="Imagen 13"/>
          <p:cNvPicPr>
            <a:picLocks noChangeAspect="1"/>
          </p:cNvPicPr>
          <p:nvPr/>
        </p:nvPicPr>
        <p:blipFill>
          <a:blip r:embed="rId8"/>
          <a:stretch>
            <a:fillRect/>
          </a:stretch>
        </p:blipFill>
        <p:spPr>
          <a:xfrm>
            <a:off x="141747" y="4304065"/>
            <a:ext cx="207282" cy="188992"/>
          </a:xfrm>
          <a:prstGeom prst="rect">
            <a:avLst/>
          </a:prstGeom>
        </p:spPr>
      </p:pic>
      <p:pic>
        <p:nvPicPr>
          <p:cNvPr id="17" name="Imagen 16"/>
          <p:cNvPicPr>
            <a:picLocks noChangeAspect="1"/>
          </p:cNvPicPr>
          <p:nvPr/>
        </p:nvPicPr>
        <p:blipFill>
          <a:blip r:embed="rId8"/>
          <a:stretch>
            <a:fillRect/>
          </a:stretch>
        </p:blipFill>
        <p:spPr>
          <a:xfrm>
            <a:off x="133839" y="4509331"/>
            <a:ext cx="207282" cy="188992"/>
          </a:xfrm>
          <a:prstGeom prst="rect">
            <a:avLst/>
          </a:prstGeom>
        </p:spPr>
      </p:pic>
      <p:pic>
        <p:nvPicPr>
          <p:cNvPr id="20" name="Imagen 19"/>
          <p:cNvPicPr>
            <a:picLocks noChangeAspect="1"/>
          </p:cNvPicPr>
          <p:nvPr/>
        </p:nvPicPr>
        <p:blipFill>
          <a:blip r:embed="rId8"/>
          <a:stretch>
            <a:fillRect/>
          </a:stretch>
        </p:blipFill>
        <p:spPr>
          <a:xfrm>
            <a:off x="133839" y="4690916"/>
            <a:ext cx="207282" cy="188992"/>
          </a:xfrm>
          <a:prstGeom prst="rect">
            <a:avLst/>
          </a:prstGeom>
        </p:spPr>
      </p:pic>
      <p:pic>
        <p:nvPicPr>
          <p:cNvPr id="23" name="Imagen 22"/>
          <p:cNvPicPr>
            <a:picLocks noChangeAspect="1"/>
          </p:cNvPicPr>
          <p:nvPr/>
        </p:nvPicPr>
        <p:blipFill>
          <a:blip r:embed="rId8"/>
          <a:stretch>
            <a:fillRect/>
          </a:stretch>
        </p:blipFill>
        <p:spPr>
          <a:xfrm>
            <a:off x="140303" y="4874089"/>
            <a:ext cx="207282" cy="188992"/>
          </a:xfrm>
          <a:prstGeom prst="rect">
            <a:avLst/>
          </a:prstGeom>
        </p:spPr>
      </p:pic>
      <p:pic>
        <p:nvPicPr>
          <p:cNvPr id="26" name="Imagen 25"/>
          <p:cNvPicPr>
            <a:picLocks noChangeAspect="1"/>
          </p:cNvPicPr>
          <p:nvPr/>
        </p:nvPicPr>
        <p:blipFill>
          <a:blip r:embed="rId8"/>
          <a:stretch>
            <a:fillRect/>
          </a:stretch>
        </p:blipFill>
        <p:spPr>
          <a:xfrm>
            <a:off x="114857" y="5041440"/>
            <a:ext cx="207282" cy="188992"/>
          </a:xfrm>
          <a:prstGeom prst="rect">
            <a:avLst/>
          </a:prstGeom>
        </p:spPr>
      </p:pic>
      <p:sp>
        <p:nvSpPr>
          <p:cNvPr id="27" name="CuadroTexto 26"/>
          <p:cNvSpPr txBox="1"/>
          <p:nvPr/>
        </p:nvSpPr>
        <p:spPr>
          <a:xfrm>
            <a:off x="4040286" y="4361703"/>
            <a:ext cx="3425076" cy="830997"/>
          </a:xfrm>
          <a:prstGeom prst="rect">
            <a:avLst/>
          </a:prstGeom>
          <a:noFill/>
        </p:spPr>
        <p:txBody>
          <a:bodyPr wrap="square" rtlCol="0">
            <a:spAutoFit/>
          </a:bodyPr>
          <a:lstStyle/>
          <a:p>
            <a:r>
              <a:rPr lang="es-ES" sz="1200" dirty="0" smtClean="0"/>
              <a:t>Se dio la libertad con el uso de los </a:t>
            </a:r>
            <a:r>
              <a:rPr lang="es-ES" sz="1200" dirty="0" err="1" smtClean="0"/>
              <a:t>materiaes</a:t>
            </a:r>
            <a:r>
              <a:rPr lang="es-ES" sz="1200" dirty="0" smtClean="0"/>
              <a:t>, para que la tarea no fuera complicada y aquel que no tuviera recursos pudiera utilizar lo que tenia a la mano. </a:t>
            </a:r>
            <a:endParaRPr lang="es-ES" sz="1200" dirty="0"/>
          </a:p>
        </p:txBody>
      </p:sp>
      <p:sp>
        <p:nvSpPr>
          <p:cNvPr id="134" name="Estrella de 5 puntas 133"/>
          <p:cNvSpPr/>
          <p:nvPr/>
        </p:nvSpPr>
        <p:spPr>
          <a:xfrm>
            <a:off x="5178644" y="5983910"/>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4" name="Estrella de 5 puntas 153"/>
          <p:cNvSpPr/>
          <p:nvPr/>
        </p:nvSpPr>
        <p:spPr>
          <a:xfrm>
            <a:off x="5178643" y="6187074"/>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6" name="Estrella de 5 puntas 155"/>
          <p:cNvSpPr/>
          <p:nvPr/>
        </p:nvSpPr>
        <p:spPr>
          <a:xfrm>
            <a:off x="5170451" y="6363888"/>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7" name="Estrella de 5 puntas 156"/>
          <p:cNvSpPr/>
          <p:nvPr/>
        </p:nvSpPr>
        <p:spPr>
          <a:xfrm flipH="1">
            <a:off x="5189072" y="6553008"/>
            <a:ext cx="120371" cy="15071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8" name="Estrella de 5 puntas 157"/>
          <p:cNvSpPr/>
          <p:nvPr/>
        </p:nvSpPr>
        <p:spPr>
          <a:xfrm>
            <a:off x="6186070" y="7301522"/>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9" name="Estrella de 5 puntas 158"/>
          <p:cNvSpPr/>
          <p:nvPr/>
        </p:nvSpPr>
        <p:spPr>
          <a:xfrm>
            <a:off x="6196289" y="7504760"/>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0" name="Estrella de 5 puntas 159"/>
          <p:cNvSpPr/>
          <p:nvPr/>
        </p:nvSpPr>
        <p:spPr>
          <a:xfrm>
            <a:off x="6171347" y="7680202"/>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2" name="Estrella de 5 puntas 161"/>
          <p:cNvSpPr/>
          <p:nvPr/>
        </p:nvSpPr>
        <p:spPr>
          <a:xfrm>
            <a:off x="6177947" y="7885241"/>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3" name="Estrella de 5 puntas 162"/>
          <p:cNvSpPr/>
          <p:nvPr/>
        </p:nvSpPr>
        <p:spPr>
          <a:xfrm>
            <a:off x="6177946" y="8047431"/>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4" name="Estrella de 5 puntas 163"/>
          <p:cNvSpPr/>
          <p:nvPr/>
        </p:nvSpPr>
        <p:spPr>
          <a:xfrm>
            <a:off x="6177945" y="8291115"/>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CuadroTexto 30"/>
          <p:cNvSpPr txBox="1"/>
          <p:nvPr/>
        </p:nvSpPr>
        <p:spPr>
          <a:xfrm>
            <a:off x="355425" y="8579956"/>
            <a:ext cx="3204834" cy="1200329"/>
          </a:xfrm>
          <a:prstGeom prst="rect">
            <a:avLst/>
          </a:prstGeom>
          <a:noFill/>
        </p:spPr>
        <p:txBody>
          <a:bodyPr wrap="square" rtlCol="0">
            <a:spAutoFit/>
          </a:bodyPr>
          <a:lstStyle/>
          <a:p>
            <a:r>
              <a:rPr lang="es-ES" dirty="0" smtClean="0"/>
              <a:t>El aprendizaje esperado se logro, se observo en los estudiantes entusiasmo y su participación fue excelente.</a:t>
            </a:r>
            <a:endParaRPr lang="es-ES" dirty="0"/>
          </a:p>
        </p:txBody>
      </p:sp>
      <p:sp>
        <p:nvSpPr>
          <p:cNvPr id="35" name="CuadroTexto 34"/>
          <p:cNvSpPr txBox="1"/>
          <p:nvPr/>
        </p:nvSpPr>
        <p:spPr>
          <a:xfrm>
            <a:off x="4043320" y="8539744"/>
            <a:ext cx="3737774" cy="1200329"/>
          </a:xfrm>
          <a:prstGeom prst="rect">
            <a:avLst/>
          </a:prstGeom>
          <a:noFill/>
        </p:spPr>
        <p:txBody>
          <a:bodyPr wrap="square" rtlCol="0">
            <a:spAutoFit/>
          </a:bodyPr>
          <a:lstStyle/>
          <a:p>
            <a:r>
              <a:rPr lang="es-ES" dirty="0" smtClean="0"/>
              <a:t>No todos los estudiantes mandan evidencias y de este modo es imposible observar los aprendizajes en todo el grupo. </a:t>
            </a:r>
            <a:endParaRPr lang="es-ES" dirty="0"/>
          </a:p>
        </p:txBody>
      </p:sp>
    </p:spTree>
    <p:extLst>
      <p:ext uri="{BB962C8B-B14F-4D97-AF65-F5344CB8AC3E}">
        <p14:creationId xmlns:p14="http://schemas.microsoft.com/office/powerpoint/2010/main" val="3526525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621306" y="1363758"/>
              <a:ext cx="7013060" cy="369332"/>
            </a:xfrm>
            <a:prstGeom prst="rect">
              <a:avLst/>
            </a:prstGeom>
            <a:noFill/>
          </p:spPr>
          <p:txBody>
            <a:bodyPr wrap="square" rtlCol="0">
              <a:spAutoFit/>
            </a:bodyPr>
            <a:lstStyle/>
            <a:p>
              <a:r>
                <a:rPr lang="es-MX" dirty="0"/>
                <a:t>Situación de Aprendizaje: </a:t>
              </a:r>
              <a:r>
                <a:rPr lang="es-MX" dirty="0" smtClean="0"/>
                <a:t>Dime…¿ donde esta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2086283"/>
              <a:chOff x="-104586" y="3258293"/>
              <a:chExt cx="7866108" cy="2086283"/>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754326"/>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endParaRPr lang="es-MX" sz="1200" dirty="0">
                  <a:solidFill>
                    <a:srgbClr val="FF9999"/>
                  </a:solidFill>
                  <a:latin typeface="Comic Sans MS" panose="030F0702030302020204" pitchFamily="66" charset="0"/>
                </a:endParaRPr>
              </a:p>
              <a:p>
                <a:pPr algn="ctr"/>
                <a:r>
                  <a:rPr lang="es-MX" sz="1200" dirty="0" smtClean="0">
                    <a:solidFill>
                      <a:srgbClr val="FF9999"/>
                    </a:solidFill>
                    <a:latin typeface="Comic Sans MS" panose="030F0702030302020204" pitchFamily="66" charset="0"/>
                  </a:rPr>
                  <a:t>En una de las actividades los estudiantes subieron distintas evidencias. __________________________________________________________________________________________________________________________________________________________________________________________________________</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203012" y="8543238"/>
              <a:ext cx="3646462" cy="1354217"/>
            </a:xfrm>
            <a:prstGeom prst="rect">
              <a:avLst/>
            </a:prstGeom>
            <a:noFill/>
          </p:spPr>
          <p:txBody>
            <a:bodyPr wrap="square">
              <a:spAutoFit/>
            </a:bodyPr>
            <a:lstStyle/>
            <a:p>
              <a:pPr algn="ctr"/>
              <a:r>
                <a:rPr lang="es-MX" sz="1600" dirty="0" smtClean="0">
                  <a:solidFill>
                    <a:schemeClr val="bg1"/>
                  </a:solidFill>
                  <a:latin typeface="Comic Sans MS" panose="030F0702030302020204" pitchFamily="66" charset="0"/>
                </a:rPr>
                <a:t>En el campo de lenguaje y comunicación se lograron los aprendizajes esperados, además los estudiantes escribieron a partir de sus propios recursos</a:t>
              </a:r>
              <a:r>
                <a:rPr lang="es-MX" dirty="0" smtClean="0">
                  <a:solidFill>
                    <a:schemeClr val="bg1"/>
                  </a:solidFill>
                  <a:latin typeface="Comic Sans MS" panose="030F0702030302020204" pitchFamily="66" charset="0"/>
                </a:rPr>
                <a:t>. </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10627" y="8692414"/>
              <a:ext cx="3901420" cy="1015663"/>
            </a:xfrm>
            <a:prstGeom prst="rect">
              <a:avLst/>
            </a:prstGeom>
            <a:noFill/>
          </p:spPr>
          <p:txBody>
            <a:bodyPr wrap="square">
              <a:spAutoFit/>
            </a:bodyPr>
            <a:lstStyle/>
            <a:p>
              <a:pPr algn="ctr"/>
              <a:r>
                <a:rPr lang="es-MX" sz="1200" dirty="0" smtClean="0">
                  <a:solidFill>
                    <a:schemeClr val="bg1"/>
                  </a:solidFill>
                  <a:latin typeface="Comic Sans MS" panose="030F0702030302020204" pitchFamily="66" charset="0"/>
                </a:rPr>
                <a:t>En el campo de pensamiento matemático una de las consignas no fue clara, por ende los estudiantes subieron distintas evidencias, se considera que hay que mejorar en ese aspecto, dar consignas mas breves que sean comprendidas por todos. </a:t>
              </a:r>
              <a:endParaRPr lang="es-MX" sz="12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1921391" y="714322"/>
            <a:ext cx="395716" cy="32877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Estrella de 5 puntas 6"/>
          <p:cNvSpPr/>
          <p:nvPr/>
        </p:nvSpPr>
        <p:spPr>
          <a:xfrm>
            <a:off x="1921391" y="2470518"/>
            <a:ext cx="435554" cy="4151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Estrella de 5 puntas 8"/>
          <p:cNvSpPr/>
          <p:nvPr/>
        </p:nvSpPr>
        <p:spPr>
          <a:xfrm>
            <a:off x="690880" y="2470518"/>
            <a:ext cx="541867" cy="41511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Estrella de 5 puntas 13"/>
          <p:cNvSpPr/>
          <p:nvPr/>
        </p:nvSpPr>
        <p:spPr>
          <a:xfrm>
            <a:off x="4233333" y="3105170"/>
            <a:ext cx="425399" cy="37694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Estrella de 5 puntas 16"/>
          <p:cNvSpPr/>
          <p:nvPr/>
        </p:nvSpPr>
        <p:spPr>
          <a:xfrm>
            <a:off x="180275" y="4103316"/>
            <a:ext cx="140071" cy="15927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Estrella de 5 puntas 19"/>
          <p:cNvSpPr/>
          <p:nvPr/>
        </p:nvSpPr>
        <p:spPr>
          <a:xfrm>
            <a:off x="167421" y="4331719"/>
            <a:ext cx="138989" cy="18157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3" name="Imagen 22"/>
          <p:cNvPicPr>
            <a:picLocks noChangeAspect="1"/>
          </p:cNvPicPr>
          <p:nvPr/>
        </p:nvPicPr>
        <p:blipFill>
          <a:blip r:embed="rId8"/>
          <a:stretch>
            <a:fillRect/>
          </a:stretch>
        </p:blipFill>
        <p:spPr>
          <a:xfrm>
            <a:off x="135781" y="4505211"/>
            <a:ext cx="201185" cy="182896"/>
          </a:xfrm>
          <a:prstGeom prst="rect">
            <a:avLst/>
          </a:prstGeom>
        </p:spPr>
      </p:pic>
      <p:pic>
        <p:nvPicPr>
          <p:cNvPr id="26" name="Imagen 25"/>
          <p:cNvPicPr>
            <a:picLocks noChangeAspect="1"/>
          </p:cNvPicPr>
          <p:nvPr/>
        </p:nvPicPr>
        <p:blipFill>
          <a:blip r:embed="rId8"/>
          <a:stretch>
            <a:fillRect/>
          </a:stretch>
        </p:blipFill>
        <p:spPr>
          <a:xfrm>
            <a:off x="118094" y="4708046"/>
            <a:ext cx="201185" cy="182896"/>
          </a:xfrm>
          <a:prstGeom prst="rect">
            <a:avLst/>
          </a:prstGeom>
        </p:spPr>
      </p:pic>
      <p:sp>
        <p:nvSpPr>
          <p:cNvPr id="133" name="Estrella de 5 puntas 132"/>
          <p:cNvSpPr/>
          <p:nvPr/>
        </p:nvSpPr>
        <p:spPr>
          <a:xfrm flipH="1">
            <a:off x="140639" y="4879222"/>
            <a:ext cx="195916" cy="19606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4" name="Estrella de 5 puntas 133"/>
          <p:cNvSpPr/>
          <p:nvPr/>
        </p:nvSpPr>
        <p:spPr>
          <a:xfrm>
            <a:off x="150623" y="5076080"/>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Estrella de 5 puntas 26"/>
          <p:cNvSpPr/>
          <p:nvPr/>
        </p:nvSpPr>
        <p:spPr>
          <a:xfrm>
            <a:off x="5187731" y="5980274"/>
            <a:ext cx="130650"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4" name="Estrella de 5 puntas 153"/>
          <p:cNvSpPr/>
          <p:nvPr/>
        </p:nvSpPr>
        <p:spPr>
          <a:xfrm>
            <a:off x="5178310" y="6166664"/>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6" name="Estrella de 5 puntas 155"/>
          <p:cNvSpPr/>
          <p:nvPr/>
        </p:nvSpPr>
        <p:spPr>
          <a:xfrm>
            <a:off x="5178310" y="6350706"/>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7" name="Estrella de 5 puntas 156"/>
          <p:cNvSpPr/>
          <p:nvPr/>
        </p:nvSpPr>
        <p:spPr>
          <a:xfrm>
            <a:off x="5192845" y="6573158"/>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8" name="Estrella de 5 puntas 157"/>
          <p:cNvSpPr/>
          <p:nvPr/>
        </p:nvSpPr>
        <p:spPr>
          <a:xfrm>
            <a:off x="6187852" y="7311788"/>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9" name="Estrella de 5 puntas 158"/>
          <p:cNvSpPr/>
          <p:nvPr/>
        </p:nvSpPr>
        <p:spPr>
          <a:xfrm>
            <a:off x="6187852" y="7474071"/>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0" name="Estrella de 5 puntas 159"/>
          <p:cNvSpPr/>
          <p:nvPr/>
        </p:nvSpPr>
        <p:spPr>
          <a:xfrm>
            <a:off x="6176139" y="7677413"/>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2" name="Estrella de 5 puntas 161"/>
          <p:cNvSpPr/>
          <p:nvPr/>
        </p:nvSpPr>
        <p:spPr>
          <a:xfrm>
            <a:off x="6173608" y="7865864"/>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3" name="Estrella de 5 puntas 162"/>
          <p:cNvSpPr/>
          <p:nvPr/>
        </p:nvSpPr>
        <p:spPr>
          <a:xfrm>
            <a:off x="6194723" y="8076900"/>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4" name="Estrella de 5 puntas 163"/>
          <p:cNvSpPr/>
          <p:nvPr/>
        </p:nvSpPr>
        <p:spPr>
          <a:xfrm>
            <a:off x="6194722" y="8252622"/>
            <a:ext cx="155787" cy="1422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478256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a:t>
              </a:r>
              <a:r>
                <a:rPr lang="es-MX" dirty="0" smtClean="0"/>
                <a:t>El pulgarcito medidor.</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2086283"/>
              <a:chOff x="-104586" y="3258293"/>
              <a:chExt cx="7866108" cy="2086283"/>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754326"/>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endParaRPr lang="es-MX" sz="1200" dirty="0">
                  <a:solidFill>
                    <a:srgbClr val="FF9999"/>
                  </a:solidFill>
                  <a:latin typeface="Comic Sans MS" panose="030F0702030302020204" pitchFamily="66" charset="0"/>
                </a:endParaRPr>
              </a:p>
              <a:p>
                <a:pPr algn="ctr"/>
                <a:r>
                  <a:rPr lang="es-MX" sz="1200" dirty="0" smtClean="0">
                    <a:solidFill>
                      <a:srgbClr val="FF9999"/>
                    </a:solidFill>
                    <a:latin typeface="Comic Sans MS" panose="030F0702030302020204" pitchFamily="66" charset="0"/>
                  </a:rPr>
                  <a:t>El material con el que se trabajo fue del agrado de los estudiantes __________________________________________________________________________________________________________________________________________________________________________________________________</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Estrella de 5 puntas 2"/>
          <p:cNvSpPr/>
          <p:nvPr/>
        </p:nvSpPr>
        <p:spPr>
          <a:xfrm>
            <a:off x="1921391" y="2372026"/>
            <a:ext cx="474050" cy="51360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7" name="Estrella de 5 puntas 126"/>
          <p:cNvSpPr/>
          <p:nvPr/>
        </p:nvSpPr>
        <p:spPr>
          <a:xfrm>
            <a:off x="3077023" y="3025706"/>
            <a:ext cx="474050" cy="51360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Estrella de 5 puntas 6"/>
          <p:cNvSpPr/>
          <p:nvPr/>
        </p:nvSpPr>
        <p:spPr>
          <a:xfrm>
            <a:off x="162560" y="4131733"/>
            <a:ext cx="155787" cy="12869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9" name="Estrella de 5 puntas 128"/>
          <p:cNvSpPr/>
          <p:nvPr/>
        </p:nvSpPr>
        <p:spPr>
          <a:xfrm>
            <a:off x="158480" y="4337252"/>
            <a:ext cx="155787" cy="12869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1" name="Estrella de 5 puntas 130"/>
          <p:cNvSpPr/>
          <p:nvPr/>
        </p:nvSpPr>
        <p:spPr>
          <a:xfrm>
            <a:off x="158480" y="4533283"/>
            <a:ext cx="155787" cy="12869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3" name="Estrella de 5 puntas 132"/>
          <p:cNvSpPr/>
          <p:nvPr/>
        </p:nvSpPr>
        <p:spPr>
          <a:xfrm>
            <a:off x="151194" y="4717897"/>
            <a:ext cx="155787" cy="12869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4" name="Estrella de 5 puntas 133"/>
          <p:cNvSpPr/>
          <p:nvPr/>
        </p:nvSpPr>
        <p:spPr>
          <a:xfrm>
            <a:off x="176324" y="4907233"/>
            <a:ext cx="155787" cy="12869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4" name="Estrella de 5 puntas 153"/>
          <p:cNvSpPr/>
          <p:nvPr/>
        </p:nvSpPr>
        <p:spPr>
          <a:xfrm>
            <a:off x="166339" y="5097143"/>
            <a:ext cx="155787" cy="12869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Estrella de 5 puntas 8"/>
          <p:cNvSpPr/>
          <p:nvPr/>
        </p:nvSpPr>
        <p:spPr>
          <a:xfrm>
            <a:off x="5178310" y="5994200"/>
            <a:ext cx="140071"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6" name="Estrella de 5 puntas 155"/>
          <p:cNvSpPr/>
          <p:nvPr/>
        </p:nvSpPr>
        <p:spPr>
          <a:xfrm>
            <a:off x="5186432" y="6166920"/>
            <a:ext cx="140071"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7" name="Estrella de 5 puntas 156"/>
          <p:cNvSpPr/>
          <p:nvPr/>
        </p:nvSpPr>
        <p:spPr>
          <a:xfrm>
            <a:off x="5181479" y="6357144"/>
            <a:ext cx="140071"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8" name="Estrella de 5 puntas 157"/>
          <p:cNvSpPr/>
          <p:nvPr/>
        </p:nvSpPr>
        <p:spPr>
          <a:xfrm>
            <a:off x="5182827" y="6573880"/>
            <a:ext cx="140071"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9" name="Estrella de 5 puntas 158"/>
          <p:cNvSpPr/>
          <p:nvPr/>
        </p:nvSpPr>
        <p:spPr>
          <a:xfrm>
            <a:off x="6188396" y="7284699"/>
            <a:ext cx="140071"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0" name="Estrella de 5 puntas 159"/>
          <p:cNvSpPr/>
          <p:nvPr/>
        </p:nvSpPr>
        <p:spPr>
          <a:xfrm>
            <a:off x="6197531" y="7513043"/>
            <a:ext cx="140071"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2" name="Estrella de 5 puntas 161"/>
          <p:cNvSpPr/>
          <p:nvPr/>
        </p:nvSpPr>
        <p:spPr>
          <a:xfrm>
            <a:off x="6179205" y="7685390"/>
            <a:ext cx="140071"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3" name="Estrella de 5 puntas 162"/>
          <p:cNvSpPr/>
          <p:nvPr/>
        </p:nvSpPr>
        <p:spPr>
          <a:xfrm>
            <a:off x="6186499" y="7869297"/>
            <a:ext cx="140071"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4" name="Estrella de 5 puntas 163"/>
          <p:cNvSpPr/>
          <p:nvPr/>
        </p:nvSpPr>
        <p:spPr>
          <a:xfrm>
            <a:off x="6193663" y="8065767"/>
            <a:ext cx="140071"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7" name="Estrella de 5 puntas 166"/>
          <p:cNvSpPr/>
          <p:nvPr/>
        </p:nvSpPr>
        <p:spPr>
          <a:xfrm>
            <a:off x="6193663" y="8281890"/>
            <a:ext cx="140071" cy="149513"/>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CuadroTexto 13"/>
          <p:cNvSpPr txBox="1"/>
          <p:nvPr/>
        </p:nvSpPr>
        <p:spPr>
          <a:xfrm>
            <a:off x="4460024" y="8580907"/>
            <a:ext cx="2966892" cy="1200329"/>
          </a:xfrm>
          <a:prstGeom prst="rect">
            <a:avLst/>
          </a:prstGeom>
          <a:noFill/>
        </p:spPr>
        <p:txBody>
          <a:bodyPr wrap="square" rtlCol="0">
            <a:spAutoFit/>
          </a:bodyPr>
          <a:lstStyle/>
          <a:p>
            <a:r>
              <a:rPr lang="es-ES" dirty="0" smtClean="0"/>
              <a:t>Solo se conectaron cuatro alumnos, hubo un ruido externo que interrumpía las clases. </a:t>
            </a:r>
            <a:endParaRPr lang="es-ES" dirty="0"/>
          </a:p>
        </p:txBody>
      </p:sp>
      <p:sp>
        <p:nvSpPr>
          <p:cNvPr id="17" name="CuadroTexto 16"/>
          <p:cNvSpPr txBox="1"/>
          <p:nvPr/>
        </p:nvSpPr>
        <p:spPr>
          <a:xfrm>
            <a:off x="378830" y="8658256"/>
            <a:ext cx="3209695" cy="1200329"/>
          </a:xfrm>
          <a:prstGeom prst="rect">
            <a:avLst/>
          </a:prstGeom>
          <a:noFill/>
        </p:spPr>
        <p:txBody>
          <a:bodyPr wrap="square" rtlCol="0">
            <a:spAutoFit/>
          </a:bodyPr>
          <a:lstStyle/>
          <a:p>
            <a:pPr algn="just"/>
            <a:r>
              <a:rPr lang="es-ES" sz="1200" dirty="0" smtClean="0"/>
              <a:t>Se observo que los estudiantes comprendieron los conceptos de medición, además reforzaron los aprendizajes esperados, se pudo ver que respondían los cuestionamientos de manera correcta, además siguieron los que marcaba el aprendizaje esperado.</a:t>
            </a:r>
            <a:endParaRPr lang="es-ES" sz="1200" dirty="0"/>
          </a:p>
        </p:txBody>
      </p:sp>
    </p:spTree>
    <p:extLst>
      <p:ext uri="{BB962C8B-B14F-4D97-AF65-F5344CB8AC3E}">
        <p14:creationId xmlns:p14="http://schemas.microsoft.com/office/powerpoint/2010/main" val="265185297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560</TotalTime>
  <Words>1631</Words>
  <Application>Microsoft Office PowerPoint</Application>
  <PresentationFormat>Personalizado</PresentationFormat>
  <Paragraphs>299</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Monse</cp:lastModifiedBy>
  <cp:revision>32</cp:revision>
  <dcterms:created xsi:type="dcterms:W3CDTF">2020-11-09T23:20:30Z</dcterms:created>
  <dcterms:modified xsi:type="dcterms:W3CDTF">2021-05-16T04:31:15Z</dcterms:modified>
</cp:coreProperties>
</file>