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4" r:id="rId3"/>
    <p:sldId id="258" r:id="rId4"/>
    <p:sldId id="259" r:id="rId5"/>
    <p:sldId id="260" r:id="rId6"/>
    <p:sldId id="262" r:id="rId7"/>
    <p:sldId id="261" r:id="rId8"/>
    <p:sldId id="263" r:id="rId9"/>
    <p:sldId id="265" r:id="rId10"/>
    <p:sldId id="257" r:id="rId11"/>
    <p:sldId id="266" r:id="rId12"/>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FF9999"/>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249" autoAdjust="0"/>
  </p:normalViewPr>
  <p:slideViewPr>
    <p:cSldViewPr snapToGrid="0">
      <p:cViewPr>
        <p:scale>
          <a:sx n="41" d="100"/>
          <a:sy n="41" d="100"/>
        </p:scale>
        <p:origin x="253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14/05/2021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14/05/2021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14/05/2021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14/05/2021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75EEAD2-2981-4D96-8DA9-E59B28D55CE6}"/>
              </a:ext>
            </a:extLst>
          </p:cNvPr>
          <p:cNvSpPr txBox="1"/>
          <p:nvPr/>
        </p:nvSpPr>
        <p:spPr>
          <a:xfrm>
            <a:off x="367745" y="721895"/>
            <a:ext cx="7041671" cy="8833187"/>
          </a:xfrm>
          <a:prstGeom prst="rect">
            <a:avLst/>
          </a:prstGeom>
          <a:noFill/>
        </p:spPr>
        <p:txBody>
          <a:bodyPr wrap="square" rtlCol="0">
            <a:spAutoFit/>
          </a:bodyPr>
          <a:lstStyle/>
          <a:p>
            <a:pPr algn="ctr"/>
            <a:r>
              <a:rPr lang="es-MX" sz="2800" dirty="0"/>
              <a:t>Escuela Normal de Educación Preescolar</a:t>
            </a:r>
          </a:p>
          <a:p>
            <a:pPr algn="ctr"/>
            <a:r>
              <a:rPr lang="es-MX" sz="2800" dirty="0"/>
              <a:t>Licenciatura en educación preescolar</a:t>
            </a:r>
          </a:p>
          <a:p>
            <a:pPr algn="ctr"/>
            <a:endParaRPr lang="es-MX" sz="2800" dirty="0"/>
          </a:p>
          <a:p>
            <a:pPr algn="ctr"/>
            <a:endParaRPr lang="es-MX" sz="2800" dirty="0"/>
          </a:p>
          <a:p>
            <a:pPr algn="ctr"/>
            <a:endParaRPr lang="es-MX" sz="2800" dirty="0"/>
          </a:p>
          <a:p>
            <a:pPr algn="ctr"/>
            <a:endParaRPr lang="es-MX" sz="2800" dirty="0"/>
          </a:p>
          <a:p>
            <a:pPr algn="ctr"/>
            <a:r>
              <a:rPr lang="es-MX" sz="2800" dirty="0"/>
              <a:t>Curso: trabajo docente y proyectos de mejora escolar</a:t>
            </a:r>
          </a:p>
          <a:p>
            <a:pPr algn="ctr"/>
            <a:r>
              <a:rPr lang="es-MX" sz="2800" dirty="0"/>
              <a:t>Docente: Patricia Segovia Gomes</a:t>
            </a:r>
          </a:p>
          <a:p>
            <a:pPr algn="ctr"/>
            <a:endParaRPr lang="es-MX" sz="2800" dirty="0"/>
          </a:p>
          <a:p>
            <a:pPr algn="ctr"/>
            <a:endParaRPr lang="es-MX" sz="2800" dirty="0"/>
          </a:p>
          <a:p>
            <a:pPr algn="ctr"/>
            <a:r>
              <a:rPr lang="es-MX" sz="2800" dirty="0"/>
              <a:t>Diario de la educadora normalista</a:t>
            </a:r>
          </a:p>
          <a:p>
            <a:pPr algn="ctr"/>
            <a:endParaRPr lang="es-MX" sz="2800" dirty="0"/>
          </a:p>
          <a:p>
            <a:pPr algn="ctr"/>
            <a:endParaRPr lang="es-MX" sz="2800" dirty="0"/>
          </a:p>
          <a:p>
            <a:pPr algn="ctr"/>
            <a:r>
              <a:rPr lang="es-MX" sz="2800" dirty="0"/>
              <a:t>Presentado por: Natalia Guadalupe Torres Tovar N.L 21 </a:t>
            </a:r>
          </a:p>
          <a:p>
            <a:pPr algn="ctr"/>
            <a:endParaRPr lang="es-MX" sz="2800" dirty="0"/>
          </a:p>
          <a:p>
            <a:pPr algn="ctr"/>
            <a:endParaRPr lang="es-MX" sz="2800" dirty="0"/>
          </a:p>
          <a:p>
            <a:pPr algn="ctr"/>
            <a:r>
              <a:rPr lang="es-MX" sz="2800" dirty="0"/>
              <a:t>14 de mayo del 2021</a:t>
            </a:r>
          </a:p>
          <a:p>
            <a:endParaRPr lang="es-MX" dirty="0"/>
          </a:p>
          <a:p>
            <a:endParaRPr lang="es-MX" dirty="0"/>
          </a:p>
        </p:txBody>
      </p:sp>
      <p:pic>
        <p:nvPicPr>
          <p:cNvPr id="5" name="Imagen 4">
            <a:extLst>
              <a:ext uri="{FF2B5EF4-FFF2-40B4-BE49-F238E27FC236}">
                <a16:creationId xmlns:a16="http://schemas.microsoft.com/office/drawing/2014/main" id="{94785444-0909-4210-87DA-4C83CA168809}"/>
              </a:ext>
            </a:extLst>
          </p:cNvPr>
          <p:cNvPicPr>
            <a:picLocks noChangeAspect="1"/>
          </p:cNvPicPr>
          <p:nvPr/>
        </p:nvPicPr>
        <p:blipFill>
          <a:blip r:embed="rId2"/>
          <a:stretch>
            <a:fillRect/>
          </a:stretch>
        </p:blipFill>
        <p:spPr>
          <a:xfrm>
            <a:off x="2959892" y="1753210"/>
            <a:ext cx="1857375" cy="1381125"/>
          </a:xfrm>
          <a:prstGeom prst="rect">
            <a:avLst/>
          </a:prstGeom>
        </p:spPr>
      </p:pic>
    </p:spTree>
    <p:extLst>
      <p:ext uri="{BB962C8B-B14F-4D97-AF65-F5344CB8AC3E}">
        <p14:creationId xmlns:p14="http://schemas.microsoft.com/office/powerpoint/2010/main" val="340976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a:ln>
              <a:noFill/>
            </a:ln>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solidFill>
              <a:srgbClr val="FFC000"/>
            </a:solid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FFC000"/>
              </a:solidFill>
              <a:ln>
                <a:noFill/>
              </a:ln>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FFC00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FFC00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FFC00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FFC00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FFC0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Mantener la participación y motivación en los alumnos, utilizar material llamativo y usar plataformas digitales </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461665"/>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pPr algn="ctr"/>
              <a:endParaRPr lang="es-MX" sz="12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15629" y="8790045"/>
              <a:ext cx="3901420" cy="253916"/>
            </a:xfrm>
            <a:prstGeom prst="rect">
              <a:avLst/>
            </a:prstGeom>
            <a:noFill/>
          </p:spPr>
          <p:txBody>
            <a:bodyPr wrap="square">
              <a:spAutoFit/>
            </a:bodyPr>
            <a:lstStyle/>
            <a:p>
              <a:pPr algn="ctr"/>
              <a:r>
                <a:rPr lang="es-MX" sz="1050" dirty="0">
                  <a:solidFill>
                    <a:schemeClr val="bg1"/>
                  </a:solidFill>
                  <a:latin typeface="Comic Sans MS" panose="030F0702030302020204" pitchFamily="66" charset="0"/>
                </a:rPr>
                <a:t>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Elipse 2">
            <a:extLst>
              <a:ext uri="{FF2B5EF4-FFF2-40B4-BE49-F238E27FC236}">
                <a16:creationId xmlns:a16="http://schemas.microsoft.com/office/drawing/2014/main" id="{73C9C4E9-D7D6-468E-A089-3D014CE03659}"/>
              </a:ext>
            </a:extLst>
          </p:cNvPr>
          <p:cNvSpPr/>
          <p:nvPr/>
        </p:nvSpPr>
        <p:spPr>
          <a:xfrm>
            <a:off x="3684023" y="2778295"/>
            <a:ext cx="252263" cy="243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E624ADFE-340C-4689-A20B-615DAF061C74}"/>
              </a:ext>
            </a:extLst>
          </p:cNvPr>
          <p:cNvSpPr txBox="1"/>
          <p:nvPr/>
        </p:nvSpPr>
        <p:spPr>
          <a:xfrm>
            <a:off x="3870222" y="4248225"/>
            <a:ext cx="3792234" cy="830997"/>
          </a:xfrm>
          <a:prstGeom prst="rect">
            <a:avLst/>
          </a:prstGeom>
          <a:noFill/>
        </p:spPr>
        <p:txBody>
          <a:bodyPr wrap="square" rtlCol="0">
            <a:spAutoFit/>
          </a:bodyPr>
          <a:lstStyle/>
          <a:p>
            <a:r>
              <a:rPr lang="es-MX" sz="1600" dirty="0"/>
              <a:t>Se lograron los aprendizajes esperados en los alumnos, participaron toda la clase y se mantuvieron motivados e interesados</a:t>
            </a:r>
          </a:p>
        </p:txBody>
      </p:sp>
      <p:sp>
        <p:nvSpPr>
          <p:cNvPr id="9" name="CuadroTexto 8">
            <a:extLst>
              <a:ext uri="{FF2B5EF4-FFF2-40B4-BE49-F238E27FC236}">
                <a16:creationId xmlns:a16="http://schemas.microsoft.com/office/drawing/2014/main" id="{FB8A448C-B032-49C5-A26F-02E938198CC8}"/>
              </a:ext>
            </a:extLst>
          </p:cNvPr>
          <p:cNvSpPr txBox="1"/>
          <p:nvPr/>
        </p:nvSpPr>
        <p:spPr>
          <a:xfrm>
            <a:off x="4406649" y="9008322"/>
            <a:ext cx="2809808" cy="369332"/>
          </a:xfrm>
          <a:prstGeom prst="rect">
            <a:avLst/>
          </a:prstGeom>
          <a:noFill/>
        </p:spPr>
        <p:txBody>
          <a:bodyPr wrap="none" rtlCol="0">
            <a:spAutoFit/>
          </a:bodyPr>
          <a:lstStyle/>
          <a:p>
            <a:r>
              <a:rPr lang="es-MX" dirty="0"/>
              <a:t>Conexión de pocos alumnos</a:t>
            </a:r>
          </a:p>
        </p:txBody>
      </p:sp>
    </p:spTree>
    <p:extLst>
      <p:ext uri="{BB962C8B-B14F-4D97-AF65-F5344CB8AC3E}">
        <p14:creationId xmlns:p14="http://schemas.microsoft.com/office/powerpoint/2010/main" val="52632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2" name="CuadroTexto 1">
            <a:extLst>
              <a:ext uri="{FF2B5EF4-FFF2-40B4-BE49-F238E27FC236}">
                <a16:creationId xmlns:a16="http://schemas.microsoft.com/office/drawing/2014/main" id="{09470DA5-570F-4FFC-86B2-DA9AEF1D8DCF}"/>
              </a:ext>
            </a:extLst>
          </p:cNvPr>
          <p:cNvSpPr txBox="1"/>
          <p:nvPr/>
        </p:nvSpPr>
        <p:spPr>
          <a:xfrm>
            <a:off x="891591" y="4376519"/>
            <a:ext cx="5993975" cy="5293757"/>
          </a:xfrm>
          <a:prstGeom prst="rect">
            <a:avLst/>
          </a:prstGeom>
          <a:noFill/>
        </p:spPr>
        <p:txBody>
          <a:bodyPr wrap="square" rtlCol="0">
            <a:spAutoFit/>
          </a:bodyPr>
          <a:lstStyle/>
          <a:p>
            <a:r>
              <a:rPr lang="es-MX" dirty="0"/>
              <a:t>El dia de hoy 14 de mayo del 2021 se trabajo el campo de exploración y comprensión del mundo natural y social, se hizo énfasis en el aviario, los niños se mostraron muy dispuestos a participar. </a:t>
            </a:r>
          </a:p>
          <a:p>
            <a:endParaRPr lang="es-MX" dirty="0"/>
          </a:p>
          <a:p>
            <a:r>
              <a:rPr lang="es-MX" dirty="0"/>
              <a:t>El dia de hoy se conectaron varios niños con el uso de datos por lo cual hay que cuidar el tiempo en el que se realizan las actividad. </a:t>
            </a:r>
          </a:p>
          <a:p>
            <a:r>
              <a:rPr lang="es-MX" dirty="0"/>
              <a:t>Algunos consejos que se podrían usar para no pasar del tiempo que se tiene establecido serian:</a:t>
            </a:r>
          </a:p>
          <a:p>
            <a:pPr algn="l">
              <a:buFont typeface="+mj-lt"/>
              <a:buAutoNum type="arabicPeriod"/>
            </a:pPr>
            <a:r>
              <a:rPr lang="es-MX" sz="1600" b="0" i="0" dirty="0">
                <a:solidFill>
                  <a:srgbClr val="202124"/>
                </a:solidFill>
                <a:effectLst/>
                <a:latin typeface="arial" panose="020B0604020202020204" pitchFamily="34" charset="0"/>
              </a:rPr>
              <a:t>Establece objetivos, metas y tiempos. ...</a:t>
            </a:r>
          </a:p>
          <a:p>
            <a:pPr algn="l">
              <a:buFont typeface="+mj-lt"/>
              <a:buAutoNum type="arabicPeriod"/>
            </a:pPr>
            <a:r>
              <a:rPr lang="es-MX" sz="1600" b="0" i="0" dirty="0">
                <a:solidFill>
                  <a:srgbClr val="202124"/>
                </a:solidFill>
                <a:effectLst/>
                <a:latin typeface="arial" panose="020B0604020202020204" pitchFamily="34" charset="0"/>
              </a:rPr>
              <a:t>Decide primero las metodologías y formas de trabajo. ...</a:t>
            </a:r>
          </a:p>
          <a:p>
            <a:pPr algn="l">
              <a:buFont typeface="+mj-lt"/>
              <a:buAutoNum type="arabicPeriod"/>
            </a:pPr>
            <a:r>
              <a:rPr lang="es-MX" sz="1600" b="0" i="0" dirty="0">
                <a:solidFill>
                  <a:srgbClr val="202124"/>
                </a:solidFill>
                <a:effectLst/>
                <a:latin typeface="arial" panose="020B0604020202020204" pitchFamily="34" charset="0"/>
              </a:rPr>
              <a:t>Da prioridad a lo más importante. ...</a:t>
            </a:r>
          </a:p>
          <a:p>
            <a:pPr algn="l">
              <a:buFont typeface="+mj-lt"/>
              <a:buAutoNum type="arabicPeriod"/>
            </a:pPr>
            <a:r>
              <a:rPr lang="es-MX" sz="1600" b="0" i="0" dirty="0">
                <a:solidFill>
                  <a:srgbClr val="202124"/>
                </a:solidFill>
                <a:effectLst/>
                <a:latin typeface="arial" panose="020B0604020202020204" pitchFamily="34" charset="0"/>
              </a:rPr>
              <a:t>Soluciona cuanto antes dudas y errores. ...</a:t>
            </a:r>
          </a:p>
          <a:p>
            <a:pPr algn="l">
              <a:buFont typeface="+mj-lt"/>
              <a:buAutoNum type="arabicPeriod"/>
            </a:pPr>
            <a:r>
              <a:rPr lang="es-MX" sz="1600" b="0" i="0" dirty="0">
                <a:solidFill>
                  <a:srgbClr val="202124"/>
                </a:solidFill>
                <a:effectLst/>
                <a:latin typeface="arial" panose="020B0604020202020204" pitchFamily="34" charset="0"/>
              </a:rPr>
              <a:t>Haz partícipes a tus alumnos de la organización de la clase. ...</a:t>
            </a:r>
          </a:p>
          <a:p>
            <a:pPr algn="l">
              <a:buFont typeface="+mj-lt"/>
              <a:buAutoNum type="arabicPeriod"/>
            </a:pPr>
            <a:r>
              <a:rPr lang="es-MX" sz="1600" b="0" i="0" dirty="0">
                <a:solidFill>
                  <a:srgbClr val="202124"/>
                </a:solidFill>
                <a:effectLst/>
                <a:latin typeface="arial" panose="020B0604020202020204" pitchFamily="34" charset="0"/>
              </a:rPr>
              <a:t>Permite cierta flexibilidad.</a:t>
            </a:r>
          </a:p>
          <a:p>
            <a:pPr algn="l"/>
            <a:endParaRPr lang="es-MX" sz="1600" dirty="0">
              <a:solidFill>
                <a:srgbClr val="202124"/>
              </a:solidFill>
              <a:latin typeface="arial" panose="020B0604020202020204" pitchFamily="34" charset="0"/>
            </a:endParaRPr>
          </a:p>
          <a:p>
            <a:pPr algn="l"/>
            <a:endParaRPr lang="es-MX" sz="1600" dirty="0">
              <a:solidFill>
                <a:srgbClr val="202124"/>
              </a:solidFill>
              <a:latin typeface="arial" panose="020B0604020202020204" pitchFamily="34" charset="0"/>
            </a:endParaRPr>
          </a:p>
          <a:p>
            <a:pPr algn="l"/>
            <a:r>
              <a:rPr lang="es-MX" sz="1200" b="0" i="0" dirty="0">
                <a:solidFill>
                  <a:srgbClr val="202124"/>
                </a:solidFill>
                <a:effectLst/>
                <a:latin typeface="arial" panose="020B0604020202020204" pitchFamily="34" charset="0"/>
              </a:rPr>
              <a:t>https://educrea.cl/seis-consejos-para-aprovechar-y-organizar-el-tiempo-en-el-aula/</a:t>
            </a:r>
          </a:p>
          <a:p>
            <a:endParaRPr lang="es-MX" dirty="0"/>
          </a:p>
        </p:txBody>
      </p:sp>
    </p:spTree>
    <p:extLst>
      <p:ext uri="{BB962C8B-B14F-4D97-AF65-F5344CB8AC3E}">
        <p14:creationId xmlns:p14="http://schemas.microsoft.com/office/powerpoint/2010/main" val="300663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a:ln>
              <a:noFill/>
            </a:ln>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a:ln>
                <a:noFill/>
              </a:ln>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461665"/>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pPr algn="ctr"/>
              <a:endParaRPr lang="es-MX" sz="12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15629" y="8790045"/>
              <a:ext cx="3901420" cy="253916"/>
            </a:xfrm>
            <a:prstGeom prst="rect">
              <a:avLst/>
            </a:prstGeom>
            <a:noFill/>
          </p:spPr>
          <p:txBody>
            <a:bodyPr wrap="square">
              <a:spAutoFit/>
            </a:bodyPr>
            <a:lstStyle/>
            <a:p>
              <a:pPr algn="ctr"/>
              <a:r>
                <a:rPr lang="es-MX" sz="1050" dirty="0">
                  <a:solidFill>
                    <a:schemeClr val="bg1"/>
                  </a:solidFill>
                  <a:latin typeface="Comic Sans MS" panose="030F0702030302020204" pitchFamily="66" charset="0"/>
                </a:rPr>
                <a:t>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228916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algn="ctr"/>
            <a:r>
              <a:rPr lang="es-MX" sz="5400" dirty="0">
                <a:solidFill>
                  <a:srgbClr val="9966FF"/>
                </a:solidFill>
                <a:latin typeface="Aharoni" panose="02010803020104030203" pitchFamily="2" charset="-79"/>
                <a:cs typeface="Aharoni" panose="02010803020104030203" pitchFamily="2" charset="-79"/>
              </a:rPr>
              <a:t>Diario </a:t>
            </a:r>
            <a:r>
              <a:rPr lang="es-MX" sz="5400" dirty="0">
                <a:solidFill>
                  <a:srgbClr val="79DCFF"/>
                </a:solidFill>
                <a:latin typeface="Aharoni" panose="02010803020104030203" pitchFamily="2" charset="-79"/>
                <a:cs typeface="Aharoni" panose="02010803020104030203" pitchFamily="2" charset="-79"/>
              </a:rPr>
              <a:t>de</a:t>
            </a:r>
            <a:r>
              <a:rPr lang="es-MX" sz="5400" dirty="0">
                <a:latin typeface="Aharoni" panose="02010803020104030203" pitchFamily="2" charset="-79"/>
                <a:cs typeface="Aharoni" panose="02010803020104030203" pitchFamily="2" charset="-79"/>
              </a:rPr>
              <a:t> </a:t>
            </a:r>
            <a:r>
              <a:rPr lang="es-MX" sz="5400" dirty="0">
                <a:solidFill>
                  <a:srgbClr val="CC9900"/>
                </a:solidFill>
                <a:latin typeface="Aharoni" panose="02010803020104030203" pitchFamily="2" charset="-79"/>
                <a:cs typeface="Aharoni" panose="02010803020104030203" pitchFamily="2" charset="-79"/>
              </a:rPr>
              <a:t>la</a:t>
            </a:r>
          </a:p>
          <a:p>
            <a:pPr algn="ctr"/>
            <a:r>
              <a:rPr lang="es-MX" sz="5400" dirty="0">
                <a:latin typeface="Aharoni" panose="02010803020104030203" pitchFamily="2" charset="-79"/>
                <a:cs typeface="Aharoni" panose="02010803020104030203" pitchFamily="2" charset="-79"/>
              </a:rPr>
              <a:t> </a:t>
            </a:r>
            <a:r>
              <a:rPr lang="es-MX" sz="5400" dirty="0">
                <a:solidFill>
                  <a:srgbClr val="FF9999"/>
                </a:solidFill>
                <a:latin typeface="Aharoni" panose="02010803020104030203" pitchFamily="2" charset="-79"/>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884121" y="4391876"/>
            <a:ext cx="6008915" cy="4657942"/>
          </a:xfrm>
          <a:prstGeom prst="rect">
            <a:avLst/>
          </a:prstGeom>
          <a:noFill/>
        </p:spPr>
        <p:txBody>
          <a:bodyPr wrap="square" rtlCol="0">
            <a:spAutoFit/>
          </a:bodyPr>
          <a:lstStyle/>
          <a:p>
            <a:pPr algn="just">
              <a:lnSpc>
                <a:spcPct val="150000"/>
              </a:lnSpc>
            </a:pPr>
            <a:r>
              <a:rPr lang="es-MX" sz="2000" dirty="0">
                <a:latin typeface="Comic Sans MS" panose="030F0702030302020204" pitchFamily="66" charset="0"/>
              </a:rPr>
              <a:t>El dia 10 de mayo del año 2021 no se aplico actividad alguna, por la festividad del dia de las madres, lo único que se realizo por la mañana fue el pase de lista a las 7:50 am, posteriormente se hizo la invitación a las madres, padres y abuelas de familia a participar en la actividad de las mañanitas para las mamas, dicha actividad se realizo a las 11:00 am donde se participo diciendo algunas palabras para las madres de familia y apoyando en compartir videos. </a:t>
            </a:r>
          </a:p>
        </p:txBody>
      </p:sp>
    </p:spTree>
    <p:extLst>
      <p:ext uri="{BB962C8B-B14F-4D97-AF65-F5344CB8AC3E}">
        <p14:creationId xmlns:p14="http://schemas.microsoft.com/office/powerpoint/2010/main" val="313438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solidFill>
              <a:srgbClr val="FFFF00"/>
            </a:solidFill>
            <a:ln>
              <a:solidFill>
                <a:srgbClr val="FFFF00"/>
              </a:solidFill>
            </a:ln>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FFFF00"/>
              </a:solidFill>
              <a:ln>
                <a:solidFill>
                  <a:srgbClr val="FFFF00"/>
                </a:solidFill>
              </a:ln>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FFFF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FFFF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FFFF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FFFF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FFFF0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1431161"/>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pPr algn="ctr"/>
              <a:endParaRPr lang="es-MX" sz="1200" dirty="0">
                <a:solidFill>
                  <a:schemeClr val="bg1"/>
                </a:solidFill>
                <a:latin typeface="Comic Sans MS" panose="030F0702030302020204" pitchFamily="66" charset="0"/>
              </a:endParaRPr>
            </a:p>
            <a:p>
              <a:pPr algn="ctr"/>
              <a:r>
                <a:rPr lang="es-MX" sz="1050" dirty="0">
                  <a:solidFill>
                    <a:schemeClr val="bg1"/>
                  </a:solidFill>
                  <a:latin typeface="Comic Sans MS" panose="030F0702030302020204" pitchFamily="66" charset="0"/>
                </a:rPr>
                <a:t>Se logro el aprendizaje esperado de acuerdo a los conocimientos de la alumna. El interés y motivación de los alumnos estuvo siempre presente, las actividades son acordes. Considero que bajo esta nueva normalidad todo va fluyendo de manera adecuada según lo planeado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15629" y="8790045"/>
              <a:ext cx="3901420" cy="577081"/>
            </a:xfrm>
            <a:prstGeom prst="rect">
              <a:avLst/>
            </a:prstGeom>
            <a:noFill/>
          </p:spPr>
          <p:txBody>
            <a:bodyPr wrap="square">
              <a:spAutoFit/>
            </a:bodyPr>
            <a:lstStyle/>
            <a:p>
              <a:pPr algn="ctr"/>
              <a:r>
                <a:rPr lang="es-MX" sz="1050" dirty="0">
                  <a:solidFill>
                    <a:schemeClr val="bg1"/>
                  </a:solidFill>
                  <a:latin typeface="Comic Sans MS" panose="030F0702030302020204" pitchFamily="66" charset="0"/>
                </a:rPr>
                <a:t> Considero una dificultad la baja asistencia que se esta teniendo por parte del alumnado pues es algo nuevo que se esta presentando bajo esta nueva modalidad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Elipse 2">
            <a:extLst>
              <a:ext uri="{FF2B5EF4-FFF2-40B4-BE49-F238E27FC236}">
                <a16:creationId xmlns:a16="http://schemas.microsoft.com/office/drawing/2014/main" id="{54A550F3-0445-402B-8AAC-35963542A0EE}"/>
              </a:ext>
            </a:extLst>
          </p:cNvPr>
          <p:cNvSpPr/>
          <p:nvPr/>
        </p:nvSpPr>
        <p:spPr>
          <a:xfrm>
            <a:off x="3600450" y="2778295"/>
            <a:ext cx="241355" cy="2827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792606CC-3DA6-4BDF-826F-7F37A96A58B1}"/>
              </a:ext>
            </a:extLst>
          </p:cNvPr>
          <p:cNvSpPr txBox="1"/>
          <p:nvPr/>
        </p:nvSpPr>
        <p:spPr>
          <a:xfrm>
            <a:off x="2585669" y="1333754"/>
            <a:ext cx="3844322" cy="369332"/>
          </a:xfrm>
          <a:prstGeom prst="rect">
            <a:avLst/>
          </a:prstGeom>
          <a:noFill/>
        </p:spPr>
        <p:txBody>
          <a:bodyPr wrap="none" rtlCol="0">
            <a:spAutoFit/>
          </a:bodyPr>
          <a:lstStyle/>
          <a:p>
            <a:r>
              <a:rPr lang="es-MX" dirty="0"/>
              <a:t>Aprende en casa. Oficios y profesiones </a:t>
            </a:r>
          </a:p>
        </p:txBody>
      </p:sp>
      <p:sp>
        <p:nvSpPr>
          <p:cNvPr id="9" name="CuadroTexto 8">
            <a:extLst>
              <a:ext uri="{FF2B5EF4-FFF2-40B4-BE49-F238E27FC236}">
                <a16:creationId xmlns:a16="http://schemas.microsoft.com/office/drawing/2014/main" id="{914BC6DF-267B-4C97-BDFB-794D82F31D7A}"/>
              </a:ext>
            </a:extLst>
          </p:cNvPr>
          <p:cNvSpPr txBox="1"/>
          <p:nvPr/>
        </p:nvSpPr>
        <p:spPr>
          <a:xfrm>
            <a:off x="3752262" y="4240979"/>
            <a:ext cx="3995922" cy="1177245"/>
          </a:xfrm>
          <a:prstGeom prst="rect">
            <a:avLst/>
          </a:prstGeom>
          <a:noFill/>
        </p:spPr>
        <p:txBody>
          <a:bodyPr wrap="square" rtlCol="0">
            <a:spAutoFit/>
          </a:bodyPr>
          <a:lstStyle/>
          <a:p>
            <a:r>
              <a:rPr lang="es-MX" sz="1050" dirty="0"/>
              <a:t>El logro de los aprendizajes se logro, al cuestionar a la alumna y escuchar sus respuestas. Los materiales fueron adecuados al tema y llamativos, el nivel de complejidad fue acorde a los conocimientos de la niña, la organización y tiempo fueron planeados adecuadamente y las actividades se plantearon acorde a lo planeado.</a:t>
            </a:r>
          </a:p>
          <a:p>
            <a:endParaRPr lang="es-MX" dirty="0"/>
          </a:p>
        </p:txBody>
      </p:sp>
    </p:spTree>
    <p:extLst>
      <p:ext uri="{BB962C8B-B14F-4D97-AF65-F5344CB8AC3E}">
        <p14:creationId xmlns:p14="http://schemas.microsoft.com/office/powerpoint/2010/main" val="287387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algn="ctr"/>
            <a:r>
              <a:rPr lang="es-MX" sz="5400" dirty="0">
                <a:solidFill>
                  <a:srgbClr val="9966FF"/>
                </a:solidFill>
                <a:latin typeface="Aharoni" panose="02010803020104030203" pitchFamily="2" charset="-79"/>
                <a:cs typeface="Aharoni" panose="02010803020104030203" pitchFamily="2" charset="-79"/>
              </a:rPr>
              <a:t>Diario </a:t>
            </a:r>
            <a:r>
              <a:rPr lang="es-MX" sz="5400" dirty="0">
                <a:solidFill>
                  <a:srgbClr val="79DCFF"/>
                </a:solidFill>
                <a:latin typeface="Aharoni" panose="02010803020104030203" pitchFamily="2" charset="-79"/>
                <a:cs typeface="Aharoni" panose="02010803020104030203" pitchFamily="2" charset="-79"/>
              </a:rPr>
              <a:t>de</a:t>
            </a:r>
            <a:r>
              <a:rPr lang="es-MX" sz="5400" dirty="0">
                <a:latin typeface="Aharoni" panose="02010803020104030203" pitchFamily="2" charset="-79"/>
                <a:cs typeface="Aharoni" panose="02010803020104030203" pitchFamily="2" charset="-79"/>
              </a:rPr>
              <a:t> </a:t>
            </a:r>
            <a:r>
              <a:rPr lang="es-MX" sz="5400" dirty="0">
                <a:solidFill>
                  <a:srgbClr val="CC9900"/>
                </a:solidFill>
                <a:latin typeface="Aharoni" panose="02010803020104030203" pitchFamily="2" charset="-79"/>
                <a:cs typeface="Aharoni" panose="02010803020104030203" pitchFamily="2" charset="-79"/>
              </a:rPr>
              <a:t>la</a:t>
            </a:r>
          </a:p>
          <a:p>
            <a:pPr algn="ctr"/>
            <a:r>
              <a:rPr lang="es-MX" sz="5400" dirty="0">
                <a:latin typeface="Aharoni" panose="02010803020104030203" pitchFamily="2" charset="-79"/>
                <a:cs typeface="Aharoni" panose="02010803020104030203" pitchFamily="2" charset="-79"/>
              </a:rPr>
              <a:t> </a:t>
            </a:r>
            <a:r>
              <a:rPr lang="es-MX" sz="5400" dirty="0">
                <a:solidFill>
                  <a:srgbClr val="FF9999"/>
                </a:solidFill>
                <a:latin typeface="Aharoni" panose="02010803020104030203" pitchFamily="2" charset="-79"/>
                <a:cs typeface="Aharoni" panose="02010803020104030203" pitchFamily="2" charset="-79"/>
              </a:rPr>
              <a:t>educadora</a:t>
            </a:r>
          </a:p>
        </p:txBody>
      </p:sp>
      <p:sp>
        <p:nvSpPr>
          <p:cNvPr id="2" name="CuadroTexto 1">
            <a:extLst>
              <a:ext uri="{FF2B5EF4-FFF2-40B4-BE49-F238E27FC236}">
                <a16:creationId xmlns:a16="http://schemas.microsoft.com/office/drawing/2014/main" id="{89734756-AAE6-42EA-B841-B89852A1D5AF}"/>
              </a:ext>
            </a:extLst>
          </p:cNvPr>
          <p:cNvSpPr txBox="1"/>
          <p:nvPr/>
        </p:nvSpPr>
        <p:spPr>
          <a:xfrm>
            <a:off x="848019" y="3997891"/>
            <a:ext cx="6352881" cy="5432256"/>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El dia 11 de mayo del 2021 se trabajo con los oficios y profesiones, los niños participaron  muy bien, se tomaron en cuenta los conocimientos previos que los niños tenían a partir de los cuestionamientos que se generaron en clase.</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Considero que es muy importante cuestionar a los alumnos por que</a:t>
            </a:r>
            <a:r>
              <a:rPr lang="es-MX" sz="2000" b="0" i="0" dirty="0">
                <a:solidFill>
                  <a:srgbClr val="202124"/>
                </a:solidFill>
                <a:effectLst/>
                <a:latin typeface="Arial" panose="020B0604020202020204" pitchFamily="34" charset="0"/>
                <a:cs typeface="Arial" panose="020B0604020202020204" pitchFamily="34" charset="0"/>
              </a:rPr>
              <a:t>, éstas despiertan nuestro deseo de conocer cosas nuevas, nos ayudan a reflexionar sobre el propio saber y el proceso de aprendizaje. Las preguntas, en definitiva, dan sentido a la educación escolar.</a:t>
            </a:r>
          </a:p>
          <a:p>
            <a:endParaRPr lang="es-MX" sz="1600" dirty="0">
              <a:solidFill>
                <a:srgbClr val="202124"/>
              </a:solidFill>
              <a:latin typeface="Arial" panose="020B0604020202020204" pitchFamily="34" charset="0"/>
              <a:cs typeface="Arial" panose="020B0604020202020204" pitchFamily="34" charset="0"/>
            </a:endParaRPr>
          </a:p>
          <a:p>
            <a:endParaRPr lang="es-MX" sz="1600" dirty="0">
              <a:solidFill>
                <a:srgbClr val="202124"/>
              </a:solidFill>
              <a:latin typeface="Arial" panose="020B0604020202020204" pitchFamily="34" charset="0"/>
              <a:cs typeface="Arial" panose="020B0604020202020204" pitchFamily="34" charset="0"/>
            </a:endParaRPr>
          </a:p>
          <a:p>
            <a:endParaRPr lang="es-MX" sz="1600" dirty="0">
              <a:solidFill>
                <a:srgbClr val="202124"/>
              </a:solidFill>
              <a:latin typeface="Arial" panose="020B0604020202020204" pitchFamily="34" charset="0"/>
              <a:cs typeface="Arial" panose="020B0604020202020204" pitchFamily="34" charset="0"/>
            </a:endParaRPr>
          </a:p>
          <a:p>
            <a:endParaRPr lang="es-MX" sz="1600" dirty="0">
              <a:solidFill>
                <a:srgbClr val="202124"/>
              </a:solidFill>
              <a:latin typeface="Arial" panose="020B0604020202020204" pitchFamily="34" charset="0"/>
              <a:cs typeface="Arial" panose="020B0604020202020204" pitchFamily="34" charset="0"/>
            </a:endParaRPr>
          </a:p>
          <a:p>
            <a:endParaRPr lang="es-MX" sz="1600" dirty="0">
              <a:solidFill>
                <a:srgbClr val="202124"/>
              </a:solidFill>
              <a:latin typeface="Arial" panose="020B0604020202020204" pitchFamily="34" charset="0"/>
              <a:cs typeface="Arial" panose="020B0604020202020204" pitchFamily="34" charset="0"/>
            </a:endParaRPr>
          </a:p>
          <a:p>
            <a:endParaRPr lang="es-MX" sz="1600" dirty="0">
              <a:solidFill>
                <a:srgbClr val="202124"/>
              </a:solidFill>
              <a:latin typeface="Arial" panose="020B0604020202020204" pitchFamily="34" charset="0"/>
              <a:cs typeface="Arial" panose="020B0604020202020204" pitchFamily="34" charset="0"/>
            </a:endParaRPr>
          </a:p>
          <a:p>
            <a:r>
              <a:rPr lang="es-MX" sz="1100" dirty="0">
                <a:latin typeface="Arial" panose="020B0604020202020204" pitchFamily="34" charset="0"/>
                <a:cs typeface="Arial" panose="020B0604020202020204" pitchFamily="34" charset="0"/>
              </a:rPr>
              <a:t>http://didac.unizar.es/jlbernal/enlaces/pdf/04_aprendpreguntas.PDF</a:t>
            </a:r>
          </a:p>
        </p:txBody>
      </p:sp>
    </p:spTree>
    <p:extLst>
      <p:ext uri="{BB962C8B-B14F-4D97-AF65-F5344CB8AC3E}">
        <p14:creationId xmlns:p14="http://schemas.microsoft.com/office/powerpoint/2010/main" val="143883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a:ln>
              <a:noFill/>
            </a:ln>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solidFill>
              <a:srgbClr val="FF9999"/>
            </a:solid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698919" y="2784923"/>
                <a:ext cx="914400" cy="426720"/>
              </a:xfrm>
              <a:prstGeom prst="parallelogram">
                <a:avLst/>
              </a:prstGeom>
              <a:solidFill>
                <a:srgbClr val="FF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a:ln>
                <a:noFill/>
              </a:ln>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A pesar de la baja asistencia la clase fue muy buena, considero que son interesantes para los niños y muy llamativas. </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461665"/>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pPr algn="ctr"/>
              <a:endParaRPr lang="es-MX" sz="12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15629" y="8790045"/>
              <a:ext cx="3901420" cy="253916"/>
            </a:xfrm>
            <a:prstGeom prst="rect">
              <a:avLst/>
            </a:prstGeom>
            <a:noFill/>
          </p:spPr>
          <p:txBody>
            <a:bodyPr wrap="square">
              <a:spAutoFit/>
            </a:bodyPr>
            <a:lstStyle/>
            <a:p>
              <a:pPr algn="ctr"/>
              <a:r>
                <a:rPr lang="es-MX" sz="1050" dirty="0">
                  <a:solidFill>
                    <a:schemeClr val="bg1"/>
                  </a:solidFill>
                  <a:latin typeface="Comic Sans MS" panose="030F0702030302020204" pitchFamily="66" charset="0"/>
                </a:rPr>
                <a:t>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0D6D6600-773A-490C-8D27-DE2D762BBDD8}"/>
              </a:ext>
            </a:extLst>
          </p:cNvPr>
          <p:cNvSpPr txBox="1"/>
          <p:nvPr/>
        </p:nvSpPr>
        <p:spPr>
          <a:xfrm>
            <a:off x="2880902" y="1350039"/>
            <a:ext cx="3445239" cy="369332"/>
          </a:xfrm>
          <a:prstGeom prst="rect">
            <a:avLst/>
          </a:prstGeom>
          <a:noFill/>
        </p:spPr>
        <p:txBody>
          <a:bodyPr wrap="none" rtlCol="0">
            <a:spAutoFit/>
          </a:bodyPr>
          <a:lstStyle/>
          <a:p>
            <a:r>
              <a:rPr lang="es-MX" dirty="0"/>
              <a:t>Aprende en casa: Crea una historia</a:t>
            </a:r>
          </a:p>
        </p:txBody>
      </p:sp>
      <p:sp>
        <p:nvSpPr>
          <p:cNvPr id="7" name="Elipse 6">
            <a:extLst>
              <a:ext uri="{FF2B5EF4-FFF2-40B4-BE49-F238E27FC236}">
                <a16:creationId xmlns:a16="http://schemas.microsoft.com/office/drawing/2014/main" id="{F38231C9-3E91-4582-AA76-7D6105025268}"/>
              </a:ext>
            </a:extLst>
          </p:cNvPr>
          <p:cNvSpPr/>
          <p:nvPr/>
        </p:nvSpPr>
        <p:spPr>
          <a:xfrm>
            <a:off x="1110246" y="2814657"/>
            <a:ext cx="220539" cy="16477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2E9DD95B-48DE-49BC-BD88-0DEBE5643DD9}"/>
              </a:ext>
            </a:extLst>
          </p:cNvPr>
          <p:cNvSpPr txBox="1"/>
          <p:nvPr/>
        </p:nvSpPr>
        <p:spPr>
          <a:xfrm>
            <a:off x="3841805" y="4317211"/>
            <a:ext cx="3666294" cy="830997"/>
          </a:xfrm>
          <a:prstGeom prst="rect">
            <a:avLst/>
          </a:prstGeom>
          <a:noFill/>
        </p:spPr>
        <p:txBody>
          <a:bodyPr wrap="square" rtlCol="0">
            <a:spAutoFit/>
          </a:bodyPr>
          <a:lstStyle/>
          <a:p>
            <a:r>
              <a:rPr lang="es-MX" sz="1200" dirty="0"/>
              <a:t>Se lograron los aprendizajes esperados y el material fue de mucha ayuda para llevar a cabo la clase, la complejidad fue de acuerdo a los niños y la organización fue buena, el tiempo se planeó adecuadamente </a:t>
            </a:r>
          </a:p>
        </p:txBody>
      </p:sp>
      <p:sp>
        <p:nvSpPr>
          <p:cNvPr id="14" name="CuadroTexto 13">
            <a:extLst>
              <a:ext uri="{FF2B5EF4-FFF2-40B4-BE49-F238E27FC236}">
                <a16:creationId xmlns:a16="http://schemas.microsoft.com/office/drawing/2014/main" id="{5809A545-9A36-4A1C-BE1C-A2B0F9528021}"/>
              </a:ext>
            </a:extLst>
          </p:cNvPr>
          <p:cNvSpPr txBox="1"/>
          <p:nvPr/>
        </p:nvSpPr>
        <p:spPr>
          <a:xfrm>
            <a:off x="4411886" y="8903430"/>
            <a:ext cx="3053849" cy="369332"/>
          </a:xfrm>
          <a:prstGeom prst="rect">
            <a:avLst/>
          </a:prstGeom>
          <a:noFill/>
        </p:spPr>
        <p:txBody>
          <a:bodyPr wrap="none" rtlCol="0">
            <a:spAutoFit/>
          </a:bodyPr>
          <a:lstStyle/>
          <a:p>
            <a:r>
              <a:rPr lang="es-MX" dirty="0">
                <a:solidFill>
                  <a:schemeClr val="bg1"/>
                </a:solidFill>
              </a:rPr>
              <a:t>Poca asistencia a las reuniones</a:t>
            </a:r>
          </a:p>
        </p:txBody>
      </p:sp>
    </p:spTree>
    <p:extLst>
      <p:ext uri="{BB962C8B-B14F-4D97-AF65-F5344CB8AC3E}">
        <p14:creationId xmlns:p14="http://schemas.microsoft.com/office/powerpoint/2010/main" val="234014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algn="ctr"/>
            <a:r>
              <a:rPr lang="es-MX" sz="5400" dirty="0">
                <a:solidFill>
                  <a:srgbClr val="9966FF"/>
                </a:solidFill>
                <a:latin typeface="Aharoni" panose="02010803020104030203" pitchFamily="2" charset="-79"/>
                <a:cs typeface="Aharoni" panose="02010803020104030203" pitchFamily="2" charset="-79"/>
              </a:rPr>
              <a:t>Diario </a:t>
            </a:r>
            <a:r>
              <a:rPr lang="es-MX" sz="5400" dirty="0">
                <a:solidFill>
                  <a:srgbClr val="79DCFF"/>
                </a:solidFill>
                <a:latin typeface="Aharoni" panose="02010803020104030203" pitchFamily="2" charset="-79"/>
                <a:cs typeface="Aharoni" panose="02010803020104030203" pitchFamily="2" charset="-79"/>
              </a:rPr>
              <a:t>de</a:t>
            </a:r>
            <a:r>
              <a:rPr lang="es-MX" sz="5400" dirty="0">
                <a:latin typeface="Aharoni" panose="02010803020104030203" pitchFamily="2" charset="-79"/>
                <a:cs typeface="Aharoni" panose="02010803020104030203" pitchFamily="2" charset="-79"/>
              </a:rPr>
              <a:t> </a:t>
            </a:r>
            <a:r>
              <a:rPr lang="es-MX" sz="5400" dirty="0">
                <a:solidFill>
                  <a:srgbClr val="CC9900"/>
                </a:solidFill>
                <a:latin typeface="Aharoni" panose="02010803020104030203" pitchFamily="2" charset="-79"/>
                <a:cs typeface="Aharoni" panose="02010803020104030203" pitchFamily="2" charset="-79"/>
              </a:rPr>
              <a:t>la</a:t>
            </a:r>
          </a:p>
          <a:p>
            <a:pPr algn="ctr"/>
            <a:r>
              <a:rPr lang="es-MX" sz="5400" dirty="0">
                <a:latin typeface="Aharoni" panose="02010803020104030203" pitchFamily="2" charset="-79"/>
                <a:cs typeface="Aharoni" panose="02010803020104030203" pitchFamily="2" charset="-79"/>
              </a:rPr>
              <a:t> </a:t>
            </a:r>
            <a:r>
              <a:rPr lang="es-MX" sz="5400" dirty="0">
                <a:solidFill>
                  <a:srgbClr val="FF9999"/>
                </a:solidFill>
                <a:latin typeface="Aharoni" panose="02010803020104030203" pitchFamily="2" charset="-79"/>
                <a:cs typeface="Aharoni" panose="02010803020104030203" pitchFamily="2" charset="-79"/>
              </a:rPr>
              <a:t>educadora</a:t>
            </a:r>
          </a:p>
        </p:txBody>
      </p:sp>
      <p:sp>
        <p:nvSpPr>
          <p:cNvPr id="2" name="CuadroTexto 1">
            <a:extLst>
              <a:ext uri="{FF2B5EF4-FFF2-40B4-BE49-F238E27FC236}">
                <a16:creationId xmlns:a16="http://schemas.microsoft.com/office/drawing/2014/main" id="{1CA27386-84F6-4B2C-974A-E2D7AD9D8DD4}"/>
              </a:ext>
            </a:extLst>
          </p:cNvPr>
          <p:cNvSpPr txBox="1"/>
          <p:nvPr/>
        </p:nvSpPr>
        <p:spPr>
          <a:xfrm>
            <a:off x="388670" y="4074518"/>
            <a:ext cx="6999818" cy="597086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El dia 12 de mayo del 2021 durante la jornada de practica se obtuvo muy buena respuesta al momento de tener la reunión pues se conectaron tres alumnos de 2° a la clase (Angel Karim, Genesis y Joel) con los cuales se llevo a cabo la clase muy bien, se mostraron muy participativos y atentos a la clase, en todo momento estuvo el interés y motivación presente. </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Por otro lado, en lo que respecta al grupo de 3°  no se tuvo respuesta en la hora de la reunión, pues ningún niño se conecto y esto impide que se lleve a cabo el proceso de la practica docente y la adquisición de aprendizajes para los alumnos. </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Por la tarde se agendo una reunión para dos alumnos que no se podían conectar por la mañana, se accedió a realizar la clase, en un principio los niños se mostraban muy tímidos, pero conforme fue avanzando la clase, el clima de la misma se volvió muy interesante para los niños que participaron e interactuaron muy bien. ¨ </a:t>
            </a:r>
            <a:r>
              <a:rPr lang="es-MX" sz="1600" i="0" dirty="0">
                <a:solidFill>
                  <a:srgbClr val="202124"/>
                </a:solidFill>
                <a:effectLst/>
                <a:latin typeface="Arial" panose="020B0604020202020204" pitchFamily="34" charset="0"/>
                <a:cs typeface="Arial" panose="020B0604020202020204" pitchFamily="34" charset="0"/>
              </a:rPr>
              <a:t>La confianza genera un clima apto para el aprendizaje, para el diálogo, para resolver conflictos y problemas, para motivar a seguir aprendiendo e innovar. La confianza da seguridad al que enseña y al que aprende, facilita la comunicación y la intersubjetividad entre actores</a:t>
            </a:r>
            <a:r>
              <a:rPr lang="es-MX" sz="1600" dirty="0">
                <a:latin typeface="Arial" panose="020B0604020202020204" pitchFamily="34" charset="0"/>
                <a:cs typeface="Arial" panose="020B0604020202020204" pitchFamily="34" charset="0"/>
              </a:rPr>
              <a:t>¨ Conejeros (2009)</a:t>
            </a:r>
          </a:p>
          <a:p>
            <a:r>
              <a:rPr lang="es-MX" sz="1600" dirty="0">
                <a:latin typeface="Arial" panose="020B0604020202020204" pitchFamily="34" charset="0"/>
                <a:cs typeface="Arial" panose="020B0604020202020204" pitchFamily="34" charset="0"/>
              </a:rPr>
              <a:t>Este dia todos los niños participaron  para crear historias a partir de personajes que se les dieron a conocer.</a:t>
            </a:r>
          </a:p>
          <a:p>
            <a:endParaRPr lang="es-MX" sz="1600" dirty="0">
              <a:latin typeface="Arial" panose="020B0604020202020204" pitchFamily="34" charset="0"/>
              <a:cs typeface="Arial" panose="020B0604020202020204" pitchFamily="34" charset="0"/>
            </a:endParaRPr>
          </a:p>
          <a:p>
            <a:r>
              <a:rPr lang="es-MX" sz="700" dirty="0">
                <a:latin typeface="Arial" panose="020B0604020202020204" pitchFamily="34" charset="0"/>
                <a:cs typeface="Arial" panose="020B0604020202020204" pitchFamily="34" charset="0"/>
              </a:rPr>
              <a:t>http://www.scielo.org.mx/scielo.php?script=sci_arttext&amp;pid=S0185-26982010000300003#:~:text=La%20confianza%20genera%20un%20clima,y%20la%20intersubjetividad%20entre%20actores.</a:t>
            </a:r>
          </a:p>
        </p:txBody>
      </p:sp>
    </p:spTree>
    <p:extLst>
      <p:ext uri="{BB962C8B-B14F-4D97-AF65-F5344CB8AC3E}">
        <p14:creationId xmlns:p14="http://schemas.microsoft.com/office/powerpoint/2010/main" val="356182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46930" y="0"/>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a:ln>
              <a:noFill/>
            </a:ln>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solidFill>
              <a:srgbClr val="79DCFF"/>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79DCFF"/>
              </a:solidFill>
              <a:ln>
                <a:noFill/>
              </a:ln>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Motivar a los alumnos y favorecer los aprendizajes esperados a pesar de la baja asistencia</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461665"/>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pPr algn="ctr"/>
              <a:endParaRPr lang="es-MX" sz="12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Baja asistencia de los alumnos</a:t>
              </a: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15629" y="8790045"/>
              <a:ext cx="3901420" cy="253916"/>
            </a:xfrm>
            <a:prstGeom prst="rect">
              <a:avLst/>
            </a:prstGeom>
            <a:noFill/>
          </p:spPr>
          <p:txBody>
            <a:bodyPr wrap="square">
              <a:spAutoFit/>
            </a:bodyPr>
            <a:lstStyle/>
            <a:p>
              <a:pPr algn="ctr"/>
              <a:r>
                <a:rPr lang="es-MX" sz="1050" dirty="0">
                  <a:solidFill>
                    <a:schemeClr val="bg1"/>
                  </a:solidFill>
                  <a:latin typeface="Comic Sans MS" panose="030F0702030302020204" pitchFamily="66" charset="0"/>
                </a:rPr>
                <a:t>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085E81AA-00BC-4D5B-96BB-B7A7ABBA1F42}"/>
              </a:ext>
            </a:extLst>
          </p:cNvPr>
          <p:cNvSpPr txBox="1"/>
          <p:nvPr/>
        </p:nvSpPr>
        <p:spPr>
          <a:xfrm>
            <a:off x="2752525" y="1353261"/>
            <a:ext cx="3417154" cy="369332"/>
          </a:xfrm>
          <a:prstGeom prst="rect">
            <a:avLst/>
          </a:prstGeom>
          <a:noFill/>
        </p:spPr>
        <p:txBody>
          <a:bodyPr wrap="none" rtlCol="0">
            <a:spAutoFit/>
          </a:bodyPr>
          <a:lstStyle/>
          <a:p>
            <a:r>
              <a:rPr lang="es-MX" dirty="0"/>
              <a:t>Aprende en casa: cuarto de juegos</a:t>
            </a:r>
          </a:p>
        </p:txBody>
      </p:sp>
      <p:sp>
        <p:nvSpPr>
          <p:cNvPr id="7" name="Elipse 6">
            <a:extLst>
              <a:ext uri="{FF2B5EF4-FFF2-40B4-BE49-F238E27FC236}">
                <a16:creationId xmlns:a16="http://schemas.microsoft.com/office/drawing/2014/main" id="{FBDA0D92-1C38-4CEE-9639-FB543D65012C}"/>
              </a:ext>
            </a:extLst>
          </p:cNvPr>
          <p:cNvSpPr/>
          <p:nvPr/>
        </p:nvSpPr>
        <p:spPr>
          <a:xfrm>
            <a:off x="2396030" y="2751249"/>
            <a:ext cx="337527" cy="324212"/>
          </a:xfrm>
          <a:prstGeom prst="ellipse">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6CAFE913-185E-4003-AC58-3C582501AA82}"/>
              </a:ext>
            </a:extLst>
          </p:cNvPr>
          <p:cNvSpPr txBox="1"/>
          <p:nvPr/>
        </p:nvSpPr>
        <p:spPr>
          <a:xfrm>
            <a:off x="3955396" y="4256105"/>
            <a:ext cx="3587587" cy="923330"/>
          </a:xfrm>
          <a:prstGeom prst="rect">
            <a:avLst/>
          </a:prstGeom>
          <a:noFill/>
        </p:spPr>
        <p:txBody>
          <a:bodyPr wrap="square" rtlCol="0">
            <a:spAutoFit/>
          </a:bodyPr>
          <a:lstStyle/>
          <a:p>
            <a:r>
              <a:rPr lang="es-MX" sz="1200" dirty="0"/>
              <a:t>El dia de hoy solo se tuvo una alumna de 2° año y todo se adapto a ella, en 3° año se trabajo con dos alumnos por diferentes plataformas al mismo tiempo y se lograron los aprendizajes esperados</a:t>
            </a:r>
            <a:r>
              <a:rPr lang="es-MX" dirty="0"/>
              <a:t>.</a:t>
            </a:r>
          </a:p>
        </p:txBody>
      </p:sp>
    </p:spTree>
    <p:extLst>
      <p:ext uri="{BB962C8B-B14F-4D97-AF65-F5344CB8AC3E}">
        <p14:creationId xmlns:p14="http://schemas.microsoft.com/office/powerpoint/2010/main" val="143678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3" name="CuadroTexto 2">
            <a:extLst>
              <a:ext uri="{FF2B5EF4-FFF2-40B4-BE49-F238E27FC236}">
                <a16:creationId xmlns:a16="http://schemas.microsoft.com/office/drawing/2014/main" id="{77D2EE51-8C88-4BF3-95CC-BDBC5FFAAFA1}"/>
              </a:ext>
            </a:extLst>
          </p:cNvPr>
          <p:cNvSpPr txBox="1"/>
          <p:nvPr/>
        </p:nvSpPr>
        <p:spPr>
          <a:xfrm>
            <a:off x="696686" y="4376519"/>
            <a:ext cx="6553199" cy="5262979"/>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El dia de hoy 13 de mayo del 2021 se puso en practica el campo de pensamiento matemático, considero que es un campo que le interesa mucho al alumnado, pues son muy participativos y muestran interés por la clase, incluso el dia de hoy los padres de familia participaron para logar explicar a los alumnos lo que son las ¨nociones espaciales¨.</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Considero que el papel de los padres frente a esta nueva normalidad es de vital importancia pues son los conductores de que se vea favorecida la adquisición de nuevos conceptos y aprendizajes en el alumno.</a:t>
            </a:r>
          </a:p>
          <a:p>
            <a:r>
              <a:rPr lang="es-MX" i="0" dirty="0">
                <a:solidFill>
                  <a:srgbClr val="202124"/>
                </a:solidFill>
                <a:effectLst/>
                <a:latin typeface="Arial" panose="020B0604020202020204" pitchFamily="34" charset="0"/>
                <a:cs typeface="Arial" panose="020B0604020202020204" pitchFamily="34" charset="0"/>
              </a:rPr>
              <a:t>Los padres son los actores principales en el proceso de educación y formación de las y los niños. El rol del padre en la educación no es reemplazar a los profesores, sino guiar, acompañar y supervisar el avance de los hijos ahora en sus clases virtuales.</a:t>
            </a:r>
          </a:p>
          <a:p>
            <a:endParaRPr lang="es-MX" sz="1600" dirty="0">
              <a:solidFill>
                <a:srgbClr val="202124"/>
              </a:solidFill>
              <a:latin typeface="arial" panose="020B0604020202020204" pitchFamily="34" charset="0"/>
            </a:endParaRPr>
          </a:p>
          <a:p>
            <a:endParaRPr lang="es-MX" sz="1600" i="0" dirty="0">
              <a:solidFill>
                <a:srgbClr val="202124"/>
              </a:solidFill>
              <a:effectLst/>
              <a:latin typeface="arial" panose="020B0604020202020204" pitchFamily="34" charset="0"/>
            </a:endParaRPr>
          </a:p>
          <a:p>
            <a:r>
              <a:rPr lang="es-MX" sz="1600" dirty="0"/>
              <a:t>https://elpreescolar.com/rol-de-los-padres-en-la-educacion-de-los-hijos/</a:t>
            </a:r>
          </a:p>
        </p:txBody>
      </p:sp>
    </p:spTree>
    <p:extLst>
      <p:ext uri="{BB962C8B-B14F-4D97-AF65-F5344CB8AC3E}">
        <p14:creationId xmlns:p14="http://schemas.microsoft.com/office/powerpoint/2010/main" val="19014516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1861</TotalTime>
  <Words>1989</Words>
  <Application>Microsoft Office PowerPoint</Application>
  <PresentationFormat>Personalizado</PresentationFormat>
  <Paragraphs>336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Aharoni</vt:lpstr>
      <vt:lpstr>Arial</vt: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nataliagpetorres@outlook.com</cp:lastModifiedBy>
  <cp:revision>27</cp:revision>
  <dcterms:created xsi:type="dcterms:W3CDTF">2020-11-09T23:20:30Z</dcterms:created>
  <dcterms:modified xsi:type="dcterms:W3CDTF">2021-05-15T00:28:09Z</dcterms:modified>
</cp:coreProperties>
</file>