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50" d="100"/>
          <a:sy n="50" d="100"/>
        </p:scale>
        <p:origin x="2034"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76291"/>
            <a:chOff x="-60113" y="101667"/>
            <a:chExt cx="8202188" cy="987629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8833" y="1140066"/>
              <a:ext cx="7777163" cy="369332"/>
            </a:xfrm>
            <a:prstGeom prst="rect">
              <a:avLst/>
            </a:prstGeom>
            <a:noFill/>
          </p:spPr>
          <p:txBody>
            <a:bodyPr wrap="square" rtlCol="0">
              <a:spAutoFit/>
            </a:bodyPr>
            <a:lstStyle/>
            <a:p>
              <a:r>
                <a:rPr lang="es-MX" dirty="0"/>
                <a:t>Situación de Aprendizaje:       </a:t>
              </a:r>
              <a:r>
                <a:rPr lang="es-MX" sz="1600" b="1" dirty="0"/>
                <a:t>Todos podemos ayudar y Cuento historias con mi cuerpo.</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926259" cy="1837511"/>
              <a:chOff x="-104586" y="3258293"/>
              <a:chExt cx="7926259"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82123"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ES" sz="1000" dirty="0">
                    <a:solidFill>
                      <a:srgbClr val="FF9999"/>
                    </a:solidFill>
                    <a:latin typeface="Comic Sans MS" panose="030F0702030302020204" pitchFamily="66" charset="0"/>
                  </a:rPr>
                  <a:t>La participación de los padres puede ayudar a mejorar la calidad de los sistemas escolares públicos y los padres participativos pueden brindar un mosaico de oportunidades para que sus hijos tengan éxito en su tránsito por la escuela. </a:t>
                </a:r>
              </a:p>
              <a:p>
                <a:pPr algn="ctr"/>
                <a:r>
                  <a:rPr lang="es-MX" sz="900" b="1" dirty="0">
                    <a:solidFill>
                      <a:srgbClr val="FF9999"/>
                    </a:solidFill>
                    <a:latin typeface="Comic Sans MS" panose="030F0702030302020204" pitchFamily="66" charset="0"/>
                  </a:rPr>
                  <a:t>Machen, Wilson y Notar (2005). </a:t>
                </a:r>
              </a:p>
              <a:p>
                <a:pPr algn="ctr"/>
                <a:r>
                  <a:rPr lang="es-MX" sz="900" dirty="0">
                    <a:solidFill>
                      <a:srgbClr val="FF9999"/>
                    </a:solidFill>
                    <a:latin typeface="Comic Sans MS" panose="030F0702030302020204" pitchFamily="66" charset="0"/>
                  </a:rPr>
                  <a:t>Durante el día la falta de participación de los padres provocó asilamiento de actividades y el desarrollo de los aprendizajes esperados. </a:t>
                </a:r>
              </a:p>
              <a:p>
                <a:pPr algn="ctr"/>
                <a:endParaRPr lang="es-MX" sz="500" b="1"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25469" y="8366498"/>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384995"/>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Presentación exitosa al grupo, por medio de un video explicativo dando a conocer el propósito de la jornada de práctica, los padres de familia fueron muy respetuosos y me recibieron de la mejor manera, así mismo la educadora me brindó la confianza para seguir aprendiendo de ella y trabajando en equipo.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387536"/>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942" y="8691037"/>
              <a:ext cx="3901420" cy="120032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La poca participación de los padres de familia en cuanto a las evidencias fue poca, quizá la fecha festiva fue lo que provocó el aislamiento de actividades, el aprendizaje esperado no se aplicó como esperaba aunque estaba enfocada con el 10 de mayo la participación fue mínima.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01" name="CuadroTexto 300">
            <a:extLst>
              <a:ext uri="{FF2B5EF4-FFF2-40B4-BE49-F238E27FC236}">
                <a16:creationId xmlns:a16="http://schemas.microsoft.com/office/drawing/2014/main" id="{17D860DF-E0B4-435C-8066-96DC0A190B73}"/>
              </a:ext>
            </a:extLst>
          </p:cNvPr>
          <p:cNvSpPr txBox="1"/>
          <p:nvPr/>
        </p:nvSpPr>
        <p:spPr>
          <a:xfrm>
            <a:off x="547916" y="229215"/>
            <a:ext cx="3046963" cy="461665"/>
          </a:xfrm>
          <a:prstGeom prst="rect">
            <a:avLst/>
          </a:prstGeom>
          <a:noFill/>
          <a:ln>
            <a:noFill/>
          </a:ln>
        </p:spPr>
        <p:txBody>
          <a:bodyPr wrap="square" rtlCol="0">
            <a:spAutoFit/>
          </a:bodyPr>
          <a:lstStyle/>
          <a:p>
            <a:r>
              <a:rPr lang="es-MX" sz="2400" b="1" dirty="0"/>
              <a:t> 10    Mayo  2021</a:t>
            </a:r>
          </a:p>
        </p:txBody>
      </p:sp>
      <p:pic>
        <p:nvPicPr>
          <p:cNvPr id="302" name="Gráfico 301" descr="Marca de verificación">
            <a:extLst>
              <a:ext uri="{FF2B5EF4-FFF2-40B4-BE49-F238E27FC236}">
                <a16:creationId xmlns:a16="http://schemas.microsoft.com/office/drawing/2014/main" id="{746022A8-0F47-466E-BF7F-C859514C9F6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4660" y="661957"/>
            <a:ext cx="503126" cy="503126"/>
          </a:xfrm>
          <a:prstGeom prst="rect">
            <a:avLst/>
          </a:prstGeom>
        </p:spPr>
      </p:pic>
      <p:pic>
        <p:nvPicPr>
          <p:cNvPr id="305" name="Gráfico 304" descr="Marca de verificación">
            <a:extLst>
              <a:ext uri="{FF2B5EF4-FFF2-40B4-BE49-F238E27FC236}">
                <a16:creationId xmlns:a16="http://schemas.microsoft.com/office/drawing/2014/main" id="{E8AABD63-1CB4-46CA-82B9-F424524F526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49268" y="2308201"/>
            <a:ext cx="685487" cy="685487"/>
          </a:xfrm>
          <a:prstGeom prst="rect">
            <a:avLst/>
          </a:prstGeom>
        </p:spPr>
      </p:pic>
      <p:pic>
        <p:nvPicPr>
          <p:cNvPr id="309" name="Gráfico 308" descr="Marca de verificación">
            <a:extLst>
              <a:ext uri="{FF2B5EF4-FFF2-40B4-BE49-F238E27FC236}">
                <a16:creationId xmlns:a16="http://schemas.microsoft.com/office/drawing/2014/main" id="{1B4B3027-5BDC-4295-8906-A935B4AB13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0504" y="3036534"/>
            <a:ext cx="673827" cy="503126"/>
          </a:xfrm>
          <a:prstGeom prst="rect">
            <a:avLst/>
          </a:prstGeom>
        </p:spPr>
      </p:pic>
      <p:pic>
        <p:nvPicPr>
          <p:cNvPr id="311" name="Gráfico 310" descr="Marca de verificación">
            <a:extLst>
              <a:ext uri="{FF2B5EF4-FFF2-40B4-BE49-F238E27FC236}">
                <a16:creationId xmlns:a16="http://schemas.microsoft.com/office/drawing/2014/main" id="{1FC524AE-F2B9-4341-AAF0-550EC16FA3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6" y="4280701"/>
            <a:ext cx="251595" cy="251595"/>
          </a:xfrm>
          <a:prstGeom prst="rect">
            <a:avLst/>
          </a:prstGeom>
        </p:spPr>
      </p:pic>
      <p:pic>
        <p:nvPicPr>
          <p:cNvPr id="312" name="Gráfico 311" descr="Marca de verificación">
            <a:extLst>
              <a:ext uri="{FF2B5EF4-FFF2-40B4-BE49-F238E27FC236}">
                <a16:creationId xmlns:a16="http://schemas.microsoft.com/office/drawing/2014/main" id="{A0915EEB-AC9C-41E9-8DBA-FA334B6624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3" y="4468925"/>
            <a:ext cx="251595" cy="251595"/>
          </a:xfrm>
          <a:prstGeom prst="rect">
            <a:avLst/>
          </a:prstGeom>
        </p:spPr>
      </p:pic>
      <p:pic>
        <p:nvPicPr>
          <p:cNvPr id="313" name="Gráfico 312" descr="Marca de verificación">
            <a:extLst>
              <a:ext uri="{FF2B5EF4-FFF2-40B4-BE49-F238E27FC236}">
                <a16:creationId xmlns:a16="http://schemas.microsoft.com/office/drawing/2014/main" id="{3CA5D818-8DF8-4707-A382-8F2830C561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5019990"/>
            <a:ext cx="251595" cy="251595"/>
          </a:xfrm>
          <a:prstGeom prst="rect">
            <a:avLst/>
          </a:prstGeom>
        </p:spPr>
      </p:pic>
      <p:pic>
        <p:nvPicPr>
          <p:cNvPr id="315" name="Gráfico 314" descr="Marca de verificación">
            <a:extLst>
              <a:ext uri="{FF2B5EF4-FFF2-40B4-BE49-F238E27FC236}">
                <a16:creationId xmlns:a16="http://schemas.microsoft.com/office/drawing/2014/main" id="{21A617FA-80F8-41C9-BA20-508411F1ED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5914834"/>
            <a:ext cx="251595" cy="251595"/>
          </a:xfrm>
          <a:prstGeom prst="rect">
            <a:avLst/>
          </a:prstGeom>
        </p:spPr>
      </p:pic>
      <p:pic>
        <p:nvPicPr>
          <p:cNvPr id="316" name="Gráfico 315" descr="Marca de verificación">
            <a:extLst>
              <a:ext uri="{FF2B5EF4-FFF2-40B4-BE49-F238E27FC236}">
                <a16:creationId xmlns:a16="http://schemas.microsoft.com/office/drawing/2014/main" id="{90BAA6B5-D618-4FF7-B883-4EC41370A2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772" y="6119258"/>
            <a:ext cx="251595" cy="251595"/>
          </a:xfrm>
          <a:prstGeom prst="rect">
            <a:avLst/>
          </a:prstGeom>
        </p:spPr>
      </p:pic>
      <p:pic>
        <p:nvPicPr>
          <p:cNvPr id="317" name="Gráfico 316" descr="Marca de verificación">
            <a:extLst>
              <a:ext uri="{FF2B5EF4-FFF2-40B4-BE49-F238E27FC236}">
                <a16:creationId xmlns:a16="http://schemas.microsoft.com/office/drawing/2014/main" id="{D723D412-9226-4712-B753-60A49338C8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1989" y="6325208"/>
            <a:ext cx="251595" cy="251595"/>
          </a:xfrm>
          <a:prstGeom prst="rect">
            <a:avLst/>
          </a:prstGeom>
        </p:spPr>
      </p:pic>
      <p:pic>
        <p:nvPicPr>
          <p:cNvPr id="318" name="Gráfico 317" descr="Marca de verificación">
            <a:extLst>
              <a:ext uri="{FF2B5EF4-FFF2-40B4-BE49-F238E27FC236}">
                <a16:creationId xmlns:a16="http://schemas.microsoft.com/office/drawing/2014/main" id="{7C41B8D3-DA97-4E74-838C-3C26EE7082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6497534"/>
            <a:ext cx="251595" cy="251595"/>
          </a:xfrm>
          <a:prstGeom prst="rect">
            <a:avLst/>
          </a:prstGeom>
        </p:spPr>
      </p:pic>
      <p:pic>
        <p:nvPicPr>
          <p:cNvPr id="319" name="Gráfico 318" descr="Marca de verificación">
            <a:extLst>
              <a:ext uri="{FF2B5EF4-FFF2-40B4-BE49-F238E27FC236}">
                <a16:creationId xmlns:a16="http://schemas.microsoft.com/office/drawing/2014/main" id="{A1740851-78E7-4F8B-9DEC-D62932E06B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225566"/>
            <a:ext cx="251595" cy="251595"/>
          </a:xfrm>
          <a:prstGeom prst="rect">
            <a:avLst/>
          </a:prstGeom>
        </p:spPr>
      </p:pic>
      <p:pic>
        <p:nvPicPr>
          <p:cNvPr id="320" name="Gráfico 319" descr="Marca de verificación">
            <a:extLst>
              <a:ext uri="{FF2B5EF4-FFF2-40B4-BE49-F238E27FC236}">
                <a16:creationId xmlns:a16="http://schemas.microsoft.com/office/drawing/2014/main" id="{3390D06F-E4A5-4D27-91C2-DE797C492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925" y="7416413"/>
            <a:ext cx="251595" cy="251595"/>
          </a:xfrm>
          <a:prstGeom prst="rect">
            <a:avLst/>
          </a:prstGeom>
        </p:spPr>
      </p:pic>
      <p:pic>
        <p:nvPicPr>
          <p:cNvPr id="321" name="Gráfico 320" descr="Marca de verificación">
            <a:extLst>
              <a:ext uri="{FF2B5EF4-FFF2-40B4-BE49-F238E27FC236}">
                <a16:creationId xmlns:a16="http://schemas.microsoft.com/office/drawing/2014/main" id="{01A1A556-D3C9-4E44-B4DD-E6DD449C31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7411" y="7604046"/>
            <a:ext cx="251595" cy="251595"/>
          </a:xfrm>
          <a:prstGeom prst="rect">
            <a:avLst/>
          </a:prstGeom>
        </p:spPr>
      </p:pic>
      <p:pic>
        <p:nvPicPr>
          <p:cNvPr id="322" name="Gráfico 321" descr="Marca de verificación">
            <a:extLst>
              <a:ext uri="{FF2B5EF4-FFF2-40B4-BE49-F238E27FC236}">
                <a16:creationId xmlns:a16="http://schemas.microsoft.com/office/drawing/2014/main" id="{EB457025-EFF9-4680-B427-17A939A77C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792071"/>
            <a:ext cx="251595" cy="251595"/>
          </a:xfrm>
          <a:prstGeom prst="rect">
            <a:avLst/>
          </a:prstGeom>
        </p:spPr>
      </p:pic>
      <p:pic>
        <p:nvPicPr>
          <p:cNvPr id="323" name="Gráfico 322" descr="Marca de verificación">
            <a:extLst>
              <a:ext uri="{FF2B5EF4-FFF2-40B4-BE49-F238E27FC236}">
                <a16:creationId xmlns:a16="http://schemas.microsoft.com/office/drawing/2014/main" id="{DEC5D895-1F8B-401E-A7E3-D014486438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4" y="7993920"/>
            <a:ext cx="251595" cy="251595"/>
          </a:xfrm>
          <a:prstGeom prst="rect">
            <a:avLst/>
          </a:prstGeom>
        </p:spPr>
      </p:pic>
      <p:pic>
        <p:nvPicPr>
          <p:cNvPr id="324" name="Gráfico 323" descr="Marca de verificación">
            <a:extLst>
              <a:ext uri="{FF2B5EF4-FFF2-40B4-BE49-F238E27FC236}">
                <a16:creationId xmlns:a16="http://schemas.microsoft.com/office/drawing/2014/main" id="{FF0DFAEF-EEB1-4E4B-A0C5-E4DD730069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3" y="8170644"/>
            <a:ext cx="251595" cy="251595"/>
          </a:xfrm>
          <a:prstGeom prst="rect">
            <a:avLst/>
          </a:prstGeom>
        </p:spPr>
      </p:pic>
      <p:pic>
        <p:nvPicPr>
          <p:cNvPr id="154" name="Gráfico 153" descr="Marca de verificación">
            <a:extLst>
              <a:ext uri="{FF2B5EF4-FFF2-40B4-BE49-F238E27FC236}">
                <a16:creationId xmlns:a16="http://schemas.microsoft.com/office/drawing/2014/main" id="{C5FE7151-4870-452F-AE4F-AFFA2B48AA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15200" y="2300983"/>
            <a:ext cx="685487" cy="685487"/>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8833" y="1140066"/>
              <a:ext cx="7777163" cy="400110"/>
            </a:xfrm>
            <a:prstGeom prst="rect">
              <a:avLst/>
            </a:prstGeom>
            <a:noFill/>
          </p:spPr>
          <p:txBody>
            <a:bodyPr wrap="square" rtlCol="0">
              <a:spAutoFit/>
            </a:bodyPr>
            <a:lstStyle/>
            <a:p>
              <a:r>
                <a:rPr lang="es-MX" dirty="0"/>
                <a:t>Situación de Aprendizaje:      </a:t>
              </a:r>
              <a:r>
                <a:rPr lang="es-MX" sz="2000" b="1" dirty="0"/>
                <a:t>Oficios y profesiones y Juego de carreras.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926259" cy="1837511"/>
              <a:chOff x="-104586" y="3258293"/>
              <a:chExt cx="7926259"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82123" cy="1238801"/>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ES" sz="1050" dirty="0">
                    <a:solidFill>
                      <a:srgbClr val="FF9999"/>
                    </a:solidFill>
                  </a:rPr>
                  <a:t>Las consignas tienen un papel fundamental en el proceso de aprendizaje de los alumnos porque orienta el recorrido que se debe realizar para construir el conocimiento. Es una herramienta que permite al docente orientar el proceso cognitivo y desarrollar las estrategias de aprendizaje de los alumnos. </a:t>
                </a:r>
              </a:p>
              <a:p>
                <a:pPr algn="ctr"/>
                <a:r>
                  <a:rPr lang="es-MX" sz="1000" b="1" dirty="0">
                    <a:solidFill>
                      <a:srgbClr val="FF9999"/>
                    </a:solidFill>
                  </a:rPr>
                  <a:t>Dora Riestra (2008)</a:t>
                </a:r>
                <a:endParaRPr lang="es-MX" sz="800" b="1"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25469" y="8366498"/>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La participación de los alumnos en las evidencias fue muy buena, de las dos actividades aplicadas la que reaccionaron mejor fue la de los oficios y profesiones, los alumnos se vistieron de la profesión que más les gustó y mandaron un audio diciendo los aportes que la profesión da a la sociedad. Me gustó mucho la forma en que los niños se desenvolvieron y se desarrolló el aprendizaje.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387536"/>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942" y="8691037"/>
              <a:ext cx="3901420" cy="1015663"/>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Las consignas dadas en la actividad de pensamiento matemático se dispersaron y fueron contados los alumnos que la realizaron de forma exitosa, considero que la explicación que se dio no fue la suficiente y se perdió el sentido de </a:t>
              </a:r>
              <a:r>
                <a:rPr lang="es-MX" sz="1200">
                  <a:solidFill>
                    <a:schemeClr val="bg1"/>
                  </a:solidFill>
                  <a:latin typeface="Comic Sans MS" panose="030F0702030302020204" pitchFamily="66" charset="0"/>
                </a:rPr>
                <a:t>la actividad. </a:t>
              </a:r>
              <a:endParaRPr lang="es-MX" sz="12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01" name="CuadroTexto 300">
            <a:extLst>
              <a:ext uri="{FF2B5EF4-FFF2-40B4-BE49-F238E27FC236}">
                <a16:creationId xmlns:a16="http://schemas.microsoft.com/office/drawing/2014/main" id="{17D860DF-E0B4-435C-8066-96DC0A190B73}"/>
              </a:ext>
            </a:extLst>
          </p:cNvPr>
          <p:cNvSpPr txBox="1"/>
          <p:nvPr/>
        </p:nvSpPr>
        <p:spPr>
          <a:xfrm>
            <a:off x="547916" y="229215"/>
            <a:ext cx="3046963" cy="461665"/>
          </a:xfrm>
          <a:prstGeom prst="rect">
            <a:avLst/>
          </a:prstGeom>
          <a:noFill/>
          <a:ln>
            <a:noFill/>
          </a:ln>
        </p:spPr>
        <p:txBody>
          <a:bodyPr wrap="square" rtlCol="0">
            <a:spAutoFit/>
          </a:bodyPr>
          <a:lstStyle/>
          <a:p>
            <a:r>
              <a:rPr lang="es-MX" sz="2400" b="1" dirty="0"/>
              <a:t> 11    Mayo  2021</a:t>
            </a:r>
          </a:p>
        </p:txBody>
      </p:sp>
      <p:pic>
        <p:nvPicPr>
          <p:cNvPr id="302" name="Gráfico 301" descr="Marca de verificación">
            <a:extLst>
              <a:ext uri="{FF2B5EF4-FFF2-40B4-BE49-F238E27FC236}">
                <a16:creationId xmlns:a16="http://schemas.microsoft.com/office/drawing/2014/main" id="{746022A8-0F47-466E-BF7F-C859514C9F6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7407" y="644307"/>
            <a:ext cx="503126" cy="503126"/>
          </a:xfrm>
          <a:prstGeom prst="rect">
            <a:avLst/>
          </a:prstGeom>
        </p:spPr>
      </p:pic>
      <p:pic>
        <p:nvPicPr>
          <p:cNvPr id="305" name="Gráfico 304" descr="Marca de verificación">
            <a:extLst>
              <a:ext uri="{FF2B5EF4-FFF2-40B4-BE49-F238E27FC236}">
                <a16:creationId xmlns:a16="http://schemas.microsoft.com/office/drawing/2014/main" id="{E8AABD63-1CB4-46CA-82B9-F424524F526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69825" y="2282751"/>
            <a:ext cx="685487" cy="685487"/>
          </a:xfrm>
          <a:prstGeom prst="rect">
            <a:avLst/>
          </a:prstGeom>
        </p:spPr>
      </p:pic>
      <p:pic>
        <p:nvPicPr>
          <p:cNvPr id="309" name="Gráfico 308" descr="Marca de verificación">
            <a:extLst>
              <a:ext uri="{FF2B5EF4-FFF2-40B4-BE49-F238E27FC236}">
                <a16:creationId xmlns:a16="http://schemas.microsoft.com/office/drawing/2014/main" id="{1B4B3027-5BDC-4295-8906-A935B4AB13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37387" y="3010432"/>
            <a:ext cx="673827" cy="503126"/>
          </a:xfrm>
          <a:prstGeom prst="rect">
            <a:avLst/>
          </a:prstGeom>
        </p:spPr>
      </p:pic>
      <p:pic>
        <p:nvPicPr>
          <p:cNvPr id="311" name="Gráfico 310" descr="Marca de verificación">
            <a:extLst>
              <a:ext uri="{FF2B5EF4-FFF2-40B4-BE49-F238E27FC236}">
                <a16:creationId xmlns:a16="http://schemas.microsoft.com/office/drawing/2014/main" id="{1FC524AE-F2B9-4341-AAF0-550EC16FA3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6" y="4280701"/>
            <a:ext cx="251595" cy="251595"/>
          </a:xfrm>
          <a:prstGeom prst="rect">
            <a:avLst/>
          </a:prstGeom>
        </p:spPr>
      </p:pic>
      <p:pic>
        <p:nvPicPr>
          <p:cNvPr id="312" name="Gráfico 311" descr="Marca de verificación">
            <a:extLst>
              <a:ext uri="{FF2B5EF4-FFF2-40B4-BE49-F238E27FC236}">
                <a16:creationId xmlns:a16="http://schemas.microsoft.com/office/drawing/2014/main" id="{A0915EEB-AC9C-41E9-8DBA-FA334B6624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3" y="4468925"/>
            <a:ext cx="251595" cy="251595"/>
          </a:xfrm>
          <a:prstGeom prst="rect">
            <a:avLst/>
          </a:prstGeom>
        </p:spPr>
      </p:pic>
      <p:pic>
        <p:nvPicPr>
          <p:cNvPr id="313" name="Gráfico 312" descr="Marca de verificación">
            <a:extLst>
              <a:ext uri="{FF2B5EF4-FFF2-40B4-BE49-F238E27FC236}">
                <a16:creationId xmlns:a16="http://schemas.microsoft.com/office/drawing/2014/main" id="{3CA5D818-8DF8-4707-A382-8F2830C561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5019990"/>
            <a:ext cx="251595" cy="251595"/>
          </a:xfrm>
          <a:prstGeom prst="rect">
            <a:avLst/>
          </a:prstGeom>
        </p:spPr>
      </p:pic>
      <p:pic>
        <p:nvPicPr>
          <p:cNvPr id="315" name="Gráfico 314" descr="Marca de verificación">
            <a:extLst>
              <a:ext uri="{FF2B5EF4-FFF2-40B4-BE49-F238E27FC236}">
                <a16:creationId xmlns:a16="http://schemas.microsoft.com/office/drawing/2014/main" id="{21A617FA-80F8-41C9-BA20-508411F1ED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5373" y="5915739"/>
            <a:ext cx="251595" cy="251595"/>
          </a:xfrm>
          <a:prstGeom prst="rect">
            <a:avLst/>
          </a:prstGeom>
        </p:spPr>
      </p:pic>
      <p:pic>
        <p:nvPicPr>
          <p:cNvPr id="316" name="Gráfico 315" descr="Marca de verificación">
            <a:extLst>
              <a:ext uri="{FF2B5EF4-FFF2-40B4-BE49-F238E27FC236}">
                <a16:creationId xmlns:a16="http://schemas.microsoft.com/office/drawing/2014/main" id="{90BAA6B5-D618-4FF7-B883-4EC41370A2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1198" y="6120629"/>
            <a:ext cx="251595" cy="251595"/>
          </a:xfrm>
          <a:prstGeom prst="rect">
            <a:avLst/>
          </a:prstGeom>
        </p:spPr>
      </p:pic>
      <p:pic>
        <p:nvPicPr>
          <p:cNvPr id="317" name="Gráfico 316" descr="Marca de verificación">
            <a:extLst>
              <a:ext uri="{FF2B5EF4-FFF2-40B4-BE49-F238E27FC236}">
                <a16:creationId xmlns:a16="http://schemas.microsoft.com/office/drawing/2014/main" id="{D723D412-9226-4712-B753-60A49338C8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265" y="6295418"/>
            <a:ext cx="251595" cy="251595"/>
          </a:xfrm>
          <a:prstGeom prst="rect">
            <a:avLst/>
          </a:prstGeom>
        </p:spPr>
      </p:pic>
      <p:pic>
        <p:nvPicPr>
          <p:cNvPr id="318" name="Gráfico 317" descr="Marca de verificación">
            <a:extLst>
              <a:ext uri="{FF2B5EF4-FFF2-40B4-BE49-F238E27FC236}">
                <a16:creationId xmlns:a16="http://schemas.microsoft.com/office/drawing/2014/main" id="{7C41B8D3-DA97-4E74-838C-3C26EE7082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7151" y="6468362"/>
            <a:ext cx="251595" cy="251595"/>
          </a:xfrm>
          <a:prstGeom prst="rect">
            <a:avLst/>
          </a:prstGeom>
        </p:spPr>
      </p:pic>
      <p:pic>
        <p:nvPicPr>
          <p:cNvPr id="319" name="Gráfico 318" descr="Marca de verificación">
            <a:extLst>
              <a:ext uri="{FF2B5EF4-FFF2-40B4-BE49-F238E27FC236}">
                <a16:creationId xmlns:a16="http://schemas.microsoft.com/office/drawing/2014/main" id="{A1740851-78E7-4F8B-9DEC-D62932E06B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225566"/>
            <a:ext cx="251595" cy="251595"/>
          </a:xfrm>
          <a:prstGeom prst="rect">
            <a:avLst/>
          </a:prstGeom>
        </p:spPr>
      </p:pic>
      <p:pic>
        <p:nvPicPr>
          <p:cNvPr id="320" name="Gráfico 319" descr="Marca de verificación">
            <a:extLst>
              <a:ext uri="{FF2B5EF4-FFF2-40B4-BE49-F238E27FC236}">
                <a16:creationId xmlns:a16="http://schemas.microsoft.com/office/drawing/2014/main" id="{3390D06F-E4A5-4D27-91C2-DE797C492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925" y="7416413"/>
            <a:ext cx="251595" cy="251595"/>
          </a:xfrm>
          <a:prstGeom prst="rect">
            <a:avLst/>
          </a:prstGeom>
        </p:spPr>
      </p:pic>
      <p:pic>
        <p:nvPicPr>
          <p:cNvPr id="321" name="Gráfico 320" descr="Marca de verificación">
            <a:extLst>
              <a:ext uri="{FF2B5EF4-FFF2-40B4-BE49-F238E27FC236}">
                <a16:creationId xmlns:a16="http://schemas.microsoft.com/office/drawing/2014/main" id="{01A1A556-D3C9-4E44-B4DD-E6DD449C31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7411" y="7604046"/>
            <a:ext cx="251595" cy="251595"/>
          </a:xfrm>
          <a:prstGeom prst="rect">
            <a:avLst/>
          </a:prstGeom>
        </p:spPr>
      </p:pic>
      <p:pic>
        <p:nvPicPr>
          <p:cNvPr id="322" name="Gráfico 321" descr="Marca de verificación">
            <a:extLst>
              <a:ext uri="{FF2B5EF4-FFF2-40B4-BE49-F238E27FC236}">
                <a16:creationId xmlns:a16="http://schemas.microsoft.com/office/drawing/2014/main" id="{EB457025-EFF9-4680-B427-17A939A77C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792071"/>
            <a:ext cx="251595" cy="251595"/>
          </a:xfrm>
          <a:prstGeom prst="rect">
            <a:avLst/>
          </a:prstGeom>
        </p:spPr>
      </p:pic>
      <p:pic>
        <p:nvPicPr>
          <p:cNvPr id="323" name="Gráfico 322" descr="Marca de verificación">
            <a:extLst>
              <a:ext uri="{FF2B5EF4-FFF2-40B4-BE49-F238E27FC236}">
                <a16:creationId xmlns:a16="http://schemas.microsoft.com/office/drawing/2014/main" id="{DEC5D895-1F8B-401E-A7E3-D014486438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4" y="7993920"/>
            <a:ext cx="251595" cy="251595"/>
          </a:xfrm>
          <a:prstGeom prst="rect">
            <a:avLst/>
          </a:prstGeom>
        </p:spPr>
      </p:pic>
      <p:pic>
        <p:nvPicPr>
          <p:cNvPr id="324" name="Gráfico 323" descr="Marca de verificación">
            <a:extLst>
              <a:ext uri="{FF2B5EF4-FFF2-40B4-BE49-F238E27FC236}">
                <a16:creationId xmlns:a16="http://schemas.microsoft.com/office/drawing/2014/main" id="{FF0DFAEF-EEB1-4E4B-A0C5-E4DD730069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3" y="8170644"/>
            <a:ext cx="251595" cy="251595"/>
          </a:xfrm>
          <a:prstGeom prst="rect">
            <a:avLst/>
          </a:prstGeom>
        </p:spPr>
      </p:pic>
      <p:pic>
        <p:nvPicPr>
          <p:cNvPr id="154" name="Gráfico 153" descr="Marca de verificación">
            <a:extLst>
              <a:ext uri="{FF2B5EF4-FFF2-40B4-BE49-F238E27FC236}">
                <a16:creationId xmlns:a16="http://schemas.microsoft.com/office/drawing/2014/main" id="{C5FE7151-4870-452F-AE4F-AFFA2B48AA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54669" y="2277019"/>
            <a:ext cx="685487" cy="685487"/>
          </a:xfrm>
          <a:prstGeom prst="rect">
            <a:avLst/>
          </a:prstGeom>
        </p:spPr>
      </p:pic>
      <p:pic>
        <p:nvPicPr>
          <p:cNvPr id="156" name="Gráfico 155" descr="Marca de verificación">
            <a:extLst>
              <a:ext uri="{FF2B5EF4-FFF2-40B4-BE49-F238E27FC236}">
                <a16:creationId xmlns:a16="http://schemas.microsoft.com/office/drawing/2014/main" id="{FC792562-9BBD-4AAB-B7C6-809E470D45B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4048732"/>
            <a:ext cx="251595" cy="251595"/>
          </a:xfrm>
          <a:prstGeom prst="rect">
            <a:avLst/>
          </a:prstGeom>
        </p:spPr>
      </p:pic>
      <p:pic>
        <p:nvPicPr>
          <p:cNvPr id="157" name="Gráfico 156" descr="Marca de verificación">
            <a:extLst>
              <a:ext uri="{FF2B5EF4-FFF2-40B4-BE49-F238E27FC236}">
                <a16:creationId xmlns:a16="http://schemas.microsoft.com/office/drawing/2014/main" id="{62D0FC0C-E368-4EAD-874C-C29DF37C9A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5" y="4654485"/>
            <a:ext cx="251595" cy="251595"/>
          </a:xfrm>
          <a:prstGeom prst="rect">
            <a:avLst/>
          </a:prstGeom>
        </p:spPr>
      </p:pic>
    </p:spTree>
    <p:extLst>
      <p:ext uri="{BB962C8B-B14F-4D97-AF65-F5344CB8AC3E}">
        <p14:creationId xmlns:p14="http://schemas.microsoft.com/office/powerpoint/2010/main" val="28769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8833" y="1140066"/>
              <a:ext cx="7777163" cy="400110"/>
            </a:xfrm>
            <a:prstGeom prst="rect">
              <a:avLst/>
            </a:prstGeom>
            <a:noFill/>
          </p:spPr>
          <p:txBody>
            <a:bodyPr wrap="square" rtlCol="0">
              <a:spAutoFit/>
            </a:bodyPr>
            <a:lstStyle/>
            <a:p>
              <a:r>
                <a:rPr lang="es-MX" dirty="0"/>
                <a:t>Situación de Aprendizaje:      </a:t>
              </a:r>
              <a:r>
                <a:rPr lang="es-MX" sz="2000" b="1" dirty="0"/>
                <a:t>Imagina, imaginaba, imaginaré.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926259" cy="1837511"/>
              <a:chOff x="-104586" y="3258293"/>
              <a:chExt cx="7926259"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82123" cy="1354217"/>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ES" sz="1000" dirty="0">
                    <a:solidFill>
                      <a:srgbClr val="FF9999"/>
                    </a:solidFill>
                    <a:latin typeface="Comic Sans MS" panose="030F0702030302020204" pitchFamily="66" charset="0"/>
                  </a:rPr>
                  <a:t>Los niños pequeños necesitan ayuda para aprender habilidades motoras. Deben pasar por varios pasos de desarrollo para aprender a coordinar sus movimientos de modo que puedan correr, lanzar, atrapar y actividades similares eficazmente. Como lo menciona Goodway, J., (2020). El área de educación física  constituye gran parte del desarrollo en los niños, por eso la importancia de la participación de los alumnos en dicha área.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25469" y="8366498"/>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23412"/>
            </a:xfrm>
            <a:prstGeom prst="rect">
              <a:avLst/>
            </a:prstGeom>
            <a:noFill/>
          </p:spPr>
          <p:txBody>
            <a:bodyPr wrap="square">
              <a:spAutoFit/>
            </a:bodyPr>
            <a:lstStyle/>
            <a:p>
              <a:pPr algn="ctr"/>
              <a:r>
                <a:rPr lang="es-ES" sz="1050" dirty="0">
                  <a:solidFill>
                    <a:schemeClr val="bg1"/>
                  </a:solidFill>
                  <a:latin typeface="Comic Sans MS" panose="030F0702030302020204" pitchFamily="66" charset="0"/>
                </a:rPr>
                <a:t>Los niños participaron en la actividad de lenguaje de forma buena, se cumplió con el logro del aprendizaje al relacionar cada una de las imágenes que encontraron en revistas  con el fin de crear una historia, aunque las imágenes no eran similares, la transversalidad que hicieron fue muy creativa y se aprovechó</a:t>
              </a:r>
              <a:r>
                <a:rPr lang="es-MX" sz="1050" dirty="0">
                  <a:solidFill>
                    <a:schemeClr val="bg1"/>
                  </a:solidFill>
                  <a:latin typeface="Comic Sans MS" panose="030F0702030302020204" pitchFamily="66" charset="0"/>
                </a:rPr>
                <a:t> más la actividad al momento de escribir la historia con ayuda de su cuidador.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387536"/>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942" y="8691037"/>
              <a:ext cx="3901420" cy="1107996"/>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La participación en la clase de Educación Física fue muy poca, las evidencias que se mandaron fueron muy pocas, considero que los padres de familia no saben la importancia que tiene dicha área en el desarrollo de los alumnos como parte primordial en el proceso de enseñanza en todos los ámbitos de los niños.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01" name="CuadroTexto 300">
            <a:extLst>
              <a:ext uri="{FF2B5EF4-FFF2-40B4-BE49-F238E27FC236}">
                <a16:creationId xmlns:a16="http://schemas.microsoft.com/office/drawing/2014/main" id="{17D860DF-E0B4-435C-8066-96DC0A190B73}"/>
              </a:ext>
            </a:extLst>
          </p:cNvPr>
          <p:cNvSpPr txBox="1"/>
          <p:nvPr/>
        </p:nvSpPr>
        <p:spPr>
          <a:xfrm>
            <a:off x="547916" y="229215"/>
            <a:ext cx="3046963" cy="461665"/>
          </a:xfrm>
          <a:prstGeom prst="rect">
            <a:avLst/>
          </a:prstGeom>
          <a:noFill/>
          <a:ln>
            <a:noFill/>
          </a:ln>
        </p:spPr>
        <p:txBody>
          <a:bodyPr wrap="square" rtlCol="0">
            <a:spAutoFit/>
          </a:bodyPr>
          <a:lstStyle/>
          <a:p>
            <a:r>
              <a:rPr lang="es-MX" sz="2400" b="1" dirty="0"/>
              <a:t> 12   Mayo  2021</a:t>
            </a:r>
          </a:p>
        </p:txBody>
      </p:sp>
      <p:pic>
        <p:nvPicPr>
          <p:cNvPr id="302" name="Gráfico 301" descr="Marca de verificación">
            <a:extLst>
              <a:ext uri="{FF2B5EF4-FFF2-40B4-BE49-F238E27FC236}">
                <a16:creationId xmlns:a16="http://schemas.microsoft.com/office/drawing/2014/main" id="{746022A8-0F47-466E-BF7F-C859514C9F6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13135" y="643235"/>
            <a:ext cx="503126" cy="503126"/>
          </a:xfrm>
          <a:prstGeom prst="rect">
            <a:avLst/>
          </a:prstGeom>
        </p:spPr>
      </p:pic>
      <p:pic>
        <p:nvPicPr>
          <p:cNvPr id="309" name="Gráfico 308" descr="Marca de verificación">
            <a:extLst>
              <a:ext uri="{FF2B5EF4-FFF2-40B4-BE49-F238E27FC236}">
                <a16:creationId xmlns:a16="http://schemas.microsoft.com/office/drawing/2014/main" id="{1B4B3027-5BDC-4295-8906-A935B4AB13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87170" y="3011147"/>
            <a:ext cx="673827" cy="503126"/>
          </a:xfrm>
          <a:prstGeom prst="rect">
            <a:avLst/>
          </a:prstGeom>
        </p:spPr>
      </p:pic>
      <p:pic>
        <p:nvPicPr>
          <p:cNvPr id="311" name="Gráfico 310" descr="Marca de verificación">
            <a:extLst>
              <a:ext uri="{FF2B5EF4-FFF2-40B4-BE49-F238E27FC236}">
                <a16:creationId xmlns:a16="http://schemas.microsoft.com/office/drawing/2014/main" id="{1FC524AE-F2B9-4341-AAF0-550EC16FA3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6" y="4280701"/>
            <a:ext cx="251595" cy="251595"/>
          </a:xfrm>
          <a:prstGeom prst="rect">
            <a:avLst/>
          </a:prstGeom>
        </p:spPr>
      </p:pic>
      <p:pic>
        <p:nvPicPr>
          <p:cNvPr id="312" name="Gráfico 311" descr="Marca de verificación">
            <a:extLst>
              <a:ext uri="{FF2B5EF4-FFF2-40B4-BE49-F238E27FC236}">
                <a16:creationId xmlns:a16="http://schemas.microsoft.com/office/drawing/2014/main" id="{A0915EEB-AC9C-41E9-8DBA-FA334B6624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3" y="4468925"/>
            <a:ext cx="251595" cy="251595"/>
          </a:xfrm>
          <a:prstGeom prst="rect">
            <a:avLst/>
          </a:prstGeom>
        </p:spPr>
      </p:pic>
      <p:pic>
        <p:nvPicPr>
          <p:cNvPr id="313" name="Gráfico 312" descr="Marca de verificación">
            <a:extLst>
              <a:ext uri="{FF2B5EF4-FFF2-40B4-BE49-F238E27FC236}">
                <a16:creationId xmlns:a16="http://schemas.microsoft.com/office/drawing/2014/main" id="{3CA5D818-8DF8-4707-A382-8F2830C561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5019990"/>
            <a:ext cx="251595" cy="251595"/>
          </a:xfrm>
          <a:prstGeom prst="rect">
            <a:avLst/>
          </a:prstGeom>
        </p:spPr>
      </p:pic>
      <p:pic>
        <p:nvPicPr>
          <p:cNvPr id="315" name="Gráfico 314" descr="Marca de verificación">
            <a:extLst>
              <a:ext uri="{FF2B5EF4-FFF2-40B4-BE49-F238E27FC236}">
                <a16:creationId xmlns:a16="http://schemas.microsoft.com/office/drawing/2014/main" id="{21A617FA-80F8-41C9-BA20-508411F1ED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5923768"/>
            <a:ext cx="251595" cy="251595"/>
          </a:xfrm>
          <a:prstGeom prst="rect">
            <a:avLst/>
          </a:prstGeom>
        </p:spPr>
      </p:pic>
      <p:pic>
        <p:nvPicPr>
          <p:cNvPr id="316" name="Gráfico 315" descr="Marca de verificación">
            <a:extLst>
              <a:ext uri="{FF2B5EF4-FFF2-40B4-BE49-F238E27FC236}">
                <a16:creationId xmlns:a16="http://schemas.microsoft.com/office/drawing/2014/main" id="{90BAA6B5-D618-4FF7-B883-4EC41370A2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5748" y="6121222"/>
            <a:ext cx="251595" cy="251595"/>
          </a:xfrm>
          <a:prstGeom prst="rect">
            <a:avLst/>
          </a:prstGeom>
        </p:spPr>
      </p:pic>
      <p:pic>
        <p:nvPicPr>
          <p:cNvPr id="317" name="Gráfico 316" descr="Marca de verificación">
            <a:extLst>
              <a:ext uri="{FF2B5EF4-FFF2-40B4-BE49-F238E27FC236}">
                <a16:creationId xmlns:a16="http://schemas.microsoft.com/office/drawing/2014/main" id="{D723D412-9226-4712-B753-60A49338C8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2556" y="6307443"/>
            <a:ext cx="251595" cy="251595"/>
          </a:xfrm>
          <a:prstGeom prst="rect">
            <a:avLst/>
          </a:prstGeom>
        </p:spPr>
      </p:pic>
      <p:pic>
        <p:nvPicPr>
          <p:cNvPr id="318" name="Gráfico 317" descr="Marca de verificación">
            <a:extLst>
              <a:ext uri="{FF2B5EF4-FFF2-40B4-BE49-F238E27FC236}">
                <a16:creationId xmlns:a16="http://schemas.microsoft.com/office/drawing/2014/main" id="{7C41B8D3-DA97-4E74-838C-3C26EE7082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6507959"/>
            <a:ext cx="251595" cy="251595"/>
          </a:xfrm>
          <a:prstGeom prst="rect">
            <a:avLst/>
          </a:prstGeom>
        </p:spPr>
      </p:pic>
      <p:pic>
        <p:nvPicPr>
          <p:cNvPr id="319" name="Gráfico 318" descr="Marca de verificación">
            <a:extLst>
              <a:ext uri="{FF2B5EF4-FFF2-40B4-BE49-F238E27FC236}">
                <a16:creationId xmlns:a16="http://schemas.microsoft.com/office/drawing/2014/main" id="{A1740851-78E7-4F8B-9DEC-D62932E06B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225566"/>
            <a:ext cx="251595" cy="251595"/>
          </a:xfrm>
          <a:prstGeom prst="rect">
            <a:avLst/>
          </a:prstGeom>
        </p:spPr>
      </p:pic>
      <p:pic>
        <p:nvPicPr>
          <p:cNvPr id="320" name="Gráfico 319" descr="Marca de verificación">
            <a:extLst>
              <a:ext uri="{FF2B5EF4-FFF2-40B4-BE49-F238E27FC236}">
                <a16:creationId xmlns:a16="http://schemas.microsoft.com/office/drawing/2014/main" id="{3390D06F-E4A5-4D27-91C2-DE797C492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925" y="7416413"/>
            <a:ext cx="251595" cy="251595"/>
          </a:xfrm>
          <a:prstGeom prst="rect">
            <a:avLst/>
          </a:prstGeom>
        </p:spPr>
      </p:pic>
      <p:pic>
        <p:nvPicPr>
          <p:cNvPr id="321" name="Gráfico 320" descr="Marca de verificación">
            <a:extLst>
              <a:ext uri="{FF2B5EF4-FFF2-40B4-BE49-F238E27FC236}">
                <a16:creationId xmlns:a16="http://schemas.microsoft.com/office/drawing/2014/main" id="{01A1A556-D3C9-4E44-B4DD-E6DD449C31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7411" y="7604046"/>
            <a:ext cx="251595" cy="251595"/>
          </a:xfrm>
          <a:prstGeom prst="rect">
            <a:avLst/>
          </a:prstGeom>
        </p:spPr>
      </p:pic>
      <p:pic>
        <p:nvPicPr>
          <p:cNvPr id="322" name="Gráfico 321" descr="Marca de verificación">
            <a:extLst>
              <a:ext uri="{FF2B5EF4-FFF2-40B4-BE49-F238E27FC236}">
                <a16:creationId xmlns:a16="http://schemas.microsoft.com/office/drawing/2014/main" id="{EB457025-EFF9-4680-B427-17A939A77C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792071"/>
            <a:ext cx="251595" cy="251595"/>
          </a:xfrm>
          <a:prstGeom prst="rect">
            <a:avLst/>
          </a:prstGeom>
        </p:spPr>
      </p:pic>
      <p:pic>
        <p:nvPicPr>
          <p:cNvPr id="323" name="Gráfico 322" descr="Marca de verificación">
            <a:extLst>
              <a:ext uri="{FF2B5EF4-FFF2-40B4-BE49-F238E27FC236}">
                <a16:creationId xmlns:a16="http://schemas.microsoft.com/office/drawing/2014/main" id="{DEC5D895-1F8B-401E-A7E3-D014486438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4" y="7993920"/>
            <a:ext cx="251595" cy="251595"/>
          </a:xfrm>
          <a:prstGeom prst="rect">
            <a:avLst/>
          </a:prstGeom>
        </p:spPr>
      </p:pic>
      <p:pic>
        <p:nvPicPr>
          <p:cNvPr id="324" name="Gráfico 323" descr="Marca de verificación">
            <a:extLst>
              <a:ext uri="{FF2B5EF4-FFF2-40B4-BE49-F238E27FC236}">
                <a16:creationId xmlns:a16="http://schemas.microsoft.com/office/drawing/2014/main" id="{FF0DFAEF-EEB1-4E4B-A0C5-E4DD730069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3" y="8170644"/>
            <a:ext cx="251595" cy="251595"/>
          </a:xfrm>
          <a:prstGeom prst="rect">
            <a:avLst/>
          </a:prstGeom>
        </p:spPr>
      </p:pic>
      <p:pic>
        <p:nvPicPr>
          <p:cNvPr id="154" name="Gráfico 153" descr="Marca de verificación">
            <a:extLst>
              <a:ext uri="{FF2B5EF4-FFF2-40B4-BE49-F238E27FC236}">
                <a16:creationId xmlns:a16="http://schemas.microsoft.com/office/drawing/2014/main" id="{C5FE7151-4870-452F-AE4F-AFFA2B48AA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8625" y="2258127"/>
            <a:ext cx="685487" cy="685487"/>
          </a:xfrm>
          <a:prstGeom prst="rect">
            <a:avLst/>
          </a:prstGeom>
        </p:spPr>
      </p:pic>
      <p:pic>
        <p:nvPicPr>
          <p:cNvPr id="156" name="Gráfico 155" descr="Marca de verificación">
            <a:extLst>
              <a:ext uri="{FF2B5EF4-FFF2-40B4-BE49-F238E27FC236}">
                <a16:creationId xmlns:a16="http://schemas.microsoft.com/office/drawing/2014/main" id="{FC792562-9BBD-4AAB-B7C6-809E470D45B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4048732"/>
            <a:ext cx="251595" cy="251595"/>
          </a:xfrm>
          <a:prstGeom prst="rect">
            <a:avLst/>
          </a:prstGeom>
        </p:spPr>
      </p:pic>
      <p:pic>
        <p:nvPicPr>
          <p:cNvPr id="157" name="Gráfico 156" descr="Marca de verificación">
            <a:extLst>
              <a:ext uri="{FF2B5EF4-FFF2-40B4-BE49-F238E27FC236}">
                <a16:creationId xmlns:a16="http://schemas.microsoft.com/office/drawing/2014/main" id="{62D0FC0C-E368-4EAD-874C-C29DF37C9A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5" y="4654485"/>
            <a:ext cx="251595" cy="251595"/>
          </a:xfrm>
          <a:prstGeom prst="rect">
            <a:avLst/>
          </a:prstGeom>
        </p:spPr>
      </p:pic>
    </p:spTree>
    <p:extLst>
      <p:ext uri="{BB962C8B-B14F-4D97-AF65-F5344CB8AC3E}">
        <p14:creationId xmlns:p14="http://schemas.microsoft.com/office/powerpoint/2010/main" val="396865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66643"/>
            <a:chOff x="-60113" y="101667"/>
            <a:chExt cx="8202188" cy="9866643"/>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8833" y="1140066"/>
              <a:ext cx="7777163" cy="400110"/>
            </a:xfrm>
            <a:prstGeom prst="rect">
              <a:avLst/>
            </a:prstGeom>
            <a:noFill/>
          </p:spPr>
          <p:txBody>
            <a:bodyPr wrap="square" rtlCol="0">
              <a:spAutoFit/>
            </a:bodyPr>
            <a:lstStyle/>
            <a:p>
              <a:r>
                <a:rPr lang="es-MX" dirty="0"/>
                <a:t>Situación de Aprendizaje:      </a:t>
              </a:r>
              <a:r>
                <a:rPr lang="es-MX" sz="2000" b="1" dirty="0"/>
                <a:t>Las escondidas y Te escribo…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91023" y="3536302"/>
                <a:ext cx="4182123"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ES" sz="900" dirty="0">
                    <a:solidFill>
                      <a:srgbClr val="FF9999"/>
                    </a:solidFill>
                    <a:latin typeface="Comic Sans MS" panose="030F0702030302020204" pitchFamily="66" charset="0"/>
                  </a:rPr>
                  <a:t>Los niños tuvieron complicaciones al utilizar y apropiarse de los conceptos de ubicación espacial, se confundieron y las indicaciones que daban no eran las mejores. </a:t>
                </a:r>
              </a:p>
              <a:p>
                <a:pPr algn="ctr"/>
                <a:r>
                  <a:rPr lang="es-ES" sz="900" dirty="0">
                    <a:solidFill>
                      <a:srgbClr val="FF9999"/>
                    </a:solidFill>
                    <a:latin typeface="Comic Sans MS" panose="030F0702030302020204" pitchFamily="66" charset="0"/>
                  </a:rPr>
                  <a:t>La representación del espacio por parte del niño va a constituirse apoyándose sobre objetos fijos tomados como puntos de referencia. La aparición del lenguaje, con la formación de conceptos, permite separar el esquema corporal del propio cuerpo para proyectarlo sobre los objetos.</a:t>
                </a:r>
              </a:p>
              <a:p>
                <a:pPr algn="ctr"/>
                <a:r>
                  <a:rPr lang="es-ES" sz="900" dirty="0">
                    <a:solidFill>
                      <a:srgbClr val="FF9999"/>
                    </a:solidFill>
                    <a:latin typeface="Comic Sans MS" panose="030F0702030302020204" pitchFamily="66" charset="0"/>
                  </a:rPr>
                  <a:t>Lurcat, L., (1976).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25469" y="8366498"/>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626123"/>
              <a:ext cx="3901420" cy="1107996"/>
            </a:xfrm>
            <a:prstGeom prst="rect">
              <a:avLst/>
            </a:prstGeom>
            <a:noFill/>
          </p:spPr>
          <p:txBody>
            <a:bodyPr wrap="square">
              <a:spAutoFit/>
            </a:bodyPr>
            <a:lstStyle/>
            <a:p>
              <a:pPr algn="ctr"/>
              <a:r>
                <a:rPr lang="es-ES" sz="1100" dirty="0">
                  <a:solidFill>
                    <a:schemeClr val="bg1"/>
                  </a:solidFill>
                  <a:latin typeface="Comic Sans MS" panose="030F0702030302020204" pitchFamily="66" charset="0"/>
                </a:rPr>
                <a:t>Los alumnos al dar las indicaciones favorecieron su dicción y lenguaje, como parte primordial en su desarrollo, así mismo mostraron seguridad y autonomía al esconder un objeto en algún lugar de su casa para posteriormente dar indicaciones a alguna persona para que por medio de ellas lo encontrara. </a:t>
              </a:r>
              <a:endParaRPr lang="es-MX" sz="11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387536"/>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942" y="8691037"/>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Las consignas que daban se quedaron muy cortas en cuanto a manejar u utilizar los conceptos de ubicación espacial como arriba, abajo, izquierda o derecha. Considero que aún falta reforzar dichos conceptos con actividades rutinarias o permanentes donde los alumnos los utilicen y se conviertan en parte fundamental de su vida diaria.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01" name="CuadroTexto 300">
            <a:extLst>
              <a:ext uri="{FF2B5EF4-FFF2-40B4-BE49-F238E27FC236}">
                <a16:creationId xmlns:a16="http://schemas.microsoft.com/office/drawing/2014/main" id="{17D860DF-E0B4-435C-8066-96DC0A190B73}"/>
              </a:ext>
            </a:extLst>
          </p:cNvPr>
          <p:cNvSpPr txBox="1"/>
          <p:nvPr/>
        </p:nvSpPr>
        <p:spPr>
          <a:xfrm>
            <a:off x="547916" y="229215"/>
            <a:ext cx="3046963" cy="461665"/>
          </a:xfrm>
          <a:prstGeom prst="rect">
            <a:avLst/>
          </a:prstGeom>
          <a:noFill/>
          <a:ln>
            <a:noFill/>
          </a:ln>
        </p:spPr>
        <p:txBody>
          <a:bodyPr wrap="square" rtlCol="0">
            <a:spAutoFit/>
          </a:bodyPr>
          <a:lstStyle/>
          <a:p>
            <a:r>
              <a:rPr lang="es-MX" sz="2400" b="1" dirty="0"/>
              <a:t> 13   Mayo  2021</a:t>
            </a:r>
          </a:p>
        </p:txBody>
      </p:sp>
      <p:pic>
        <p:nvPicPr>
          <p:cNvPr id="302" name="Gráfico 301" descr="Marca de verificación">
            <a:extLst>
              <a:ext uri="{FF2B5EF4-FFF2-40B4-BE49-F238E27FC236}">
                <a16:creationId xmlns:a16="http://schemas.microsoft.com/office/drawing/2014/main" id="{746022A8-0F47-466E-BF7F-C859514C9F6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37720" y="602331"/>
            <a:ext cx="503126" cy="503126"/>
          </a:xfrm>
          <a:prstGeom prst="rect">
            <a:avLst/>
          </a:prstGeom>
        </p:spPr>
      </p:pic>
      <p:pic>
        <p:nvPicPr>
          <p:cNvPr id="309" name="Gráfico 308" descr="Marca de verificación">
            <a:extLst>
              <a:ext uri="{FF2B5EF4-FFF2-40B4-BE49-F238E27FC236}">
                <a16:creationId xmlns:a16="http://schemas.microsoft.com/office/drawing/2014/main" id="{1B4B3027-5BDC-4295-8906-A935B4AB13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87170" y="3011147"/>
            <a:ext cx="673827" cy="503126"/>
          </a:xfrm>
          <a:prstGeom prst="rect">
            <a:avLst/>
          </a:prstGeom>
        </p:spPr>
      </p:pic>
      <p:pic>
        <p:nvPicPr>
          <p:cNvPr id="311" name="Gráfico 310" descr="Marca de verificación">
            <a:extLst>
              <a:ext uri="{FF2B5EF4-FFF2-40B4-BE49-F238E27FC236}">
                <a16:creationId xmlns:a16="http://schemas.microsoft.com/office/drawing/2014/main" id="{1FC524AE-F2B9-4341-AAF0-550EC16FA3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6" y="4280701"/>
            <a:ext cx="251595" cy="251595"/>
          </a:xfrm>
          <a:prstGeom prst="rect">
            <a:avLst/>
          </a:prstGeom>
        </p:spPr>
      </p:pic>
      <p:pic>
        <p:nvPicPr>
          <p:cNvPr id="313" name="Gráfico 312" descr="Marca de verificación">
            <a:extLst>
              <a:ext uri="{FF2B5EF4-FFF2-40B4-BE49-F238E27FC236}">
                <a16:creationId xmlns:a16="http://schemas.microsoft.com/office/drawing/2014/main" id="{3CA5D818-8DF8-4707-A382-8F2830C561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5019990"/>
            <a:ext cx="251595" cy="251595"/>
          </a:xfrm>
          <a:prstGeom prst="rect">
            <a:avLst/>
          </a:prstGeom>
        </p:spPr>
      </p:pic>
      <p:pic>
        <p:nvPicPr>
          <p:cNvPr id="315" name="Gráfico 314" descr="Marca de verificación">
            <a:extLst>
              <a:ext uri="{FF2B5EF4-FFF2-40B4-BE49-F238E27FC236}">
                <a16:creationId xmlns:a16="http://schemas.microsoft.com/office/drawing/2014/main" id="{21A617FA-80F8-41C9-BA20-508411F1ED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5923768"/>
            <a:ext cx="251595" cy="251595"/>
          </a:xfrm>
          <a:prstGeom prst="rect">
            <a:avLst/>
          </a:prstGeom>
        </p:spPr>
      </p:pic>
      <p:pic>
        <p:nvPicPr>
          <p:cNvPr id="316" name="Gráfico 315" descr="Marca de verificación">
            <a:extLst>
              <a:ext uri="{FF2B5EF4-FFF2-40B4-BE49-F238E27FC236}">
                <a16:creationId xmlns:a16="http://schemas.microsoft.com/office/drawing/2014/main" id="{90BAA6B5-D618-4FF7-B883-4EC41370A2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5748" y="6121222"/>
            <a:ext cx="251595" cy="251595"/>
          </a:xfrm>
          <a:prstGeom prst="rect">
            <a:avLst/>
          </a:prstGeom>
        </p:spPr>
      </p:pic>
      <p:pic>
        <p:nvPicPr>
          <p:cNvPr id="317" name="Gráfico 316" descr="Marca de verificación">
            <a:extLst>
              <a:ext uri="{FF2B5EF4-FFF2-40B4-BE49-F238E27FC236}">
                <a16:creationId xmlns:a16="http://schemas.microsoft.com/office/drawing/2014/main" id="{D723D412-9226-4712-B753-60A49338C8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2556" y="6307443"/>
            <a:ext cx="251595" cy="251595"/>
          </a:xfrm>
          <a:prstGeom prst="rect">
            <a:avLst/>
          </a:prstGeom>
        </p:spPr>
      </p:pic>
      <p:pic>
        <p:nvPicPr>
          <p:cNvPr id="318" name="Gráfico 317" descr="Marca de verificación">
            <a:extLst>
              <a:ext uri="{FF2B5EF4-FFF2-40B4-BE49-F238E27FC236}">
                <a16:creationId xmlns:a16="http://schemas.microsoft.com/office/drawing/2014/main" id="{7C41B8D3-DA97-4E74-838C-3C26EE7082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1828" y="6507959"/>
            <a:ext cx="251595" cy="251595"/>
          </a:xfrm>
          <a:prstGeom prst="rect">
            <a:avLst/>
          </a:prstGeom>
        </p:spPr>
      </p:pic>
      <p:pic>
        <p:nvPicPr>
          <p:cNvPr id="319" name="Gráfico 318" descr="Marca de verificación">
            <a:extLst>
              <a:ext uri="{FF2B5EF4-FFF2-40B4-BE49-F238E27FC236}">
                <a16:creationId xmlns:a16="http://schemas.microsoft.com/office/drawing/2014/main" id="{A1740851-78E7-4F8B-9DEC-D62932E06B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225566"/>
            <a:ext cx="251595" cy="251595"/>
          </a:xfrm>
          <a:prstGeom prst="rect">
            <a:avLst/>
          </a:prstGeom>
        </p:spPr>
      </p:pic>
      <p:pic>
        <p:nvPicPr>
          <p:cNvPr id="320" name="Gráfico 319" descr="Marca de verificación">
            <a:extLst>
              <a:ext uri="{FF2B5EF4-FFF2-40B4-BE49-F238E27FC236}">
                <a16:creationId xmlns:a16="http://schemas.microsoft.com/office/drawing/2014/main" id="{3390D06F-E4A5-4D27-91C2-DE797C492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4689" y="7405152"/>
            <a:ext cx="251595" cy="251595"/>
          </a:xfrm>
          <a:prstGeom prst="rect">
            <a:avLst/>
          </a:prstGeom>
        </p:spPr>
      </p:pic>
      <p:pic>
        <p:nvPicPr>
          <p:cNvPr id="321" name="Gráfico 320" descr="Marca de verificación">
            <a:extLst>
              <a:ext uri="{FF2B5EF4-FFF2-40B4-BE49-F238E27FC236}">
                <a16:creationId xmlns:a16="http://schemas.microsoft.com/office/drawing/2014/main" id="{01A1A556-D3C9-4E44-B4DD-E6DD449C31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4688" y="7613129"/>
            <a:ext cx="251595" cy="251595"/>
          </a:xfrm>
          <a:prstGeom prst="rect">
            <a:avLst/>
          </a:prstGeom>
        </p:spPr>
      </p:pic>
      <p:pic>
        <p:nvPicPr>
          <p:cNvPr id="322" name="Gráfico 321" descr="Marca de verificación">
            <a:extLst>
              <a:ext uri="{FF2B5EF4-FFF2-40B4-BE49-F238E27FC236}">
                <a16:creationId xmlns:a16="http://schemas.microsoft.com/office/drawing/2014/main" id="{EB457025-EFF9-4680-B427-17A939A77C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792071"/>
            <a:ext cx="251595" cy="251595"/>
          </a:xfrm>
          <a:prstGeom prst="rect">
            <a:avLst/>
          </a:prstGeom>
        </p:spPr>
      </p:pic>
      <p:pic>
        <p:nvPicPr>
          <p:cNvPr id="323" name="Gráfico 322" descr="Marca de verificación">
            <a:extLst>
              <a:ext uri="{FF2B5EF4-FFF2-40B4-BE49-F238E27FC236}">
                <a16:creationId xmlns:a16="http://schemas.microsoft.com/office/drawing/2014/main" id="{DEC5D895-1F8B-401E-A7E3-D014486438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4" y="7993920"/>
            <a:ext cx="251595" cy="251595"/>
          </a:xfrm>
          <a:prstGeom prst="rect">
            <a:avLst/>
          </a:prstGeom>
        </p:spPr>
      </p:pic>
      <p:pic>
        <p:nvPicPr>
          <p:cNvPr id="324" name="Gráfico 323" descr="Marca de verificación">
            <a:extLst>
              <a:ext uri="{FF2B5EF4-FFF2-40B4-BE49-F238E27FC236}">
                <a16:creationId xmlns:a16="http://schemas.microsoft.com/office/drawing/2014/main" id="{FF0DFAEF-EEB1-4E4B-A0C5-E4DD730069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3" y="8170644"/>
            <a:ext cx="251595" cy="251595"/>
          </a:xfrm>
          <a:prstGeom prst="rect">
            <a:avLst/>
          </a:prstGeom>
        </p:spPr>
      </p:pic>
      <p:pic>
        <p:nvPicPr>
          <p:cNvPr id="154" name="Gráfico 153" descr="Marca de verificación">
            <a:extLst>
              <a:ext uri="{FF2B5EF4-FFF2-40B4-BE49-F238E27FC236}">
                <a16:creationId xmlns:a16="http://schemas.microsoft.com/office/drawing/2014/main" id="{C5FE7151-4870-452F-AE4F-AFFA2B48AA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8625" y="2258127"/>
            <a:ext cx="685487" cy="685487"/>
          </a:xfrm>
          <a:prstGeom prst="rect">
            <a:avLst/>
          </a:prstGeom>
        </p:spPr>
      </p:pic>
      <p:pic>
        <p:nvPicPr>
          <p:cNvPr id="156" name="Gráfico 155" descr="Marca de verificación">
            <a:extLst>
              <a:ext uri="{FF2B5EF4-FFF2-40B4-BE49-F238E27FC236}">
                <a16:creationId xmlns:a16="http://schemas.microsoft.com/office/drawing/2014/main" id="{FC792562-9BBD-4AAB-B7C6-809E470D45B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4048732"/>
            <a:ext cx="251595" cy="251595"/>
          </a:xfrm>
          <a:prstGeom prst="rect">
            <a:avLst/>
          </a:prstGeom>
        </p:spPr>
      </p:pic>
      <p:pic>
        <p:nvPicPr>
          <p:cNvPr id="157" name="Gráfico 156" descr="Marca de verificación">
            <a:extLst>
              <a:ext uri="{FF2B5EF4-FFF2-40B4-BE49-F238E27FC236}">
                <a16:creationId xmlns:a16="http://schemas.microsoft.com/office/drawing/2014/main" id="{62D0FC0C-E368-4EAD-874C-C29DF37C9A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5" y="4654485"/>
            <a:ext cx="251595" cy="251595"/>
          </a:xfrm>
          <a:prstGeom prst="rect">
            <a:avLst/>
          </a:prstGeom>
        </p:spPr>
      </p:pic>
      <p:pic>
        <p:nvPicPr>
          <p:cNvPr id="158" name="Gráfico 157" descr="Marca de verificación">
            <a:extLst>
              <a:ext uri="{FF2B5EF4-FFF2-40B4-BE49-F238E27FC236}">
                <a16:creationId xmlns:a16="http://schemas.microsoft.com/office/drawing/2014/main" id="{5DECDDAA-982A-441A-8C58-F8DBBDAFB98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4153" y="2242496"/>
            <a:ext cx="685487" cy="685487"/>
          </a:xfrm>
          <a:prstGeom prst="rect">
            <a:avLst/>
          </a:prstGeom>
        </p:spPr>
      </p:pic>
    </p:spTree>
    <p:extLst>
      <p:ext uri="{BB962C8B-B14F-4D97-AF65-F5344CB8AC3E}">
        <p14:creationId xmlns:p14="http://schemas.microsoft.com/office/powerpoint/2010/main" val="1390832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28833" y="1140066"/>
              <a:ext cx="7777163" cy="400110"/>
            </a:xfrm>
            <a:prstGeom prst="rect">
              <a:avLst/>
            </a:prstGeom>
            <a:noFill/>
          </p:spPr>
          <p:txBody>
            <a:bodyPr wrap="square" rtlCol="0">
              <a:spAutoFit/>
            </a:bodyPr>
            <a:lstStyle/>
            <a:p>
              <a:r>
                <a:rPr lang="es-MX" dirty="0"/>
                <a:t>Situación de Aprendizaje:      </a:t>
              </a:r>
              <a:r>
                <a:rPr lang="es-MX" sz="2000" b="1" dirty="0"/>
                <a:t>¿Qué me gusta sentir? </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25469" y="8366498"/>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626123"/>
              <a:ext cx="3901420" cy="1223412"/>
            </a:xfrm>
            <a:prstGeom prst="rect">
              <a:avLst/>
            </a:prstGeom>
            <a:noFill/>
          </p:spPr>
          <p:txBody>
            <a:bodyPr wrap="square">
              <a:spAutoFit/>
            </a:bodyPr>
            <a:lstStyle/>
            <a:p>
              <a:pPr algn="ctr"/>
              <a:r>
                <a:rPr lang="es-ES" sz="1050" dirty="0">
                  <a:solidFill>
                    <a:schemeClr val="bg1"/>
                  </a:solidFill>
                  <a:latin typeface="Comic Sans MS" panose="030F0702030302020204" pitchFamily="66" charset="0"/>
                </a:rPr>
                <a:t>Los alumnos participaron de forma exitosa en cada una de las actividades aplicadas, en la lectura del cuento, los niños estaban muy atentos y emocionados por el monstruo de colores, los cuestionamientos se respondieron de acuerdo a lo que ya sabían y lo que el cuento les transmitió. Al ir formando las palabras y en el conteo los niños desarrollaron el aprendizaje esperado de forma continua y dinámica. </a:t>
              </a:r>
              <a:endParaRPr lang="es-MX" sz="105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71037" y="8387536"/>
              <a:ext cx="355373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942" y="8691037"/>
              <a:ext cx="3901420" cy="1107996"/>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El tiempo fue un factor que jugo en mi contra, ya que los niños se tardaron un poco al conectarse a la clase, y eso provocó que toda la dinámica de las actividades cambiara de forma drástica, ocasionando que en el grupo 1 la actividad de cierre se realizará de tarea, en cambio en el grupo 2 las actividades se cumplieron en tiempo y forma.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01" name="CuadroTexto 300">
            <a:extLst>
              <a:ext uri="{FF2B5EF4-FFF2-40B4-BE49-F238E27FC236}">
                <a16:creationId xmlns:a16="http://schemas.microsoft.com/office/drawing/2014/main" id="{17D860DF-E0B4-435C-8066-96DC0A190B73}"/>
              </a:ext>
            </a:extLst>
          </p:cNvPr>
          <p:cNvSpPr txBox="1"/>
          <p:nvPr/>
        </p:nvSpPr>
        <p:spPr>
          <a:xfrm>
            <a:off x="547916" y="229215"/>
            <a:ext cx="3046963" cy="461665"/>
          </a:xfrm>
          <a:prstGeom prst="rect">
            <a:avLst/>
          </a:prstGeom>
          <a:noFill/>
          <a:ln>
            <a:noFill/>
          </a:ln>
        </p:spPr>
        <p:txBody>
          <a:bodyPr wrap="square" rtlCol="0">
            <a:spAutoFit/>
          </a:bodyPr>
          <a:lstStyle/>
          <a:p>
            <a:r>
              <a:rPr lang="es-MX" sz="2400" b="1" dirty="0"/>
              <a:t> 14   Mayo  2021</a:t>
            </a:r>
          </a:p>
        </p:txBody>
      </p:sp>
      <p:pic>
        <p:nvPicPr>
          <p:cNvPr id="302" name="Gráfico 301" descr="Marca de verificación">
            <a:extLst>
              <a:ext uri="{FF2B5EF4-FFF2-40B4-BE49-F238E27FC236}">
                <a16:creationId xmlns:a16="http://schemas.microsoft.com/office/drawing/2014/main" id="{746022A8-0F47-466E-BF7F-C859514C9F6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86699" y="659815"/>
            <a:ext cx="503126" cy="503126"/>
          </a:xfrm>
          <a:prstGeom prst="rect">
            <a:avLst/>
          </a:prstGeom>
        </p:spPr>
      </p:pic>
      <p:pic>
        <p:nvPicPr>
          <p:cNvPr id="309" name="Gráfico 308" descr="Marca de verificación">
            <a:extLst>
              <a:ext uri="{FF2B5EF4-FFF2-40B4-BE49-F238E27FC236}">
                <a16:creationId xmlns:a16="http://schemas.microsoft.com/office/drawing/2014/main" id="{1B4B3027-5BDC-4295-8906-A935B4AB13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95002" y="3048545"/>
            <a:ext cx="673827" cy="503126"/>
          </a:xfrm>
          <a:prstGeom prst="rect">
            <a:avLst/>
          </a:prstGeom>
        </p:spPr>
      </p:pic>
      <p:pic>
        <p:nvPicPr>
          <p:cNvPr id="311" name="Gráfico 310" descr="Marca de verificación">
            <a:extLst>
              <a:ext uri="{FF2B5EF4-FFF2-40B4-BE49-F238E27FC236}">
                <a16:creationId xmlns:a16="http://schemas.microsoft.com/office/drawing/2014/main" id="{1FC524AE-F2B9-4341-AAF0-550EC16FA3B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6" y="4280701"/>
            <a:ext cx="251595" cy="251595"/>
          </a:xfrm>
          <a:prstGeom prst="rect">
            <a:avLst/>
          </a:prstGeom>
        </p:spPr>
      </p:pic>
      <p:pic>
        <p:nvPicPr>
          <p:cNvPr id="313" name="Gráfico 312" descr="Marca de verificación">
            <a:extLst>
              <a:ext uri="{FF2B5EF4-FFF2-40B4-BE49-F238E27FC236}">
                <a16:creationId xmlns:a16="http://schemas.microsoft.com/office/drawing/2014/main" id="{3CA5D818-8DF8-4707-A382-8F2830C561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5019990"/>
            <a:ext cx="251595" cy="251595"/>
          </a:xfrm>
          <a:prstGeom prst="rect">
            <a:avLst/>
          </a:prstGeom>
        </p:spPr>
      </p:pic>
      <p:pic>
        <p:nvPicPr>
          <p:cNvPr id="315" name="Gráfico 314" descr="Marca de verificación">
            <a:extLst>
              <a:ext uri="{FF2B5EF4-FFF2-40B4-BE49-F238E27FC236}">
                <a16:creationId xmlns:a16="http://schemas.microsoft.com/office/drawing/2014/main" id="{21A617FA-80F8-41C9-BA20-508411F1ED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2408" y="5907433"/>
            <a:ext cx="251595" cy="251595"/>
          </a:xfrm>
          <a:prstGeom prst="rect">
            <a:avLst/>
          </a:prstGeom>
        </p:spPr>
      </p:pic>
      <p:pic>
        <p:nvPicPr>
          <p:cNvPr id="316" name="Gráfico 315" descr="Marca de verificación">
            <a:extLst>
              <a:ext uri="{FF2B5EF4-FFF2-40B4-BE49-F238E27FC236}">
                <a16:creationId xmlns:a16="http://schemas.microsoft.com/office/drawing/2014/main" id="{90BAA6B5-D618-4FF7-B883-4EC41370A2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74539" y="6300281"/>
            <a:ext cx="251595" cy="251595"/>
          </a:xfrm>
          <a:prstGeom prst="rect">
            <a:avLst/>
          </a:prstGeom>
        </p:spPr>
      </p:pic>
      <p:pic>
        <p:nvPicPr>
          <p:cNvPr id="317" name="Gráfico 316" descr="Marca de verificación">
            <a:extLst>
              <a:ext uri="{FF2B5EF4-FFF2-40B4-BE49-F238E27FC236}">
                <a16:creationId xmlns:a16="http://schemas.microsoft.com/office/drawing/2014/main" id="{D723D412-9226-4712-B753-60A49338C8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78718" y="6085676"/>
            <a:ext cx="251595" cy="251595"/>
          </a:xfrm>
          <a:prstGeom prst="rect">
            <a:avLst/>
          </a:prstGeom>
        </p:spPr>
      </p:pic>
      <p:pic>
        <p:nvPicPr>
          <p:cNvPr id="318" name="Gráfico 317" descr="Marca de verificación">
            <a:extLst>
              <a:ext uri="{FF2B5EF4-FFF2-40B4-BE49-F238E27FC236}">
                <a16:creationId xmlns:a16="http://schemas.microsoft.com/office/drawing/2014/main" id="{7C41B8D3-DA97-4E74-838C-3C26EE7082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78718" y="6498873"/>
            <a:ext cx="251595" cy="251595"/>
          </a:xfrm>
          <a:prstGeom prst="rect">
            <a:avLst/>
          </a:prstGeom>
        </p:spPr>
      </p:pic>
      <p:pic>
        <p:nvPicPr>
          <p:cNvPr id="319" name="Gráfico 318" descr="Marca de verificación">
            <a:extLst>
              <a:ext uri="{FF2B5EF4-FFF2-40B4-BE49-F238E27FC236}">
                <a16:creationId xmlns:a16="http://schemas.microsoft.com/office/drawing/2014/main" id="{A1740851-78E7-4F8B-9DEC-D62932E06B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225566"/>
            <a:ext cx="251595" cy="251595"/>
          </a:xfrm>
          <a:prstGeom prst="rect">
            <a:avLst/>
          </a:prstGeom>
        </p:spPr>
      </p:pic>
      <p:pic>
        <p:nvPicPr>
          <p:cNvPr id="320" name="Gráfico 319" descr="Marca de verificación">
            <a:extLst>
              <a:ext uri="{FF2B5EF4-FFF2-40B4-BE49-F238E27FC236}">
                <a16:creationId xmlns:a16="http://schemas.microsoft.com/office/drawing/2014/main" id="{3390D06F-E4A5-4D27-91C2-DE797C4921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4689" y="7405152"/>
            <a:ext cx="251595" cy="251595"/>
          </a:xfrm>
          <a:prstGeom prst="rect">
            <a:avLst/>
          </a:prstGeom>
        </p:spPr>
      </p:pic>
      <p:pic>
        <p:nvPicPr>
          <p:cNvPr id="321" name="Gráfico 320" descr="Marca de verificación">
            <a:extLst>
              <a:ext uri="{FF2B5EF4-FFF2-40B4-BE49-F238E27FC236}">
                <a16:creationId xmlns:a16="http://schemas.microsoft.com/office/drawing/2014/main" id="{01A1A556-D3C9-4E44-B4DD-E6DD449C31C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9948" y="7613894"/>
            <a:ext cx="251595" cy="251595"/>
          </a:xfrm>
          <a:prstGeom prst="rect">
            <a:avLst/>
          </a:prstGeom>
        </p:spPr>
      </p:pic>
      <p:pic>
        <p:nvPicPr>
          <p:cNvPr id="322" name="Gráfico 321" descr="Marca de verificación">
            <a:extLst>
              <a:ext uri="{FF2B5EF4-FFF2-40B4-BE49-F238E27FC236}">
                <a16:creationId xmlns:a16="http://schemas.microsoft.com/office/drawing/2014/main" id="{EB457025-EFF9-4680-B427-17A939A77C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2668" y="7792071"/>
            <a:ext cx="251595" cy="251595"/>
          </a:xfrm>
          <a:prstGeom prst="rect">
            <a:avLst/>
          </a:prstGeom>
        </p:spPr>
      </p:pic>
      <p:pic>
        <p:nvPicPr>
          <p:cNvPr id="323" name="Gráfico 322" descr="Marca de verificación">
            <a:extLst>
              <a:ext uri="{FF2B5EF4-FFF2-40B4-BE49-F238E27FC236}">
                <a16:creationId xmlns:a16="http://schemas.microsoft.com/office/drawing/2014/main" id="{DEC5D895-1F8B-401E-A7E3-D014486438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4" y="7993920"/>
            <a:ext cx="251595" cy="251595"/>
          </a:xfrm>
          <a:prstGeom prst="rect">
            <a:avLst/>
          </a:prstGeom>
        </p:spPr>
      </p:pic>
      <p:pic>
        <p:nvPicPr>
          <p:cNvPr id="324" name="Gráfico 323" descr="Marca de verificación">
            <a:extLst>
              <a:ext uri="{FF2B5EF4-FFF2-40B4-BE49-F238E27FC236}">
                <a16:creationId xmlns:a16="http://schemas.microsoft.com/office/drawing/2014/main" id="{FF0DFAEF-EEB1-4E4B-A0C5-E4DD7300691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1483" y="8170644"/>
            <a:ext cx="251595" cy="251595"/>
          </a:xfrm>
          <a:prstGeom prst="rect">
            <a:avLst/>
          </a:prstGeom>
        </p:spPr>
      </p:pic>
      <p:pic>
        <p:nvPicPr>
          <p:cNvPr id="154" name="Gráfico 153" descr="Marca de verificación">
            <a:extLst>
              <a:ext uri="{FF2B5EF4-FFF2-40B4-BE49-F238E27FC236}">
                <a16:creationId xmlns:a16="http://schemas.microsoft.com/office/drawing/2014/main" id="{C5FE7151-4870-452F-AE4F-AFFA2B48AA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11775" y="2296360"/>
            <a:ext cx="685487" cy="685487"/>
          </a:xfrm>
          <a:prstGeom prst="rect">
            <a:avLst/>
          </a:prstGeom>
        </p:spPr>
      </p:pic>
      <p:pic>
        <p:nvPicPr>
          <p:cNvPr id="156" name="Gráfico 155" descr="Marca de verificación">
            <a:extLst>
              <a:ext uri="{FF2B5EF4-FFF2-40B4-BE49-F238E27FC236}">
                <a16:creationId xmlns:a16="http://schemas.microsoft.com/office/drawing/2014/main" id="{FC792562-9BBD-4AAB-B7C6-809E470D45B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4048732"/>
            <a:ext cx="251595" cy="251595"/>
          </a:xfrm>
          <a:prstGeom prst="rect">
            <a:avLst/>
          </a:prstGeom>
        </p:spPr>
      </p:pic>
      <p:pic>
        <p:nvPicPr>
          <p:cNvPr id="157" name="Gráfico 156" descr="Marca de verificación">
            <a:extLst>
              <a:ext uri="{FF2B5EF4-FFF2-40B4-BE49-F238E27FC236}">
                <a16:creationId xmlns:a16="http://schemas.microsoft.com/office/drawing/2014/main" id="{62D0FC0C-E368-4EAD-874C-C29DF37C9A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5" y="4654485"/>
            <a:ext cx="251595" cy="251595"/>
          </a:xfrm>
          <a:prstGeom prst="rect">
            <a:avLst/>
          </a:prstGeom>
        </p:spPr>
      </p:pic>
      <p:pic>
        <p:nvPicPr>
          <p:cNvPr id="158" name="Gráfico 157" descr="Marca de verificación">
            <a:extLst>
              <a:ext uri="{FF2B5EF4-FFF2-40B4-BE49-F238E27FC236}">
                <a16:creationId xmlns:a16="http://schemas.microsoft.com/office/drawing/2014/main" id="{5DECDDAA-982A-441A-8C58-F8DBBDAFB98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4153" y="2242496"/>
            <a:ext cx="685487" cy="685487"/>
          </a:xfrm>
          <a:prstGeom prst="rect">
            <a:avLst/>
          </a:prstGeom>
        </p:spPr>
      </p:pic>
      <p:pic>
        <p:nvPicPr>
          <p:cNvPr id="159" name="Gráfico 158" descr="Marca de verificación">
            <a:extLst>
              <a:ext uri="{FF2B5EF4-FFF2-40B4-BE49-F238E27FC236}">
                <a16:creationId xmlns:a16="http://schemas.microsoft.com/office/drawing/2014/main" id="{56FCF2F3-731C-48D5-8006-400CC4E2DA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4172" y="4473648"/>
            <a:ext cx="251595" cy="251595"/>
          </a:xfrm>
          <a:prstGeom prst="rect">
            <a:avLst/>
          </a:prstGeom>
        </p:spPr>
      </p:pic>
      <p:sp>
        <p:nvSpPr>
          <p:cNvPr id="3" name="Rectángulo 2">
            <a:extLst>
              <a:ext uri="{FF2B5EF4-FFF2-40B4-BE49-F238E27FC236}">
                <a16:creationId xmlns:a16="http://schemas.microsoft.com/office/drawing/2014/main" id="{D6F20088-A5FA-4B37-AF86-6D31EED5EBD0}"/>
              </a:ext>
            </a:extLst>
          </p:cNvPr>
          <p:cNvSpPr/>
          <p:nvPr/>
        </p:nvSpPr>
        <p:spPr>
          <a:xfrm>
            <a:off x="3679204" y="4008465"/>
            <a:ext cx="3886200" cy="1384995"/>
          </a:xfrm>
          <a:prstGeom prst="rect">
            <a:avLst/>
          </a:prstGeom>
        </p:spPr>
        <p:txBody>
          <a:bodyPr>
            <a:spAutoFit/>
          </a:bodyPr>
          <a:lstStyle/>
          <a:p>
            <a:pPr algn="ctr"/>
            <a:r>
              <a:rPr lang="es-MX" sz="1050" dirty="0">
                <a:latin typeface="Comic Sans MS" panose="030F0702030302020204" pitchFamily="66" charset="0"/>
              </a:rPr>
              <a:t>Observaciones</a:t>
            </a:r>
          </a:p>
          <a:p>
            <a:pPr algn="ctr"/>
            <a:r>
              <a:rPr lang="es-MX" sz="1050" dirty="0">
                <a:solidFill>
                  <a:srgbClr val="FF9999"/>
                </a:solidFill>
                <a:latin typeface="Comic Sans MS" panose="030F0702030302020204" pitchFamily="66" charset="0"/>
              </a:rPr>
              <a:t>El tiempo de las actividades debe distribuirse en los espacios delimitados por el docente, de esta forma los alumnos aplican sus conocimientos y tienen una idea clara del tiempo a utilizar, determinado y pertinente, para garantizar a atender los ritmos y estilos de aprendizaje, las motivaciones y la metodología a utilizar para la creación de aprendizajes significativos en el aula (Vargas, 2016). </a:t>
            </a:r>
          </a:p>
        </p:txBody>
      </p:sp>
    </p:spTree>
    <p:extLst>
      <p:ext uri="{BB962C8B-B14F-4D97-AF65-F5344CB8AC3E}">
        <p14:creationId xmlns:p14="http://schemas.microsoft.com/office/powerpoint/2010/main" val="143419165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704</TotalTime>
  <Words>1769</Words>
  <Application>Microsoft Office PowerPoint</Application>
  <PresentationFormat>Personalizado</PresentationFormat>
  <Paragraphs>265</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YAMILE MARGARITA MERCADO ESQUIVEL</cp:lastModifiedBy>
  <cp:revision>38</cp:revision>
  <dcterms:created xsi:type="dcterms:W3CDTF">2020-11-09T23:20:30Z</dcterms:created>
  <dcterms:modified xsi:type="dcterms:W3CDTF">2021-05-15T03:26:14Z</dcterms:modified>
</cp:coreProperties>
</file>