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57" r:id="rId3"/>
    <p:sldId id="259" r:id="rId4"/>
    <p:sldId id="260" r:id="rId5"/>
    <p:sldId id="261" r:id="rId6"/>
    <p:sldId id="262" r:id="rId7"/>
    <p:sldId id="263" r:id="rId8"/>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4FF"/>
    <a:srgbClr val="79DCFF"/>
    <a:srgbClr val="9966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BE75-9B5E-43CA-BC09-403D6B4CF0B9}" v="9" dt="2020-11-10T04:08:3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364" autoAdjust="0"/>
  </p:normalViewPr>
  <p:slideViewPr>
    <p:cSldViewPr snapToGrid="0">
      <p:cViewPr>
        <p:scale>
          <a:sx n="50" d="100"/>
          <a:sy n="50" d="100"/>
        </p:scale>
        <p:origin x="21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EF19E-4B63-4970-A769-D7E4C5C675F8}" type="datetimeFigureOut">
              <a:rPr lang="es-MX" smtClean="0"/>
              <a:t>14/05/2021</a:t>
            </a:fld>
            <a:endParaRPr lang="es-MX"/>
          </a:p>
        </p:txBody>
      </p:sp>
      <p:sp>
        <p:nvSpPr>
          <p:cNvPr id="4" name="Marcador de imagen de diapositiva 3"/>
          <p:cNvSpPr>
            <a:spLocks noGrp="1" noRot="1" noChangeAspect="1"/>
          </p:cNvSpPr>
          <p:nvPr>
            <p:ph type="sldImg" idx="2"/>
          </p:nvPr>
        </p:nvSpPr>
        <p:spPr>
          <a:xfrm>
            <a:off x="2233613" y="1143000"/>
            <a:ext cx="23907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5CD2-7336-45FA-ABED-7CF5452389A1}" type="slidenum">
              <a:rPr lang="es-MX" smtClean="0"/>
              <a:t>‹Nº›</a:t>
            </a:fld>
            <a:endParaRPr lang="es-MX"/>
          </a:p>
        </p:txBody>
      </p:sp>
    </p:spTree>
    <p:extLst>
      <p:ext uri="{BB962C8B-B14F-4D97-AF65-F5344CB8AC3E}">
        <p14:creationId xmlns:p14="http://schemas.microsoft.com/office/powerpoint/2010/main" val="309969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D1B5CD2-7336-45FA-ABED-7CF5452389A1}" type="slidenum">
              <a:rPr lang="es-MX" smtClean="0"/>
              <a:t>6</a:t>
            </a:fld>
            <a:endParaRPr lang="es-MX"/>
          </a:p>
        </p:txBody>
      </p:sp>
    </p:spTree>
    <p:extLst>
      <p:ext uri="{BB962C8B-B14F-4D97-AF65-F5344CB8AC3E}">
        <p14:creationId xmlns:p14="http://schemas.microsoft.com/office/powerpoint/2010/main" val="131195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14/05/2021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14/05/2021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14/05/2021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14/05/2021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4EA297-D858-1D45-84D8-E87245ABD1BA}"/>
              </a:ext>
            </a:extLst>
          </p:cNvPr>
          <p:cNvPicPr>
            <a:picLocks noChangeAspect="1"/>
          </p:cNvPicPr>
          <p:nvPr/>
        </p:nvPicPr>
        <p:blipFill>
          <a:blip r:embed="rId2"/>
          <a:stretch>
            <a:fillRect/>
          </a:stretch>
        </p:blipFill>
        <p:spPr>
          <a:xfrm>
            <a:off x="0" y="0"/>
            <a:ext cx="7777163" cy="10045700"/>
          </a:xfrm>
          <a:prstGeom prst="rect">
            <a:avLst/>
          </a:prstGeom>
        </p:spPr>
      </p:pic>
      <p:sp>
        <p:nvSpPr>
          <p:cNvPr id="6" name="CuadroTexto 5">
            <a:extLst>
              <a:ext uri="{FF2B5EF4-FFF2-40B4-BE49-F238E27FC236}">
                <a16:creationId xmlns:a16="http://schemas.microsoft.com/office/drawing/2014/main" id="{3352D3F3-DEE6-8B45-B228-4006B6301F09}"/>
              </a:ext>
            </a:extLst>
          </p:cNvPr>
          <p:cNvSpPr txBox="1"/>
          <p:nvPr/>
        </p:nvSpPr>
        <p:spPr>
          <a:xfrm>
            <a:off x="1264650" y="3264059"/>
            <a:ext cx="5247861" cy="2215991"/>
          </a:xfrm>
          <a:prstGeom prst="rect">
            <a:avLst/>
          </a:prstGeom>
          <a:noFill/>
        </p:spPr>
        <p:txBody>
          <a:bodyPr wrap="square" rtlCol="0">
            <a:spAutoFit/>
          </a:bodyPr>
          <a:lstStyle/>
          <a:p>
            <a:pPr algn="ctr"/>
            <a:r>
              <a:rPr lang="es-ES_tradnl" sz="13800" dirty="0">
                <a:latin typeface="Hello Valentica" panose="02000503000000020004" pitchFamily="2" charset="0"/>
                <a:ea typeface="Brush Script MT" panose="03060802040406070304" pitchFamily="66" charset="-122"/>
                <a:cs typeface="Brush Script MT" panose="03060802040406070304" pitchFamily="66" charset="-122"/>
              </a:rPr>
              <a:t>Diario </a:t>
            </a:r>
          </a:p>
        </p:txBody>
      </p:sp>
      <p:sp>
        <p:nvSpPr>
          <p:cNvPr id="5" name="CuadroTexto 4">
            <a:extLst>
              <a:ext uri="{FF2B5EF4-FFF2-40B4-BE49-F238E27FC236}">
                <a16:creationId xmlns:a16="http://schemas.microsoft.com/office/drawing/2014/main" id="{AD91CE2C-29C7-CD41-AB93-224E1796DD92}"/>
              </a:ext>
            </a:extLst>
          </p:cNvPr>
          <p:cNvSpPr txBox="1"/>
          <p:nvPr/>
        </p:nvSpPr>
        <p:spPr>
          <a:xfrm>
            <a:off x="1768829" y="3264059"/>
            <a:ext cx="4427107" cy="2215991"/>
          </a:xfrm>
          <a:prstGeom prst="rect">
            <a:avLst/>
          </a:prstGeom>
          <a:noFill/>
        </p:spPr>
        <p:txBody>
          <a:bodyPr wrap="square" rtlCol="0">
            <a:spAutoFit/>
          </a:bodyPr>
          <a:lstStyle/>
          <a:p>
            <a:pPr algn="ctr"/>
            <a:r>
              <a:rPr lang="es-ES_tradnl" sz="13800" dirty="0">
                <a:ln>
                  <a:solidFill>
                    <a:srgbClr val="A6D4FF"/>
                  </a:solidFill>
                </a:ln>
                <a:solidFill>
                  <a:srgbClr val="A6D4FF"/>
                </a:solidFill>
                <a:latin typeface="Hello Valentica" panose="02000503000000020004" pitchFamily="2" charset="0"/>
                <a:ea typeface="Brush Script MT" panose="03060802040406070304" pitchFamily="66" charset="-122"/>
                <a:cs typeface="Brush Script MT" panose="03060802040406070304" pitchFamily="66" charset="-122"/>
              </a:rPr>
              <a:t>Diario</a:t>
            </a:r>
            <a:r>
              <a:rPr lang="es-ES_tradnl" sz="13800" dirty="0">
                <a:latin typeface="Hello Valentica" panose="02000503000000020004" pitchFamily="2" charset="0"/>
                <a:ea typeface="Brush Script MT" panose="03060802040406070304" pitchFamily="66" charset="-122"/>
                <a:cs typeface="Brush Script MT" panose="03060802040406070304" pitchFamily="66" charset="-122"/>
              </a:rPr>
              <a:t> </a:t>
            </a:r>
          </a:p>
        </p:txBody>
      </p:sp>
      <p:pic>
        <p:nvPicPr>
          <p:cNvPr id="7" name="Imagen 6">
            <a:extLst>
              <a:ext uri="{FF2B5EF4-FFF2-40B4-BE49-F238E27FC236}">
                <a16:creationId xmlns:a16="http://schemas.microsoft.com/office/drawing/2014/main" id="{A08B1276-0D5D-844D-B3F9-E9272AB7F9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432" l="9916" r="89662">
                        <a14:foregroundMark x1="27004" y1="97727" x2="47468" y2="99432"/>
                      </a14:backgroundRemoval>
                    </a14:imgEffect>
                  </a14:imgLayer>
                </a14:imgProps>
              </a:ext>
            </a:extLst>
          </a:blip>
          <a:stretch>
            <a:fillRect/>
          </a:stretch>
        </p:blipFill>
        <p:spPr>
          <a:xfrm>
            <a:off x="-2" y="4702845"/>
            <a:ext cx="4120609" cy="3060030"/>
          </a:xfrm>
          <a:prstGeom prst="rect">
            <a:avLst/>
          </a:prstGeom>
        </p:spPr>
      </p:pic>
      <p:sp>
        <p:nvSpPr>
          <p:cNvPr id="8" name="CuadroTexto 7">
            <a:extLst>
              <a:ext uri="{FF2B5EF4-FFF2-40B4-BE49-F238E27FC236}">
                <a16:creationId xmlns:a16="http://schemas.microsoft.com/office/drawing/2014/main" id="{1655F00D-779A-904E-AE4E-703EAADDFDF4}"/>
              </a:ext>
            </a:extLst>
          </p:cNvPr>
          <p:cNvSpPr txBox="1"/>
          <p:nvPr/>
        </p:nvSpPr>
        <p:spPr>
          <a:xfrm>
            <a:off x="701851" y="8478386"/>
            <a:ext cx="7075312" cy="1446550"/>
          </a:xfrm>
          <a:prstGeom prst="rect">
            <a:avLst/>
          </a:prstGeom>
          <a:noFill/>
        </p:spPr>
        <p:txBody>
          <a:bodyPr wrap="square" rtlCol="0">
            <a:spAutoFit/>
          </a:bodyPr>
          <a:lstStyle/>
          <a:p>
            <a:pPr algn="just"/>
            <a:r>
              <a:rPr lang="es-ES_tradnl" sz="4400" dirty="0">
                <a:latin typeface="Bradley Hand" pitchFamily="2" charset="77"/>
                <a:ea typeface="HelloBragTags Medium" panose="02000603000000000000" pitchFamily="2" charset="0"/>
              </a:rPr>
              <a:t>Jaqueline Morales </a:t>
            </a:r>
            <a:r>
              <a:rPr lang="es-ES_tradnl" sz="4400" dirty="0" err="1">
                <a:latin typeface="Bradley Hand" pitchFamily="2" charset="77"/>
                <a:ea typeface="HelloBragTags Medium" panose="02000603000000000000" pitchFamily="2" charset="0"/>
              </a:rPr>
              <a:t>Candia</a:t>
            </a:r>
            <a:r>
              <a:rPr lang="es-ES_tradnl" sz="4400" dirty="0">
                <a:latin typeface="Bradley Hand" pitchFamily="2" charset="77"/>
                <a:ea typeface="HelloBragTags Medium" panose="02000603000000000000" pitchFamily="2" charset="0"/>
              </a:rPr>
              <a:t> </a:t>
            </a:r>
          </a:p>
          <a:p>
            <a:pPr algn="ctr"/>
            <a:r>
              <a:rPr lang="es-ES_tradnl" sz="4400" dirty="0">
                <a:latin typeface="Bradley Hand" pitchFamily="2" charset="77"/>
                <a:ea typeface="HelloBragTags Medium" panose="02000603000000000000" pitchFamily="2" charset="0"/>
              </a:rPr>
              <a:t>3º B</a:t>
            </a:r>
          </a:p>
        </p:txBody>
      </p:sp>
    </p:spTree>
    <p:extLst>
      <p:ext uri="{BB962C8B-B14F-4D97-AF65-F5344CB8AC3E}">
        <p14:creationId xmlns:p14="http://schemas.microsoft.com/office/powerpoint/2010/main" val="118474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7" name="CuadroTexto 6">
            <a:extLst>
              <a:ext uri="{FF2B5EF4-FFF2-40B4-BE49-F238E27FC236}">
                <a16:creationId xmlns:a16="http://schemas.microsoft.com/office/drawing/2014/main" id="{5A30D860-4CBB-944C-A0EF-0417E179144A}"/>
              </a:ext>
            </a:extLst>
          </p:cNvPr>
          <p:cNvSpPr txBox="1"/>
          <p:nvPr/>
        </p:nvSpPr>
        <p:spPr>
          <a:xfrm>
            <a:off x="664125" y="254616"/>
            <a:ext cx="418704" cy="369332"/>
          </a:xfrm>
          <a:prstGeom prst="rect">
            <a:avLst/>
          </a:prstGeom>
          <a:noFill/>
        </p:spPr>
        <p:txBody>
          <a:bodyPr wrap="none" rtlCol="0">
            <a:spAutoFit/>
          </a:bodyPr>
          <a:lstStyle/>
          <a:p>
            <a:r>
              <a:rPr lang="es-ES_tradnl" dirty="0"/>
              <a:t>10</a:t>
            </a:r>
          </a:p>
        </p:txBody>
      </p:sp>
      <p:sp>
        <p:nvSpPr>
          <p:cNvPr id="9" name="CuadroTexto 8">
            <a:extLst>
              <a:ext uri="{FF2B5EF4-FFF2-40B4-BE49-F238E27FC236}">
                <a16:creationId xmlns:a16="http://schemas.microsoft.com/office/drawing/2014/main" id="{9D7223E7-70C5-B946-A015-2C26202F0449}"/>
              </a:ext>
            </a:extLst>
          </p:cNvPr>
          <p:cNvSpPr txBox="1"/>
          <p:nvPr/>
        </p:nvSpPr>
        <p:spPr>
          <a:xfrm>
            <a:off x="1267192" y="268577"/>
            <a:ext cx="698653" cy="369332"/>
          </a:xfrm>
          <a:prstGeom prst="rect">
            <a:avLst/>
          </a:prstGeom>
          <a:noFill/>
        </p:spPr>
        <p:txBody>
          <a:bodyPr wrap="none" rtlCol="0">
            <a:spAutoFit/>
          </a:bodyPr>
          <a:lstStyle/>
          <a:p>
            <a:r>
              <a:rPr lang="es-ES_tradnl" dirty="0"/>
              <a:t>mayo</a:t>
            </a:r>
          </a:p>
        </p:txBody>
      </p:sp>
      <p:sp>
        <p:nvSpPr>
          <p:cNvPr id="14" name="CuadroTexto 13">
            <a:extLst>
              <a:ext uri="{FF2B5EF4-FFF2-40B4-BE49-F238E27FC236}">
                <a16:creationId xmlns:a16="http://schemas.microsoft.com/office/drawing/2014/main" id="{CF638470-F91B-3444-AAD2-8CE3E415F091}"/>
              </a:ext>
            </a:extLst>
          </p:cNvPr>
          <p:cNvSpPr txBox="1"/>
          <p:nvPr/>
        </p:nvSpPr>
        <p:spPr>
          <a:xfrm>
            <a:off x="2187367" y="254616"/>
            <a:ext cx="418704" cy="369332"/>
          </a:xfrm>
          <a:prstGeom prst="rect">
            <a:avLst/>
          </a:prstGeom>
          <a:noFill/>
        </p:spPr>
        <p:txBody>
          <a:bodyPr wrap="none" rtlCol="0">
            <a:spAutoFit/>
          </a:bodyPr>
          <a:lstStyle/>
          <a:p>
            <a:r>
              <a:rPr lang="es-ES_tradnl" dirty="0"/>
              <a:t>21</a:t>
            </a:r>
          </a:p>
        </p:txBody>
      </p:sp>
      <p:sp>
        <p:nvSpPr>
          <p:cNvPr id="17" name="Multiplicación 16">
            <a:extLst>
              <a:ext uri="{FF2B5EF4-FFF2-40B4-BE49-F238E27FC236}">
                <a16:creationId xmlns:a16="http://schemas.microsoft.com/office/drawing/2014/main" id="{4DBE364C-2E85-9E4A-9BB1-6FE908A07872}"/>
              </a:ext>
            </a:extLst>
          </p:cNvPr>
          <p:cNvSpPr/>
          <p:nvPr/>
        </p:nvSpPr>
        <p:spPr>
          <a:xfrm>
            <a:off x="358658" y="782466"/>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CuadroTexto 19">
            <a:extLst>
              <a:ext uri="{FF2B5EF4-FFF2-40B4-BE49-F238E27FC236}">
                <a16:creationId xmlns:a16="http://schemas.microsoft.com/office/drawing/2014/main" id="{D9C190D9-46FD-6149-9676-ADC017DBDCD0}"/>
              </a:ext>
            </a:extLst>
          </p:cNvPr>
          <p:cNvSpPr txBox="1"/>
          <p:nvPr/>
        </p:nvSpPr>
        <p:spPr>
          <a:xfrm>
            <a:off x="2551108" y="1093503"/>
            <a:ext cx="4488191" cy="369332"/>
          </a:xfrm>
          <a:prstGeom prst="rect">
            <a:avLst/>
          </a:prstGeom>
          <a:noFill/>
        </p:spPr>
        <p:txBody>
          <a:bodyPr wrap="square" rtlCol="0">
            <a:spAutoFit/>
          </a:bodyPr>
          <a:lstStyle/>
          <a:p>
            <a:r>
              <a:rPr lang="es-ES_tradnl" dirty="0"/>
              <a:t>¿cómo puedo ayudar? </a:t>
            </a:r>
          </a:p>
        </p:txBody>
      </p:sp>
      <p:sp>
        <p:nvSpPr>
          <p:cNvPr id="131" name="Multiplicación 130">
            <a:extLst>
              <a:ext uri="{FF2B5EF4-FFF2-40B4-BE49-F238E27FC236}">
                <a16:creationId xmlns:a16="http://schemas.microsoft.com/office/drawing/2014/main" id="{0A518406-2743-B349-BE32-39078EC6C8F4}"/>
              </a:ext>
            </a:extLst>
          </p:cNvPr>
          <p:cNvSpPr/>
          <p:nvPr/>
        </p:nvSpPr>
        <p:spPr>
          <a:xfrm>
            <a:off x="6480465" y="2357791"/>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3" name="Multiplicación 132">
            <a:extLst>
              <a:ext uri="{FF2B5EF4-FFF2-40B4-BE49-F238E27FC236}">
                <a16:creationId xmlns:a16="http://schemas.microsoft.com/office/drawing/2014/main" id="{70C16ADD-07E0-884D-AFBD-4CDA36F347B5}"/>
              </a:ext>
            </a:extLst>
          </p:cNvPr>
          <p:cNvSpPr/>
          <p:nvPr/>
        </p:nvSpPr>
        <p:spPr>
          <a:xfrm>
            <a:off x="4169243" y="3165290"/>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2" name="Multiplicación 161">
            <a:extLst>
              <a:ext uri="{FF2B5EF4-FFF2-40B4-BE49-F238E27FC236}">
                <a16:creationId xmlns:a16="http://schemas.microsoft.com/office/drawing/2014/main" id="{9FF12423-6252-9A4D-9EEB-45C8266B87CD}"/>
              </a:ext>
            </a:extLst>
          </p:cNvPr>
          <p:cNvSpPr/>
          <p:nvPr/>
        </p:nvSpPr>
        <p:spPr>
          <a:xfrm>
            <a:off x="6166778" y="769671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3" name="Multiplicación 162">
            <a:extLst>
              <a:ext uri="{FF2B5EF4-FFF2-40B4-BE49-F238E27FC236}">
                <a16:creationId xmlns:a16="http://schemas.microsoft.com/office/drawing/2014/main" id="{2CE3A179-5E3E-FA49-ABC3-79D586670297}"/>
              </a:ext>
            </a:extLst>
          </p:cNvPr>
          <p:cNvSpPr/>
          <p:nvPr/>
        </p:nvSpPr>
        <p:spPr>
          <a:xfrm>
            <a:off x="157490" y="40991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4" name="Multiplicación 163">
            <a:extLst>
              <a:ext uri="{FF2B5EF4-FFF2-40B4-BE49-F238E27FC236}">
                <a16:creationId xmlns:a16="http://schemas.microsoft.com/office/drawing/2014/main" id="{AAEC7A68-88C1-2D44-94B4-9ECC588FE3CF}"/>
              </a:ext>
            </a:extLst>
          </p:cNvPr>
          <p:cNvSpPr/>
          <p:nvPr/>
        </p:nvSpPr>
        <p:spPr>
          <a:xfrm>
            <a:off x="137406" y="43341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7" name="Multiplicación 166">
            <a:extLst>
              <a:ext uri="{FF2B5EF4-FFF2-40B4-BE49-F238E27FC236}">
                <a16:creationId xmlns:a16="http://schemas.microsoft.com/office/drawing/2014/main" id="{8001BBCF-2A9A-DF4F-8D8A-65AD57C2D376}"/>
              </a:ext>
            </a:extLst>
          </p:cNvPr>
          <p:cNvSpPr/>
          <p:nvPr/>
        </p:nvSpPr>
        <p:spPr>
          <a:xfrm>
            <a:off x="157490" y="4552509"/>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8" name="Multiplicación 187">
            <a:extLst>
              <a:ext uri="{FF2B5EF4-FFF2-40B4-BE49-F238E27FC236}">
                <a16:creationId xmlns:a16="http://schemas.microsoft.com/office/drawing/2014/main" id="{D5CC330E-CA13-664A-A42B-709F86B228EE}"/>
              </a:ext>
            </a:extLst>
          </p:cNvPr>
          <p:cNvSpPr/>
          <p:nvPr/>
        </p:nvSpPr>
        <p:spPr>
          <a:xfrm>
            <a:off x="137406" y="473082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9" name="Multiplicación 188">
            <a:extLst>
              <a:ext uri="{FF2B5EF4-FFF2-40B4-BE49-F238E27FC236}">
                <a16:creationId xmlns:a16="http://schemas.microsoft.com/office/drawing/2014/main" id="{F4C331D0-58C0-C249-AD89-5A38F706784E}"/>
              </a:ext>
            </a:extLst>
          </p:cNvPr>
          <p:cNvSpPr/>
          <p:nvPr/>
        </p:nvSpPr>
        <p:spPr>
          <a:xfrm>
            <a:off x="130112" y="508498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1" name="Multiplicación 190">
            <a:extLst>
              <a:ext uri="{FF2B5EF4-FFF2-40B4-BE49-F238E27FC236}">
                <a16:creationId xmlns:a16="http://schemas.microsoft.com/office/drawing/2014/main" id="{0326FD58-100D-AE49-AA6F-200C6B6B554F}"/>
              </a:ext>
            </a:extLst>
          </p:cNvPr>
          <p:cNvSpPr/>
          <p:nvPr/>
        </p:nvSpPr>
        <p:spPr>
          <a:xfrm>
            <a:off x="140631" y="49066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3" name="Multiplicación 192">
            <a:extLst>
              <a:ext uri="{FF2B5EF4-FFF2-40B4-BE49-F238E27FC236}">
                <a16:creationId xmlns:a16="http://schemas.microsoft.com/office/drawing/2014/main" id="{3AD6F2E5-B919-C843-80C1-06E4CEF04695}"/>
              </a:ext>
            </a:extLst>
          </p:cNvPr>
          <p:cNvSpPr/>
          <p:nvPr/>
        </p:nvSpPr>
        <p:spPr>
          <a:xfrm>
            <a:off x="5158030" y="6566532"/>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5" name="Multiplicación 194">
            <a:extLst>
              <a:ext uri="{FF2B5EF4-FFF2-40B4-BE49-F238E27FC236}">
                <a16:creationId xmlns:a16="http://schemas.microsoft.com/office/drawing/2014/main" id="{E67E67CF-56B7-B643-BCD6-44C2DE9471AC}"/>
              </a:ext>
            </a:extLst>
          </p:cNvPr>
          <p:cNvSpPr/>
          <p:nvPr/>
        </p:nvSpPr>
        <p:spPr>
          <a:xfrm>
            <a:off x="5676828" y="6199339"/>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7" name="Multiplicación 196">
            <a:extLst>
              <a:ext uri="{FF2B5EF4-FFF2-40B4-BE49-F238E27FC236}">
                <a16:creationId xmlns:a16="http://schemas.microsoft.com/office/drawing/2014/main" id="{2EE166FE-756A-2043-98BD-88BD9D015242}"/>
              </a:ext>
            </a:extLst>
          </p:cNvPr>
          <p:cNvSpPr/>
          <p:nvPr/>
        </p:nvSpPr>
        <p:spPr>
          <a:xfrm>
            <a:off x="5155324" y="5987840"/>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9" name="Multiplicación 198">
            <a:extLst>
              <a:ext uri="{FF2B5EF4-FFF2-40B4-BE49-F238E27FC236}">
                <a16:creationId xmlns:a16="http://schemas.microsoft.com/office/drawing/2014/main" id="{828E5603-5ED4-DD4C-BC9D-BA5D3B6687DD}"/>
              </a:ext>
            </a:extLst>
          </p:cNvPr>
          <p:cNvSpPr/>
          <p:nvPr/>
        </p:nvSpPr>
        <p:spPr>
          <a:xfrm>
            <a:off x="5149377" y="63785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0" name="Multiplicación 199">
            <a:extLst>
              <a:ext uri="{FF2B5EF4-FFF2-40B4-BE49-F238E27FC236}">
                <a16:creationId xmlns:a16="http://schemas.microsoft.com/office/drawing/2014/main" id="{859A209C-E56F-674A-8880-1825B36E6B7E}"/>
              </a:ext>
            </a:extLst>
          </p:cNvPr>
          <p:cNvSpPr/>
          <p:nvPr/>
        </p:nvSpPr>
        <p:spPr>
          <a:xfrm>
            <a:off x="6166777" y="8265515"/>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3" name="Multiplicación 202">
            <a:extLst>
              <a:ext uri="{FF2B5EF4-FFF2-40B4-BE49-F238E27FC236}">
                <a16:creationId xmlns:a16="http://schemas.microsoft.com/office/drawing/2014/main" id="{7E7C9430-EC08-344F-AB78-153FF27C8450}"/>
              </a:ext>
            </a:extLst>
          </p:cNvPr>
          <p:cNvSpPr/>
          <p:nvPr/>
        </p:nvSpPr>
        <p:spPr>
          <a:xfrm>
            <a:off x="6175215" y="74963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4" name="Multiplicación 203">
            <a:extLst>
              <a:ext uri="{FF2B5EF4-FFF2-40B4-BE49-F238E27FC236}">
                <a16:creationId xmlns:a16="http://schemas.microsoft.com/office/drawing/2014/main" id="{DB09ADCA-07B9-BF45-A8B5-FF0DA288A61F}"/>
              </a:ext>
            </a:extLst>
          </p:cNvPr>
          <p:cNvSpPr/>
          <p:nvPr/>
        </p:nvSpPr>
        <p:spPr>
          <a:xfrm>
            <a:off x="6157137" y="808274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5" name="Multiplicación 204">
            <a:extLst>
              <a:ext uri="{FF2B5EF4-FFF2-40B4-BE49-F238E27FC236}">
                <a16:creationId xmlns:a16="http://schemas.microsoft.com/office/drawing/2014/main" id="{852C0738-12F6-0D46-8C7E-6058AFD7B364}"/>
              </a:ext>
            </a:extLst>
          </p:cNvPr>
          <p:cNvSpPr/>
          <p:nvPr/>
        </p:nvSpPr>
        <p:spPr>
          <a:xfrm>
            <a:off x="6899228" y="729235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6" name="Multiplicación 205">
            <a:extLst>
              <a:ext uri="{FF2B5EF4-FFF2-40B4-BE49-F238E27FC236}">
                <a16:creationId xmlns:a16="http://schemas.microsoft.com/office/drawing/2014/main" id="{39509496-7110-4443-A51D-85EACB0B0E7E}"/>
              </a:ext>
            </a:extLst>
          </p:cNvPr>
          <p:cNvSpPr/>
          <p:nvPr/>
        </p:nvSpPr>
        <p:spPr>
          <a:xfrm>
            <a:off x="6146579" y="787447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uadroTexto 25">
            <a:extLst>
              <a:ext uri="{FF2B5EF4-FFF2-40B4-BE49-F238E27FC236}">
                <a16:creationId xmlns:a16="http://schemas.microsoft.com/office/drawing/2014/main" id="{AACA95A7-32C8-B04B-84EE-2D6D8C6B928D}"/>
              </a:ext>
            </a:extLst>
          </p:cNvPr>
          <p:cNvSpPr txBox="1"/>
          <p:nvPr/>
        </p:nvSpPr>
        <p:spPr>
          <a:xfrm>
            <a:off x="3810568" y="4215919"/>
            <a:ext cx="3865090" cy="938719"/>
          </a:xfrm>
          <a:prstGeom prst="rect">
            <a:avLst/>
          </a:prstGeom>
          <a:noFill/>
        </p:spPr>
        <p:txBody>
          <a:bodyPr wrap="square" rtlCol="0">
            <a:spAutoFit/>
          </a:bodyPr>
          <a:lstStyle/>
          <a:p>
            <a:r>
              <a:rPr lang="es-ES_tradnl" sz="1100" dirty="0"/>
              <a:t>De las actividades que subieron los alumnos a Facebook como evidencia se puede observar es que es un nivel de complejidad adecuado para el grado, los alumnos utilizan los materiales que tienen a su alcance es por eso que es lo principal  en contemplar  al momento de pedir la evidencia. </a:t>
            </a:r>
          </a:p>
        </p:txBody>
      </p:sp>
      <p:sp>
        <p:nvSpPr>
          <p:cNvPr id="208" name="CuadroTexto 207">
            <a:extLst>
              <a:ext uri="{FF2B5EF4-FFF2-40B4-BE49-F238E27FC236}">
                <a16:creationId xmlns:a16="http://schemas.microsoft.com/office/drawing/2014/main" id="{47F9AE7A-416F-B34F-86BB-5AC814A36D06}"/>
              </a:ext>
            </a:extLst>
          </p:cNvPr>
          <p:cNvSpPr txBox="1"/>
          <p:nvPr/>
        </p:nvSpPr>
        <p:spPr>
          <a:xfrm>
            <a:off x="59375" y="8777963"/>
            <a:ext cx="3865090" cy="1015663"/>
          </a:xfrm>
          <a:prstGeom prst="rect">
            <a:avLst/>
          </a:prstGeom>
          <a:noFill/>
        </p:spPr>
        <p:txBody>
          <a:bodyPr wrap="square" rtlCol="0">
            <a:spAutoFit/>
          </a:bodyPr>
          <a:lstStyle/>
          <a:p>
            <a:r>
              <a:rPr lang="es-ES_tradnl" sz="1200"/>
              <a:t>En esta modalidad es muy importante redactar de manera clara las consignas para que todos las comprendan, en esta primera actividad los padres y alumnos lograron comprender estas consignas y los alumnos que subieron su evidencia lo hicieron de manera correcta.</a:t>
            </a:r>
          </a:p>
        </p:txBody>
      </p:sp>
      <p:sp>
        <p:nvSpPr>
          <p:cNvPr id="209" name="CuadroTexto 208">
            <a:extLst>
              <a:ext uri="{FF2B5EF4-FFF2-40B4-BE49-F238E27FC236}">
                <a16:creationId xmlns:a16="http://schemas.microsoft.com/office/drawing/2014/main" id="{10AC0780-FACC-BE42-BB55-B123E975F006}"/>
              </a:ext>
            </a:extLst>
          </p:cNvPr>
          <p:cNvSpPr txBox="1"/>
          <p:nvPr/>
        </p:nvSpPr>
        <p:spPr>
          <a:xfrm>
            <a:off x="3892941" y="8951840"/>
            <a:ext cx="3865090" cy="830997"/>
          </a:xfrm>
          <a:prstGeom prst="rect">
            <a:avLst/>
          </a:prstGeom>
          <a:noFill/>
        </p:spPr>
        <p:txBody>
          <a:bodyPr wrap="square" rtlCol="0">
            <a:spAutoFit/>
          </a:bodyPr>
          <a:lstStyle/>
          <a:p>
            <a:r>
              <a:rPr lang="es-ES_tradnl" sz="1200"/>
              <a:t>Algo que es un poco complicado en esta modalidad es recatar todos los aprendizajes previos de los alumnos, es por eso que para esto me base en actividades que habían realizado anteriormente con la educadora titular</a:t>
            </a:r>
          </a:p>
        </p:txBody>
      </p:sp>
    </p:spTree>
    <p:extLst>
      <p:ext uri="{BB962C8B-B14F-4D97-AF65-F5344CB8AC3E}">
        <p14:creationId xmlns:p14="http://schemas.microsoft.com/office/powerpoint/2010/main" val="52632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Situación de Aprendizaje: 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Lenguaje 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comunicación</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Pensamiento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matemático</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Exploración del mundo natural y social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Artes</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Física</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Socioemocional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 jornada de trabajo fue</a:t>
                </a: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Regular</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Mala</a:t>
                </a: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Logro de los aprendizajes esperados </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Materiales educativos adecuados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Nivel de complejidad adecuado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Organización adecuada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Tiempo planeado correctamente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Actividades planeadas conforme a lo planeado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Observaciones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9999"/>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Interés en las actividades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Participación de la manera esperada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Adaptación a la organización establecida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Todos   Algunos  Pocos   Ninguno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Rescato los conocimientos previos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Identifico y actúa conforme a las necesidades e intereses de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participación de todos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Otorgo consignas claras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Intervengo adecuadamente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Si            No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a:t>
              </a:r>
              <a:endPar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7" name="CuadroTexto 6">
            <a:extLst>
              <a:ext uri="{FF2B5EF4-FFF2-40B4-BE49-F238E27FC236}">
                <a16:creationId xmlns:a16="http://schemas.microsoft.com/office/drawing/2014/main" id="{5A30D860-4CBB-944C-A0EF-0417E179144A}"/>
              </a:ext>
            </a:extLst>
          </p:cNvPr>
          <p:cNvSpPr txBox="1"/>
          <p:nvPr/>
        </p:nvSpPr>
        <p:spPr>
          <a:xfrm>
            <a:off x="664125"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11</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9D7223E7-70C5-B946-A015-2C26202F0449}"/>
              </a:ext>
            </a:extLst>
          </p:cNvPr>
          <p:cNvSpPr txBox="1"/>
          <p:nvPr/>
        </p:nvSpPr>
        <p:spPr>
          <a:xfrm>
            <a:off x="1267192" y="268577"/>
            <a:ext cx="6986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mayo</a:t>
            </a:r>
          </a:p>
        </p:txBody>
      </p:sp>
      <p:sp>
        <p:nvSpPr>
          <p:cNvPr id="14" name="CuadroTexto 13">
            <a:extLst>
              <a:ext uri="{FF2B5EF4-FFF2-40B4-BE49-F238E27FC236}">
                <a16:creationId xmlns:a16="http://schemas.microsoft.com/office/drawing/2014/main" id="{CF638470-F91B-3444-AAD2-8CE3E415F091}"/>
              </a:ext>
            </a:extLst>
          </p:cNvPr>
          <p:cNvSpPr txBox="1"/>
          <p:nvPr/>
        </p:nvSpPr>
        <p:spPr>
          <a:xfrm>
            <a:off x="2187367"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7" name="Multiplicación 16">
            <a:extLst>
              <a:ext uri="{FF2B5EF4-FFF2-40B4-BE49-F238E27FC236}">
                <a16:creationId xmlns:a16="http://schemas.microsoft.com/office/drawing/2014/main" id="{4DBE364C-2E85-9E4A-9BB1-6FE908A07872}"/>
              </a:ext>
            </a:extLst>
          </p:cNvPr>
          <p:cNvSpPr/>
          <p:nvPr/>
        </p:nvSpPr>
        <p:spPr>
          <a:xfrm>
            <a:off x="955619" y="801792"/>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Multiplicación 130">
            <a:extLst>
              <a:ext uri="{FF2B5EF4-FFF2-40B4-BE49-F238E27FC236}">
                <a16:creationId xmlns:a16="http://schemas.microsoft.com/office/drawing/2014/main" id="{0A518406-2743-B349-BE32-39078EC6C8F4}"/>
              </a:ext>
            </a:extLst>
          </p:cNvPr>
          <p:cNvSpPr/>
          <p:nvPr/>
        </p:nvSpPr>
        <p:spPr>
          <a:xfrm>
            <a:off x="1677984" y="2357791"/>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D9C190D9-46FD-6149-9676-ADC017DBDCD0}"/>
              </a:ext>
            </a:extLst>
          </p:cNvPr>
          <p:cNvSpPr txBox="1"/>
          <p:nvPr/>
        </p:nvSpPr>
        <p:spPr>
          <a:xfrm>
            <a:off x="2551108" y="1115932"/>
            <a:ext cx="44881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lang="es-ES_tradnl" dirty="0" smtClean="0">
                <a:solidFill>
                  <a:prstClr val="black"/>
                </a:solidFill>
                <a:latin typeface="Calibri" panose="020F0502020204030204"/>
              </a:rPr>
              <a:t>Cuánto mido?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Multiplicación 132">
            <a:extLst>
              <a:ext uri="{FF2B5EF4-FFF2-40B4-BE49-F238E27FC236}">
                <a16:creationId xmlns:a16="http://schemas.microsoft.com/office/drawing/2014/main" id="{70C16ADD-07E0-884D-AFBD-4CDA36F347B5}"/>
              </a:ext>
            </a:extLst>
          </p:cNvPr>
          <p:cNvSpPr/>
          <p:nvPr/>
        </p:nvSpPr>
        <p:spPr>
          <a:xfrm>
            <a:off x="4169243" y="3165290"/>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Multiplicación 161">
            <a:extLst>
              <a:ext uri="{FF2B5EF4-FFF2-40B4-BE49-F238E27FC236}">
                <a16:creationId xmlns:a16="http://schemas.microsoft.com/office/drawing/2014/main" id="{9FF12423-6252-9A4D-9EEB-45C8266B87CD}"/>
              </a:ext>
            </a:extLst>
          </p:cNvPr>
          <p:cNvSpPr/>
          <p:nvPr/>
        </p:nvSpPr>
        <p:spPr>
          <a:xfrm>
            <a:off x="6166778" y="769671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Multiplicación 162">
            <a:extLst>
              <a:ext uri="{FF2B5EF4-FFF2-40B4-BE49-F238E27FC236}">
                <a16:creationId xmlns:a16="http://schemas.microsoft.com/office/drawing/2014/main" id="{2CE3A179-5E3E-FA49-ABC3-79D586670297}"/>
              </a:ext>
            </a:extLst>
          </p:cNvPr>
          <p:cNvSpPr/>
          <p:nvPr/>
        </p:nvSpPr>
        <p:spPr>
          <a:xfrm>
            <a:off x="157490" y="40991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Multiplicación 163">
            <a:extLst>
              <a:ext uri="{FF2B5EF4-FFF2-40B4-BE49-F238E27FC236}">
                <a16:creationId xmlns:a16="http://schemas.microsoft.com/office/drawing/2014/main" id="{AAEC7A68-88C1-2D44-94B4-9ECC588FE3CF}"/>
              </a:ext>
            </a:extLst>
          </p:cNvPr>
          <p:cNvSpPr/>
          <p:nvPr/>
        </p:nvSpPr>
        <p:spPr>
          <a:xfrm>
            <a:off x="137406" y="43341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Multiplicación 166">
            <a:extLst>
              <a:ext uri="{FF2B5EF4-FFF2-40B4-BE49-F238E27FC236}">
                <a16:creationId xmlns:a16="http://schemas.microsoft.com/office/drawing/2014/main" id="{8001BBCF-2A9A-DF4F-8D8A-65AD57C2D376}"/>
              </a:ext>
            </a:extLst>
          </p:cNvPr>
          <p:cNvSpPr/>
          <p:nvPr/>
        </p:nvSpPr>
        <p:spPr>
          <a:xfrm>
            <a:off x="157490" y="4552509"/>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Multiplicación 187">
            <a:extLst>
              <a:ext uri="{FF2B5EF4-FFF2-40B4-BE49-F238E27FC236}">
                <a16:creationId xmlns:a16="http://schemas.microsoft.com/office/drawing/2014/main" id="{D5CC330E-CA13-664A-A42B-709F86B228EE}"/>
              </a:ext>
            </a:extLst>
          </p:cNvPr>
          <p:cNvSpPr/>
          <p:nvPr/>
        </p:nvSpPr>
        <p:spPr>
          <a:xfrm>
            <a:off x="137406" y="473082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Multiplicación 188">
            <a:extLst>
              <a:ext uri="{FF2B5EF4-FFF2-40B4-BE49-F238E27FC236}">
                <a16:creationId xmlns:a16="http://schemas.microsoft.com/office/drawing/2014/main" id="{F4C331D0-58C0-C249-AD89-5A38F706784E}"/>
              </a:ext>
            </a:extLst>
          </p:cNvPr>
          <p:cNvSpPr/>
          <p:nvPr/>
        </p:nvSpPr>
        <p:spPr>
          <a:xfrm>
            <a:off x="130112" y="508498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Multiplicación 190">
            <a:extLst>
              <a:ext uri="{FF2B5EF4-FFF2-40B4-BE49-F238E27FC236}">
                <a16:creationId xmlns:a16="http://schemas.microsoft.com/office/drawing/2014/main" id="{0326FD58-100D-AE49-AA6F-200C6B6B554F}"/>
              </a:ext>
            </a:extLst>
          </p:cNvPr>
          <p:cNvSpPr/>
          <p:nvPr/>
        </p:nvSpPr>
        <p:spPr>
          <a:xfrm>
            <a:off x="140631" y="49066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Multiplicación 192">
            <a:extLst>
              <a:ext uri="{FF2B5EF4-FFF2-40B4-BE49-F238E27FC236}">
                <a16:creationId xmlns:a16="http://schemas.microsoft.com/office/drawing/2014/main" id="{3AD6F2E5-B919-C843-80C1-06E4CEF04695}"/>
              </a:ext>
            </a:extLst>
          </p:cNvPr>
          <p:cNvSpPr/>
          <p:nvPr/>
        </p:nvSpPr>
        <p:spPr>
          <a:xfrm>
            <a:off x="5143771" y="6566532"/>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Multiplicación 194">
            <a:extLst>
              <a:ext uri="{FF2B5EF4-FFF2-40B4-BE49-F238E27FC236}">
                <a16:creationId xmlns:a16="http://schemas.microsoft.com/office/drawing/2014/main" id="{E67E67CF-56B7-B643-BCD6-44C2DE9471AC}"/>
              </a:ext>
            </a:extLst>
          </p:cNvPr>
          <p:cNvSpPr/>
          <p:nvPr/>
        </p:nvSpPr>
        <p:spPr>
          <a:xfrm>
            <a:off x="5144839" y="6188600"/>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Multiplicación 196">
            <a:extLst>
              <a:ext uri="{FF2B5EF4-FFF2-40B4-BE49-F238E27FC236}">
                <a16:creationId xmlns:a16="http://schemas.microsoft.com/office/drawing/2014/main" id="{2EE166FE-756A-2043-98BD-88BD9D015242}"/>
              </a:ext>
            </a:extLst>
          </p:cNvPr>
          <p:cNvSpPr/>
          <p:nvPr/>
        </p:nvSpPr>
        <p:spPr>
          <a:xfrm>
            <a:off x="5133739" y="597669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Multiplicación 198">
            <a:extLst>
              <a:ext uri="{FF2B5EF4-FFF2-40B4-BE49-F238E27FC236}">
                <a16:creationId xmlns:a16="http://schemas.microsoft.com/office/drawing/2014/main" id="{828E5603-5ED4-DD4C-BC9D-BA5D3B6687DD}"/>
              </a:ext>
            </a:extLst>
          </p:cNvPr>
          <p:cNvSpPr/>
          <p:nvPr/>
        </p:nvSpPr>
        <p:spPr>
          <a:xfrm>
            <a:off x="5149377" y="63785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Multiplicación 199">
            <a:extLst>
              <a:ext uri="{FF2B5EF4-FFF2-40B4-BE49-F238E27FC236}">
                <a16:creationId xmlns:a16="http://schemas.microsoft.com/office/drawing/2014/main" id="{859A209C-E56F-674A-8880-1825B36E6B7E}"/>
              </a:ext>
            </a:extLst>
          </p:cNvPr>
          <p:cNvSpPr/>
          <p:nvPr/>
        </p:nvSpPr>
        <p:spPr>
          <a:xfrm>
            <a:off x="6166777" y="8265515"/>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Multiplicación 202">
            <a:extLst>
              <a:ext uri="{FF2B5EF4-FFF2-40B4-BE49-F238E27FC236}">
                <a16:creationId xmlns:a16="http://schemas.microsoft.com/office/drawing/2014/main" id="{7E7C9430-EC08-344F-AB78-153FF27C8450}"/>
              </a:ext>
            </a:extLst>
          </p:cNvPr>
          <p:cNvSpPr/>
          <p:nvPr/>
        </p:nvSpPr>
        <p:spPr>
          <a:xfrm>
            <a:off x="6175215" y="74963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Multiplicación 203">
            <a:extLst>
              <a:ext uri="{FF2B5EF4-FFF2-40B4-BE49-F238E27FC236}">
                <a16:creationId xmlns:a16="http://schemas.microsoft.com/office/drawing/2014/main" id="{DB09ADCA-07B9-BF45-A8B5-FF0DA288A61F}"/>
              </a:ext>
            </a:extLst>
          </p:cNvPr>
          <p:cNvSpPr/>
          <p:nvPr/>
        </p:nvSpPr>
        <p:spPr>
          <a:xfrm>
            <a:off x="6157137" y="808274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Multiplicación 204">
            <a:extLst>
              <a:ext uri="{FF2B5EF4-FFF2-40B4-BE49-F238E27FC236}">
                <a16:creationId xmlns:a16="http://schemas.microsoft.com/office/drawing/2014/main" id="{852C0738-12F6-0D46-8C7E-6058AFD7B364}"/>
              </a:ext>
            </a:extLst>
          </p:cNvPr>
          <p:cNvSpPr/>
          <p:nvPr/>
        </p:nvSpPr>
        <p:spPr>
          <a:xfrm>
            <a:off x="6899228" y="729235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Multiplicación 205">
            <a:extLst>
              <a:ext uri="{FF2B5EF4-FFF2-40B4-BE49-F238E27FC236}">
                <a16:creationId xmlns:a16="http://schemas.microsoft.com/office/drawing/2014/main" id="{39509496-7110-4443-A51D-85EACB0B0E7E}"/>
              </a:ext>
            </a:extLst>
          </p:cNvPr>
          <p:cNvSpPr/>
          <p:nvPr/>
        </p:nvSpPr>
        <p:spPr>
          <a:xfrm>
            <a:off x="6146579" y="787447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AACA95A7-32C8-B04B-84EE-2D6D8C6B928D}"/>
              </a:ext>
            </a:extLst>
          </p:cNvPr>
          <p:cNvSpPr txBox="1"/>
          <p:nvPr/>
        </p:nvSpPr>
        <p:spPr>
          <a:xfrm>
            <a:off x="3810568" y="4215919"/>
            <a:ext cx="3865090"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_tradnl" sz="1200" dirty="0" smtClean="0">
                <a:solidFill>
                  <a:prstClr val="black"/>
                </a:solidFill>
                <a:latin typeface="Calibri" panose="020F0502020204030204"/>
              </a:rPr>
              <a:t>Pude observar en los videos y en el collage de fotos de las evidencias de Facebook que la mayoría de los alumnos lograron los aprendizajes esperados planteados, la mayoría se desenvolvieron de manera adecuada al hablar en los videos</a:t>
            </a:r>
            <a:r>
              <a:rPr lang="es-ES_tradnl" sz="1100" dirty="0" smtClean="0">
                <a:solidFill>
                  <a:prstClr val="black"/>
                </a:solidFill>
                <a:latin typeface="Calibri" panose="020F0502020204030204"/>
              </a:rPr>
              <a:t>. </a:t>
            </a:r>
            <a:r>
              <a:rPr kumimoji="0" lang="es-ES_tradnl"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CuadroTexto 207">
            <a:extLst>
              <a:ext uri="{FF2B5EF4-FFF2-40B4-BE49-F238E27FC236}">
                <a16:creationId xmlns:a16="http://schemas.microsoft.com/office/drawing/2014/main" id="{47F9AE7A-416F-B34F-86BB-5AC814A36D06}"/>
              </a:ext>
            </a:extLst>
          </p:cNvPr>
          <p:cNvSpPr txBox="1"/>
          <p:nvPr/>
        </p:nvSpPr>
        <p:spPr>
          <a:xfrm>
            <a:off x="62360" y="8608593"/>
            <a:ext cx="3865090" cy="1384995"/>
          </a:xfrm>
          <a:prstGeom prst="rect">
            <a:avLst/>
          </a:prstGeom>
          <a:noFill/>
        </p:spPr>
        <p:txBody>
          <a:bodyPr wrap="square" rtlCol="0">
            <a:spAutoFit/>
          </a:bodyPr>
          <a:lstStyle/>
          <a:p>
            <a:pPr lvl="0"/>
            <a:r>
              <a:rPr lang="es-ES_tradnl" sz="1200" dirty="0" smtClean="0">
                <a:solidFill>
                  <a:prstClr val="black"/>
                </a:solidFill>
                <a:latin typeface="Calibri" panose="020F0502020204030204"/>
              </a:rPr>
              <a:t>Puedo mencionar que a pesar de la dificultad que se presento este día se pudo resolver gracias también a los consejos dados por la educadora titular, con esto obtuve una experiencia para las próximas ocasiones que suceda lo mismo, es aquí donde se puede observar una formación </a:t>
            </a:r>
            <a:r>
              <a:rPr lang="es-MX" sz="1200" dirty="0" smtClean="0">
                <a:solidFill>
                  <a:prstClr val="black"/>
                </a:solidFill>
              </a:rPr>
              <a:t>que pata Abrate (2020) donde </a:t>
            </a:r>
            <a:r>
              <a:rPr lang="es-MX" sz="1200" dirty="0">
                <a:solidFill>
                  <a:prstClr val="black"/>
                </a:solidFill>
              </a:rPr>
              <a:t>compartes tus saberes a un receptor</a:t>
            </a:r>
            <a:endPar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CuadroTexto 208">
            <a:extLst>
              <a:ext uri="{FF2B5EF4-FFF2-40B4-BE49-F238E27FC236}">
                <a16:creationId xmlns:a16="http://schemas.microsoft.com/office/drawing/2014/main" id="{10AC0780-FACC-BE42-BB55-B123E975F006}"/>
              </a:ext>
            </a:extLst>
          </p:cNvPr>
          <p:cNvSpPr txBox="1"/>
          <p:nvPr/>
        </p:nvSpPr>
        <p:spPr>
          <a:xfrm>
            <a:off x="3892941" y="8951840"/>
            <a:ext cx="38650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En</a:t>
            </a:r>
            <a:r>
              <a:rPr kumimoji="0" lang="es-ES_tradnl" sz="1200" b="0" i="0" u="none" strike="noStrike" kern="1200" cap="none" spc="0" normalizeH="0" noProof="0" dirty="0" smtClean="0">
                <a:ln>
                  <a:noFill/>
                </a:ln>
                <a:solidFill>
                  <a:prstClr val="black"/>
                </a:solidFill>
                <a:effectLst/>
                <a:uLnTx/>
                <a:uFillTx/>
                <a:latin typeface="Calibri" panose="020F0502020204030204"/>
                <a:ea typeface="+mn-ea"/>
                <a:cs typeface="+mn-cs"/>
              </a:rPr>
              <a:t> esta ocasión  hubo una falla con la pagina de Facebook del Jardín las evidencias que eran en video no se podían ver por este motivo fue complicado evaluar esta evidencia,  </a:t>
            </a:r>
            <a:endPar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CuadroTexto 206">
            <a:extLst>
              <a:ext uri="{FF2B5EF4-FFF2-40B4-BE49-F238E27FC236}">
                <a16:creationId xmlns:a16="http://schemas.microsoft.com/office/drawing/2014/main" id="{D9C190D9-46FD-6149-9676-ADC017DBDCD0}"/>
              </a:ext>
            </a:extLst>
          </p:cNvPr>
          <p:cNvSpPr txBox="1"/>
          <p:nvPr/>
        </p:nvSpPr>
        <p:spPr>
          <a:xfrm>
            <a:off x="2487936" y="1371373"/>
            <a:ext cx="44881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prstClr val="black"/>
                </a:solidFill>
                <a:latin typeface="Calibri" panose="020F0502020204030204"/>
              </a:rPr>
              <a:t>De grande quiero ser…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Multiplicación 130">
            <a:extLst>
              <a:ext uri="{FF2B5EF4-FFF2-40B4-BE49-F238E27FC236}">
                <a16:creationId xmlns:a16="http://schemas.microsoft.com/office/drawing/2014/main" id="{0A518406-2743-B349-BE32-39078EC6C8F4}"/>
              </a:ext>
            </a:extLst>
          </p:cNvPr>
          <p:cNvSpPr/>
          <p:nvPr/>
        </p:nvSpPr>
        <p:spPr>
          <a:xfrm>
            <a:off x="2791862" y="2378159"/>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985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Situación de Aprendizaje: 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Lenguaje 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comunicación</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Pensamiento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matemático</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Exploración del mundo natural y social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Artes</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Física</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Socioemocional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 jornada de trabajo fue</a:t>
                </a: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Regular</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Mala</a:t>
                </a: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Logro de los aprendizajes esperados </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Materiales educativos adecuados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Nivel de complejidad adecuado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Organización adecuada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Tiempo planeado correctamente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Actividades planeadas conforme a lo planeado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Observaciones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9999"/>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Interés en las actividades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Participación de la manera esperada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Adaptación a la organización establecida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Todos   Algunos  Pocos   Ninguno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Rescato los conocimientos previos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Identifico y actúa conforme a las necesidades e intereses de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participación de todos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Otorgo consignas claras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Intervengo adecuadamente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Si            No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a:t>
              </a:r>
              <a:endPar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7" name="CuadroTexto 6">
            <a:extLst>
              <a:ext uri="{FF2B5EF4-FFF2-40B4-BE49-F238E27FC236}">
                <a16:creationId xmlns:a16="http://schemas.microsoft.com/office/drawing/2014/main" id="{5A30D860-4CBB-944C-A0EF-0417E179144A}"/>
              </a:ext>
            </a:extLst>
          </p:cNvPr>
          <p:cNvSpPr txBox="1"/>
          <p:nvPr/>
        </p:nvSpPr>
        <p:spPr>
          <a:xfrm>
            <a:off x="664125"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9D7223E7-70C5-B946-A015-2C26202F0449}"/>
              </a:ext>
            </a:extLst>
          </p:cNvPr>
          <p:cNvSpPr txBox="1"/>
          <p:nvPr/>
        </p:nvSpPr>
        <p:spPr>
          <a:xfrm>
            <a:off x="1267192" y="268577"/>
            <a:ext cx="6986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mayo</a:t>
            </a:r>
          </a:p>
        </p:txBody>
      </p:sp>
      <p:sp>
        <p:nvSpPr>
          <p:cNvPr id="14" name="CuadroTexto 13">
            <a:extLst>
              <a:ext uri="{FF2B5EF4-FFF2-40B4-BE49-F238E27FC236}">
                <a16:creationId xmlns:a16="http://schemas.microsoft.com/office/drawing/2014/main" id="{CF638470-F91B-3444-AAD2-8CE3E415F091}"/>
              </a:ext>
            </a:extLst>
          </p:cNvPr>
          <p:cNvSpPr txBox="1"/>
          <p:nvPr/>
        </p:nvSpPr>
        <p:spPr>
          <a:xfrm>
            <a:off x="2187367"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7" name="Multiplicación 16">
            <a:extLst>
              <a:ext uri="{FF2B5EF4-FFF2-40B4-BE49-F238E27FC236}">
                <a16:creationId xmlns:a16="http://schemas.microsoft.com/office/drawing/2014/main" id="{4DBE364C-2E85-9E4A-9BB1-6FE908A07872}"/>
              </a:ext>
            </a:extLst>
          </p:cNvPr>
          <p:cNvSpPr/>
          <p:nvPr/>
        </p:nvSpPr>
        <p:spPr>
          <a:xfrm>
            <a:off x="1431945" y="801792"/>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Multiplicación 130">
            <a:extLst>
              <a:ext uri="{FF2B5EF4-FFF2-40B4-BE49-F238E27FC236}">
                <a16:creationId xmlns:a16="http://schemas.microsoft.com/office/drawing/2014/main" id="{0A518406-2743-B349-BE32-39078EC6C8F4}"/>
              </a:ext>
            </a:extLst>
          </p:cNvPr>
          <p:cNvSpPr/>
          <p:nvPr/>
        </p:nvSpPr>
        <p:spPr>
          <a:xfrm>
            <a:off x="459101" y="2357555"/>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D9C190D9-46FD-6149-9676-ADC017DBDCD0}"/>
              </a:ext>
            </a:extLst>
          </p:cNvPr>
          <p:cNvSpPr txBox="1"/>
          <p:nvPr/>
        </p:nvSpPr>
        <p:spPr>
          <a:xfrm>
            <a:off x="2551108" y="1115932"/>
            <a:ext cx="44881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prstClr val="black"/>
                </a:solidFill>
                <a:latin typeface="Calibri" panose="020F0502020204030204"/>
              </a:rPr>
              <a:t>Había una vez</a:t>
            </a: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Multiplicación 132">
            <a:extLst>
              <a:ext uri="{FF2B5EF4-FFF2-40B4-BE49-F238E27FC236}">
                <a16:creationId xmlns:a16="http://schemas.microsoft.com/office/drawing/2014/main" id="{70C16ADD-07E0-884D-AFBD-4CDA36F347B5}"/>
              </a:ext>
            </a:extLst>
          </p:cNvPr>
          <p:cNvSpPr/>
          <p:nvPr/>
        </p:nvSpPr>
        <p:spPr>
          <a:xfrm>
            <a:off x="4169243" y="3165290"/>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Multiplicación 161">
            <a:extLst>
              <a:ext uri="{FF2B5EF4-FFF2-40B4-BE49-F238E27FC236}">
                <a16:creationId xmlns:a16="http://schemas.microsoft.com/office/drawing/2014/main" id="{9FF12423-6252-9A4D-9EEB-45C8266B87CD}"/>
              </a:ext>
            </a:extLst>
          </p:cNvPr>
          <p:cNvSpPr/>
          <p:nvPr/>
        </p:nvSpPr>
        <p:spPr>
          <a:xfrm>
            <a:off x="6166778" y="769671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Multiplicación 162">
            <a:extLst>
              <a:ext uri="{FF2B5EF4-FFF2-40B4-BE49-F238E27FC236}">
                <a16:creationId xmlns:a16="http://schemas.microsoft.com/office/drawing/2014/main" id="{2CE3A179-5E3E-FA49-ABC3-79D586670297}"/>
              </a:ext>
            </a:extLst>
          </p:cNvPr>
          <p:cNvSpPr/>
          <p:nvPr/>
        </p:nvSpPr>
        <p:spPr>
          <a:xfrm>
            <a:off x="157490" y="40991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Multiplicación 163">
            <a:extLst>
              <a:ext uri="{FF2B5EF4-FFF2-40B4-BE49-F238E27FC236}">
                <a16:creationId xmlns:a16="http://schemas.microsoft.com/office/drawing/2014/main" id="{AAEC7A68-88C1-2D44-94B4-9ECC588FE3CF}"/>
              </a:ext>
            </a:extLst>
          </p:cNvPr>
          <p:cNvSpPr/>
          <p:nvPr/>
        </p:nvSpPr>
        <p:spPr>
          <a:xfrm>
            <a:off x="137406" y="43341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Multiplicación 166">
            <a:extLst>
              <a:ext uri="{FF2B5EF4-FFF2-40B4-BE49-F238E27FC236}">
                <a16:creationId xmlns:a16="http://schemas.microsoft.com/office/drawing/2014/main" id="{8001BBCF-2A9A-DF4F-8D8A-65AD57C2D376}"/>
              </a:ext>
            </a:extLst>
          </p:cNvPr>
          <p:cNvSpPr/>
          <p:nvPr/>
        </p:nvSpPr>
        <p:spPr>
          <a:xfrm>
            <a:off x="157490" y="4552509"/>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Multiplicación 187">
            <a:extLst>
              <a:ext uri="{FF2B5EF4-FFF2-40B4-BE49-F238E27FC236}">
                <a16:creationId xmlns:a16="http://schemas.microsoft.com/office/drawing/2014/main" id="{D5CC330E-CA13-664A-A42B-709F86B228EE}"/>
              </a:ext>
            </a:extLst>
          </p:cNvPr>
          <p:cNvSpPr/>
          <p:nvPr/>
        </p:nvSpPr>
        <p:spPr>
          <a:xfrm>
            <a:off x="137406" y="473082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Multiplicación 188">
            <a:extLst>
              <a:ext uri="{FF2B5EF4-FFF2-40B4-BE49-F238E27FC236}">
                <a16:creationId xmlns:a16="http://schemas.microsoft.com/office/drawing/2014/main" id="{F4C331D0-58C0-C249-AD89-5A38F706784E}"/>
              </a:ext>
            </a:extLst>
          </p:cNvPr>
          <p:cNvSpPr/>
          <p:nvPr/>
        </p:nvSpPr>
        <p:spPr>
          <a:xfrm>
            <a:off x="130112" y="508498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Multiplicación 190">
            <a:extLst>
              <a:ext uri="{FF2B5EF4-FFF2-40B4-BE49-F238E27FC236}">
                <a16:creationId xmlns:a16="http://schemas.microsoft.com/office/drawing/2014/main" id="{0326FD58-100D-AE49-AA6F-200C6B6B554F}"/>
              </a:ext>
            </a:extLst>
          </p:cNvPr>
          <p:cNvSpPr/>
          <p:nvPr/>
        </p:nvSpPr>
        <p:spPr>
          <a:xfrm>
            <a:off x="140631" y="49066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Multiplicación 192">
            <a:extLst>
              <a:ext uri="{FF2B5EF4-FFF2-40B4-BE49-F238E27FC236}">
                <a16:creationId xmlns:a16="http://schemas.microsoft.com/office/drawing/2014/main" id="{3AD6F2E5-B919-C843-80C1-06E4CEF04695}"/>
              </a:ext>
            </a:extLst>
          </p:cNvPr>
          <p:cNvSpPr/>
          <p:nvPr/>
        </p:nvSpPr>
        <p:spPr>
          <a:xfrm>
            <a:off x="5143771" y="6566532"/>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Multiplicación 194">
            <a:extLst>
              <a:ext uri="{FF2B5EF4-FFF2-40B4-BE49-F238E27FC236}">
                <a16:creationId xmlns:a16="http://schemas.microsoft.com/office/drawing/2014/main" id="{E67E67CF-56B7-B643-BCD6-44C2DE9471AC}"/>
              </a:ext>
            </a:extLst>
          </p:cNvPr>
          <p:cNvSpPr/>
          <p:nvPr/>
        </p:nvSpPr>
        <p:spPr>
          <a:xfrm>
            <a:off x="5144839" y="6188600"/>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Multiplicación 196">
            <a:extLst>
              <a:ext uri="{FF2B5EF4-FFF2-40B4-BE49-F238E27FC236}">
                <a16:creationId xmlns:a16="http://schemas.microsoft.com/office/drawing/2014/main" id="{2EE166FE-756A-2043-98BD-88BD9D015242}"/>
              </a:ext>
            </a:extLst>
          </p:cNvPr>
          <p:cNvSpPr/>
          <p:nvPr/>
        </p:nvSpPr>
        <p:spPr>
          <a:xfrm>
            <a:off x="5133739" y="597669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Multiplicación 198">
            <a:extLst>
              <a:ext uri="{FF2B5EF4-FFF2-40B4-BE49-F238E27FC236}">
                <a16:creationId xmlns:a16="http://schemas.microsoft.com/office/drawing/2014/main" id="{828E5603-5ED4-DD4C-BC9D-BA5D3B6687DD}"/>
              </a:ext>
            </a:extLst>
          </p:cNvPr>
          <p:cNvSpPr/>
          <p:nvPr/>
        </p:nvSpPr>
        <p:spPr>
          <a:xfrm>
            <a:off x="5149377" y="63785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Multiplicación 199">
            <a:extLst>
              <a:ext uri="{FF2B5EF4-FFF2-40B4-BE49-F238E27FC236}">
                <a16:creationId xmlns:a16="http://schemas.microsoft.com/office/drawing/2014/main" id="{859A209C-E56F-674A-8880-1825B36E6B7E}"/>
              </a:ext>
            </a:extLst>
          </p:cNvPr>
          <p:cNvSpPr/>
          <p:nvPr/>
        </p:nvSpPr>
        <p:spPr>
          <a:xfrm>
            <a:off x="6166777" y="8265515"/>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Multiplicación 202">
            <a:extLst>
              <a:ext uri="{FF2B5EF4-FFF2-40B4-BE49-F238E27FC236}">
                <a16:creationId xmlns:a16="http://schemas.microsoft.com/office/drawing/2014/main" id="{7E7C9430-EC08-344F-AB78-153FF27C8450}"/>
              </a:ext>
            </a:extLst>
          </p:cNvPr>
          <p:cNvSpPr/>
          <p:nvPr/>
        </p:nvSpPr>
        <p:spPr>
          <a:xfrm>
            <a:off x="6175215" y="74963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Multiplicación 203">
            <a:extLst>
              <a:ext uri="{FF2B5EF4-FFF2-40B4-BE49-F238E27FC236}">
                <a16:creationId xmlns:a16="http://schemas.microsoft.com/office/drawing/2014/main" id="{DB09ADCA-07B9-BF45-A8B5-FF0DA288A61F}"/>
              </a:ext>
            </a:extLst>
          </p:cNvPr>
          <p:cNvSpPr/>
          <p:nvPr/>
        </p:nvSpPr>
        <p:spPr>
          <a:xfrm>
            <a:off x="6157137" y="808274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Multiplicación 204">
            <a:extLst>
              <a:ext uri="{FF2B5EF4-FFF2-40B4-BE49-F238E27FC236}">
                <a16:creationId xmlns:a16="http://schemas.microsoft.com/office/drawing/2014/main" id="{852C0738-12F6-0D46-8C7E-6058AFD7B364}"/>
              </a:ext>
            </a:extLst>
          </p:cNvPr>
          <p:cNvSpPr/>
          <p:nvPr/>
        </p:nvSpPr>
        <p:spPr>
          <a:xfrm>
            <a:off x="6899228" y="729235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Multiplicación 205">
            <a:extLst>
              <a:ext uri="{FF2B5EF4-FFF2-40B4-BE49-F238E27FC236}">
                <a16:creationId xmlns:a16="http://schemas.microsoft.com/office/drawing/2014/main" id="{39509496-7110-4443-A51D-85EACB0B0E7E}"/>
              </a:ext>
            </a:extLst>
          </p:cNvPr>
          <p:cNvSpPr/>
          <p:nvPr/>
        </p:nvSpPr>
        <p:spPr>
          <a:xfrm>
            <a:off x="6175214" y="787426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AACA95A7-32C8-B04B-84EE-2D6D8C6B928D}"/>
              </a:ext>
            </a:extLst>
          </p:cNvPr>
          <p:cNvSpPr txBox="1"/>
          <p:nvPr/>
        </p:nvSpPr>
        <p:spPr>
          <a:xfrm>
            <a:off x="3810568" y="4215919"/>
            <a:ext cx="3865090" cy="95410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_tradnl" sz="1400" dirty="0" smtClean="0">
                <a:solidFill>
                  <a:prstClr val="black"/>
                </a:solidFill>
                <a:latin typeface="Calibri" panose="020F0502020204030204"/>
              </a:rPr>
              <a:t>De acuerdo a las evidencias observe que los alumnos pudieron adquirir el aprendizaje esperado además pusieron en juego su creatividad.</a:t>
            </a:r>
            <a:endParaRPr kumimoji="0" lang="es-ES_tradnl" sz="1400" b="0" i="0" u="none" strike="noStrike" kern="1200" cap="none" spc="0" normalizeH="0" baseline="0" noProof="0" dirty="0">
              <a:ln>
                <a:noFill/>
              </a:ln>
              <a:solidFill>
                <a:prstClr val="black"/>
              </a:solidFill>
              <a:effectLst/>
              <a:uLnTx/>
              <a:uFillTx/>
              <a:latin typeface="Calibri" panose="020F0502020204030204"/>
            </a:endParaRPr>
          </a:p>
        </p:txBody>
      </p:sp>
      <p:sp>
        <p:nvSpPr>
          <p:cNvPr id="208" name="CuadroTexto 207">
            <a:extLst>
              <a:ext uri="{FF2B5EF4-FFF2-40B4-BE49-F238E27FC236}">
                <a16:creationId xmlns:a16="http://schemas.microsoft.com/office/drawing/2014/main" id="{47F9AE7A-416F-B34F-86BB-5AC814A36D06}"/>
              </a:ext>
            </a:extLst>
          </p:cNvPr>
          <p:cNvSpPr txBox="1"/>
          <p:nvPr/>
        </p:nvSpPr>
        <p:spPr>
          <a:xfrm>
            <a:off x="62360" y="8608593"/>
            <a:ext cx="386509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400" dirty="0" smtClean="0">
                <a:solidFill>
                  <a:prstClr val="black"/>
                </a:solidFill>
                <a:latin typeface="Calibri" panose="020F0502020204030204"/>
              </a:rPr>
              <a:t>La participación de los alumnos ha sido un poco más activa al igual que su desenvolvimiento. Debido a los problemas que se tuvieron con anterioridad se cambio el formato de evidencia pero aún así se obtuvieron buenos resultados.</a:t>
            </a:r>
            <a:endParaRPr kumimoji="0" lang="es-ES_tradnl" sz="1400" b="0" i="0" u="none" strike="noStrike" kern="1200" cap="none" spc="0" normalizeH="0" baseline="0" noProof="0" dirty="0">
              <a:ln>
                <a:noFill/>
              </a:ln>
              <a:solidFill>
                <a:prstClr val="black"/>
              </a:solidFill>
              <a:effectLst/>
              <a:uLnTx/>
              <a:uFillTx/>
              <a:latin typeface="Calibri" panose="020F0502020204030204"/>
            </a:endParaRPr>
          </a:p>
        </p:txBody>
      </p:sp>
      <p:sp>
        <p:nvSpPr>
          <p:cNvPr id="209" name="CuadroTexto 208">
            <a:extLst>
              <a:ext uri="{FF2B5EF4-FFF2-40B4-BE49-F238E27FC236}">
                <a16:creationId xmlns:a16="http://schemas.microsoft.com/office/drawing/2014/main" id="{10AC0780-FACC-BE42-BB55-B123E975F006}"/>
              </a:ext>
            </a:extLst>
          </p:cNvPr>
          <p:cNvSpPr txBox="1"/>
          <p:nvPr/>
        </p:nvSpPr>
        <p:spPr>
          <a:xfrm>
            <a:off x="3905413" y="8850895"/>
            <a:ext cx="386509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400" dirty="0" smtClean="0">
                <a:solidFill>
                  <a:prstClr val="black"/>
                </a:solidFill>
                <a:latin typeface="Calibri" panose="020F0502020204030204"/>
              </a:rPr>
              <a:t>Para las indicaciones se presento un ejemplo pero al parecer en esta modalidad uno de los principales problemas es que no todos logran entender las indicaciones de la misma manera</a:t>
            </a:r>
            <a:r>
              <a:rPr kumimoji="0" lang="es-ES_tradnl" sz="1400" b="0" i="0" u="none" strike="noStrike" kern="1200" cap="none" spc="0" normalizeH="0" baseline="0" noProof="0" dirty="0" smtClean="0">
                <a:ln>
                  <a:noFill/>
                </a:ln>
                <a:solidFill>
                  <a:prstClr val="black"/>
                </a:solidFill>
                <a:effectLst/>
                <a:uLnTx/>
                <a:uFillTx/>
                <a:latin typeface="Calibri" panose="020F0502020204030204"/>
              </a:rPr>
              <a:t>  </a:t>
            </a:r>
            <a:endParaRPr kumimoji="0" lang="es-ES_tradnl" sz="1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64891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Situación de Aprendizaje: 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Lenguaje 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comunicación</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Pensamiento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matemático</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Exploración del mundo natural y social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Artes</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Física</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Socioemocional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 jornada de trabajo fue</a:t>
                </a: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Regular</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Mala</a:t>
                </a: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Logro de los aprendizajes esperados </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Materiales educativos adecuados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Nivel de complejidad adecuado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Organización adecuada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Tiempo planeado correctamente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Actividades planeadas conforme a lo planeado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Observaciones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9999"/>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Interés en las actividades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Participación de la manera esperada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Adaptación a la organización establecida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Todos   Algunos  Pocos   Ninguno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Rescato los conocimientos previos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Identifico y actúa conforme a las necesidades e intereses de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participación de todos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Otorgo consignas claras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Intervengo adecuadamente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Si            No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a:t>
              </a:r>
              <a:endPar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7" name="CuadroTexto 6">
            <a:extLst>
              <a:ext uri="{FF2B5EF4-FFF2-40B4-BE49-F238E27FC236}">
                <a16:creationId xmlns:a16="http://schemas.microsoft.com/office/drawing/2014/main" id="{5A30D860-4CBB-944C-A0EF-0417E179144A}"/>
              </a:ext>
            </a:extLst>
          </p:cNvPr>
          <p:cNvSpPr txBox="1"/>
          <p:nvPr/>
        </p:nvSpPr>
        <p:spPr>
          <a:xfrm>
            <a:off x="664125"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13</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9D7223E7-70C5-B946-A015-2C26202F0449}"/>
              </a:ext>
            </a:extLst>
          </p:cNvPr>
          <p:cNvSpPr txBox="1"/>
          <p:nvPr/>
        </p:nvSpPr>
        <p:spPr>
          <a:xfrm>
            <a:off x="1267192" y="268577"/>
            <a:ext cx="6986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mayo</a:t>
            </a:r>
          </a:p>
        </p:txBody>
      </p:sp>
      <p:sp>
        <p:nvSpPr>
          <p:cNvPr id="14" name="CuadroTexto 13">
            <a:extLst>
              <a:ext uri="{FF2B5EF4-FFF2-40B4-BE49-F238E27FC236}">
                <a16:creationId xmlns:a16="http://schemas.microsoft.com/office/drawing/2014/main" id="{CF638470-F91B-3444-AAD2-8CE3E415F091}"/>
              </a:ext>
            </a:extLst>
          </p:cNvPr>
          <p:cNvSpPr txBox="1"/>
          <p:nvPr/>
        </p:nvSpPr>
        <p:spPr>
          <a:xfrm>
            <a:off x="2187367"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7" name="Multiplicación 16">
            <a:extLst>
              <a:ext uri="{FF2B5EF4-FFF2-40B4-BE49-F238E27FC236}">
                <a16:creationId xmlns:a16="http://schemas.microsoft.com/office/drawing/2014/main" id="{4DBE364C-2E85-9E4A-9BB1-6FE908A07872}"/>
              </a:ext>
            </a:extLst>
          </p:cNvPr>
          <p:cNvSpPr/>
          <p:nvPr/>
        </p:nvSpPr>
        <p:spPr>
          <a:xfrm>
            <a:off x="1930530" y="724837"/>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Multiplicación 130">
            <a:extLst>
              <a:ext uri="{FF2B5EF4-FFF2-40B4-BE49-F238E27FC236}">
                <a16:creationId xmlns:a16="http://schemas.microsoft.com/office/drawing/2014/main" id="{0A518406-2743-B349-BE32-39078EC6C8F4}"/>
              </a:ext>
            </a:extLst>
          </p:cNvPr>
          <p:cNvSpPr/>
          <p:nvPr/>
        </p:nvSpPr>
        <p:spPr>
          <a:xfrm>
            <a:off x="1702841" y="2331839"/>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D9C190D9-46FD-6149-9676-ADC017DBDCD0}"/>
              </a:ext>
            </a:extLst>
          </p:cNvPr>
          <p:cNvSpPr txBox="1"/>
          <p:nvPr/>
        </p:nvSpPr>
        <p:spPr>
          <a:xfrm>
            <a:off x="2551108" y="1115932"/>
            <a:ext cx="44881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prstClr val="black"/>
                </a:solidFill>
                <a:latin typeface="Calibri" panose="020F0502020204030204"/>
              </a:rPr>
              <a:t>Veo, veo</a:t>
            </a: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Multiplicación 132">
            <a:extLst>
              <a:ext uri="{FF2B5EF4-FFF2-40B4-BE49-F238E27FC236}">
                <a16:creationId xmlns:a16="http://schemas.microsoft.com/office/drawing/2014/main" id="{70C16ADD-07E0-884D-AFBD-4CDA36F347B5}"/>
              </a:ext>
            </a:extLst>
          </p:cNvPr>
          <p:cNvSpPr/>
          <p:nvPr/>
        </p:nvSpPr>
        <p:spPr>
          <a:xfrm>
            <a:off x="4169243" y="3165290"/>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Multiplicación 161">
            <a:extLst>
              <a:ext uri="{FF2B5EF4-FFF2-40B4-BE49-F238E27FC236}">
                <a16:creationId xmlns:a16="http://schemas.microsoft.com/office/drawing/2014/main" id="{9FF12423-6252-9A4D-9EEB-45C8266B87CD}"/>
              </a:ext>
            </a:extLst>
          </p:cNvPr>
          <p:cNvSpPr/>
          <p:nvPr/>
        </p:nvSpPr>
        <p:spPr>
          <a:xfrm>
            <a:off x="6166778" y="769671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Multiplicación 162">
            <a:extLst>
              <a:ext uri="{FF2B5EF4-FFF2-40B4-BE49-F238E27FC236}">
                <a16:creationId xmlns:a16="http://schemas.microsoft.com/office/drawing/2014/main" id="{2CE3A179-5E3E-FA49-ABC3-79D586670297}"/>
              </a:ext>
            </a:extLst>
          </p:cNvPr>
          <p:cNvSpPr/>
          <p:nvPr/>
        </p:nvSpPr>
        <p:spPr>
          <a:xfrm>
            <a:off x="157490" y="40991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Multiplicación 163">
            <a:extLst>
              <a:ext uri="{FF2B5EF4-FFF2-40B4-BE49-F238E27FC236}">
                <a16:creationId xmlns:a16="http://schemas.microsoft.com/office/drawing/2014/main" id="{AAEC7A68-88C1-2D44-94B4-9ECC588FE3CF}"/>
              </a:ext>
            </a:extLst>
          </p:cNvPr>
          <p:cNvSpPr/>
          <p:nvPr/>
        </p:nvSpPr>
        <p:spPr>
          <a:xfrm>
            <a:off x="137406" y="43341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Multiplicación 166">
            <a:extLst>
              <a:ext uri="{FF2B5EF4-FFF2-40B4-BE49-F238E27FC236}">
                <a16:creationId xmlns:a16="http://schemas.microsoft.com/office/drawing/2014/main" id="{8001BBCF-2A9A-DF4F-8D8A-65AD57C2D376}"/>
              </a:ext>
            </a:extLst>
          </p:cNvPr>
          <p:cNvSpPr/>
          <p:nvPr/>
        </p:nvSpPr>
        <p:spPr>
          <a:xfrm>
            <a:off x="157490" y="4552509"/>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Multiplicación 187">
            <a:extLst>
              <a:ext uri="{FF2B5EF4-FFF2-40B4-BE49-F238E27FC236}">
                <a16:creationId xmlns:a16="http://schemas.microsoft.com/office/drawing/2014/main" id="{D5CC330E-CA13-664A-A42B-709F86B228EE}"/>
              </a:ext>
            </a:extLst>
          </p:cNvPr>
          <p:cNvSpPr/>
          <p:nvPr/>
        </p:nvSpPr>
        <p:spPr>
          <a:xfrm>
            <a:off x="137406" y="473082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Multiplicación 188">
            <a:extLst>
              <a:ext uri="{FF2B5EF4-FFF2-40B4-BE49-F238E27FC236}">
                <a16:creationId xmlns:a16="http://schemas.microsoft.com/office/drawing/2014/main" id="{F4C331D0-58C0-C249-AD89-5A38F706784E}"/>
              </a:ext>
            </a:extLst>
          </p:cNvPr>
          <p:cNvSpPr/>
          <p:nvPr/>
        </p:nvSpPr>
        <p:spPr>
          <a:xfrm>
            <a:off x="130112" y="508498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Multiplicación 190">
            <a:extLst>
              <a:ext uri="{FF2B5EF4-FFF2-40B4-BE49-F238E27FC236}">
                <a16:creationId xmlns:a16="http://schemas.microsoft.com/office/drawing/2014/main" id="{0326FD58-100D-AE49-AA6F-200C6B6B554F}"/>
              </a:ext>
            </a:extLst>
          </p:cNvPr>
          <p:cNvSpPr/>
          <p:nvPr/>
        </p:nvSpPr>
        <p:spPr>
          <a:xfrm>
            <a:off x="140631" y="49066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Multiplicación 192">
            <a:extLst>
              <a:ext uri="{FF2B5EF4-FFF2-40B4-BE49-F238E27FC236}">
                <a16:creationId xmlns:a16="http://schemas.microsoft.com/office/drawing/2014/main" id="{3AD6F2E5-B919-C843-80C1-06E4CEF04695}"/>
              </a:ext>
            </a:extLst>
          </p:cNvPr>
          <p:cNvSpPr/>
          <p:nvPr/>
        </p:nvSpPr>
        <p:spPr>
          <a:xfrm>
            <a:off x="5143771" y="6566532"/>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Multiplicación 194">
            <a:extLst>
              <a:ext uri="{FF2B5EF4-FFF2-40B4-BE49-F238E27FC236}">
                <a16:creationId xmlns:a16="http://schemas.microsoft.com/office/drawing/2014/main" id="{E67E67CF-56B7-B643-BCD6-44C2DE9471AC}"/>
              </a:ext>
            </a:extLst>
          </p:cNvPr>
          <p:cNvSpPr/>
          <p:nvPr/>
        </p:nvSpPr>
        <p:spPr>
          <a:xfrm>
            <a:off x="5144839" y="6188600"/>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Multiplicación 196">
            <a:extLst>
              <a:ext uri="{FF2B5EF4-FFF2-40B4-BE49-F238E27FC236}">
                <a16:creationId xmlns:a16="http://schemas.microsoft.com/office/drawing/2014/main" id="{2EE166FE-756A-2043-98BD-88BD9D015242}"/>
              </a:ext>
            </a:extLst>
          </p:cNvPr>
          <p:cNvSpPr/>
          <p:nvPr/>
        </p:nvSpPr>
        <p:spPr>
          <a:xfrm>
            <a:off x="5133739" y="597669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Multiplicación 198">
            <a:extLst>
              <a:ext uri="{FF2B5EF4-FFF2-40B4-BE49-F238E27FC236}">
                <a16:creationId xmlns:a16="http://schemas.microsoft.com/office/drawing/2014/main" id="{828E5603-5ED4-DD4C-BC9D-BA5D3B6687DD}"/>
              </a:ext>
            </a:extLst>
          </p:cNvPr>
          <p:cNvSpPr/>
          <p:nvPr/>
        </p:nvSpPr>
        <p:spPr>
          <a:xfrm>
            <a:off x="5149377" y="63785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Multiplicación 199">
            <a:extLst>
              <a:ext uri="{FF2B5EF4-FFF2-40B4-BE49-F238E27FC236}">
                <a16:creationId xmlns:a16="http://schemas.microsoft.com/office/drawing/2014/main" id="{859A209C-E56F-674A-8880-1825B36E6B7E}"/>
              </a:ext>
            </a:extLst>
          </p:cNvPr>
          <p:cNvSpPr/>
          <p:nvPr/>
        </p:nvSpPr>
        <p:spPr>
          <a:xfrm>
            <a:off x="6166777" y="8265515"/>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Multiplicación 202">
            <a:extLst>
              <a:ext uri="{FF2B5EF4-FFF2-40B4-BE49-F238E27FC236}">
                <a16:creationId xmlns:a16="http://schemas.microsoft.com/office/drawing/2014/main" id="{7E7C9430-EC08-344F-AB78-153FF27C8450}"/>
              </a:ext>
            </a:extLst>
          </p:cNvPr>
          <p:cNvSpPr/>
          <p:nvPr/>
        </p:nvSpPr>
        <p:spPr>
          <a:xfrm>
            <a:off x="6175215" y="74963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Multiplicación 203">
            <a:extLst>
              <a:ext uri="{FF2B5EF4-FFF2-40B4-BE49-F238E27FC236}">
                <a16:creationId xmlns:a16="http://schemas.microsoft.com/office/drawing/2014/main" id="{DB09ADCA-07B9-BF45-A8B5-FF0DA288A61F}"/>
              </a:ext>
            </a:extLst>
          </p:cNvPr>
          <p:cNvSpPr/>
          <p:nvPr/>
        </p:nvSpPr>
        <p:spPr>
          <a:xfrm>
            <a:off x="6157137" y="808274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Multiplicación 204">
            <a:extLst>
              <a:ext uri="{FF2B5EF4-FFF2-40B4-BE49-F238E27FC236}">
                <a16:creationId xmlns:a16="http://schemas.microsoft.com/office/drawing/2014/main" id="{852C0738-12F6-0D46-8C7E-6058AFD7B364}"/>
              </a:ext>
            </a:extLst>
          </p:cNvPr>
          <p:cNvSpPr/>
          <p:nvPr/>
        </p:nvSpPr>
        <p:spPr>
          <a:xfrm>
            <a:off x="6899228" y="729235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Multiplicación 205">
            <a:extLst>
              <a:ext uri="{FF2B5EF4-FFF2-40B4-BE49-F238E27FC236}">
                <a16:creationId xmlns:a16="http://schemas.microsoft.com/office/drawing/2014/main" id="{39509496-7110-4443-A51D-85EACB0B0E7E}"/>
              </a:ext>
            </a:extLst>
          </p:cNvPr>
          <p:cNvSpPr/>
          <p:nvPr/>
        </p:nvSpPr>
        <p:spPr>
          <a:xfrm>
            <a:off x="6175214" y="787426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AACA95A7-32C8-B04B-84EE-2D6D8C6B928D}"/>
              </a:ext>
            </a:extLst>
          </p:cNvPr>
          <p:cNvSpPr txBox="1"/>
          <p:nvPr/>
        </p:nvSpPr>
        <p:spPr>
          <a:xfrm>
            <a:off x="3848846" y="4432299"/>
            <a:ext cx="3378015"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Al</a:t>
            </a:r>
            <a:r>
              <a:rPr kumimoji="0" lang="es-ES_tradnl" sz="1600" b="0" i="0" u="none" strike="noStrike" kern="1200" cap="none" spc="0" normalizeH="0" noProof="0" dirty="0" smtClean="0">
                <a:ln>
                  <a:noFill/>
                </a:ln>
                <a:solidFill>
                  <a:prstClr val="black"/>
                </a:solidFill>
                <a:effectLst/>
                <a:uLnTx/>
                <a:uFillTx/>
                <a:latin typeface="Calibri" panose="020F0502020204030204"/>
                <a:ea typeface="+mn-ea"/>
                <a:cs typeface="+mn-cs"/>
              </a:rPr>
              <a:t> escribir los instructivo los alumnos fueron muy  creativos y algunos incluso los llevaron a cabo.</a:t>
            </a:r>
            <a:endParaRPr kumimoji="0" lang="es-ES_trad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CuadroTexto 207">
            <a:extLst>
              <a:ext uri="{FF2B5EF4-FFF2-40B4-BE49-F238E27FC236}">
                <a16:creationId xmlns:a16="http://schemas.microsoft.com/office/drawing/2014/main" id="{47F9AE7A-416F-B34F-86BB-5AC814A36D06}"/>
              </a:ext>
            </a:extLst>
          </p:cNvPr>
          <p:cNvSpPr txBox="1"/>
          <p:nvPr/>
        </p:nvSpPr>
        <p:spPr>
          <a:xfrm>
            <a:off x="62360" y="8608593"/>
            <a:ext cx="38650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smtClean="0">
                <a:ln>
                  <a:noFill/>
                </a:ln>
                <a:solidFill>
                  <a:prstClr val="black"/>
                </a:solidFill>
                <a:effectLst/>
                <a:uLnTx/>
                <a:uFillTx/>
                <a:latin typeface="Calibri" panose="020F0502020204030204"/>
                <a:ea typeface="+mn-ea"/>
                <a:cs typeface="+mn-cs"/>
              </a:rPr>
              <a:t>Los alumnos continúan</a:t>
            </a:r>
            <a:r>
              <a:rPr kumimoji="0" lang="es-ES_tradnl" sz="1400" b="0" i="0" u="none" strike="noStrike" kern="1200" cap="none" spc="0" normalizeH="0" noProof="0" dirty="0" smtClean="0">
                <a:ln>
                  <a:noFill/>
                </a:ln>
                <a:solidFill>
                  <a:prstClr val="black"/>
                </a:solidFill>
                <a:effectLst/>
                <a:uLnTx/>
                <a:uFillTx/>
                <a:latin typeface="Calibri" panose="020F0502020204030204"/>
                <a:ea typeface="+mn-ea"/>
                <a:cs typeface="+mn-cs"/>
              </a:rPr>
              <a:t> con su participación atendiendo las indicaciones</a:t>
            </a:r>
            <a:r>
              <a:rPr kumimoji="0" lang="es-ES_tradnl"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_trad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CuadroTexto 208">
            <a:extLst>
              <a:ext uri="{FF2B5EF4-FFF2-40B4-BE49-F238E27FC236}">
                <a16:creationId xmlns:a16="http://schemas.microsoft.com/office/drawing/2014/main" id="{10AC0780-FACC-BE42-BB55-B123E975F006}"/>
              </a:ext>
            </a:extLst>
          </p:cNvPr>
          <p:cNvSpPr txBox="1"/>
          <p:nvPr/>
        </p:nvSpPr>
        <p:spPr>
          <a:xfrm>
            <a:off x="3905413" y="8850895"/>
            <a:ext cx="386509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Se</a:t>
            </a:r>
            <a:r>
              <a:rPr kumimoji="0" lang="es-ES_tradnl" sz="1400" b="0" i="0" u="none" strike="noStrike" kern="1200" cap="none" spc="0" normalizeH="0" noProof="0" dirty="0" smtClean="0">
                <a:ln>
                  <a:noFill/>
                </a:ln>
                <a:solidFill>
                  <a:prstClr val="black"/>
                </a:solidFill>
                <a:effectLst/>
                <a:uLnTx/>
                <a:uFillTx/>
                <a:latin typeface="Calibri" panose="020F0502020204030204"/>
                <a:ea typeface="+mn-ea"/>
                <a:cs typeface="+mn-cs"/>
              </a:rPr>
              <a:t> continua con el problema de no poder los videos que suben los alumnos pero </a:t>
            </a:r>
            <a:r>
              <a:rPr kumimoji="0" lang="es-ES_tradnl" sz="1400" b="0" i="0" u="none" strike="noStrike" kern="1200" cap="none" spc="0" normalizeH="0" noProof="0" dirty="0" err="1" smtClean="0">
                <a:ln>
                  <a:noFill/>
                </a:ln>
                <a:solidFill>
                  <a:prstClr val="black"/>
                </a:solidFill>
                <a:effectLst/>
                <a:uLnTx/>
                <a:uFillTx/>
                <a:latin typeface="Calibri" panose="020F0502020204030204"/>
                <a:ea typeface="+mn-ea"/>
                <a:cs typeface="+mn-cs"/>
              </a:rPr>
              <a:t>losenvian</a:t>
            </a:r>
            <a:r>
              <a:rPr kumimoji="0" lang="es-ES_tradnl" sz="1400" b="0" i="0" u="none" strike="noStrike" kern="1200" cap="none" spc="0" normalizeH="0" noProof="0" dirty="0" smtClean="0">
                <a:ln>
                  <a:noFill/>
                </a:ln>
                <a:solidFill>
                  <a:prstClr val="black"/>
                </a:solidFill>
                <a:effectLst/>
                <a:uLnTx/>
                <a:uFillTx/>
                <a:latin typeface="Calibri" panose="020F0502020204030204"/>
                <a:ea typeface="+mn-ea"/>
                <a:cs typeface="+mn-cs"/>
              </a:rPr>
              <a:t> por mensaje</a:t>
            </a:r>
            <a:endParaRPr kumimoji="0" lang="es-ES_trad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CuadroTexto 153">
            <a:extLst>
              <a:ext uri="{FF2B5EF4-FFF2-40B4-BE49-F238E27FC236}">
                <a16:creationId xmlns:a16="http://schemas.microsoft.com/office/drawing/2014/main" id="{D9C190D9-46FD-6149-9676-ADC017DBDCD0}"/>
              </a:ext>
            </a:extLst>
          </p:cNvPr>
          <p:cNvSpPr txBox="1"/>
          <p:nvPr/>
        </p:nvSpPr>
        <p:spPr>
          <a:xfrm>
            <a:off x="2690648" y="1401365"/>
            <a:ext cx="44881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noProof="0" dirty="0" smtClean="0">
                <a:solidFill>
                  <a:prstClr val="black"/>
                </a:solidFill>
                <a:latin typeface="Calibri" panose="020F0502020204030204"/>
              </a:rPr>
              <a:t>Escribo un instructivo</a:t>
            </a: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Multiplicación 130">
            <a:extLst>
              <a:ext uri="{FF2B5EF4-FFF2-40B4-BE49-F238E27FC236}">
                <a16:creationId xmlns:a16="http://schemas.microsoft.com/office/drawing/2014/main" id="{0A518406-2743-B349-BE32-39078EC6C8F4}"/>
              </a:ext>
            </a:extLst>
          </p:cNvPr>
          <p:cNvSpPr/>
          <p:nvPr/>
        </p:nvSpPr>
        <p:spPr>
          <a:xfrm>
            <a:off x="471219" y="2319144"/>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39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Situación de Aprendizaje: 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Lenguaje 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comunicación</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Pensamiento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matemático</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Exploración del mundo natural y social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Artes</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Física</a:t>
                  </a:r>
                  <a:endParaRPr kumimoji="0" lang="es-MX"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Educación Socioemocional</a:t>
                  </a:r>
                  <a:endParaRPr kumimoji="0" lang="es-MX" sz="1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 jornada de trabajo fue</a:t>
                </a: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Regular</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Mala</a:t>
                </a: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Logro de los aprendizajes esperados </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Materiales educativos adecuados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Nivel de complejidad adecuado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Organización adecuada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Tiempo planeado correctamente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Actividades planeadas conforme a lo planeado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Observaciones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9999"/>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Interés en las actividades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Participación de la manera esperada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Adaptación a la organización establecida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Todos   Algunos  Pocos   Ninguno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Rescato los conocimientos previos</a:t>
              </a:r>
              <a:endParaRPr kumimoji="0" lang="es-MX"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Identifico y actúa conforme a las necesidades e intereses de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participación de todos los alumnos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Otorgo consignas claras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Intervengo adecuadamente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Si            No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a:t>
              </a:r>
              <a:endPar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7" name="CuadroTexto 6">
            <a:extLst>
              <a:ext uri="{FF2B5EF4-FFF2-40B4-BE49-F238E27FC236}">
                <a16:creationId xmlns:a16="http://schemas.microsoft.com/office/drawing/2014/main" id="{5A30D860-4CBB-944C-A0EF-0417E179144A}"/>
              </a:ext>
            </a:extLst>
          </p:cNvPr>
          <p:cNvSpPr txBox="1"/>
          <p:nvPr/>
        </p:nvSpPr>
        <p:spPr>
          <a:xfrm>
            <a:off x="664125"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13</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9D7223E7-70C5-B946-A015-2C26202F0449}"/>
              </a:ext>
            </a:extLst>
          </p:cNvPr>
          <p:cNvSpPr txBox="1"/>
          <p:nvPr/>
        </p:nvSpPr>
        <p:spPr>
          <a:xfrm>
            <a:off x="1267192" y="268577"/>
            <a:ext cx="6986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mayo</a:t>
            </a:r>
          </a:p>
        </p:txBody>
      </p:sp>
      <p:sp>
        <p:nvSpPr>
          <p:cNvPr id="14" name="CuadroTexto 13">
            <a:extLst>
              <a:ext uri="{FF2B5EF4-FFF2-40B4-BE49-F238E27FC236}">
                <a16:creationId xmlns:a16="http://schemas.microsoft.com/office/drawing/2014/main" id="{CF638470-F91B-3444-AAD2-8CE3E415F091}"/>
              </a:ext>
            </a:extLst>
          </p:cNvPr>
          <p:cNvSpPr txBox="1"/>
          <p:nvPr/>
        </p:nvSpPr>
        <p:spPr>
          <a:xfrm>
            <a:off x="2187367" y="254616"/>
            <a:ext cx="4187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7" name="Multiplicación 16">
            <a:extLst>
              <a:ext uri="{FF2B5EF4-FFF2-40B4-BE49-F238E27FC236}">
                <a16:creationId xmlns:a16="http://schemas.microsoft.com/office/drawing/2014/main" id="{4DBE364C-2E85-9E4A-9BB1-6FE908A07872}"/>
              </a:ext>
            </a:extLst>
          </p:cNvPr>
          <p:cNvSpPr/>
          <p:nvPr/>
        </p:nvSpPr>
        <p:spPr>
          <a:xfrm>
            <a:off x="1930530" y="724837"/>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D9C190D9-46FD-6149-9676-ADC017DBDCD0}"/>
              </a:ext>
            </a:extLst>
          </p:cNvPr>
          <p:cNvSpPr txBox="1"/>
          <p:nvPr/>
        </p:nvSpPr>
        <p:spPr>
          <a:xfrm>
            <a:off x="2551108" y="1115932"/>
            <a:ext cx="448819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dirty="0" smtClean="0">
                <a:solidFill>
                  <a:prstClr val="black"/>
                </a:solidFill>
                <a:latin typeface="Calibri" panose="020F0502020204030204"/>
              </a:rPr>
              <a:t>Plastilina hecha en casa</a:t>
            </a:r>
            <a:r>
              <a:rPr kumimoji="0" lang="es-ES_trad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Multiplicación 132">
            <a:extLst>
              <a:ext uri="{FF2B5EF4-FFF2-40B4-BE49-F238E27FC236}">
                <a16:creationId xmlns:a16="http://schemas.microsoft.com/office/drawing/2014/main" id="{70C16ADD-07E0-884D-AFBD-4CDA36F347B5}"/>
              </a:ext>
            </a:extLst>
          </p:cNvPr>
          <p:cNvSpPr/>
          <p:nvPr/>
        </p:nvSpPr>
        <p:spPr>
          <a:xfrm>
            <a:off x="4169243" y="3165290"/>
            <a:ext cx="342933" cy="3100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Multiplicación 161">
            <a:extLst>
              <a:ext uri="{FF2B5EF4-FFF2-40B4-BE49-F238E27FC236}">
                <a16:creationId xmlns:a16="http://schemas.microsoft.com/office/drawing/2014/main" id="{9FF12423-6252-9A4D-9EEB-45C8266B87CD}"/>
              </a:ext>
            </a:extLst>
          </p:cNvPr>
          <p:cNvSpPr/>
          <p:nvPr/>
        </p:nvSpPr>
        <p:spPr>
          <a:xfrm>
            <a:off x="6166778" y="769671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Multiplicación 162">
            <a:extLst>
              <a:ext uri="{FF2B5EF4-FFF2-40B4-BE49-F238E27FC236}">
                <a16:creationId xmlns:a16="http://schemas.microsoft.com/office/drawing/2014/main" id="{2CE3A179-5E3E-FA49-ABC3-79D586670297}"/>
              </a:ext>
            </a:extLst>
          </p:cNvPr>
          <p:cNvSpPr/>
          <p:nvPr/>
        </p:nvSpPr>
        <p:spPr>
          <a:xfrm>
            <a:off x="157490" y="4099164"/>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Multiplicación 163">
            <a:extLst>
              <a:ext uri="{FF2B5EF4-FFF2-40B4-BE49-F238E27FC236}">
                <a16:creationId xmlns:a16="http://schemas.microsoft.com/office/drawing/2014/main" id="{AAEC7A68-88C1-2D44-94B4-9ECC588FE3CF}"/>
              </a:ext>
            </a:extLst>
          </p:cNvPr>
          <p:cNvSpPr/>
          <p:nvPr/>
        </p:nvSpPr>
        <p:spPr>
          <a:xfrm>
            <a:off x="137406" y="43341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Multiplicación 187">
            <a:extLst>
              <a:ext uri="{FF2B5EF4-FFF2-40B4-BE49-F238E27FC236}">
                <a16:creationId xmlns:a16="http://schemas.microsoft.com/office/drawing/2014/main" id="{D5CC330E-CA13-664A-A42B-709F86B228EE}"/>
              </a:ext>
            </a:extLst>
          </p:cNvPr>
          <p:cNvSpPr/>
          <p:nvPr/>
        </p:nvSpPr>
        <p:spPr>
          <a:xfrm>
            <a:off x="137406" y="4730826"/>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Multiplicación 188">
            <a:extLst>
              <a:ext uri="{FF2B5EF4-FFF2-40B4-BE49-F238E27FC236}">
                <a16:creationId xmlns:a16="http://schemas.microsoft.com/office/drawing/2014/main" id="{F4C331D0-58C0-C249-AD89-5A38F706784E}"/>
              </a:ext>
            </a:extLst>
          </p:cNvPr>
          <p:cNvSpPr/>
          <p:nvPr/>
        </p:nvSpPr>
        <p:spPr>
          <a:xfrm>
            <a:off x="130112" y="508498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Multiplicación 190">
            <a:extLst>
              <a:ext uri="{FF2B5EF4-FFF2-40B4-BE49-F238E27FC236}">
                <a16:creationId xmlns:a16="http://schemas.microsoft.com/office/drawing/2014/main" id="{0326FD58-100D-AE49-AA6F-200C6B6B554F}"/>
              </a:ext>
            </a:extLst>
          </p:cNvPr>
          <p:cNvSpPr/>
          <p:nvPr/>
        </p:nvSpPr>
        <p:spPr>
          <a:xfrm>
            <a:off x="140631" y="49066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Multiplicación 192">
            <a:extLst>
              <a:ext uri="{FF2B5EF4-FFF2-40B4-BE49-F238E27FC236}">
                <a16:creationId xmlns:a16="http://schemas.microsoft.com/office/drawing/2014/main" id="{3AD6F2E5-B919-C843-80C1-06E4CEF04695}"/>
              </a:ext>
            </a:extLst>
          </p:cNvPr>
          <p:cNvSpPr/>
          <p:nvPr/>
        </p:nvSpPr>
        <p:spPr>
          <a:xfrm>
            <a:off x="4558098" y="6576113"/>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Multiplicación 194">
            <a:extLst>
              <a:ext uri="{FF2B5EF4-FFF2-40B4-BE49-F238E27FC236}">
                <a16:creationId xmlns:a16="http://schemas.microsoft.com/office/drawing/2014/main" id="{E67E67CF-56B7-B643-BCD6-44C2DE9471AC}"/>
              </a:ext>
            </a:extLst>
          </p:cNvPr>
          <p:cNvSpPr/>
          <p:nvPr/>
        </p:nvSpPr>
        <p:spPr>
          <a:xfrm>
            <a:off x="4558028" y="6160020"/>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Multiplicación 196">
            <a:extLst>
              <a:ext uri="{FF2B5EF4-FFF2-40B4-BE49-F238E27FC236}">
                <a16:creationId xmlns:a16="http://schemas.microsoft.com/office/drawing/2014/main" id="{2EE166FE-756A-2043-98BD-88BD9D015242}"/>
              </a:ext>
            </a:extLst>
          </p:cNvPr>
          <p:cNvSpPr/>
          <p:nvPr/>
        </p:nvSpPr>
        <p:spPr>
          <a:xfrm>
            <a:off x="4559764" y="595565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Multiplicación 198">
            <a:extLst>
              <a:ext uri="{FF2B5EF4-FFF2-40B4-BE49-F238E27FC236}">
                <a16:creationId xmlns:a16="http://schemas.microsoft.com/office/drawing/2014/main" id="{828E5603-5ED4-DD4C-BC9D-BA5D3B6687DD}"/>
              </a:ext>
            </a:extLst>
          </p:cNvPr>
          <p:cNvSpPr/>
          <p:nvPr/>
        </p:nvSpPr>
        <p:spPr>
          <a:xfrm>
            <a:off x="4558028" y="636846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Multiplicación 199">
            <a:extLst>
              <a:ext uri="{FF2B5EF4-FFF2-40B4-BE49-F238E27FC236}">
                <a16:creationId xmlns:a16="http://schemas.microsoft.com/office/drawing/2014/main" id="{859A209C-E56F-674A-8880-1825B36E6B7E}"/>
              </a:ext>
            </a:extLst>
          </p:cNvPr>
          <p:cNvSpPr/>
          <p:nvPr/>
        </p:nvSpPr>
        <p:spPr>
          <a:xfrm>
            <a:off x="6166777" y="8265515"/>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Multiplicación 202">
            <a:extLst>
              <a:ext uri="{FF2B5EF4-FFF2-40B4-BE49-F238E27FC236}">
                <a16:creationId xmlns:a16="http://schemas.microsoft.com/office/drawing/2014/main" id="{7E7C9430-EC08-344F-AB78-153FF27C8450}"/>
              </a:ext>
            </a:extLst>
          </p:cNvPr>
          <p:cNvSpPr/>
          <p:nvPr/>
        </p:nvSpPr>
        <p:spPr>
          <a:xfrm>
            <a:off x="6175215" y="7496371"/>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Multiplicación 203">
            <a:extLst>
              <a:ext uri="{FF2B5EF4-FFF2-40B4-BE49-F238E27FC236}">
                <a16:creationId xmlns:a16="http://schemas.microsoft.com/office/drawing/2014/main" id="{DB09ADCA-07B9-BF45-A8B5-FF0DA288A61F}"/>
              </a:ext>
            </a:extLst>
          </p:cNvPr>
          <p:cNvSpPr/>
          <p:nvPr/>
        </p:nvSpPr>
        <p:spPr>
          <a:xfrm>
            <a:off x="6886800" y="8053843"/>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Multiplicación 204">
            <a:extLst>
              <a:ext uri="{FF2B5EF4-FFF2-40B4-BE49-F238E27FC236}">
                <a16:creationId xmlns:a16="http://schemas.microsoft.com/office/drawing/2014/main" id="{852C0738-12F6-0D46-8C7E-6058AFD7B364}"/>
              </a:ext>
            </a:extLst>
          </p:cNvPr>
          <p:cNvSpPr/>
          <p:nvPr/>
        </p:nvSpPr>
        <p:spPr>
          <a:xfrm>
            <a:off x="6157136" y="7292428"/>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Multiplicación 205">
            <a:extLst>
              <a:ext uri="{FF2B5EF4-FFF2-40B4-BE49-F238E27FC236}">
                <a16:creationId xmlns:a16="http://schemas.microsoft.com/office/drawing/2014/main" id="{39509496-7110-4443-A51D-85EACB0B0E7E}"/>
              </a:ext>
            </a:extLst>
          </p:cNvPr>
          <p:cNvSpPr/>
          <p:nvPr/>
        </p:nvSpPr>
        <p:spPr>
          <a:xfrm>
            <a:off x="6175214" y="7874267"/>
            <a:ext cx="197935" cy="166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CuadroTexto 207">
            <a:extLst>
              <a:ext uri="{FF2B5EF4-FFF2-40B4-BE49-F238E27FC236}">
                <a16:creationId xmlns:a16="http://schemas.microsoft.com/office/drawing/2014/main" id="{47F9AE7A-416F-B34F-86BB-5AC814A36D06}"/>
              </a:ext>
            </a:extLst>
          </p:cNvPr>
          <p:cNvSpPr txBox="1"/>
          <p:nvPr/>
        </p:nvSpPr>
        <p:spPr>
          <a:xfrm>
            <a:off x="3573" y="8553031"/>
            <a:ext cx="3865090" cy="1384995"/>
          </a:xfrm>
          <a:prstGeom prst="rect">
            <a:avLst/>
          </a:prstGeom>
          <a:noFill/>
        </p:spPr>
        <p:txBody>
          <a:bodyPr wrap="square" rtlCol="0">
            <a:spAutoFit/>
          </a:bodyPr>
          <a:lstStyle/>
          <a:p>
            <a:pPr lvl="0" algn="just">
              <a:defRPr/>
            </a:pPr>
            <a:r>
              <a:rPr lang="es-ES_tradnl" sz="1200" noProof="0" dirty="0" smtClean="0">
                <a:solidFill>
                  <a:prstClr val="black"/>
                </a:solidFill>
                <a:latin typeface="Calibri" panose="020F0502020204030204"/>
              </a:rPr>
              <a:t>En esta ocasión tuve mayor seguridad al impartir las clases, los alumnos se mostraron muy atentos pero esto también es gracias  a los padres de familia quién también demuestran su apoyo, </a:t>
            </a:r>
            <a:r>
              <a:rPr lang="es-MX" sz="1200" dirty="0">
                <a:solidFill>
                  <a:prstClr val="black"/>
                </a:solidFill>
              </a:rPr>
              <a:t>Abrate (2020) </a:t>
            </a:r>
            <a:r>
              <a:rPr lang="es-MX" sz="1200" dirty="0" smtClean="0">
                <a:solidFill>
                  <a:prstClr val="black"/>
                </a:solidFill>
              </a:rPr>
              <a:t>menciona que en esta pandemia la educación se volvió algo colaborativo entre estudiantes,  pero en este caso fue entre estudiantes, docentes y padres de familia.</a:t>
            </a:r>
            <a:endParaRPr kumimoji="0" lang="es-ES_tradnl" sz="1200" b="0" i="0" u="none" strike="noStrike" kern="1200" cap="none" spc="0" normalizeH="0" baseline="0" noProof="0" dirty="0">
              <a:ln>
                <a:noFill/>
              </a:ln>
              <a:solidFill>
                <a:prstClr val="black"/>
              </a:solidFill>
              <a:effectLst/>
              <a:uLnTx/>
              <a:uFillTx/>
              <a:latin typeface="Calibri" panose="020F0502020204030204"/>
            </a:endParaRPr>
          </a:p>
        </p:txBody>
      </p:sp>
      <p:sp>
        <p:nvSpPr>
          <p:cNvPr id="209" name="CuadroTexto 208">
            <a:extLst>
              <a:ext uri="{FF2B5EF4-FFF2-40B4-BE49-F238E27FC236}">
                <a16:creationId xmlns:a16="http://schemas.microsoft.com/office/drawing/2014/main" id="{10AC0780-FACC-BE42-BB55-B123E975F006}"/>
              </a:ext>
            </a:extLst>
          </p:cNvPr>
          <p:cNvSpPr txBox="1"/>
          <p:nvPr/>
        </p:nvSpPr>
        <p:spPr>
          <a:xfrm>
            <a:off x="3868663" y="8659535"/>
            <a:ext cx="3865090" cy="1200329"/>
          </a:xfrm>
          <a:prstGeom prst="rect">
            <a:avLst/>
          </a:prstGeom>
          <a:noFill/>
        </p:spPr>
        <p:txBody>
          <a:bodyPr wrap="square" rtlCol="0">
            <a:spAutoFit/>
          </a:bodyPr>
          <a:lstStyle/>
          <a:p>
            <a:pPr lvl="0">
              <a:defRPr/>
            </a:pPr>
            <a:r>
              <a:rPr lang="es-ES_tradnl" sz="1200" dirty="0" smtClean="0">
                <a:solidFill>
                  <a:prstClr val="black"/>
                </a:solidFill>
                <a:latin typeface="Calibri" panose="020F0502020204030204"/>
              </a:rPr>
              <a:t>Tenia confianza al impartir la clase pero también me daban nervios y esto hizo que se me olvidaran algunas cosas que me permitirían llevar a cabo una evolución  que de </a:t>
            </a:r>
            <a:r>
              <a:rPr lang="es-ES_tradnl" sz="1200" dirty="0" err="1" smtClean="0">
                <a:solidFill>
                  <a:prstClr val="black"/>
                </a:solidFill>
                <a:latin typeface="Calibri" panose="020F0502020204030204"/>
              </a:rPr>
              <a:t>acuedo</a:t>
            </a:r>
            <a:r>
              <a:rPr lang="es-ES_tradnl" sz="1200" dirty="0" smtClean="0">
                <a:solidFill>
                  <a:prstClr val="black"/>
                </a:solidFill>
                <a:latin typeface="Calibri" panose="020F0502020204030204"/>
              </a:rPr>
              <a:t> a aprendizajes clave (2017)  esto </a:t>
            </a:r>
            <a:r>
              <a:rPr lang="es-MX" sz="1200" dirty="0" smtClean="0">
                <a:solidFill>
                  <a:prstClr val="black"/>
                </a:solidFill>
              </a:rPr>
              <a:t>forma </a:t>
            </a:r>
            <a:r>
              <a:rPr lang="es-MX" sz="1200" dirty="0">
                <a:solidFill>
                  <a:prstClr val="black"/>
                </a:solidFill>
              </a:rPr>
              <a:t>parte de la secuencia didáctica como elemento integral del proceso pedagógico</a:t>
            </a:r>
            <a:endParaRPr kumimoji="0" lang="es-ES_tradnl" sz="1200" b="0" i="0" u="none" strike="noStrike" kern="1200" cap="none" spc="0" normalizeH="0" baseline="0" noProof="0" dirty="0">
              <a:ln>
                <a:noFill/>
              </a:ln>
              <a:solidFill>
                <a:prstClr val="black"/>
              </a:solidFill>
              <a:effectLst/>
              <a:uLnTx/>
              <a:uFillTx/>
              <a:latin typeface="Calibri" panose="020F0502020204030204"/>
            </a:endParaRPr>
          </a:p>
        </p:txBody>
      </p:sp>
      <p:sp>
        <p:nvSpPr>
          <p:cNvPr id="156" name="Multiplicación 130">
            <a:extLst>
              <a:ext uri="{FF2B5EF4-FFF2-40B4-BE49-F238E27FC236}">
                <a16:creationId xmlns:a16="http://schemas.microsoft.com/office/drawing/2014/main" id="{0A518406-2743-B349-BE32-39078EC6C8F4}"/>
              </a:ext>
            </a:extLst>
          </p:cNvPr>
          <p:cNvSpPr/>
          <p:nvPr/>
        </p:nvSpPr>
        <p:spPr>
          <a:xfrm>
            <a:off x="471219" y="2319144"/>
            <a:ext cx="956355" cy="4651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3710731" y="4208409"/>
            <a:ext cx="3784367" cy="646331"/>
          </a:xfrm>
          <a:prstGeom prst="rect">
            <a:avLst/>
          </a:prstGeom>
          <a:noFill/>
        </p:spPr>
        <p:txBody>
          <a:bodyPr wrap="square" rtlCol="0">
            <a:spAutoFit/>
          </a:bodyPr>
          <a:lstStyle/>
          <a:p>
            <a:pPr algn="just"/>
            <a:r>
              <a:rPr lang="es-MX" sz="1200" dirty="0" smtClean="0"/>
              <a:t>Se puede decir que el nivel de complejidad no fue el adecuado porque me di cuenta que los alumnos pueden realizar actividades con un mayor grado.</a:t>
            </a:r>
            <a:endParaRPr lang="es-MX" sz="1200" dirty="0"/>
          </a:p>
        </p:txBody>
      </p:sp>
    </p:spTree>
    <p:extLst>
      <p:ext uri="{BB962C8B-B14F-4D97-AF65-F5344CB8AC3E}">
        <p14:creationId xmlns:p14="http://schemas.microsoft.com/office/powerpoint/2010/main" val="2862158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0530" y="718403"/>
            <a:ext cx="6707803" cy="6373904"/>
          </a:xfrm>
        </p:spPr>
        <p:txBody>
          <a:bodyPr/>
          <a:lstStyle/>
          <a:p>
            <a:r>
              <a:rPr lang="es-MX" dirty="0" smtClean="0"/>
              <a:t>Abrate, L. (2020</a:t>
            </a:r>
            <a:r>
              <a:rPr lang="es-MX" dirty="0"/>
              <a:t>) FORMACIÓN </a:t>
            </a:r>
            <a:r>
              <a:rPr lang="es-MX" dirty="0" smtClean="0"/>
              <a:t>DOCENTE REVISIONES</a:t>
            </a:r>
            <a:r>
              <a:rPr lang="es-MX" dirty="0"/>
              <a:t>, DESAFÍOS Y </a:t>
            </a:r>
            <a:r>
              <a:rPr lang="es-MX" dirty="0" smtClean="0"/>
              <a:t>APUESTAS</a:t>
            </a:r>
          </a:p>
          <a:p>
            <a:r>
              <a:rPr lang="es-MX" dirty="0" smtClean="0"/>
              <a:t>SEP (2017) Aprendizajes clave para una educación integral</a:t>
            </a:r>
          </a:p>
        </p:txBody>
      </p:sp>
    </p:spTree>
    <p:extLst>
      <p:ext uri="{BB962C8B-B14F-4D97-AF65-F5344CB8AC3E}">
        <p14:creationId xmlns:p14="http://schemas.microsoft.com/office/powerpoint/2010/main" val="32662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1404</Words>
  <Application>Microsoft Office PowerPoint</Application>
  <PresentationFormat>Personalizado</PresentationFormat>
  <Paragraphs>304</Paragraphs>
  <Slides>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Bradley Hand</vt:lpstr>
      <vt:lpstr>Brush Script MT</vt:lpstr>
      <vt:lpstr>Calibri</vt:lpstr>
      <vt:lpstr>Calibri Light</vt:lpstr>
      <vt:lpstr>Comic Sans MS</vt:lpstr>
      <vt:lpstr>Hello Valentica</vt:lpstr>
      <vt:lpstr>HelloBragTags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Patricia Segovia Gomez</dc:creator>
  <cp:keywords/>
  <dc:description/>
  <cp:lastModifiedBy>jaqueline morales</cp:lastModifiedBy>
  <cp:revision>40</cp:revision>
  <dcterms:created xsi:type="dcterms:W3CDTF">2020-11-09T23:20:30Z</dcterms:created>
  <dcterms:modified xsi:type="dcterms:W3CDTF">2021-05-15T03:45:56Z</dcterms:modified>
  <cp:category/>
</cp:coreProperties>
</file>