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65" r:id="rId2"/>
    <p:sldId id="264" r:id="rId3"/>
    <p:sldId id="257" r:id="rId4"/>
    <p:sldId id="258" r:id="rId5"/>
    <p:sldId id="259" r:id="rId6"/>
    <p:sldId id="261" r:id="rId7"/>
    <p:sldId id="267" r:id="rId8"/>
    <p:sldId id="262" r:id="rId9"/>
    <p:sldId id="270" r:id="rId10"/>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9966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BE75-9B5E-43CA-BC09-403D6B4CF0B9}" v="9" dt="2020-11-10T04:08:31.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p:scale>
          <a:sx n="62" d="100"/>
          <a:sy n="62" d="100"/>
        </p:scale>
        <p:origin x="175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17/05/2021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17/05/2021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17/05/2021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17/05/2021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17/05/2021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t>17/05/2021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21" descr="Imagen que contiene señal&#10;&#10;Descripción generada automáticamente">
            <a:extLst>
              <a:ext uri="{FF2B5EF4-FFF2-40B4-BE49-F238E27FC236}">
                <a16:creationId xmlns:a16="http://schemas.microsoft.com/office/drawing/2014/main" id="{C898C682-D327-4DA2-ABCD-E14B9ED9C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54" t="12851" r="22377" b="16702"/>
          <a:stretch>
            <a:fillRect/>
          </a:stretch>
        </p:blipFill>
        <p:spPr bwMode="auto">
          <a:xfrm>
            <a:off x="618962" y="565689"/>
            <a:ext cx="742950" cy="100012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 de texto 1">
            <a:extLst>
              <a:ext uri="{FF2B5EF4-FFF2-40B4-BE49-F238E27FC236}">
                <a16:creationId xmlns:a16="http://schemas.microsoft.com/office/drawing/2014/main" id="{93F0C3DA-8A92-4FA7-8A65-92022852FCAA}"/>
              </a:ext>
            </a:extLst>
          </p:cNvPr>
          <p:cNvSpPr txBox="1"/>
          <p:nvPr/>
        </p:nvSpPr>
        <p:spPr>
          <a:xfrm>
            <a:off x="1643079" y="3429915"/>
            <a:ext cx="981075" cy="11144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s-MX"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712D23C-D090-44A3-AF6F-CB26BD32E5BC}"/>
              </a:ext>
            </a:extLst>
          </p:cNvPr>
          <p:cNvSpPr>
            <a:spLocks noChangeArrowheads="1"/>
          </p:cNvSpPr>
          <p:nvPr/>
        </p:nvSpPr>
        <p:spPr bwMode="auto">
          <a:xfrm>
            <a:off x="743919" y="2836190"/>
            <a:ext cx="777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4">
            <a:extLst>
              <a:ext uri="{FF2B5EF4-FFF2-40B4-BE49-F238E27FC236}">
                <a16:creationId xmlns:a16="http://schemas.microsoft.com/office/drawing/2014/main" id="{B4A326C1-5DF8-4CA8-B53A-06EF95154ED9}"/>
              </a:ext>
            </a:extLst>
          </p:cNvPr>
          <p:cNvSpPr>
            <a:spLocks noChangeArrowheads="1"/>
          </p:cNvSpPr>
          <p:nvPr/>
        </p:nvSpPr>
        <p:spPr bwMode="auto">
          <a:xfrm>
            <a:off x="4631707" y="329339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MX"/>
          </a:p>
        </p:txBody>
      </p:sp>
      <p:sp>
        <p:nvSpPr>
          <p:cNvPr id="7" name="Rectangle 5">
            <a:extLst>
              <a:ext uri="{FF2B5EF4-FFF2-40B4-BE49-F238E27FC236}">
                <a16:creationId xmlns:a16="http://schemas.microsoft.com/office/drawing/2014/main" id="{00F131E2-A186-4F1C-8B87-C1E073ECE563}"/>
              </a:ext>
            </a:extLst>
          </p:cNvPr>
          <p:cNvSpPr>
            <a:spLocks noChangeArrowheads="1"/>
          </p:cNvSpPr>
          <p:nvPr/>
        </p:nvSpPr>
        <p:spPr bwMode="auto">
          <a:xfrm>
            <a:off x="618962" y="760144"/>
            <a:ext cx="6414282" cy="852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1"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Escuela</a:t>
            </a:r>
            <a:r>
              <a:rPr kumimoji="0" lang="es-MX" altLang="es-MX" sz="20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Normal De Educación Preescolar</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Licenciatura en Educación Preescolar </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Ciclo escolar </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2020-2021</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Curso: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Trabajo docente y proyectos de mejora escolar </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Maestra:</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Fabiola Valero Torres</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Unidad de aprendizaje II.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b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b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Propuestas de innovación al Trabajo docente en el marco del Proyecto Escolar de Mejora Continua (PEMC)</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1"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Planeación jornada de práctica del 17 al 21 de mayo del 2021</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Competencias de unidad de aprendizaje:</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Plantea las necesidades formativas de los alumnos de acuerdo con sus procesos de desarrollo y de aprendizaje, con base en los nuevos enfoques pedag</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Establece relaciones entre los principios, conceptos disciplinarios y contenidos del plan y programas de estudio en funci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del logro de aprendizaje de sus alumnos, asegurando la coherencia y continuidad entre los distintos grados y niveles educativos.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Utiliza metodolog</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pertinentes y actualizadas para promover el aprendizaje de los alumnos en los diferentes campos,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reas y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mbitos que propone el curr</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culum, considerando los contextos y su desarrollo.</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Incorpora los recursos y medios did</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cticos id</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neos para favorecer el aprendizaje de acuerdo con el conocimiento de los procesos de desarrollo cognitivo y socioemocional de los alumnos.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Elabora diagn</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sticos de los intereses, motivaciones y necesidades formativas de los alumnos para organizar las actividades de aprendizaje, as</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como las adecuaciones curriculares y did</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cticas pertinentes.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Selecciona estrategias que favorecen el desarrollo intelectual, f</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sico, social y emocional de los alumnos para procurar el logro de los aprendizajes.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Emplea los medios tecnol</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 y las fuentes de informaci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cient</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fica disponibles para mantenerse actualizado respecto a los diversos campos de conocimiento que intervienen en su trabajo docente.</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Construye escenarios y experiencias de aprendizaje utilizando diversos recursos metodol</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 y tecnol</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 para favorecer la educaci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inclusiva.</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Eval</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ú</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el aprendizaje de sus alumnos mediante la aplicaci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distintas teor</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 m</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todos e instrumentos considerando las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reas, campos y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á</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mbitos de conocimiento, as</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como los saberes correspondientes al grado y nivel educativo.</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Elabora propuestas para mejorar los resultados de su ense</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ñ</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anza y los aprendizajes de sus alumnos.</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Utiliza los recursos metodol</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gicos y t</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cnicos de la investigaci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para explicar, comprender situaciones educativas y mejorar su docencia.</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Orienta su actuaci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profesional con sentido </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tico-valoral y asume los diversos principios y reglas que aseguran una mejor convivencia institucional y social, en beneficio de los alumnos y de la comunidad escolar.</a:t>
            </a:r>
            <a:endParaRPr kumimoji="0" lang="es-MX" altLang="es-MX" sz="1100" b="0" i="0" u="none" strike="noStrike" cap="none" normalizeH="0" baseline="0" dirty="0" bmk="_Hlk71305963">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Decide las estrategias pedag</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gicas para minimizar o eliminar las barreras para el aprendizaje y la participaci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asegurando una educaci</a:t>
            </a: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1100" b="0" i="0" u="none" strike="noStrike" cap="none" normalizeH="0" baseline="0" dirty="0" bmk="_Hlk7130596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inclusiva.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Alumna:</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Alexa Carrizales Ramírez #1</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Grado y sección:</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3° “B”</a:t>
            </a:r>
            <a:endParaRPr kumimoji="0" lang="es-MX" altLang="es-MX" sz="1100" b="0" i="0" u="none" strike="noStrike" cap="none" normalizeH="0" baseline="0" dirty="0" bmk="_Hlk71305963">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s-MX" altLang="es-MX" sz="1100" b="0" i="0" u="none" strike="noStrike" cap="none" normalizeH="0" baseline="0" dirty="0" bmk="_Hlk71305963">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bmk="_Hlk71305963">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Saltillo, Coahuila                                                                                                                          Mayo del 2021</a:t>
            </a:r>
            <a:endParaRPr kumimoji="0" lang="es-MX" altLang="es-MX"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27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1AEDA-7B13-4186-BCB8-52AD27A7FAA5}"/>
              </a:ext>
            </a:extLst>
          </p:cNvPr>
          <p:cNvSpPr>
            <a:spLocks noGrp="1"/>
          </p:cNvSpPr>
          <p:nvPr>
            <p:ph type="title"/>
          </p:nvPr>
        </p:nvSpPr>
        <p:spPr/>
        <p:txBody>
          <a:bodyPr/>
          <a:lstStyle/>
          <a:p>
            <a:r>
              <a:rPr lang="es-MX" dirty="0"/>
              <a:t> </a:t>
            </a:r>
          </a:p>
        </p:txBody>
      </p:sp>
      <p:sp>
        <p:nvSpPr>
          <p:cNvPr id="3" name="Marcador de contenido 2">
            <a:extLst>
              <a:ext uri="{FF2B5EF4-FFF2-40B4-BE49-F238E27FC236}">
                <a16:creationId xmlns:a16="http://schemas.microsoft.com/office/drawing/2014/main" id="{CE7231B9-9972-454A-A3F1-C7B74C706CD4}"/>
              </a:ext>
            </a:extLst>
          </p:cNvPr>
          <p:cNvSpPr>
            <a:spLocks noGrp="1"/>
          </p:cNvSpPr>
          <p:nvPr>
            <p:ph idx="1"/>
          </p:nvPr>
        </p:nvSpPr>
        <p:spPr/>
        <p:txBody>
          <a:bodyPr/>
          <a:lstStyle/>
          <a:p>
            <a:endParaRPr lang="es-MX"/>
          </a:p>
        </p:txBody>
      </p:sp>
      <p:pic>
        <p:nvPicPr>
          <p:cNvPr id="4" name="Imagen 3" descr="School Frame PNG In 2020 | School Frame, Frame, Png in 2021 | School frame,  School wall art, Clip art borders">
            <a:extLst>
              <a:ext uri="{FF2B5EF4-FFF2-40B4-BE49-F238E27FC236}">
                <a16:creationId xmlns:a16="http://schemas.microsoft.com/office/drawing/2014/main" id="{DF3626DE-C8C5-42E0-858B-64273BF7710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635"/>
            <a:ext cx="7772400" cy="10044430"/>
          </a:xfrm>
          <a:prstGeom prst="rect">
            <a:avLst/>
          </a:prstGeom>
          <a:noFill/>
          <a:ln>
            <a:noFill/>
          </a:ln>
        </p:spPr>
      </p:pic>
      <p:sp>
        <p:nvSpPr>
          <p:cNvPr id="7" name="Cuadro de texto 2">
            <a:extLst>
              <a:ext uri="{FF2B5EF4-FFF2-40B4-BE49-F238E27FC236}">
                <a16:creationId xmlns:a16="http://schemas.microsoft.com/office/drawing/2014/main" id="{8DB35633-8163-4426-A01D-BDA60AD7927A}"/>
              </a:ext>
            </a:extLst>
          </p:cNvPr>
          <p:cNvSpPr txBox="1">
            <a:spLocks noChangeArrowheads="1"/>
          </p:cNvSpPr>
          <p:nvPr/>
        </p:nvSpPr>
        <p:spPr bwMode="auto">
          <a:xfrm>
            <a:off x="1285557" y="1255608"/>
            <a:ext cx="5201285" cy="501207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s-MX" sz="6600" dirty="0">
                <a:latin typeface="Comic Sans MS" panose="030F0702030302020204" pitchFamily="66" charset="0"/>
                <a:ea typeface="Calibri" panose="020F0502020204030204" pitchFamily="34" charset="0"/>
                <a:cs typeface="Times New Roman" panose="02020603050405020304" pitchFamily="18" charset="0"/>
              </a:rPr>
              <a:t>Diario de la educadora normalista</a:t>
            </a:r>
            <a:endParaRPr lang="es-MX" sz="66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s-MX" sz="3600" dirty="0">
                <a:effectLst/>
                <a:latin typeface="Comic Sans MS" panose="030F0702030302020204" pitchFamily="66" charset="0"/>
                <a:ea typeface="Calibri" panose="020F0502020204030204" pitchFamily="34" charset="0"/>
                <a:cs typeface="Times New Roman" panose="02020603050405020304" pitchFamily="18" charset="0"/>
              </a:rPr>
              <a:t>PRIMERA</a:t>
            </a:r>
            <a:r>
              <a:rPr lang="es-MX" sz="10000" dirty="0">
                <a:effectLst/>
                <a:latin typeface="Comic Sans MS" panose="030F0702030302020204" pitchFamily="66" charset="0"/>
                <a:ea typeface="Calibri" panose="020F0502020204030204" pitchFamily="34" charset="0"/>
                <a:cs typeface="Times New Roman" panose="02020603050405020304" pitchFamily="18" charset="0"/>
              </a:rPr>
              <a:t> </a:t>
            </a:r>
            <a:r>
              <a:rPr lang="es-MX" sz="3600" dirty="0">
                <a:effectLst/>
                <a:latin typeface="Comic Sans MS" panose="030F0702030302020204" pitchFamily="66" charset="0"/>
                <a:ea typeface="Calibri" panose="020F0502020204030204" pitchFamily="34" charset="0"/>
                <a:cs typeface="Times New Roman" panose="02020603050405020304" pitchFamily="18" charset="0"/>
              </a:rPr>
              <a:t>SEMANA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838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326327"/>
              <a:ext cx="7777163" cy="369332"/>
            </a:xfrm>
            <a:prstGeom prst="rect">
              <a:avLst/>
            </a:prstGeom>
            <a:noFill/>
          </p:spPr>
          <p:txBody>
            <a:bodyPr wrap="square" rtlCol="0">
              <a:spAutoFit/>
            </a:bodyPr>
            <a:lstStyle/>
            <a:p>
              <a:r>
                <a:rPr lang="es-MX" dirty="0"/>
                <a:t>Situación de Aprendizaje: “Nuevos temas divertidos”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12839" y="8640723"/>
              <a:ext cx="3901420" cy="1200329"/>
            </a:xfrm>
            <a:prstGeom prst="rect">
              <a:avLst/>
            </a:prstGeom>
            <a:noFill/>
          </p:spPr>
          <p:txBody>
            <a:bodyPr wrap="square">
              <a:spAutoFit/>
            </a:bodyPr>
            <a:lstStyle/>
            <a:p>
              <a:pPr algn="just"/>
              <a:r>
                <a:rPr lang="es-MX" sz="1200" dirty="0">
                  <a:latin typeface="Comic Sans MS" panose="030F0702030302020204" pitchFamily="66" charset="0"/>
                </a:rPr>
                <a:t>La situación de aprendizaje resultó buena debido a que se logró el propósito de la actividades y se trabajaron los aprendizajes esperados en los alumnos, puesto que al momento de evaluar la planeación se observó de que manera se trabajó el conocimiento en el grupo. </a:t>
              </a:r>
              <a:endParaRPr lang="es-MX" sz="1800" dirty="0">
                <a:solidFill>
                  <a:schemeClr val="bg1"/>
                </a:solidFill>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09972" y="8669119"/>
              <a:ext cx="3901420" cy="1015663"/>
            </a:xfrm>
            <a:prstGeom prst="rect">
              <a:avLst/>
            </a:prstGeom>
            <a:noFill/>
          </p:spPr>
          <p:txBody>
            <a:bodyPr wrap="square">
              <a:spAutoFit/>
            </a:bodyPr>
            <a:lstStyle/>
            <a:p>
              <a:pPr algn="just"/>
              <a:r>
                <a:rPr lang="es-MX" sz="1200" dirty="0">
                  <a:latin typeface="Comic Sans MS" panose="030F0702030302020204" pitchFamily="66" charset="0"/>
                </a:rPr>
                <a:t>Al aplicar la situación de aprendizaje el día Martes, previamente a la clase los alumnos tuvieron clase de educación física y artes, por lo que al comenzar la mañana de trabajo se encontraban cansados y su rendimiento no fue el mismo. </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cxnSp>
        <p:nvCxnSpPr>
          <p:cNvPr id="7" name="Conector recto 6">
            <a:extLst>
              <a:ext uri="{FF2B5EF4-FFF2-40B4-BE49-F238E27FC236}">
                <a16:creationId xmlns:a16="http://schemas.microsoft.com/office/drawing/2014/main" id="{433E9CCF-E001-4CCD-8003-D75796FB8E46}"/>
              </a:ext>
            </a:extLst>
          </p:cNvPr>
          <p:cNvCxnSpPr/>
          <p:nvPr/>
        </p:nvCxnSpPr>
        <p:spPr>
          <a:xfrm flipV="1">
            <a:off x="990130" y="714322"/>
            <a:ext cx="246325" cy="394570"/>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9" name="CuadroTexto 8">
            <a:extLst>
              <a:ext uri="{FF2B5EF4-FFF2-40B4-BE49-F238E27FC236}">
                <a16:creationId xmlns:a16="http://schemas.microsoft.com/office/drawing/2014/main" id="{B3C56F82-91F1-4FF3-ADAD-3ABA5B05411C}"/>
              </a:ext>
            </a:extLst>
          </p:cNvPr>
          <p:cNvSpPr txBox="1"/>
          <p:nvPr/>
        </p:nvSpPr>
        <p:spPr>
          <a:xfrm>
            <a:off x="677252" y="225500"/>
            <a:ext cx="494918" cy="367140"/>
          </a:xfrm>
          <a:prstGeom prst="rect">
            <a:avLst/>
          </a:prstGeom>
          <a:noFill/>
        </p:spPr>
        <p:txBody>
          <a:bodyPr wrap="square" rtlCol="0">
            <a:spAutoFit/>
          </a:bodyPr>
          <a:lstStyle/>
          <a:p>
            <a:r>
              <a:rPr lang="es-MX" dirty="0"/>
              <a:t>11</a:t>
            </a:r>
          </a:p>
        </p:txBody>
      </p:sp>
      <p:sp>
        <p:nvSpPr>
          <p:cNvPr id="133" name="CuadroTexto 132">
            <a:extLst>
              <a:ext uri="{FF2B5EF4-FFF2-40B4-BE49-F238E27FC236}">
                <a16:creationId xmlns:a16="http://schemas.microsoft.com/office/drawing/2014/main" id="{2EEDB5E9-C0B0-4A3C-AC59-AEA3796B61AA}"/>
              </a:ext>
            </a:extLst>
          </p:cNvPr>
          <p:cNvSpPr txBox="1"/>
          <p:nvPr/>
        </p:nvSpPr>
        <p:spPr>
          <a:xfrm>
            <a:off x="1418386" y="221335"/>
            <a:ext cx="494918" cy="367140"/>
          </a:xfrm>
          <a:prstGeom prst="rect">
            <a:avLst/>
          </a:prstGeom>
          <a:noFill/>
        </p:spPr>
        <p:txBody>
          <a:bodyPr wrap="square" rtlCol="0">
            <a:spAutoFit/>
          </a:bodyPr>
          <a:lstStyle/>
          <a:p>
            <a:r>
              <a:rPr lang="es-MX" dirty="0"/>
              <a:t>05</a:t>
            </a:r>
          </a:p>
        </p:txBody>
      </p:sp>
      <p:sp>
        <p:nvSpPr>
          <p:cNvPr id="134" name="CuadroTexto 133">
            <a:extLst>
              <a:ext uri="{FF2B5EF4-FFF2-40B4-BE49-F238E27FC236}">
                <a16:creationId xmlns:a16="http://schemas.microsoft.com/office/drawing/2014/main" id="{079D84E9-7368-446B-8E27-B5C6F3603BB4}"/>
              </a:ext>
            </a:extLst>
          </p:cNvPr>
          <p:cNvSpPr txBox="1"/>
          <p:nvPr/>
        </p:nvSpPr>
        <p:spPr>
          <a:xfrm>
            <a:off x="2139837" y="250632"/>
            <a:ext cx="698920" cy="369332"/>
          </a:xfrm>
          <a:prstGeom prst="rect">
            <a:avLst/>
          </a:prstGeom>
          <a:noFill/>
        </p:spPr>
        <p:txBody>
          <a:bodyPr wrap="square" rtlCol="0">
            <a:spAutoFit/>
          </a:bodyPr>
          <a:lstStyle/>
          <a:p>
            <a:r>
              <a:rPr lang="es-MX" dirty="0"/>
              <a:t>2021</a:t>
            </a:r>
          </a:p>
        </p:txBody>
      </p:sp>
      <p:cxnSp>
        <p:nvCxnSpPr>
          <p:cNvPr id="154" name="Conector recto 153">
            <a:extLst>
              <a:ext uri="{FF2B5EF4-FFF2-40B4-BE49-F238E27FC236}">
                <a16:creationId xmlns:a16="http://schemas.microsoft.com/office/drawing/2014/main" id="{999BBF66-59CD-460D-93E5-2D4F757B5A61}"/>
              </a:ext>
            </a:extLst>
          </p:cNvPr>
          <p:cNvCxnSpPr>
            <a:cxnSpLocks/>
          </p:cNvCxnSpPr>
          <p:nvPr/>
        </p:nvCxnSpPr>
        <p:spPr>
          <a:xfrm flipV="1">
            <a:off x="2768340" y="2383770"/>
            <a:ext cx="1137006" cy="519994"/>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56" name="Conector recto 155">
            <a:extLst>
              <a:ext uri="{FF2B5EF4-FFF2-40B4-BE49-F238E27FC236}">
                <a16:creationId xmlns:a16="http://schemas.microsoft.com/office/drawing/2014/main" id="{7190532E-944D-427B-9842-62D09ECD94BE}"/>
              </a:ext>
            </a:extLst>
          </p:cNvPr>
          <p:cNvCxnSpPr>
            <a:cxnSpLocks/>
          </p:cNvCxnSpPr>
          <p:nvPr/>
        </p:nvCxnSpPr>
        <p:spPr>
          <a:xfrm flipV="1">
            <a:off x="3981358" y="3127956"/>
            <a:ext cx="828543" cy="412752"/>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57" name="Conector recto 156">
            <a:extLst>
              <a:ext uri="{FF2B5EF4-FFF2-40B4-BE49-F238E27FC236}">
                <a16:creationId xmlns:a16="http://schemas.microsoft.com/office/drawing/2014/main" id="{D377C574-8BAC-4A2D-9F65-D7856B652CAC}"/>
              </a:ext>
            </a:extLst>
          </p:cNvPr>
          <p:cNvCxnSpPr>
            <a:cxnSpLocks/>
          </p:cNvCxnSpPr>
          <p:nvPr/>
        </p:nvCxnSpPr>
        <p:spPr>
          <a:xfrm flipV="1">
            <a:off x="138324" y="4376179"/>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58" name="Conector recto 157">
            <a:extLst>
              <a:ext uri="{FF2B5EF4-FFF2-40B4-BE49-F238E27FC236}">
                <a16:creationId xmlns:a16="http://schemas.microsoft.com/office/drawing/2014/main" id="{96925D99-B3B0-4AB0-9DA6-70A8FB8731A9}"/>
              </a:ext>
            </a:extLst>
          </p:cNvPr>
          <p:cNvCxnSpPr>
            <a:cxnSpLocks/>
          </p:cNvCxnSpPr>
          <p:nvPr/>
        </p:nvCxnSpPr>
        <p:spPr>
          <a:xfrm flipV="1">
            <a:off x="4584052" y="6203296"/>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59" name="Conector recto 158">
            <a:extLst>
              <a:ext uri="{FF2B5EF4-FFF2-40B4-BE49-F238E27FC236}">
                <a16:creationId xmlns:a16="http://schemas.microsoft.com/office/drawing/2014/main" id="{B07E77B9-EF24-4D84-98F2-3EA047087972}"/>
              </a:ext>
            </a:extLst>
          </p:cNvPr>
          <p:cNvCxnSpPr>
            <a:cxnSpLocks/>
          </p:cNvCxnSpPr>
          <p:nvPr/>
        </p:nvCxnSpPr>
        <p:spPr>
          <a:xfrm flipV="1">
            <a:off x="4610418" y="6355680"/>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60" name="Conector recto 159">
            <a:extLst>
              <a:ext uri="{FF2B5EF4-FFF2-40B4-BE49-F238E27FC236}">
                <a16:creationId xmlns:a16="http://schemas.microsoft.com/office/drawing/2014/main" id="{36C36C86-2388-4AB6-9CB2-4E2296683E1B}"/>
              </a:ext>
            </a:extLst>
          </p:cNvPr>
          <p:cNvCxnSpPr>
            <a:cxnSpLocks/>
          </p:cNvCxnSpPr>
          <p:nvPr/>
        </p:nvCxnSpPr>
        <p:spPr>
          <a:xfrm flipV="1">
            <a:off x="4610418" y="6584402"/>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62" name="Conector recto 161">
            <a:extLst>
              <a:ext uri="{FF2B5EF4-FFF2-40B4-BE49-F238E27FC236}">
                <a16:creationId xmlns:a16="http://schemas.microsoft.com/office/drawing/2014/main" id="{5457385B-64EC-4500-B985-097000059AA5}"/>
              </a:ext>
            </a:extLst>
          </p:cNvPr>
          <p:cNvCxnSpPr>
            <a:cxnSpLocks/>
          </p:cNvCxnSpPr>
          <p:nvPr/>
        </p:nvCxnSpPr>
        <p:spPr>
          <a:xfrm flipV="1">
            <a:off x="6178687" y="7302528"/>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63" name="Conector recto 162">
            <a:extLst>
              <a:ext uri="{FF2B5EF4-FFF2-40B4-BE49-F238E27FC236}">
                <a16:creationId xmlns:a16="http://schemas.microsoft.com/office/drawing/2014/main" id="{83657635-6A9A-45E4-A20C-04D4BB2F900C}"/>
              </a:ext>
            </a:extLst>
          </p:cNvPr>
          <p:cNvCxnSpPr>
            <a:cxnSpLocks/>
          </p:cNvCxnSpPr>
          <p:nvPr/>
        </p:nvCxnSpPr>
        <p:spPr>
          <a:xfrm flipV="1">
            <a:off x="6209874" y="7702173"/>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64" name="Conector recto 163">
            <a:extLst>
              <a:ext uri="{FF2B5EF4-FFF2-40B4-BE49-F238E27FC236}">
                <a16:creationId xmlns:a16="http://schemas.microsoft.com/office/drawing/2014/main" id="{6A0547D2-53F0-4899-A0E1-84543F178669}"/>
              </a:ext>
            </a:extLst>
          </p:cNvPr>
          <p:cNvCxnSpPr>
            <a:cxnSpLocks/>
          </p:cNvCxnSpPr>
          <p:nvPr/>
        </p:nvCxnSpPr>
        <p:spPr>
          <a:xfrm flipV="1">
            <a:off x="6186070" y="7467041"/>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67" name="Conector recto 166">
            <a:extLst>
              <a:ext uri="{FF2B5EF4-FFF2-40B4-BE49-F238E27FC236}">
                <a16:creationId xmlns:a16="http://schemas.microsoft.com/office/drawing/2014/main" id="{1915BB3D-6CBE-4C91-B95A-26BF2FBE34BC}"/>
              </a:ext>
            </a:extLst>
          </p:cNvPr>
          <p:cNvCxnSpPr>
            <a:cxnSpLocks/>
          </p:cNvCxnSpPr>
          <p:nvPr/>
        </p:nvCxnSpPr>
        <p:spPr>
          <a:xfrm flipV="1">
            <a:off x="6202281" y="7882110"/>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88" name="Conector recto 187">
            <a:extLst>
              <a:ext uri="{FF2B5EF4-FFF2-40B4-BE49-F238E27FC236}">
                <a16:creationId xmlns:a16="http://schemas.microsoft.com/office/drawing/2014/main" id="{443E728A-8C18-49A9-8453-65B394F813D6}"/>
              </a:ext>
            </a:extLst>
          </p:cNvPr>
          <p:cNvCxnSpPr>
            <a:cxnSpLocks/>
          </p:cNvCxnSpPr>
          <p:nvPr/>
        </p:nvCxnSpPr>
        <p:spPr>
          <a:xfrm flipV="1">
            <a:off x="6182309" y="8067181"/>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89" name="Conector recto 188">
            <a:extLst>
              <a:ext uri="{FF2B5EF4-FFF2-40B4-BE49-F238E27FC236}">
                <a16:creationId xmlns:a16="http://schemas.microsoft.com/office/drawing/2014/main" id="{859F7073-3F3E-4A99-A8DF-F8A17ED3CCDF}"/>
              </a:ext>
            </a:extLst>
          </p:cNvPr>
          <p:cNvCxnSpPr>
            <a:cxnSpLocks/>
          </p:cNvCxnSpPr>
          <p:nvPr/>
        </p:nvCxnSpPr>
        <p:spPr>
          <a:xfrm flipV="1">
            <a:off x="6182309" y="8282006"/>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1" name="Conector recto 190">
            <a:extLst>
              <a:ext uri="{FF2B5EF4-FFF2-40B4-BE49-F238E27FC236}">
                <a16:creationId xmlns:a16="http://schemas.microsoft.com/office/drawing/2014/main" id="{AED8A7F5-677E-467F-841F-4481D89C81F4}"/>
              </a:ext>
            </a:extLst>
          </p:cNvPr>
          <p:cNvCxnSpPr>
            <a:cxnSpLocks/>
          </p:cNvCxnSpPr>
          <p:nvPr/>
        </p:nvCxnSpPr>
        <p:spPr>
          <a:xfrm flipV="1">
            <a:off x="138324" y="4140258"/>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3" name="Conector recto 192">
            <a:extLst>
              <a:ext uri="{FF2B5EF4-FFF2-40B4-BE49-F238E27FC236}">
                <a16:creationId xmlns:a16="http://schemas.microsoft.com/office/drawing/2014/main" id="{8084307A-D1C7-4029-81D9-E1094EF4F6C9}"/>
              </a:ext>
            </a:extLst>
          </p:cNvPr>
          <p:cNvCxnSpPr>
            <a:cxnSpLocks/>
          </p:cNvCxnSpPr>
          <p:nvPr/>
        </p:nvCxnSpPr>
        <p:spPr>
          <a:xfrm flipV="1">
            <a:off x="152424" y="4931104"/>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5" name="Conector recto 194">
            <a:extLst>
              <a:ext uri="{FF2B5EF4-FFF2-40B4-BE49-F238E27FC236}">
                <a16:creationId xmlns:a16="http://schemas.microsoft.com/office/drawing/2014/main" id="{9F8221C0-B72A-40F4-B45E-B63553554FED}"/>
              </a:ext>
            </a:extLst>
          </p:cNvPr>
          <p:cNvCxnSpPr>
            <a:cxnSpLocks/>
          </p:cNvCxnSpPr>
          <p:nvPr/>
        </p:nvCxnSpPr>
        <p:spPr>
          <a:xfrm flipV="1">
            <a:off x="175208" y="4742280"/>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7" name="Conector recto 196">
            <a:extLst>
              <a:ext uri="{FF2B5EF4-FFF2-40B4-BE49-F238E27FC236}">
                <a16:creationId xmlns:a16="http://schemas.microsoft.com/office/drawing/2014/main" id="{827414A0-1E6B-45FF-9F31-5F17661EB7E8}"/>
              </a:ext>
            </a:extLst>
          </p:cNvPr>
          <p:cNvCxnSpPr>
            <a:cxnSpLocks/>
          </p:cNvCxnSpPr>
          <p:nvPr/>
        </p:nvCxnSpPr>
        <p:spPr>
          <a:xfrm flipV="1">
            <a:off x="156027" y="4539176"/>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99" name="Conector recto 198">
            <a:extLst>
              <a:ext uri="{FF2B5EF4-FFF2-40B4-BE49-F238E27FC236}">
                <a16:creationId xmlns:a16="http://schemas.microsoft.com/office/drawing/2014/main" id="{CB3316AF-4892-4972-890F-F959873A26A0}"/>
              </a:ext>
            </a:extLst>
          </p:cNvPr>
          <p:cNvCxnSpPr>
            <a:cxnSpLocks/>
          </p:cNvCxnSpPr>
          <p:nvPr/>
        </p:nvCxnSpPr>
        <p:spPr>
          <a:xfrm flipV="1">
            <a:off x="144434" y="5123683"/>
            <a:ext cx="123860" cy="122328"/>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32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91691D1-A72B-4507-9B1B-7E08A15D92DF}"/>
              </a:ext>
            </a:extLst>
          </p:cNvPr>
          <p:cNvSpPr txBox="1"/>
          <p:nvPr/>
        </p:nvSpPr>
        <p:spPr>
          <a:xfrm>
            <a:off x="385965" y="402956"/>
            <a:ext cx="7005232" cy="9233297"/>
          </a:xfrm>
          <a:prstGeom prst="rect">
            <a:avLst/>
          </a:prstGeom>
          <a:noFill/>
        </p:spPr>
        <p:txBody>
          <a:bodyPr wrap="square" rtlCol="0">
            <a:spAutoFit/>
          </a:bodyPr>
          <a:lstStyle/>
          <a:p>
            <a:pPr algn="just">
              <a:lnSpc>
                <a:spcPct val="150000"/>
              </a:lnSpc>
            </a:pPr>
            <a:r>
              <a:rPr lang="es-MX" sz="1600" dirty="0">
                <a:latin typeface="Comic Sans MS" panose="030F0702030302020204" pitchFamily="66" charset="0"/>
              </a:rPr>
              <a:t>Durante la mañana de trabajo al comenzar con la implementación de actividades, el desarrollo de la situación de aprendizaje fue de buena manera debido a que hubo participación activa por parte de los alumnos que se conectaron por la llamada. </a:t>
            </a:r>
          </a:p>
          <a:p>
            <a:pPr algn="just">
              <a:lnSpc>
                <a:spcPct val="150000"/>
              </a:lnSpc>
            </a:pPr>
            <a:r>
              <a:rPr lang="es-MX" sz="1600" dirty="0">
                <a:latin typeface="Comic Sans MS" panose="030F0702030302020204" pitchFamily="66" charset="0"/>
                <a:cs typeface="Arial" panose="020B0604020202020204" pitchFamily="34" charset="0"/>
              </a:rPr>
              <a:t>Los aprendizajes esperados abarcados durante la mañana de trabajo, se trabajaron y desarrollaron de muy buena manera. Los alumnos tuvieron interés por las actividades y por el material utilizado para cada actividad, debido a que era llamativo y visual. “Por lo tanto, la motivación y la planificación de las clases deben girar en torno a ello, es decir, buscar que, a través del juego e interacción con los materiales didácticos, el estudiante adquiera las habilidades requeridas en su proceso formativo”. (Manrique y Gallego, 2013). </a:t>
            </a:r>
          </a:p>
          <a:p>
            <a:pPr algn="just">
              <a:lnSpc>
                <a:spcPct val="150000"/>
              </a:lnSpc>
            </a:pPr>
            <a:r>
              <a:rPr lang="es-MX" sz="1600" dirty="0">
                <a:latin typeface="Comic Sans MS" panose="030F0702030302020204" pitchFamily="66" charset="0"/>
                <a:cs typeface="Arial" panose="020B0604020202020204" pitchFamily="34" charset="0"/>
              </a:rPr>
              <a:t>El nivel de complejidad fue el adecuado para el nivel de aprendizaje de los alumnos, puesto que implicaba un reto el cual era posible de resolver de acuerdo a sus esquemas mentales. Además mediante el desarrollo de la actividad, se englobaron más actividades, tales como el reconocimiento de letras y la lectura de palabras. </a:t>
            </a:r>
          </a:p>
          <a:p>
            <a:pPr algn="just">
              <a:lnSpc>
                <a:spcPct val="150000"/>
              </a:lnSpc>
            </a:pPr>
            <a:r>
              <a:rPr lang="es-MX" sz="1600" dirty="0">
                <a:latin typeface="Comic Sans MS" panose="030F0702030302020204" pitchFamily="66" charset="0"/>
                <a:cs typeface="Arial" panose="020B0604020202020204" pitchFamily="34" charset="0"/>
              </a:rPr>
              <a:t>La mayoría de los alumnos estuvieron implicados en las actividades, el tiempo para cada actividad se tomó como se estipuló en el plan de trabajo, aunque una de las actividades no se aplicó porque se observó que el grupo ya se encontraba algo cansado.  Los pequeños participaban como se esperaba, y mantenían constante interés por las actividades. Mi intervención docente fue buena, debido a que se daba respuesta a las necesidades o dudas que los alumnos presentaban. </a:t>
            </a:r>
          </a:p>
          <a:p>
            <a:pPr algn="just"/>
            <a:endParaRPr lang="es-MX" dirty="0">
              <a:latin typeface="Comic Sans MS" panose="030F0702030302020204" pitchFamily="66" charset="0"/>
            </a:endParaRPr>
          </a:p>
        </p:txBody>
      </p:sp>
    </p:spTree>
    <p:extLst>
      <p:ext uri="{BB962C8B-B14F-4D97-AF65-F5344CB8AC3E}">
        <p14:creationId xmlns:p14="http://schemas.microsoft.com/office/powerpoint/2010/main" val="285378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49238" y="1339962"/>
              <a:ext cx="7777163" cy="369332"/>
            </a:xfrm>
            <a:prstGeom prst="rect">
              <a:avLst/>
            </a:prstGeom>
            <a:noFill/>
          </p:spPr>
          <p:txBody>
            <a:bodyPr wrap="square" rtlCol="0">
              <a:spAutoFit/>
            </a:bodyPr>
            <a:lstStyle/>
            <a:p>
              <a:r>
                <a:rPr lang="es-MX" b="1" dirty="0"/>
                <a:t>Situación de Aprendizaje</a:t>
              </a:r>
              <a:r>
                <a:rPr lang="es-MX" dirty="0"/>
                <a:t>: “Nuevos temas divertidos”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64949" y="841785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200329"/>
            </a:xfrm>
            <a:prstGeom prst="rect">
              <a:avLst/>
            </a:prstGeom>
            <a:noFill/>
          </p:spPr>
          <p:txBody>
            <a:bodyPr wrap="square">
              <a:spAutoFit/>
            </a:bodyPr>
            <a:lstStyle/>
            <a:p>
              <a:pPr algn="just"/>
              <a:r>
                <a:rPr lang="es-MX" sz="1200" dirty="0">
                  <a:latin typeface="Comic Sans MS" panose="030F0702030302020204" pitchFamily="66" charset="0"/>
                </a:rPr>
                <a:t>En esta situación de aprendizaje los alumnos lograron desarrollar los aprendizajes esperados a través de actividades digitales innovadores y atractivos para los niños. De igual manera se implementaron juegos y canciones para volver a conseguir la atención de los alumnos.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52118" y="8653315"/>
              <a:ext cx="3901420" cy="707886"/>
            </a:xfrm>
            <a:prstGeom prst="rect">
              <a:avLst/>
            </a:prstGeom>
            <a:noFill/>
          </p:spPr>
          <p:txBody>
            <a:bodyPr wrap="square">
              <a:spAutoFit/>
            </a:bodyPr>
            <a:lstStyle/>
            <a:p>
              <a:pPr algn="just"/>
              <a:r>
                <a:rPr lang="es-MX" sz="1600" dirty="0">
                  <a:solidFill>
                    <a:schemeClr val="bg1"/>
                  </a:solidFill>
                  <a:latin typeface="Comic Sans MS" panose="030F0702030302020204" pitchFamily="66" charset="0"/>
                </a:rPr>
                <a:t> </a:t>
              </a:r>
              <a:r>
                <a:rPr lang="es-MX" sz="1200" dirty="0">
                  <a:latin typeface="Comic Sans MS" panose="030F0702030302020204" pitchFamily="66" charset="0"/>
                </a:rPr>
                <a:t>Se debe implementar actividades mas lúdicas ante los niños, debido a que es cansando para ellos estar tanto tiempo frente a la computadora. </a:t>
              </a:r>
              <a:endParaRPr lang="es-MX" sz="1600" dirty="0">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cxnSp>
        <p:nvCxnSpPr>
          <p:cNvPr id="7" name="Conector recto 6">
            <a:extLst>
              <a:ext uri="{FF2B5EF4-FFF2-40B4-BE49-F238E27FC236}">
                <a16:creationId xmlns:a16="http://schemas.microsoft.com/office/drawing/2014/main" id="{4986AFE1-9EB6-47D9-8697-C402F6B7A9EE}"/>
              </a:ext>
            </a:extLst>
          </p:cNvPr>
          <p:cNvCxnSpPr>
            <a:cxnSpLocks/>
          </p:cNvCxnSpPr>
          <p:nvPr/>
        </p:nvCxnSpPr>
        <p:spPr>
          <a:xfrm flipV="1">
            <a:off x="1491306" y="783464"/>
            <a:ext cx="266728" cy="3258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5C735FBC-FDD1-4D40-A7B5-0C361D7C25EA}"/>
              </a:ext>
            </a:extLst>
          </p:cNvPr>
          <p:cNvSpPr txBox="1"/>
          <p:nvPr/>
        </p:nvSpPr>
        <p:spPr>
          <a:xfrm>
            <a:off x="597894" y="259680"/>
            <a:ext cx="498384" cy="369332"/>
          </a:xfrm>
          <a:prstGeom prst="rect">
            <a:avLst/>
          </a:prstGeom>
          <a:noFill/>
        </p:spPr>
        <p:txBody>
          <a:bodyPr wrap="square" rtlCol="0">
            <a:spAutoFit/>
          </a:bodyPr>
          <a:lstStyle/>
          <a:p>
            <a:r>
              <a:rPr lang="es-MX" dirty="0"/>
              <a:t>12</a:t>
            </a:r>
          </a:p>
        </p:txBody>
      </p:sp>
      <p:sp>
        <p:nvSpPr>
          <p:cNvPr id="127" name="CuadroTexto 126">
            <a:extLst>
              <a:ext uri="{FF2B5EF4-FFF2-40B4-BE49-F238E27FC236}">
                <a16:creationId xmlns:a16="http://schemas.microsoft.com/office/drawing/2014/main" id="{C7120927-75C9-4C16-A6B0-BAD40C8C61A6}"/>
              </a:ext>
            </a:extLst>
          </p:cNvPr>
          <p:cNvSpPr txBox="1"/>
          <p:nvPr/>
        </p:nvSpPr>
        <p:spPr>
          <a:xfrm>
            <a:off x="2061307" y="278684"/>
            <a:ext cx="771226" cy="369332"/>
          </a:xfrm>
          <a:prstGeom prst="rect">
            <a:avLst/>
          </a:prstGeom>
          <a:noFill/>
        </p:spPr>
        <p:txBody>
          <a:bodyPr wrap="square" rtlCol="0">
            <a:spAutoFit/>
          </a:bodyPr>
          <a:lstStyle/>
          <a:p>
            <a:r>
              <a:rPr lang="es-MX" dirty="0"/>
              <a:t>2021</a:t>
            </a:r>
          </a:p>
        </p:txBody>
      </p:sp>
      <p:sp>
        <p:nvSpPr>
          <p:cNvPr id="129" name="CuadroTexto 128">
            <a:extLst>
              <a:ext uri="{FF2B5EF4-FFF2-40B4-BE49-F238E27FC236}">
                <a16:creationId xmlns:a16="http://schemas.microsoft.com/office/drawing/2014/main" id="{428ACC4F-D2AD-48B4-B95B-274507735690}"/>
              </a:ext>
            </a:extLst>
          </p:cNvPr>
          <p:cNvSpPr txBox="1"/>
          <p:nvPr/>
        </p:nvSpPr>
        <p:spPr>
          <a:xfrm>
            <a:off x="1401361" y="231903"/>
            <a:ext cx="498384" cy="369332"/>
          </a:xfrm>
          <a:prstGeom prst="rect">
            <a:avLst/>
          </a:prstGeom>
          <a:noFill/>
        </p:spPr>
        <p:txBody>
          <a:bodyPr wrap="square" rtlCol="0">
            <a:spAutoFit/>
          </a:bodyPr>
          <a:lstStyle/>
          <a:p>
            <a:r>
              <a:rPr lang="es-MX" dirty="0"/>
              <a:t>05</a:t>
            </a:r>
          </a:p>
        </p:txBody>
      </p:sp>
      <p:cxnSp>
        <p:nvCxnSpPr>
          <p:cNvPr id="133" name="Conector recto 132">
            <a:extLst>
              <a:ext uri="{FF2B5EF4-FFF2-40B4-BE49-F238E27FC236}">
                <a16:creationId xmlns:a16="http://schemas.microsoft.com/office/drawing/2014/main" id="{DA8644EB-F969-4B0B-8C2D-1276626BE9A1}"/>
              </a:ext>
            </a:extLst>
          </p:cNvPr>
          <p:cNvCxnSpPr>
            <a:cxnSpLocks/>
          </p:cNvCxnSpPr>
          <p:nvPr/>
        </p:nvCxnSpPr>
        <p:spPr>
          <a:xfrm flipV="1">
            <a:off x="422001" y="2406344"/>
            <a:ext cx="1093459" cy="4681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4" name="Conector recto 153">
            <a:extLst>
              <a:ext uri="{FF2B5EF4-FFF2-40B4-BE49-F238E27FC236}">
                <a16:creationId xmlns:a16="http://schemas.microsoft.com/office/drawing/2014/main" id="{90103457-30F3-444A-9815-BAE778ACC666}"/>
              </a:ext>
            </a:extLst>
          </p:cNvPr>
          <p:cNvCxnSpPr>
            <a:cxnSpLocks/>
          </p:cNvCxnSpPr>
          <p:nvPr/>
        </p:nvCxnSpPr>
        <p:spPr>
          <a:xfrm flipV="1">
            <a:off x="4001440" y="3124460"/>
            <a:ext cx="835898" cy="3502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6" name="Conector recto 155">
            <a:extLst>
              <a:ext uri="{FF2B5EF4-FFF2-40B4-BE49-F238E27FC236}">
                <a16:creationId xmlns:a16="http://schemas.microsoft.com/office/drawing/2014/main" id="{E7B2284B-7A7C-468A-8CC9-5BC103573C40}"/>
              </a:ext>
            </a:extLst>
          </p:cNvPr>
          <p:cNvCxnSpPr>
            <a:cxnSpLocks/>
          </p:cNvCxnSpPr>
          <p:nvPr/>
        </p:nvCxnSpPr>
        <p:spPr>
          <a:xfrm flipV="1">
            <a:off x="140483" y="416956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7" name="Conector recto 156">
            <a:extLst>
              <a:ext uri="{FF2B5EF4-FFF2-40B4-BE49-F238E27FC236}">
                <a16:creationId xmlns:a16="http://schemas.microsoft.com/office/drawing/2014/main" id="{26B96730-761A-4B0A-BF0F-8E0ADC66CC4E}"/>
              </a:ext>
            </a:extLst>
          </p:cNvPr>
          <p:cNvCxnSpPr>
            <a:cxnSpLocks/>
          </p:cNvCxnSpPr>
          <p:nvPr/>
        </p:nvCxnSpPr>
        <p:spPr>
          <a:xfrm flipV="1">
            <a:off x="140483" y="432220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8" name="Conector recto 157">
            <a:extLst>
              <a:ext uri="{FF2B5EF4-FFF2-40B4-BE49-F238E27FC236}">
                <a16:creationId xmlns:a16="http://schemas.microsoft.com/office/drawing/2014/main" id="{CE16AC7A-34E7-497D-AD94-4DE1619F71ED}"/>
              </a:ext>
            </a:extLst>
          </p:cNvPr>
          <p:cNvCxnSpPr>
            <a:cxnSpLocks/>
          </p:cNvCxnSpPr>
          <p:nvPr/>
        </p:nvCxnSpPr>
        <p:spPr>
          <a:xfrm flipV="1">
            <a:off x="130767" y="452524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9" name="Conector recto 158">
            <a:extLst>
              <a:ext uri="{FF2B5EF4-FFF2-40B4-BE49-F238E27FC236}">
                <a16:creationId xmlns:a16="http://schemas.microsoft.com/office/drawing/2014/main" id="{2F4F483C-E71C-4C92-A3FC-805AE7C0629E}"/>
              </a:ext>
            </a:extLst>
          </p:cNvPr>
          <p:cNvCxnSpPr>
            <a:cxnSpLocks/>
          </p:cNvCxnSpPr>
          <p:nvPr/>
        </p:nvCxnSpPr>
        <p:spPr>
          <a:xfrm flipV="1">
            <a:off x="148262" y="474322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0" name="Conector recto 159">
            <a:extLst>
              <a:ext uri="{FF2B5EF4-FFF2-40B4-BE49-F238E27FC236}">
                <a16:creationId xmlns:a16="http://schemas.microsoft.com/office/drawing/2014/main" id="{5D6F907B-E22B-423B-A290-6EED73F1A9B5}"/>
              </a:ext>
            </a:extLst>
          </p:cNvPr>
          <p:cNvCxnSpPr>
            <a:cxnSpLocks/>
          </p:cNvCxnSpPr>
          <p:nvPr/>
        </p:nvCxnSpPr>
        <p:spPr>
          <a:xfrm flipV="1">
            <a:off x="130768" y="4910362"/>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2" name="Conector recto 161">
            <a:extLst>
              <a:ext uri="{FF2B5EF4-FFF2-40B4-BE49-F238E27FC236}">
                <a16:creationId xmlns:a16="http://schemas.microsoft.com/office/drawing/2014/main" id="{5DD1A5ED-B019-4B26-A117-F4580B9BEA29}"/>
              </a:ext>
            </a:extLst>
          </p:cNvPr>
          <p:cNvCxnSpPr>
            <a:cxnSpLocks/>
          </p:cNvCxnSpPr>
          <p:nvPr/>
        </p:nvCxnSpPr>
        <p:spPr>
          <a:xfrm flipV="1">
            <a:off x="176186" y="511403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3" name="Conector recto 162">
            <a:extLst>
              <a:ext uri="{FF2B5EF4-FFF2-40B4-BE49-F238E27FC236}">
                <a16:creationId xmlns:a16="http://schemas.microsoft.com/office/drawing/2014/main" id="{DFBD2A2D-3768-4A66-A56A-004422877917}"/>
              </a:ext>
            </a:extLst>
          </p:cNvPr>
          <p:cNvCxnSpPr>
            <a:cxnSpLocks/>
          </p:cNvCxnSpPr>
          <p:nvPr/>
        </p:nvCxnSpPr>
        <p:spPr>
          <a:xfrm flipV="1">
            <a:off x="4601521" y="6599218"/>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Conector recto 163">
            <a:extLst>
              <a:ext uri="{FF2B5EF4-FFF2-40B4-BE49-F238E27FC236}">
                <a16:creationId xmlns:a16="http://schemas.microsoft.com/office/drawing/2014/main" id="{72665EB3-ADAF-411B-B443-3F52682682EF}"/>
              </a:ext>
            </a:extLst>
          </p:cNvPr>
          <p:cNvCxnSpPr>
            <a:cxnSpLocks/>
          </p:cNvCxnSpPr>
          <p:nvPr/>
        </p:nvCxnSpPr>
        <p:spPr>
          <a:xfrm flipV="1">
            <a:off x="4619652" y="6368684"/>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Conector recto 166">
            <a:extLst>
              <a:ext uri="{FF2B5EF4-FFF2-40B4-BE49-F238E27FC236}">
                <a16:creationId xmlns:a16="http://schemas.microsoft.com/office/drawing/2014/main" id="{7EC7922C-AC7F-42D6-8A70-CEE4BA7A49D0}"/>
              </a:ext>
            </a:extLst>
          </p:cNvPr>
          <p:cNvCxnSpPr>
            <a:cxnSpLocks/>
          </p:cNvCxnSpPr>
          <p:nvPr/>
        </p:nvCxnSpPr>
        <p:spPr>
          <a:xfrm flipV="1">
            <a:off x="4605798" y="6156147"/>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8" name="Conector recto 187">
            <a:extLst>
              <a:ext uri="{FF2B5EF4-FFF2-40B4-BE49-F238E27FC236}">
                <a16:creationId xmlns:a16="http://schemas.microsoft.com/office/drawing/2014/main" id="{371FB855-7823-4BFD-A312-6365F5F25DA2}"/>
              </a:ext>
            </a:extLst>
          </p:cNvPr>
          <p:cNvCxnSpPr>
            <a:cxnSpLocks/>
          </p:cNvCxnSpPr>
          <p:nvPr/>
        </p:nvCxnSpPr>
        <p:spPr>
          <a:xfrm flipV="1">
            <a:off x="4588697" y="6027114"/>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9" name="Conector recto 188">
            <a:extLst>
              <a:ext uri="{FF2B5EF4-FFF2-40B4-BE49-F238E27FC236}">
                <a16:creationId xmlns:a16="http://schemas.microsoft.com/office/drawing/2014/main" id="{20104202-2CE0-437A-8C36-6A4462BE2608}"/>
              </a:ext>
            </a:extLst>
          </p:cNvPr>
          <p:cNvCxnSpPr>
            <a:cxnSpLocks/>
          </p:cNvCxnSpPr>
          <p:nvPr/>
        </p:nvCxnSpPr>
        <p:spPr>
          <a:xfrm flipV="1">
            <a:off x="6129562" y="8296136"/>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5A9D4CD3-78E4-4963-9B28-BC59319FF467}"/>
              </a:ext>
            </a:extLst>
          </p:cNvPr>
          <p:cNvCxnSpPr>
            <a:cxnSpLocks/>
          </p:cNvCxnSpPr>
          <p:nvPr/>
        </p:nvCxnSpPr>
        <p:spPr>
          <a:xfrm flipV="1">
            <a:off x="6163735" y="806569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3" name="Conector recto 192">
            <a:extLst>
              <a:ext uri="{FF2B5EF4-FFF2-40B4-BE49-F238E27FC236}">
                <a16:creationId xmlns:a16="http://schemas.microsoft.com/office/drawing/2014/main" id="{B814477E-0302-4041-BB75-7555EEAD8AB7}"/>
              </a:ext>
            </a:extLst>
          </p:cNvPr>
          <p:cNvCxnSpPr>
            <a:cxnSpLocks/>
          </p:cNvCxnSpPr>
          <p:nvPr/>
        </p:nvCxnSpPr>
        <p:spPr>
          <a:xfrm flipV="1">
            <a:off x="6182579" y="7636493"/>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5" name="Conector recto 194">
            <a:extLst>
              <a:ext uri="{FF2B5EF4-FFF2-40B4-BE49-F238E27FC236}">
                <a16:creationId xmlns:a16="http://schemas.microsoft.com/office/drawing/2014/main" id="{0054F91A-5C88-46FA-8145-B76391FB78B2}"/>
              </a:ext>
            </a:extLst>
          </p:cNvPr>
          <p:cNvCxnSpPr>
            <a:cxnSpLocks/>
          </p:cNvCxnSpPr>
          <p:nvPr/>
        </p:nvCxnSpPr>
        <p:spPr>
          <a:xfrm flipV="1">
            <a:off x="6204489" y="785508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7" name="Conector recto 196">
            <a:extLst>
              <a:ext uri="{FF2B5EF4-FFF2-40B4-BE49-F238E27FC236}">
                <a16:creationId xmlns:a16="http://schemas.microsoft.com/office/drawing/2014/main" id="{020FE2E6-A1A4-43F0-B4CE-4DC14A61B5C5}"/>
              </a:ext>
            </a:extLst>
          </p:cNvPr>
          <p:cNvCxnSpPr>
            <a:cxnSpLocks/>
          </p:cNvCxnSpPr>
          <p:nvPr/>
        </p:nvCxnSpPr>
        <p:spPr>
          <a:xfrm flipV="1">
            <a:off x="6171195" y="7507739"/>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9" name="Conector recto 198">
            <a:extLst>
              <a:ext uri="{FF2B5EF4-FFF2-40B4-BE49-F238E27FC236}">
                <a16:creationId xmlns:a16="http://schemas.microsoft.com/office/drawing/2014/main" id="{60793447-8BF4-4A31-8349-F629B8D91221}"/>
              </a:ext>
            </a:extLst>
          </p:cNvPr>
          <p:cNvCxnSpPr>
            <a:cxnSpLocks/>
          </p:cNvCxnSpPr>
          <p:nvPr/>
        </p:nvCxnSpPr>
        <p:spPr>
          <a:xfrm flipV="1">
            <a:off x="6224690" y="7293805"/>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4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CC49F2D-5EB1-4EC1-B2DF-13B9F2C6C67D}"/>
              </a:ext>
            </a:extLst>
          </p:cNvPr>
          <p:cNvSpPr/>
          <p:nvPr/>
        </p:nvSpPr>
        <p:spPr>
          <a:xfrm>
            <a:off x="440208" y="914400"/>
            <a:ext cx="6896745" cy="5222135"/>
          </a:xfrm>
          <a:prstGeom prst="rect">
            <a:avLst/>
          </a:prstGeom>
        </p:spPr>
        <p:txBody>
          <a:bodyPr wrap="square">
            <a:spAutoFit/>
          </a:bodyPr>
          <a:lstStyle/>
          <a:p>
            <a:pPr algn="just">
              <a:lnSpc>
                <a:spcPct val="150000"/>
              </a:lnSpc>
            </a:pPr>
            <a:r>
              <a:rPr lang="es-MX" sz="1600" dirty="0">
                <a:latin typeface="Comic Sans MS" panose="030F0702030302020204" pitchFamily="66" charset="0"/>
                <a:cs typeface="Arial" panose="020B0604020202020204" pitchFamily="34" charset="0"/>
              </a:rPr>
              <a:t>El material didáctico se utilizó dirigido con metas claras y precisas permitiendo que el niño pudiera indagar, descubrir o investigar. Durante el desarrollo de las actividades los alumnos fueron observando los materiales y logré percatarme que les llamaban mucho la atención. Al elaborar los materiales tomé en cuenta algunos lineamientos que el autor Rodríguez (2005) explicaba: el material tiene que ser atractivo tanto estéticamente como funcionalmente, tiene que llamar la atención del infante, invitándolo a interactuar con él, y los materiales deben de ser adecuados al momento evolutivo del niño, adaptados a sus aptitudes, características y necesidades.</a:t>
            </a:r>
          </a:p>
          <a:p>
            <a:pPr algn="just">
              <a:lnSpc>
                <a:spcPct val="150000"/>
              </a:lnSpc>
            </a:pPr>
            <a:r>
              <a:rPr lang="es-MX" sz="1600" dirty="0">
                <a:latin typeface="Comic Sans MS" panose="030F0702030302020204" pitchFamily="66" charset="0"/>
                <a:cs typeface="Arial" panose="020B0604020202020204" pitchFamily="34" charset="0"/>
              </a:rPr>
              <a:t>La planeación del día se ejecutó con éxito, las consignas y los tiempos planeados fueron los correspondientes a lo creado en el plan de trabajo. La participación de los alumnos fue buena y el producto creado retomó lo aprendido durante toda la situación de aprendizaje. </a:t>
            </a:r>
          </a:p>
        </p:txBody>
      </p:sp>
    </p:spTree>
    <p:extLst>
      <p:ext uri="{BB962C8B-B14F-4D97-AF65-F5344CB8AC3E}">
        <p14:creationId xmlns:p14="http://schemas.microsoft.com/office/powerpoint/2010/main" val="360981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857577"/>
            <a:chOff x="-60113" y="101667"/>
            <a:chExt cx="8202188" cy="9857577"/>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249238" y="1339962"/>
              <a:ext cx="7777163" cy="369332"/>
            </a:xfrm>
            <a:prstGeom prst="rect">
              <a:avLst/>
            </a:prstGeom>
            <a:noFill/>
          </p:spPr>
          <p:txBody>
            <a:bodyPr wrap="square" rtlCol="0">
              <a:spAutoFit/>
            </a:bodyPr>
            <a:lstStyle/>
            <a:p>
              <a:r>
                <a:rPr lang="es-MX" b="1" dirty="0"/>
                <a:t>Situación de Aprendizaje</a:t>
              </a:r>
              <a:r>
                <a:rPr lang="es-MX" dirty="0"/>
                <a:t>: “Nuevos temas divertidos” </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64949" y="841785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8299" y="8574249"/>
              <a:ext cx="3901420" cy="1384995"/>
            </a:xfrm>
            <a:prstGeom prst="rect">
              <a:avLst/>
            </a:prstGeom>
            <a:noFill/>
          </p:spPr>
          <p:txBody>
            <a:bodyPr wrap="square">
              <a:spAutoFit/>
            </a:bodyPr>
            <a:lstStyle/>
            <a:p>
              <a:pPr algn="just"/>
              <a:r>
                <a:rPr lang="es-MX" sz="1200" dirty="0">
                  <a:latin typeface="Comic Sans MS" panose="030F0702030302020204" pitchFamily="66" charset="0"/>
                </a:rPr>
                <a:t>En esta situación de aprendizaje los alumnos lograron desarrollar los aprendizajes esperados a través de actividades digitales innovadores y atractivos para los niños. De igual manera se implementaron juegos y canciones; la utilización de la modalidad de trabajo por proyectos fue de gran ayuda en la adquisición de aprendizajes. </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41805" y="8699505"/>
              <a:ext cx="3901420" cy="523220"/>
            </a:xfrm>
            <a:prstGeom prst="rect">
              <a:avLst/>
            </a:prstGeom>
            <a:noFill/>
          </p:spPr>
          <p:txBody>
            <a:bodyPr wrap="square">
              <a:spAutoFit/>
            </a:bodyPr>
            <a:lstStyle/>
            <a:p>
              <a:pPr algn="just"/>
              <a:r>
                <a:rPr lang="es-MX" sz="1600" dirty="0">
                  <a:solidFill>
                    <a:schemeClr val="bg1"/>
                  </a:solidFill>
                  <a:latin typeface="Comic Sans MS" panose="030F0702030302020204" pitchFamily="66" charset="0"/>
                </a:rPr>
                <a:t> </a:t>
              </a:r>
              <a:r>
                <a:rPr lang="es-MX" sz="1200" dirty="0">
                  <a:latin typeface="Comic Sans MS" panose="030F0702030302020204" pitchFamily="66" charset="0"/>
                </a:rPr>
                <a:t>Se deben optimizar tiempos al generar roles e exposición. </a:t>
              </a:r>
              <a:endParaRPr lang="es-MX" sz="1600" dirty="0">
                <a:latin typeface="Comic Sans MS" panose="030F0702030302020204" pitchFamily="66" charset="0"/>
              </a:endParaRP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cxnSp>
        <p:nvCxnSpPr>
          <p:cNvPr id="7" name="Conector recto 6">
            <a:extLst>
              <a:ext uri="{FF2B5EF4-FFF2-40B4-BE49-F238E27FC236}">
                <a16:creationId xmlns:a16="http://schemas.microsoft.com/office/drawing/2014/main" id="{4986AFE1-9EB6-47D9-8697-C402F6B7A9EE}"/>
              </a:ext>
            </a:extLst>
          </p:cNvPr>
          <p:cNvCxnSpPr>
            <a:cxnSpLocks/>
          </p:cNvCxnSpPr>
          <p:nvPr/>
        </p:nvCxnSpPr>
        <p:spPr>
          <a:xfrm flipV="1">
            <a:off x="2001214" y="767069"/>
            <a:ext cx="266728" cy="3258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5C735FBC-FDD1-4D40-A7B5-0C361D7C25EA}"/>
              </a:ext>
            </a:extLst>
          </p:cNvPr>
          <p:cNvSpPr txBox="1"/>
          <p:nvPr/>
        </p:nvSpPr>
        <p:spPr>
          <a:xfrm>
            <a:off x="597894" y="259680"/>
            <a:ext cx="498384" cy="369332"/>
          </a:xfrm>
          <a:prstGeom prst="rect">
            <a:avLst/>
          </a:prstGeom>
          <a:noFill/>
        </p:spPr>
        <p:txBody>
          <a:bodyPr wrap="square" rtlCol="0">
            <a:spAutoFit/>
          </a:bodyPr>
          <a:lstStyle/>
          <a:p>
            <a:r>
              <a:rPr lang="es-MX" dirty="0"/>
              <a:t>13</a:t>
            </a:r>
          </a:p>
        </p:txBody>
      </p:sp>
      <p:sp>
        <p:nvSpPr>
          <p:cNvPr id="127" name="CuadroTexto 126">
            <a:extLst>
              <a:ext uri="{FF2B5EF4-FFF2-40B4-BE49-F238E27FC236}">
                <a16:creationId xmlns:a16="http://schemas.microsoft.com/office/drawing/2014/main" id="{C7120927-75C9-4C16-A6B0-BAD40C8C61A6}"/>
              </a:ext>
            </a:extLst>
          </p:cNvPr>
          <p:cNvSpPr txBox="1"/>
          <p:nvPr/>
        </p:nvSpPr>
        <p:spPr>
          <a:xfrm>
            <a:off x="2061307" y="278684"/>
            <a:ext cx="771226" cy="369332"/>
          </a:xfrm>
          <a:prstGeom prst="rect">
            <a:avLst/>
          </a:prstGeom>
          <a:noFill/>
        </p:spPr>
        <p:txBody>
          <a:bodyPr wrap="square" rtlCol="0">
            <a:spAutoFit/>
          </a:bodyPr>
          <a:lstStyle/>
          <a:p>
            <a:r>
              <a:rPr lang="es-MX" dirty="0"/>
              <a:t>2021</a:t>
            </a:r>
          </a:p>
        </p:txBody>
      </p:sp>
      <p:sp>
        <p:nvSpPr>
          <p:cNvPr id="129" name="CuadroTexto 128">
            <a:extLst>
              <a:ext uri="{FF2B5EF4-FFF2-40B4-BE49-F238E27FC236}">
                <a16:creationId xmlns:a16="http://schemas.microsoft.com/office/drawing/2014/main" id="{428ACC4F-D2AD-48B4-B95B-274507735690}"/>
              </a:ext>
            </a:extLst>
          </p:cNvPr>
          <p:cNvSpPr txBox="1"/>
          <p:nvPr/>
        </p:nvSpPr>
        <p:spPr>
          <a:xfrm>
            <a:off x="1401361" y="231903"/>
            <a:ext cx="498384" cy="369332"/>
          </a:xfrm>
          <a:prstGeom prst="rect">
            <a:avLst/>
          </a:prstGeom>
          <a:noFill/>
        </p:spPr>
        <p:txBody>
          <a:bodyPr wrap="square" rtlCol="0">
            <a:spAutoFit/>
          </a:bodyPr>
          <a:lstStyle/>
          <a:p>
            <a:r>
              <a:rPr lang="es-MX" dirty="0"/>
              <a:t>05</a:t>
            </a:r>
          </a:p>
        </p:txBody>
      </p:sp>
      <p:cxnSp>
        <p:nvCxnSpPr>
          <p:cNvPr id="133" name="Conector recto 132">
            <a:extLst>
              <a:ext uri="{FF2B5EF4-FFF2-40B4-BE49-F238E27FC236}">
                <a16:creationId xmlns:a16="http://schemas.microsoft.com/office/drawing/2014/main" id="{DA8644EB-F969-4B0B-8C2D-1276626BE9A1}"/>
              </a:ext>
            </a:extLst>
          </p:cNvPr>
          <p:cNvCxnSpPr>
            <a:cxnSpLocks/>
          </p:cNvCxnSpPr>
          <p:nvPr/>
        </p:nvCxnSpPr>
        <p:spPr>
          <a:xfrm flipV="1">
            <a:off x="2822461" y="2389751"/>
            <a:ext cx="1093459" cy="46813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4" name="Conector recto 153">
            <a:extLst>
              <a:ext uri="{FF2B5EF4-FFF2-40B4-BE49-F238E27FC236}">
                <a16:creationId xmlns:a16="http://schemas.microsoft.com/office/drawing/2014/main" id="{90103457-30F3-444A-9815-BAE778ACC666}"/>
              </a:ext>
            </a:extLst>
          </p:cNvPr>
          <p:cNvCxnSpPr>
            <a:cxnSpLocks/>
          </p:cNvCxnSpPr>
          <p:nvPr/>
        </p:nvCxnSpPr>
        <p:spPr>
          <a:xfrm flipV="1">
            <a:off x="2927281" y="3139618"/>
            <a:ext cx="835898" cy="3502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6" name="Conector recto 155">
            <a:extLst>
              <a:ext uri="{FF2B5EF4-FFF2-40B4-BE49-F238E27FC236}">
                <a16:creationId xmlns:a16="http://schemas.microsoft.com/office/drawing/2014/main" id="{E7B2284B-7A7C-468A-8CC9-5BC103573C40}"/>
              </a:ext>
            </a:extLst>
          </p:cNvPr>
          <p:cNvCxnSpPr>
            <a:cxnSpLocks/>
          </p:cNvCxnSpPr>
          <p:nvPr/>
        </p:nvCxnSpPr>
        <p:spPr>
          <a:xfrm flipV="1">
            <a:off x="140483" y="416956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7" name="Conector recto 156">
            <a:extLst>
              <a:ext uri="{FF2B5EF4-FFF2-40B4-BE49-F238E27FC236}">
                <a16:creationId xmlns:a16="http://schemas.microsoft.com/office/drawing/2014/main" id="{26B96730-761A-4B0A-BF0F-8E0ADC66CC4E}"/>
              </a:ext>
            </a:extLst>
          </p:cNvPr>
          <p:cNvCxnSpPr>
            <a:cxnSpLocks/>
          </p:cNvCxnSpPr>
          <p:nvPr/>
        </p:nvCxnSpPr>
        <p:spPr>
          <a:xfrm flipV="1">
            <a:off x="140483" y="432220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8" name="Conector recto 157">
            <a:extLst>
              <a:ext uri="{FF2B5EF4-FFF2-40B4-BE49-F238E27FC236}">
                <a16:creationId xmlns:a16="http://schemas.microsoft.com/office/drawing/2014/main" id="{CE16AC7A-34E7-497D-AD94-4DE1619F71ED}"/>
              </a:ext>
            </a:extLst>
          </p:cNvPr>
          <p:cNvCxnSpPr>
            <a:cxnSpLocks/>
          </p:cNvCxnSpPr>
          <p:nvPr/>
        </p:nvCxnSpPr>
        <p:spPr>
          <a:xfrm flipV="1">
            <a:off x="130767" y="452524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9" name="Conector recto 158">
            <a:extLst>
              <a:ext uri="{FF2B5EF4-FFF2-40B4-BE49-F238E27FC236}">
                <a16:creationId xmlns:a16="http://schemas.microsoft.com/office/drawing/2014/main" id="{2F4F483C-E71C-4C92-A3FC-805AE7C0629E}"/>
              </a:ext>
            </a:extLst>
          </p:cNvPr>
          <p:cNvCxnSpPr>
            <a:cxnSpLocks/>
          </p:cNvCxnSpPr>
          <p:nvPr/>
        </p:nvCxnSpPr>
        <p:spPr>
          <a:xfrm flipV="1">
            <a:off x="148262" y="474322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0" name="Conector recto 159">
            <a:extLst>
              <a:ext uri="{FF2B5EF4-FFF2-40B4-BE49-F238E27FC236}">
                <a16:creationId xmlns:a16="http://schemas.microsoft.com/office/drawing/2014/main" id="{5D6F907B-E22B-423B-A290-6EED73F1A9B5}"/>
              </a:ext>
            </a:extLst>
          </p:cNvPr>
          <p:cNvCxnSpPr>
            <a:cxnSpLocks/>
          </p:cNvCxnSpPr>
          <p:nvPr/>
        </p:nvCxnSpPr>
        <p:spPr>
          <a:xfrm flipV="1">
            <a:off x="130768" y="4910362"/>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2" name="Conector recto 161">
            <a:extLst>
              <a:ext uri="{FF2B5EF4-FFF2-40B4-BE49-F238E27FC236}">
                <a16:creationId xmlns:a16="http://schemas.microsoft.com/office/drawing/2014/main" id="{5DD1A5ED-B019-4B26-A117-F4580B9BEA29}"/>
              </a:ext>
            </a:extLst>
          </p:cNvPr>
          <p:cNvCxnSpPr>
            <a:cxnSpLocks/>
          </p:cNvCxnSpPr>
          <p:nvPr/>
        </p:nvCxnSpPr>
        <p:spPr>
          <a:xfrm flipV="1">
            <a:off x="176186" y="5114031"/>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3" name="Conector recto 162">
            <a:extLst>
              <a:ext uri="{FF2B5EF4-FFF2-40B4-BE49-F238E27FC236}">
                <a16:creationId xmlns:a16="http://schemas.microsoft.com/office/drawing/2014/main" id="{DFBD2A2D-3768-4A66-A56A-004422877917}"/>
              </a:ext>
            </a:extLst>
          </p:cNvPr>
          <p:cNvCxnSpPr>
            <a:cxnSpLocks/>
          </p:cNvCxnSpPr>
          <p:nvPr/>
        </p:nvCxnSpPr>
        <p:spPr>
          <a:xfrm flipV="1">
            <a:off x="4601521" y="6599218"/>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Conector recto 163">
            <a:extLst>
              <a:ext uri="{FF2B5EF4-FFF2-40B4-BE49-F238E27FC236}">
                <a16:creationId xmlns:a16="http://schemas.microsoft.com/office/drawing/2014/main" id="{72665EB3-ADAF-411B-B443-3F52682682EF}"/>
              </a:ext>
            </a:extLst>
          </p:cNvPr>
          <p:cNvCxnSpPr>
            <a:cxnSpLocks/>
          </p:cNvCxnSpPr>
          <p:nvPr/>
        </p:nvCxnSpPr>
        <p:spPr>
          <a:xfrm flipV="1">
            <a:off x="4619652" y="6368684"/>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Conector recto 166">
            <a:extLst>
              <a:ext uri="{FF2B5EF4-FFF2-40B4-BE49-F238E27FC236}">
                <a16:creationId xmlns:a16="http://schemas.microsoft.com/office/drawing/2014/main" id="{7EC7922C-AC7F-42D6-8A70-CEE4BA7A49D0}"/>
              </a:ext>
            </a:extLst>
          </p:cNvPr>
          <p:cNvCxnSpPr>
            <a:cxnSpLocks/>
          </p:cNvCxnSpPr>
          <p:nvPr/>
        </p:nvCxnSpPr>
        <p:spPr>
          <a:xfrm flipV="1">
            <a:off x="4605798" y="6156147"/>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8" name="Conector recto 187">
            <a:extLst>
              <a:ext uri="{FF2B5EF4-FFF2-40B4-BE49-F238E27FC236}">
                <a16:creationId xmlns:a16="http://schemas.microsoft.com/office/drawing/2014/main" id="{371FB855-7823-4BFD-A312-6365F5F25DA2}"/>
              </a:ext>
            </a:extLst>
          </p:cNvPr>
          <p:cNvCxnSpPr>
            <a:cxnSpLocks/>
          </p:cNvCxnSpPr>
          <p:nvPr/>
        </p:nvCxnSpPr>
        <p:spPr>
          <a:xfrm flipV="1">
            <a:off x="4588697" y="6027114"/>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9" name="Conector recto 188">
            <a:extLst>
              <a:ext uri="{FF2B5EF4-FFF2-40B4-BE49-F238E27FC236}">
                <a16:creationId xmlns:a16="http://schemas.microsoft.com/office/drawing/2014/main" id="{20104202-2CE0-437A-8C36-6A4462BE2608}"/>
              </a:ext>
            </a:extLst>
          </p:cNvPr>
          <p:cNvCxnSpPr>
            <a:cxnSpLocks/>
          </p:cNvCxnSpPr>
          <p:nvPr/>
        </p:nvCxnSpPr>
        <p:spPr>
          <a:xfrm flipV="1">
            <a:off x="6129562" y="8296136"/>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5A9D4CD3-78E4-4963-9B28-BC59319FF467}"/>
              </a:ext>
            </a:extLst>
          </p:cNvPr>
          <p:cNvCxnSpPr>
            <a:cxnSpLocks/>
          </p:cNvCxnSpPr>
          <p:nvPr/>
        </p:nvCxnSpPr>
        <p:spPr>
          <a:xfrm flipV="1">
            <a:off x="6163735" y="806569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3" name="Conector recto 192">
            <a:extLst>
              <a:ext uri="{FF2B5EF4-FFF2-40B4-BE49-F238E27FC236}">
                <a16:creationId xmlns:a16="http://schemas.microsoft.com/office/drawing/2014/main" id="{B814477E-0302-4041-BB75-7555EEAD8AB7}"/>
              </a:ext>
            </a:extLst>
          </p:cNvPr>
          <p:cNvCxnSpPr>
            <a:cxnSpLocks/>
          </p:cNvCxnSpPr>
          <p:nvPr/>
        </p:nvCxnSpPr>
        <p:spPr>
          <a:xfrm flipV="1">
            <a:off x="6182579" y="7636493"/>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5" name="Conector recto 194">
            <a:extLst>
              <a:ext uri="{FF2B5EF4-FFF2-40B4-BE49-F238E27FC236}">
                <a16:creationId xmlns:a16="http://schemas.microsoft.com/office/drawing/2014/main" id="{0054F91A-5C88-46FA-8145-B76391FB78B2}"/>
              </a:ext>
            </a:extLst>
          </p:cNvPr>
          <p:cNvCxnSpPr>
            <a:cxnSpLocks/>
          </p:cNvCxnSpPr>
          <p:nvPr/>
        </p:nvCxnSpPr>
        <p:spPr>
          <a:xfrm flipV="1">
            <a:off x="6204489" y="7855080"/>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7" name="Conector recto 196">
            <a:extLst>
              <a:ext uri="{FF2B5EF4-FFF2-40B4-BE49-F238E27FC236}">
                <a16:creationId xmlns:a16="http://schemas.microsoft.com/office/drawing/2014/main" id="{020FE2E6-A1A4-43F0-B4CE-4DC14A61B5C5}"/>
              </a:ext>
            </a:extLst>
          </p:cNvPr>
          <p:cNvCxnSpPr>
            <a:cxnSpLocks/>
          </p:cNvCxnSpPr>
          <p:nvPr/>
        </p:nvCxnSpPr>
        <p:spPr>
          <a:xfrm flipV="1">
            <a:off x="6171195" y="7507739"/>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9" name="Conector recto 198">
            <a:extLst>
              <a:ext uri="{FF2B5EF4-FFF2-40B4-BE49-F238E27FC236}">
                <a16:creationId xmlns:a16="http://schemas.microsoft.com/office/drawing/2014/main" id="{60793447-8BF4-4A31-8349-F629B8D91221}"/>
              </a:ext>
            </a:extLst>
          </p:cNvPr>
          <p:cNvCxnSpPr>
            <a:cxnSpLocks/>
          </p:cNvCxnSpPr>
          <p:nvPr/>
        </p:nvCxnSpPr>
        <p:spPr>
          <a:xfrm flipV="1">
            <a:off x="6224690" y="7293805"/>
            <a:ext cx="144621" cy="13649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5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8EF93E-8BB3-498C-856E-B3DD47F2760C}"/>
              </a:ext>
            </a:extLst>
          </p:cNvPr>
          <p:cNvSpPr/>
          <p:nvPr/>
        </p:nvSpPr>
        <p:spPr>
          <a:xfrm>
            <a:off x="316221" y="731150"/>
            <a:ext cx="7144719" cy="7807458"/>
          </a:xfrm>
          <a:prstGeom prst="rect">
            <a:avLst/>
          </a:prstGeom>
        </p:spPr>
        <p:txBody>
          <a:bodyPr wrap="square">
            <a:spAutoFit/>
          </a:bodyPr>
          <a:lstStyle/>
          <a:p>
            <a:pPr algn="just">
              <a:lnSpc>
                <a:spcPct val="150000"/>
              </a:lnSpc>
            </a:pPr>
            <a:r>
              <a:rPr lang="es-MX" sz="1600" dirty="0">
                <a:latin typeface="Comic Sans MS" panose="030F0702030302020204" pitchFamily="66" charset="0"/>
                <a:cs typeface="Arial" panose="020B0604020202020204" pitchFamily="34" charset="0"/>
              </a:rPr>
              <a:t>Los aprendizajes esperados abarcados durante la mañana de trabajo, se trabajaron y desarrollaron de muy buena manera. Los alumnos tuvieron interés por las actividades y por el material utilizado para cada actividad, debido a que era llamativo y les permitía manipularlo. “Por lo tanto, la motivación y la planificación de las clases deben girar en torno a ello, es decir, buscar que, a través del juego e interacción con los materiales didácticos, el estudiante adquiera las habilidades requeridas en su proceso formativo”. (Manrique y Gallego, 2013). </a:t>
            </a:r>
          </a:p>
          <a:p>
            <a:pPr algn="just">
              <a:lnSpc>
                <a:spcPct val="150000"/>
              </a:lnSpc>
            </a:pPr>
            <a:r>
              <a:rPr lang="es-MX" sz="1600" dirty="0">
                <a:latin typeface="Comic Sans MS" panose="030F0702030302020204" pitchFamily="66" charset="0"/>
                <a:cs typeface="Arial" panose="020B0604020202020204" pitchFamily="34" charset="0"/>
              </a:rPr>
              <a:t>El nivel de complejidad fue el adecuado para el nivel de aprendizaje de los alumnos, puesto que implicaba un reto el cual era posible de resolver de acuerdo a sus esquemas mentales. Además mediante el desarrollo de la actividad, se englobaron más actividades, tales como el reconocimiento de letras y la lectura de palabras. </a:t>
            </a:r>
          </a:p>
          <a:p>
            <a:pPr algn="just">
              <a:lnSpc>
                <a:spcPct val="150000"/>
              </a:lnSpc>
            </a:pPr>
            <a:r>
              <a:rPr lang="es-MX" sz="1600" dirty="0">
                <a:latin typeface="Comic Sans MS" panose="030F0702030302020204" pitchFamily="66" charset="0"/>
                <a:cs typeface="Arial" panose="020B0604020202020204" pitchFamily="34" charset="0"/>
              </a:rPr>
              <a:t>Todos los alumnos estuvieron implicados en las actividades, el tiempo para cada actividad se tomó como se estipuló en el plan de trabajo. Los pequeños participaban como se esperaba, y mantenían constante interés por las actividades. Mi intervención docente fue buena, debido a que se daba respuesta a las necesidades o dudas que los alumnos presentaban. </a:t>
            </a:r>
          </a:p>
          <a:p>
            <a:pPr algn="just">
              <a:lnSpc>
                <a:spcPct val="150000"/>
              </a:lnSpc>
            </a:pPr>
            <a:r>
              <a:rPr lang="es-MX" sz="1600" dirty="0">
                <a:latin typeface="Comic Sans MS" panose="030F0702030302020204" pitchFamily="66" charset="0"/>
                <a:cs typeface="Arial" panose="020B0604020202020204" pitchFamily="34" charset="0"/>
              </a:rPr>
              <a:t>El generar la estrategia de aprendizaje por proyectos generó un aprendizaje significativo en los alumnos, al mismo tiempo que se enlazaron otras campos de formación de académica. </a:t>
            </a:r>
          </a:p>
        </p:txBody>
      </p:sp>
    </p:spTree>
    <p:extLst>
      <p:ext uri="{BB962C8B-B14F-4D97-AF65-F5344CB8AC3E}">
        <p14:creationId xmlns:p14="http://schemas.microsoft.com/office/powerpoint/2010/main" val="282480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B572E2-6083-439F-9FBA-EF0952295D23}"/>
              </a:ext>
            </a:extLst>
          </p:cNvPr>
          <p:cNvSpPr txBox="1"/>
          <p:nvPr/>
        </p:nvSpPr>
        <p:spPr>
          <a:xfrm>
            <a:off x="157941" y="762294"/>
            <a:ext cx="7461279" cy="6555641"/>
          </a:xfrm>
          <a:prstGeom prst="rect">
            <a:avLst/>
          </a:prstGeom>
          <a:noFill/>
        </p:spPr>
        <p:txBody>
          <a:bodyPr wrap="square" rtlCol="0">
            <a:spAutoFit/>
          </a:bodyPr>
          <a:lstStyle/>
          <a:p>
            <a:pPr algn="ctr"/>
            <a:r>
              <a:rPr lang="es-MX" sz="2000" b="1" dirty="0">
                <a:latin typeface="Comic Sans MS" panose="030F0702030302020204" pitchFamily="66" charset="0"/>
                <a:cs typeface="Arial" panose="020B0604020202020204" pitchFamily="34" charset="0"/>
              </a:rPr>
              <a:t>Referencias bibliográficas</a:t>
            </a:r>
          </a:p>
          <a:p>
            <a:endParaRPr lang="es-MX" sz="2000" b="1" dirty="0">
              <a:latin typeface="Comic Sans MS" panose="030F0702030302020204" pitchFamily="66" charset="0"/>
              <a:cs typeface="Arial" panose="020B0604020202020204" pitchFamily="34" charset="0"/>
            </a:endParaRPr>
          </a:p>
          <a:p>
            <a:r>
              <a:rPr lang="es-MX" sz="2000" dirty="0">
                <a:latin typeface="Comic Sans MS" panose="030F0702030302020204" pitchFamily="66" charset="0"/>
              </a:rPr>
              <a:t>Manrique, A. M., &amp; Gallego, A. M. (2013). El material didáctico para la construcción de aprendizajes significativos. Revista Colombiana de Ciencias Sociales, 101-108.</a:t>
            </a:r>
          </a:p>
          <a:p>
            <a:endParaRPr lang="es-MX" sz="2000" dirty="0">
              <a:latin typeface="Comic Sans MS" panose="030F0702030302020204" pitchFamily="66" charset="0"/>
            </a:endParaRPr>
          </a:p>
          <a:p>
            <a:r>
              <a:rPr lang="es-MX" sz="2000" dirty="0">
                <a:latin typeface="Comic Sans MS" panose="030F0702030302020204" pitchFamily="66" charset="0"/>
              </a:rPr>
              <a:t>María José. (s.f.). Cómo Funcionan los Materiales didácticos para preescolar. Obtenido de Maternidad Fácil: https://maternidadfacil.com/materiales-didacticos-parapreescolar/</a:t>
            </a:r>
          </a:p>
          <a:p>
            <a:endParaRPr lang="es-MX" sz="2000" dirty="0">
              <a:latin typeface="Comic Sans MS" panose="030F0702030302020204" pitchFamily="66" charset="0"/>
            </a:endParaRPr>
          </a:p>
          <a:p>
            <a:r>
              <a:rPr lang="es-MX" sz="2000" dirty="0">
                <a:latin typeface="Comic Sans MS" panose="030F0702030302020204" pitchFamily="66" charset="0"/>
              </a:rPr>
              <a:t>Pola, F. (2015). El uso de materiales didácticos favorecen el aprendizaje significativo de los alumnos. Obtenido de Eumed.net: http://www.eumed.net/librosgratis/2015/1457/constructivismo.htm</a:t>
            </a:r>
          </a:p>
          <a:p>
            <a:endParaRPr lang="es-MX" sz="2000" dirty="0">
              <a:latin typeface="Comic Sans MS" panose="030F0702030302020204" pitchFamily="66" charset="0"/>
            </a:endParaRPr>
          </a:p>
          <a:p>
            <a:r>
              <a:rPr lang="es-MX" sz="2000" dirty="0">
                <a:latin typeface="Comic Sans MS" panose="030F0702030302020204" pitchFamily="66" charset="0"/>
              </a:rPr>
              <a:t>Rodríguez, C. M (2005). Materiales y recursos en educación infantil: manual de usos prácticos para el docente. Ideas Propias, Editorial.   </a:t>
            </a:r>
          </a:p>
          <a:p>
            <a:r>
              <a:rPr lang="es-MX" sz="2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708810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TotalTime>
  <Words>1996</Words>
  <Application>Microsoft Office PowerPoint</Application>
  <PresentationFormat>Personalizado</PresentationFormat>
  <Paragraphs>208</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Comic Sans MS</vt:lpstr>
      <vt:lpstr>Tema de Office</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Alexa Carrizales</cp:lastModifiedBy>
  <cp:revision>21</cp:revision>
  <dcterms:created xsi:type="dcterms:W3CDTF">2020-11-09T23:20:30Z</dcterms:created>
  <dcterms:modified xsi:type="dcterms:W3CDTF">2021-05-18T01:36:34Z</dcterms:modified>
</cp:coreProperties>
</file>