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7" r:id="rId3"/>
    <p:sldId id="262" r:id="rId4"/>
    <p:sldId id="259" r:id="rId5"/>
    <p:sldId id="264" r:id="rId6"/>
    <p:sldId id="265" r:id="rId7"/>
    <p:sldId id="261" r:id="rId8"/>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FFFF66"/>
    <a:srgbClr val="996633"/>
    <a:srgbClr val="79DCFF"/>
    <a:srgbClr val="9966F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249" autoAdjust="0"/>
  </p:normalViewPr>
  <p:slideViewPr>
    <p:cSldViewPr snapToGrid="0">
      <p:cViewPr varScale="1">
        <p:scale>
          <a:sx n="34" d="100"/>
          <a:sy n="34" d="100"/>
        </p:scale>
        <p:origin x="160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14/05/2021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14/05/2021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14/05/2021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14/05/2021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9999"/>
        </a:solidFill>
        <a:effectLst/>
      </p:bgPr>
    </p:bg>
    <p:spTree>
      <p:nvGrpSpPr>
        <p:cNvPr id="1" name=""/>
        <p:cNvGrpSpPr/>
        <p:nvPr/>
      </p:nvGrpSpPr>
      <p:grpSpPr>
        <a:xfrm>
          <a:off x="0" y="0"/>
          <a:ext cx="0" cy="0"/>
          <a:chOff x="0" y="0"/>
          <a:chExt cx="0" cy="0"/>
        </a:xfrm>
      </p:grpSpPr>
      <p:pic>
        <p:nvPicPr>
          <p:cNvPr id="1025" name="Imagen 8">
            <a:extLst>
              <a:ext uri="{FF2B5EF4-FFF2-40B4-BE49-F238E27FC236}">
                <a16:creationId xmlns:a16="http://schemas.microsoft.com/office/drawing/2014/main" id="{E1151B0D-321A-4DE4-8FEF-EC68387E27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6245" t="9261"/>
          <a:stretch>
            <a:fillRect/>
          </a:stretch>
        </p:blipFill>
        <p:spPr bwMode="auto">
          <a:xfrm>
            <a:off x="381000" y="857250"/>
            <a:ext cx="1047750" cy="13716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FE30AD5B-376C-4BB3-B1E6-8058B2C64ED0}"/>
              </a:ext>
            </a:extLst>
          </p:cNvPr>
          <p:cNvSpPr>
            <a:spLocks noChangeArrowheads="1"/>
          </p:cNvSpPr>
          <p:nvPr/>
        </p:nvSpPr>
        <p:spPr bwMode="auto">
          <a:xfrm>
            <a:off x="602456" y="457200"/>
            <a:ext cx="6572249" cy="8990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8088" tIns="47610" rIns="91440" bIns="47610" numCol="1" anchor="ctr" anchorCtr="0" compatLnSpc="1">
            <a:prstTxWarp prst="textNoShape">
              <a:avLst/>
            </a:prstTxWarp>
            <a:spAutoFit/>
          </a:bodyPr>
          <a:lstStyle/>
          <a:p>
            <a:pPr lvl="0" algn="ctr" defTabSz="914400" eaLnBrk="0" fontAlgn="base" hangingPunct="0">
              <a:spcBef>
                <a:spcPct val="0"/>
              </a:spcBef>
              <a:spcAft>
                <a:spcPct val="0"/>
              </a:spcAft>
            </a:pPr>
            <a:r>
              <a:rPr lang="es-MX" altLang="es-MX" b="1" dirty="0">
                <a:latin typeface="Arial" panose="020B0604020202020204" pitchFamily="34" charset="0"/>
                <a:ea typeface="Calibri" panose="020F0502020204030204" pitchFamily="34" charset="0"/>
                <a:cs typeface="Arial" panose="020B0604020202020204" pitchFamily="34" charset="0"/>
              </a:rPr>
              <a:t>Escuela Normal De Educaci</a:t>
            </a:r>
            <a:r>
              <a:rPr lang="es-MX" altLang="es-MX" b="1" dirty="0">
                <a:latin typeface="Calibri" panose="020F0502020204030204" pitchFamily="34" charset="0"/>
                <a:ea typeface="Calibri" panose="020F0502020204030204" pitchFamily="34" charset="0"/>
                <a:cs typeface="Arial" panose="020B0604020202020204" pitchFamily="34" charset="0"/>
              </a:rPr>
              <a:t>ó</a:t>
            </a:r>
            <a:r>
              <a:rPr lang="es-MX" altLang="es-MX" b="1" dirty="0">
                <a:latin typeface="Arial" panose="020B0604020202020204" pitchFamily="34" charset="0"/>
                <a:ea typeface="Calibri" panose="020F0502020204030204" pitchFamily="34" charset="0"/>
                <a:cs typeface="Arial" panose="020B0604020202020204" pitchFamily="34" charset="0"/>
              </a:rPr>
              <a:t>n Preescolar.</a:t>
            </a:r>
            <a:endParaRPr lang="es-MX" altLang="es-MX" sz="1050" dirty="0"/>
          </a:p>
          <a:p>
            <a:pPr lvl="0" algn="ctr" defTabSz="914400" eaLnBrk="0" fontAlgn="base" hangingPunct="0">
              <a:spcBef>
                <a:spcPct val="0"/>
              </a:spcBef>
              <a:spcAft>
                <a:spcPct val="0"/>
              </a:spcAft>
            </a:pPr>
            <a:r>
              <a:rPr lang="es-MX" altLang="es-MX" b="1" dirty="0">
                <a:latin typeface="Arial" panose="020B0604020202020204" pitchFamily="34" charset="0"/>
                <a:ea typeface="Calibri" panose="020F0502020204030204" pitchFamily="34" charset="0"/>
                <a:cs typeface="Arial" panose="020B0604020202020204" pitchFamily="34" charset="0"/>
              </a:rPr>
              <a:t>Licenciatura en educaci</a:t>
            </a:r>
            <a:r>
              <a:rPr lang="es-MX" altLang="es-MX" b="1" dirty="0">
                <a:latin typeface="Calibri" panose="020F0502020204030204" pitchFamily="34" charset="0"/>
                <a:ea typeface="Calibri" panose="020F0502020204030204" pitchFamily="34" charset="0"/>
                <a:cs typeface="Arial" panose="020B0604020202020204" pitchFamily="34" charset="0"/>
              </a:rPr>
              <a:t>ó</a:t>
            </a:r>
            <a:r>
              <a:rPr lang="es-MX" altLang="es-MX" b="1" dirty="0">
                <a:latin typeface="Arial" panose="020B0604020202020204" pitchFamily="34" charset="0"/>
                <a:ea typeface="Calibri" panose="020F0502020204030204" pitchFamily="34" charset="0"/>
                <a:cs typeface="Arial" panose="020B0604020202020204" pitchFamily="34" charset="0"/>
              </a:rPr>
              <a:t>n preescolar.</a:t>
            </a:r>
            <a:endParaRPr lang="es-MX" altLang="es-MX" sz="1050" dirty="0"/>
          </a:p>
          <a:p>
            <a:pPr lvl="0" algn="ctr" defTabSz="914400" eaLnBrk="0" fontAlgn="base" hangingPunct="0">
              <a:spcBef>
                <a:spcPct val="0"/>
              </a:spcBef>
              <a:spcAft>
                <a:spcPct val="0"/>
              </a:spcAft>
            </a:pPr>
            <a:r>
              <a:rPr lang="es-MX" altLang="es-MX" sz="1400" b="1" dirty="0">
                <a:latin typeface="Arial" panose="020B0604020202020204" pitchFamily="34" charset="0"/>
                <a:ea typeface="Calibri" panose="020F0502020204030204" pitchFamily="34" charset="0"/>
                <a:cs typeface="Arial" panose="020B0604020202020204" pitchFamily="34" charset="0"/>
              </a:rPr>
              <a:t>Sexto semestre.</a:t>
            </a:r>
            <a:endParaRPr lang="es-MX" altLang="es-MX" sz="1050" dirty="0"/>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3°A</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Curso:</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Trabajo docente y proyectos de mejora escolar</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Maestra:</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Dolores Patricia Segovia G</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mez </a:t>
            </a:r>
            <a:endParaRPr kumimoji="0" lang="es-ES" altLang="es-MX" sz="1800" b="1"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“Diario de campo”</a:t>
            </a:r>
            <a:endParaRPr kumimoji="0" lang="es-ES" altLang="es-MX" sz="1800" b="1"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Alumna:</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Valeria Elizabeth Preciado Villalobos N°14</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Competencias de unidad:</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Plantea las necesidades formativas de los alumnos de acuerdo con sus procesos de desarrollo y de aprendizaje, con base en los nuevos enfoques pedag</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gicos.</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Establece relaciones entre los principios, conceptos disciplinarios y contenidos del plan y programas de estudio en funci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del logro de aprendizaje de sus alumnos, asegurando la coherencia y continuidad entre los distintos grados y niveles educativos.</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Utiliza metodolog</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as pertinentes y actualizadas para promover el aprendizaje de los alumnos en los diferentes campos, </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reas y </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mbitos que propone el curr</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culum, considerando los contextos y su desarrollo.</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Incorpora los recursos y medios did</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cticos id</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neos para favorecer el aprendizaje de acuerdo con el conocimiento de los procesos de desarrollo cognitivo y socioemocional de los alumnos.</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Elabora diagn</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sticos de los intereses, motivaciones y necesidades formativas de los alumnos para organizar las actividades de aprendizaje, as</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como las adecuaciones curriculares y did</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cticas pertinentes.</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Selecciona estrategias que favorecen el desarrollo intelectual, f</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sico, social y emocional de los alumnos para procurar el logro de los aprendizajes.</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Emplea los medios tecnol</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gicos y las fuentes de informaci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cient</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fica disponibles para mantenerse actualizado respecto a los diversos campos de conocimiento que intervienen en su trabajo docente.</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Construye escenarios y experiencias de aprendizaje utilizando diversos recursos metodol</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gicos y tecnol</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gicos para favorecer la educaci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inclusiva.</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Eval</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ú</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 el aprendizaje de sus alumnos mediante la aplicaci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de distintas teor</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as, m</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é</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todos e instrumentos considerando las </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reas, campos y </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mbitos de conocimiento, as</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como los saberes correspondientes al grado y nivel educativo.</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Elabora propuestas para mejorar los resultados de su ense</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ñ</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anza y los aprendizajes de sus alumnos.</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Utiliza los recursos metodol</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gicos y t</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é</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cnicos de la investigaci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para explicar, comprender situaciones educativas y mejorar su docencia.</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Orienta su actuaci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profesional con sentido </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é</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tico-valoral y asume los diversos principios y reglas que aseguran una mejor convivencia institucional y social, en beneficio de los alumnos y de la comunidad escolar.</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Decide las estrategias pedag</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gicas para minimizar o eliminar las barreras para el aprendizaje y la participaci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asegurando una educaci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inclusiva.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Saltillo, Coahuila 				12/05/2021           </a:t>
            </a: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87765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966FF"/>
        </a:solidFill>
        <a:effectLst/>
      </p:bgPr>
    </p:bg>
    <p:spTree>
      <p:nvGrpSpPr>
        <p:cNvPr id="1" name=""/>
        <p:cNvGrpSpPr/>
        <p:nvPr/>
      </p:nvGrpSpPr>
      <p:grpSpPr>
        <a:xfrm>
          <a:off x="0" y="0"/>
          <a:ext cx="0" cy="0"/>
          <a:chOff x="0" y="0"/>
          <a:chExt cx="0" cy="0"/>
        </a:xfrm>
      </p:grpSpPr>
      <p:sp>
        <p:nvSpPr>
          <p:cNvPr id="131" name="Rectángulo 130">
            <a:extLst>
              <a:ext uri="{FF2B5EF4-FFF2-40B4-BE49-F238E27FC236}">
                <a16:creationId xmlns:a16="http://schemas.microsoft.com/office/drawing/2014/main" id="{DC8EA9E7-DEFA-4004-BD61-F995DFDDBA34}"/>
              </a:ext>
            </a:extLst>
          </p:cNvPr>
          <p:cNvSpPr/>
          <p:nvPr/>
        </p:nvSpPr>
        <p:spPr>
          <a:xfrm>
            <a:off x="524407" y="848570"/>
            <a:ext cx="6728347" cy="8340745"/>
          </a:xfrm>
          <a:prstGeom prst="rect">
            <a:avLst/>
          </a:prstGeom>
          <a:noFill/>
        </p:spPr>
        <p:txBody>
          <a:bodyPr wrap="square" lIns="91440" tIns="45720" rIns="91440" bIns="45720">
            <a:spAutoFit/>
          </a:bodyPr>
          <a:lstStyle/>
          <a:p>
            <a:pPr algn="ctr"/>
            <a:r>
              <a:rPr lang="es-ES" sz="2800" b="0" cap="none" spc="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Lunes 10 de mayo del 2021</a:t>
            </a:r>
          </a:p>
          <a:p>
            <a:pPr algn="ctr"/>
            <a:endParaRPr lang="es-ES" sz="2800" b="0" cap="none" spc="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r>
              <a:rPr lang="es-ES" sz="2400" dirty="0">
                <a:ln w="0"/>
                <a:latin typeface="Arial" panose="020B0604020202020204" pitchFamily="34" charset="0"/>
                <a:cs typeface="Arial" panose="020B0604020202020204" pitchFamily="34" charset="0"/>
              </a:rPr>
              <a:t>Se mando mensaje en la mañana al grupo de padres de familia, deseándoles un buen día y recordándoles que hay que realizar las actividades en casa que se pidieron.</a:t>
            </a:r>
          </a:p>
          <a:p>
            <a:r>
              <a:rPr lang="es-ES" sz="2400" dirty="0">
                <a:ln w="0"/>
                <a:latin typeface="Arial" panose="020B0604020202020204" pitchFamily="34" charset="0"/>
                <a:cs typeface="Arial" panose="020B0604020202020204" pitchFamily="34" charset="0"/>
              </a:rPr>
              <a:t>El día de hoy no se llevo a cabo clases en línea, pero se mando a los papás por medio de </a:t>
            </a:r>
            <a:r>
              <a:rPr lang="es-ES" sz="2400" dirty="0" err="1">
                <a:ln w="0"/>
                <a:latin typeface="Arial" panose="020B0604020202020204" pitchFamily="34" charset="0"/>
                <a:cs typeface="Arial" panose="020B0604020202020204" pitchFamily="34" charset="0"/>
              </a:rPr>
              <a:t>whats</a:t>
            </a:r>
            <a:r>
              <a:rPr lang="es-ES" sz="2400" dirty="0">
                <a:ln w="0"/>
                <a:latin typeface="Arial" panose="020B0604020202020204" pitchFamily="34" charset="0"/>
                <a:cs typeface="Arial" panose="020B0604020202020204" pitchFamily="34" charset="0"/>
              </a:rPr>
              <a:t> app, las actividades de tarea que se entregan como evidencia de la semana el viernes.</a:t>
            </a:r>
          </a:p>
          <a:p>
            <a:r>
              <a:rPr lang="es-ES" sz="2400" dirty="0">
                <a:ln w="0"/>
                <a:latin typeface="Arial" panose="020B0604020202020204" pitchFamily="34" charset="0"/>
                <a:cs typeface="Arial" panose="020B0604020202020204" pitchFamily="34" charset="0"/>
              </a:rPr>
              <a:t>Se asistió a observar la clase de educación artísticas donde cantaron tres canciones para el día de la mamá.</a:t>
            </a:r>
          </a:p>
          <a:p>
            <a:r>
              <a:rPr lang="es-ES" sz="2400" dirty="0">
                <a:latin typeface="Arial" panose="020B0604020202020204" pitchFamily="34" charset="0"/>
                <a:cs typeface="Arial" panose="020B0604020202020204" pitchFamily="34" charset="0"/>
              </a:rPr>
              <a:t>La participación de las familias tiene beneficios para el profesorado con actitud positiva respecto a la participación parental, ya que comporta mayor conocimiento de las familias y de sus expectativas y actitudes e incrementa la sensación de eficacia y satisfacción personal, así como la moral de los docentes (Walker y </a:t>
            </a:r>
            <a:r>
              <a:rPr lang="es-ES" sz="2400" dirty="0" err="1">
                <a:latin typeface="Arial" panose="020B0604020202020204" pitchFamily="34" charset="0"/>
                <a:cs typeface="Arial" panose="020B0604020202020204" pitchFamily="34" charset="0"/>
              </a:rPr>
              <a:t>Hoover</a:t>
            </a:r>
            <a:r>
              <a:rPr lang="es-ES" sz="2400" dirty="0">
                <a:latin typeface="Arial" panose="020B0604020202020204" pitchFamily="34" charset="0"/>
                <a:cs typeface="Arial" panose="020B0604020202020204" pitchFamily="34" charset="0"/>
              </a:rPr>
              <a:t>-Dempsey, 2008).</a:t>
            </a:r>
            <a:endParaRPr lang="es-ES" sz="2400" dirty="0">
              <a:ln w="0"/>
              <a:latin typeface="Arial" panose="020B0604020202020204" pitchFamily="34" charset="0"/>
              <a:cs typeface="Arial" panose="020B0604020202020204" pitchFamily="34" charset="0"/>
            </a:endParaRPr>
          </a:p>
          <a:p>
            <a:endParaRPr lang="es-ES" sz="2400" dirty="0">
              <a:ln w="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9DCFF"/>
        </a:solid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9D8F018-A7A7-4385-BE43-28ADFD0824C7}"/>
              </a:ext>
            </a:extLst>
          </p:cNvPr>
          <p:cNvSpPr/>
          <p:nvPr/>
        </p:nvSpPr>
        <p:spPr>
          <a:xfrm>
            <a:off x="754856" y="513923"/>
            <a:ext cx="6267450" cy="9017853"/>
          </a:xfrm>
          <a:prstGeom prst="rect">
            <a:avLst/>
          </a:prstGeom>
        </p:spPr>
        <p:txBody>
          <a:bodyPr wrap="square">
            <a:spAutoFit/>
          </a:bodyPr>
          <a:lstStyle/>
          <a:p>
            <a:pPr algn="ctr"/>
            <a:r>
              <a:rPr lang="es-ES" sz="2800" dirty="0">
                <a:ln w="0"/>
                <a:effectLst>
                  <a:outerShdw blurRad="38100" dist="38100" dir="2700000" algn="tl">
                    <a:srgbClr val="000000">
                      <a:alpha val="43137"/>
                    </a:srgbClr>
                  </a:outerShdw>
                </a:effectLst>
                <a:latin typeface="Arial" panose="020B0604020202020204" pitchFamily="34" charset="0"/>
                <a:cs typeface="Arial" panose="020B0604020202020204" pitchFamily="34" charset="0"/>
              </a:rPr>
              <a:t>Martes 11 de mayo del 2021</a:t>
            </a:r>
          </a:p>
          <a:p>
            <a:pPr algn="ctr"/>
            <a:endParaRPr lang="es-ES" sz="2400" dirty="0">
              <a:ln w="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s-ES" sz="2400" dirty="0">
                <a:ln w="0"/>
                <a:latin typeface="Arial" panose="020B0604020202020204" pitchFamily="34" charset="0"/>
                <a:cs typeface="Arial" panose="020B0604020202020204" pitchFamily="34" charset="0"/>
              </a:rPr>
              <a:t>Se envió mensaje a grupo de </a:t>
            </a:r>
            <a:r>
              <a:rPr lang="es-ES" sz="2400" dirty="0" err="1">
                <a:ln w="0"/>
                <a:latin typeface="Arial" panose="020B0604020202020204" pitchFamily="34" charset="0"/>
                <a:cs typeface="Arial" panose="020B0604020202020204" pitchFamily="34" charset="0"/>
              </a:rPr>
              <a:t>whats</a:t>
            </a:r>
            <a:r>
              <a:rPr lang="es-ES" sz="2400" dirty="0">
                <a:ln w="0"/>
                <a:latin typeface="Arial" panose="020B0604020202020204" pitchFamily="34" charset="0"/>
                <a:cs typeface="Arial" panose="020B0604020202020204" pitchFamily="34" charset="0"/>
              </a:rPr>
              <a:t> app recordando que hay que hacer las tareas que corresponden al día.</a:t>
            </a:r>
          </a:p>
          <a:p>
            <a:r>
              <a:rPr lang="es-ES" sz="2400" dirty="0">
                <a:ln w="0"/>
                <a:latin typeface="Arial" panose="020B0604020202020204" pitchFamily="34" charset="0"/>
                <a:cs typeface="Arial" panose="020B0604020202020204" pitchFamily="34" charset="0"/>
              </a:rPr>
              <a:t>Se asistió a la clase de educación física donde se llevaron a cabo diversas actividades con ayuda de un balón de plástico donde pusieron en juego su motricidad, sus reflejos, etc.</a:t>
            </a:r>
          </a:p>
          <a:p>
            <a:r>
              <a:rPr lang="es-ES" sz="2400" dirty="0">
                <a:ln w="0"/>
                <a:latin typeface="Arial" panose="020B0604020202020204" pitchFamily="34" charset="0"/>
                <a:cs typeface="Arial" panose="020B0604020202020204" pitchFamily="34" charset="0"/>
              </a:rPr>
              <a:t>En el libro de Aprendizajes Clave menciona que </a:t>
            </a:r>
            <a:r>
              <a:rPr lang="es-ES" sz="2400" dirty="0">
                <a:latin typeface="Arial" panose="020B0604020202020204" pitchFamily="34" charset="0"/>
                <a:cs typeface="Arial" panose="020B0604020202020204" pitchFamily="34" charset="0"/>
              </a:rPr>
              <a:t>El desarrollo de la motricidad en esta etapa implica que los niños avancen en sus capacidades físicas al desplazarse en distintas direcciones y a diversas velocidades, que participen en juegos y actividades que les demanden ejecutar movimientos y acciones combinadas con coordinación y equilibrio, que manipulen diversos materiales, instrumentos y herramientas que requieren control y precisión en sus movimientos, en actividades en las que pongan en juego también el intelecto</a:t>
            </a:r>
            <a:endParaRPr lang="es-ES" sz="2400" dirty="0">
              <a:ln w="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100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125" name="Rectángulo 124">
            <a:extLst>
              <a:ext uri="{FF2B5EF4-FFF2-40B4-BE49-F238E27FC236}">
                <a16:creationId xmlns:a16="http://schemas.microsoft.com/office/drawing/2014/main" id="{925C8D44-053B-43C7-AD47-1592146EBCC5}"/>
              </a:ext>
            </a:extLst>
          </p:cNvPr>
          <p:cNvSpPr/>
          <p:nvPr/>
        </p:nvSpPr>
        <p:spPr>
          <a:xfrm>
            <a:off x="1331119" y="450797"/>
            <a:ext cx="543739" cy="923330"/>
          </a:xfrm>
          <a:prstGeom prst="rect">
            <a:avLst/>
          </a:prstGeom>
          <a:noFill/>
        </p:spPr>
        <p:txBody>
          <a:bodyPr wrap="none" lIns="91440" tIns="45720" rIns="91440" bIns="45720">
            <a:spAutoFit/>
          </a:bodyPr>
          <a:lstStyle/>
          <a:p>
            <a:pPr algn="ctr"/>
            <a:r>
              <a:rPr lang="es-ES" sz="5400" b="0" cap="none" spc="0" dirty="0">
                <a:ln w="0"/>
                <a:solidFill>
                  <a:srgbClr val="FF0000"/>
                </a:solidFill>
                <a:effectLst>
                  <a:outerShdw blurRad="38100" dist="19050" dir="2700000" algn="tl" rotWithShape="0">
                    <a:schemeClr val="dk1">
                      <a:alpha val="40000"/>
                    </a:schemeClr>
                  </a:outerShdw>
                </a:effectLst>
              </a:rPr>
              <a:t>X</a:t>
            </a:r>
          </a:p>
        </p:txBody>
      </p:sp>
      <p:sp>
        <p:nvSpPr>
          <p:cNvPr id="127" name="Rectángulo 126">
            <a:extLst>
              <a:ext uri="{FF2B5EF4-FFF2-40B4-BE49-F238E27FC236}">
                <a16:creationId xmlns:a16="http://schemas.microsoft.com/office/drawing/2014/main" id="{42812A20-6B7D-4899-BDA2-71538010D6C6}"/>
              </a:ext>
            </a:extLst>
          </p:cNvPr>
          <p:cNvSpPr/>
          <p:nvPr/>
        </p:nvSpPr>
        <p:spPr>
          <a:xfrm>
            <a:off x="684684" y="208379"/>
            <a:ext cx="2137124" cy="523220"/>
          </a:xfrm>
          <a:prstGeom prst="rect">
            <a:avLst/>
          </a:prstGeom>
          <a:noFill/>
        </p:spPr>
        <p:txBody>
          <a:bodyPr wrap="none" lIns="91440" tIns="45720" rIns="91440" bIns="45720">
            <a:spAutoFit/>
          </a:bodyPr>
          <a:lstStyle/>
          <a:p>
            <a:pPr algn="ctr"/>
            <a:r>
              <a:rPr lang="es-ES" sz="2800" b="0" cap="none" spc="0" dirty="0">
                <a:ln w="0"/>
                <a:effectLst>
                  <a:outerShdw blurRad="38100" dist="19050" dir="2700000" algn="tl" rotWithShape="0">
                    <a:schemeClr val="dk1">
                      <a:alpha val="40000"/>
                    </a:schemeClr>
                  </a:outerShdw>
                </a:effectLst>
              </a:rPr>
              <a:t>12   05   2021</a:t>
            </a:r>
          </a:p>
        </p:txBody>
      </p:sp>
      <p:sp>
        <p:nvSpPr>
          <p:cNvPr id="129" name="Rectángulo 128">
            <a:extLst>
              <a:ext uri="{FF2B5EF4-FFF2-40B4-BE49-F238E27FC236}">
                <a16:creationId xmlns:a16="http://schemas.microsoft.com/office/drawing/2014/main" id="{FB2FDB0C-B0F7-4098-9E14-55DAB81A3CBA}"/>
              </a:ext>
            </a:extLst>
          </p:cNvPr>
          <p:cNvSpPr/>
          <p:nvPr/>
        </p:nvSpPr>
        <p:spPr>
          <a:xfrm>
            <a:off x="3002558" y="1112116"/>
            <a:ext cx="1743682" cy="400110"/>
          </a:xfrm>
          <a:prstGeom prst="rect">
            <a:avLst/>
          </a:prstGeom>
          <a:noFill/>
        </p:spPr>
        <p:txBody>
          <a:bodyPr wrap="none" lIns="91440" tIns="45720" rIns="91440" bIns="45720">
            <a:spAutoFit/>
          </a:bodyPr>
          <a:lstStyle/>
          <a:p>
            <a:pPr algn="ctr"/>
            <a:r>
              <a:rPr lang="es-ES" sz="2000" b="0" cap="none" spc="0" dirty="0">
                <a:ln w="0"/>
                <a:effectLst>
                  <a:outerShdw blurRad="38100" dist="19050" dir="2700000" algn="tl" rotWithShape="0">
                    <a:schemeClr val="dk1">
                      <a:alpha val="40000"/>
                    </a:schemeClr>
                  </a:outerShdw>
                </a:effectLst>
              </a:rPr>
              <a:t>Cuéntame más</a:t>
            </a:r>
          </a:p>
        </p:txBody>
      </p:sp>
      <p:sp>
        <p:nvSpPr>
          <p:cNvPr id="131" name="Rectángulo 130">
            <a:extLst>
              <a:ext uri="{FF2B5EF4-FFF2-40B4-BE49-F238E27FC236}">
                <a16:creationId xmlns:a16="http://schemas.microsoft.com/office/drawing/2014/main" id="{D8FBB48C-5B37-4AF0-8245-6A6C2F6984DE}"/>
              </a:ext>
            </a:extLst>
          </p:cNvPr>
          <p:cNvSpPr/>
          <p:nvPr/>
        </p:nvSpPr>
        <p:spPr>
          <a:xfrm>
            <a:off x="3750933" y="4227673"/>
            <a:ext cx="3966116" cy="830997"/>
          </a:xfrm>
          <a:prstGeom prst="rect">
            <a:avLst/>
          </a:prstGeom>
          <a:noFill/>
        </p:spPr>
        <p:txBody>
          <a:bodyPr wrap="square" lIns="91440" tIns="45720" rIns="91440" bIns="45720">
            <a:spAutoFit/>
          </a:bodyPr>
          <a:lstStyle/>
          <a:p>
            <a:pPr algn="ctr"/>
            <a:r>
              <a:rPr lang="es-ES" sz="1600" b="0" cap="none" spc="0" dirty="0">
                <a:ln w="0"/>
                <a:effectLst>
                  <a:outerShdw blurRad="38100" dist="19050" dir="2700000" algn="tl" rotWithShape="0">
                    <a:schemeClr val="dk1">
                      <a:alpha val="40000"/>
                    </a:schemeClr>
                  </a:outerShdw>
                </a:effectLst>
              </a:rPr>
              <a:t>La actividad en general fue buena, pero el tiempo no fue el adecuado ya que la actividad duro menos de lo esperado </a:t>
            </a:r>
          </a:p>
        </p:txBody>
      </p:sp>
      <p:sp>
        <p:nvSpPr>
          <p:cNvPr id="133" name="Rectángulo 132">
            <a:extLst>
              <a:ext uri="{FF2B5EF4-FFF2-40B4-BE49-F238E27FC236}">
                <a16:creationId xmlns:a16="http://schemas.microsoft.com/office/drawing/2014/main" id="{5FA814FA-5B9D-469E-852F-647CAD28CC6E}"/>
              </a:ext>
            </a:extLst>
          </p:cNvPr>
          <p:cNvSpPr/>
          <p:nvPr/>
        </p:nvSpPr>
        <p:spPr>
          <a:xfrm>
            <a:off x="663430" y="2145568"/>
            <a:ext cx="543739" cy="923330"/>
          </a:xfrm>
          <a:prstGeom prst="rect">
            <a:avLst/>
          </a:prstGeom>
          <a:noFill/>
        </p:spPr>
        <p:txBody>
          <a:bodyPr wrap="none" lIns="91440" tIns="45720" rIns="91440" bIns="45720">
            <a:spAutoFit/>
          </a:bodyPr>
          <a:lstStyle/>
          <a:p>
            <a:pPr algn="ctr"/>
            <a:r>
              <a:rPr lang="es-ES" sz="5400" b="0" cap="none" spc="0" dirty="0">
                <a:ln w="0"/>
                <a:solidFill>
                  <a:srgbClr val="FF0000"/>
                </a:solidFill>
                <a:effectLst>
                  <a:outerShdw blurRad="38100" dist="19050" dir="2700000" algn="tl" rotWithShape="0">
                    <a:schemeClr val="dk1">
                      <a:alpha val="40000"/>
                    </a:schemeClr>
                  </a:outerShdw>
                </a:effectLst>
              </a:rPr>
              <a:t>X</a:t>
            </a:r>
          </a:p>
        </p:txBody>
      </p:sp>
      <p:sp>
        <p:nvSpPr>
          <p:cNvPr id="134" name="Rectángulo 133">
            <a:extLst>
              <a:ext uri="{FF2B5EF4-FFF2-40B4-BE49-F238E27FC236}">
                <a16:creationId xmlns:a16="http://schemas.microsoft.com/office/drawing/2014/main" id="{ED0EB01B-EC71-47B6-A66C-5D85C1233046}"/>
              </a:ext>
            </a:extLst>
          </p:cNvPr>
          <p:cNvSpPr/>
          <p:nvPr/>
        </p:nvSpPr>
        <p:spPr>
          <a:xfrm>
            <a:off x="4118965" y="2855131"/>
            <a:ext cx="543739" cy="923330"/>
          </a:xfrm>
          <a:prstGeom prst="rect">
            <a:avLst/>
          </a:prstGeom>
          <a:noFill/>
        </p:spPr>
        <p:txBody>
          <a:bodyPr wrap="none" lIns="91440" tIns="45720" rIns="91440" bIns="45720">
            <a:spAutoFit/>
          </a:bodyPr>
          <a:lstStyle/>
          <a:p>
            <a:pPr algn="ctr"/>
            <a:r>
              <a:rPr lang="es-ES" sz="5400" b="0" cap="none" spc="0" dirty="0">
                <a:ln w="0"/>
                <a:solidFill>
                  <a:srgbClr val="FF0000"/>
                </a:solidFill>
                <a:effectLst>
                  <a:outerShdw blurRad="38100" dist="19050" dir="2700000" algn="tl" rotWithShape="0">
                    <a:schemeClr val="dk1">
                      <a:alpha val="40000"/>
                    </a:schemeClr>
                  </a:outerShdw>
                </a:effectLst>
              </a:rPr>
              <a:t>X</a:t>
            </a:r>
          </a:p>
        </p:txBody>
      </p:sp>
      <p:sp>
        <p:nvSpPr>
          <p:cNvPr id="154" name="Rectángulo 153">
            <a:extLst>
              <a:ext uri="{FF2B5EF4-FFF2-40B4-BE49-F238E27FC236}">
                <a16:creationId xmlns:a16="http://schemas.microsoft.com/office/drawing/2014/main" id="{F04D3D5E-666D-4693-A4B7-BB406864EC29}"/>
              </a:ext>
            </a:extLst>
          </p:cNvPr>
          <p:cNvSpPr/>
          <p:nvPr/>
        </p:nvSpPr>
        <p:spPr>
          <a:xfrm>
            <a:off x="71419" y="3949596"/>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56" name="Rectángulo 155">
            <a:extLst>
              <a:ext uri="{FF2B5EF4-FFF2-40B4-BE49-F238E27FC236}">
                <a16:creationId xmlns:a16="http://schemas.microsoft.com/office/drawing/2014/main" id="{778E9F2E-99E9-4336-82C5-C62CD6B13DC0}"/>
              </a:ext>
            </a:extLst>
          </p:cNvPr>
          <p:cNvSpPr/>
          <p:nvPr/>
        </p:nvSpPr>
        <p:spPr>
          <a:xfrm>
            <a:off x="60114" y="4182159"/>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57" name="Rectángulo 156">
            <a:extLst>
              <a:ext uri="{FF2B5EF4-FFF2-40B4-BE49-F238E27FC236}">
                <a16:creationId xmlns:a16="http://schemas.microsoft.com/office/drawing/2014/main" id="{200143FF-57E8-47CB-B76F-A301AC27D508}"/>
              </a:ext>
            </a:extLst>
          </p:cNvPr>
          <p:cNvSpPr/>
          <p:nvPr/>
        </p:nvSpPr>
        <p:spPr>
          <a:xfrm>
            <a:off x="64521" y="4388013"/>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58" name="Rectángulo 157">
            <a:extLst>
              <a:ext uri="{FF2B5EF4-FFF2-40B4-BE49-F238E27FC236}">
                <a16:creationId xmlns:a16="http://schemas.microsoft.com/office/drawing/2014/main" id="{B0A3CD3E-488A-4C9F-BEB5-1C970450E7FF}"/>
              </a:ext>
            </a:extLst>
          </p:cNvPr>
          <p:cNvSpPr/>
          <p:nvPr/>
        </p:nvSpPr>
        <p:spPr>
          <a:xfrm>
            <a:off x="60697" y="4935326"/>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60" name="Rectángulo 159">
            <a:extLst>
              <a:ext uri="{FF2B5EF4-FFF2-40B4-BE49-F238E27FC236}">
                <a16:creationId xmlns:a16="http://schemas.microsoft.com/office/drawing/2014/main" id="{0302D403-3B7F-4D3F-A168-AA55D224CE60}"/>
              </a:ext>
            </a:extLst>
          </p:cNvPr>
          <p:cNvSpPr/>
          <p:nvPr/>
        </p:nvSpPr>
        <p:spPr>
          <a:xfrm>
            <a:off x="4486080" y="5824961"/>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62" name="Rectángulo 161">
            <a:extLst>
              <a:ext uri="{FF2B5EF4-FFF2-40B4-BE49-F238E27FC236}">
                <a16:creationId xmlns:a16="http://schemas.microsoft.com/office/drawing/2014/main" id="{E3DEE329-220D-4E56-8F78-9780E32490CE}"/>
              </a:ext>
            </a:extLst>
          </p:cNvPr>
          <p:cNvSpPr/>
          <p:nvPr/>
        </p:nvSpPr>
        <p:spPr>
          <a:xfrm>
            <a:off x="4472228" y="6018621"/>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63" name="Rectángulo 162">
            <a:extLst>
              <a:ext uri="{FF2B5EF4-FFF2-40B4-BE49-F238E27FC236}">
                <a16:creationId xmlns:a16="http://schemas.microsoft.com/office/drawing/2014/main" id="{1DEEA2A6-1D31-433C-934F-6A266AFCC499}"/>
              </a:ext>
            </a:extLst>
          </p:cNvPr>
          <p:cNvSpPr/>
          <p:nvPr/>
        </p:nvSpPr>
        <p:spPr>
          <a:xfrm>
            <a:off x="5055006" y="6208275"/>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64" name="Rectángulo 163">
            <a:extLst>
              <a:ext uri="{FF2B5EF4-FFF2-40B4-BE49-F238E27FC236}">
                <a16:creationId xmlns:a16="http://schemas.microsoft.com/office/drawing/2014/main" id="{BE21D402-C446-45B8-94E2-382A2231FC2B}"/>
              </a:ext>
            </a:extLst>
          </p:cNvPr>
          <p:cNvSpPr/>
          <p:nvPr/>
        </p:nvSpPr>
        <p:spPr>
          <a:xfrm>
            <a:off x="4487200" y="6400968"/>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67" name="Rectángulo 166">
            <a:extLst>
              <a:ext uri="{FF2B5EF4-FFF2-40B4-BE49-F238E27FC236}">
                <a16:creationId xmlns:a16="http://schemas.microsoft.com/office/drawing/2014/main" id="{7D3C9F54-9D86-47F4-B662-545B12B58BB9}"/>
              </a:ext>
            </a:extLst>
          </p:cNvPr>
          <p:cNvSpPr/>
          <p:nvPr/>
        </p:nvSpPr>
        <p:spPr>
          <a:xfrm>
            <a:off x="6085757" y="7150706"/>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88" name="Rectángulo 187">
            <a:extLst>
              <a:ext uri="{FF2B5EF4-FFF2-40B4-BE49-F238E27FC236}">
                <a16:creationId xmlns:a16="http://schemas.microsoft.com/office/drawing/2014/main" id="{C50B2B99-E197-483E-9812-214566610D9B}"/>
              </a:ext>
            </a:extLst>
          </p:cNvPr>
          <p:cNvSpPr/>
          <p:nvPr/>
        </p:nvSpPr>
        <p:spPr>
          <a:xfrm>
            <a:off x="6085757" y="7342730"/>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89" name="Rectángulo 188">
            <a:extLst>
              <a:ext uri="{FF2B5EF4-FFF2-40B4-BE49-F238E27FC236}">
                <a16:creationId xmlns:a16="http://schemas.microsoft.com/office/drawing/2014/main" id="{6D4A94DC-F282-4A3D-8A58-CB55BA795BDB}"/>
              </a:ext>
            </a:extLst>
          </p:cNvPr>
          <p:cNvSpPr/>
          <p:nvPr/>
        </p:nvSpPr>
        <p:spPr>
          <a:xfrm>
            <a:off x="6086744" y="7547821"/>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91" name="Rectángulo 190">
            <a:extLst>
              <a:ext uri="{FF2B5EF4-FFF2-40B4-BE49-F238E27FC236}">
                <a16:creationId xmlns:a16="http://schemas.microsoft.com/office/drawing/2014/main" id="{F1FF963C-41F9-4C82-A83E-FFD1E08964CC}"/>
              </a:ext>
            </a:extLst>
          </p:cNvPr>
          <p:cNvSpPr/>
          <p:nvPr/>
        </p:nvSpPr>
        <p:spPr>
          <a:xfrm>
            <a:off x="6087766" y="7739985"/>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93" name="Rectángulo 192">
            <a:extLst>
              <a:ext uri="{FF2B5EF4-FFF2-40B4-BE49-F238E27FC236}">
                <a16:creationId xmlns:a16="http://schemas.microsoft.com/office/drawing/2014/main" id="{B52F6542-6DA3-4FE3-9A38-6A8826F4E61F}"/>
              </a:ext>
            </a:extLst>
          </p:cNvPr>
          <p:cNvSpPr/>
          <p:nvPr/>
        </p:nvSpPr>
        <p:spPr>
          <a:xfrm>
            <a:off x="6085757" y="7917369"/>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95" name="Rectángulo 194">
            <a:extLst>
              <a:ext uri="{FF2B5EF4-FFF2-40B4-BE49-F238E27FC236}">
                <a16:creationId xmlns:a16="http://schemas.microsoft.com/office/drawing/2014/main" id="{A44218AA-B75B-4C5F-8EEA-9060C0C3BD51}"/>
              </a:ext>
            </a:extLst>
          </p:cNvPr>
          <p:cNvSpPr/>
          <p:nvPr/>
        </p:nvSpPr>
        <p:spPr>
          <a:xfrm>
            <a:off x="6085757" y="8093776"/>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97" name="Rectángulo 196">
            <a:extLst>
              <a:ext uri="{FF2B5EF4-FFF2-40B4-BE49-F238E27FC236}">
                <a16:creationId xmlns:a16="http://schemas.microsoft.com/office/drawing/2014/main" id="{04ED9BD1-859F-4C82-9DCD-67D6CF8157FA}"/>
              </a:ext>
            </a:extLst>
          </p:cNvPr>
          <p:cNvSpPr/>
          <p:nvPr/>
        </p:nvSpPr>
        <p:spPr>
          <a:xfrm>
            <a:off x="-15012" y="8654940"/>
            <a:ext cx="3966116" cy="1077218"/>
          </a:xfrm>
          <a:prstGeom prst="rect">
            <a:avLst/>
          </a:prstGeom>
          <a:noFill/>
        </p:spPr>
        <p:txBody>
          <a:bodyPr wrap="square" lIns="91440" tIns="45720" rIns="91440" bIns="45720">
            <a:spAutoFit/>
          </a:bodyPr>
          <a:lstStyle/>
          <a:p>
            <a:pPr algn="ctr"/>
            <a:r>
              <a:rPr lang="es-ES" sz="1600" b="0" cap="none" spc="0" dirty="0">
                <a:ln w="0"/>
                <a:effectLst>
                  <a:outerShdw blurRad="38100" dist="19050" dir="2700000" algn="tl" rotWithShape="0">
                    <a:schemeClr val="dk1">
                      <a:alpha val="40000"/>
                    </a:schemeClr>
                  </a:outerShdw>
                </a:effectLst>
              </a:rPr>
              <a:t>Todos lograron participar con su historia inventada sobre los oficios y profesiones, la mayoría participó dando su punto de vista sobre el tema.</a:t>
            </a:r>
          </a:p>
        </p:txBody>
      </p:sp>
      <p:sp>
        <p:nvSpPr>
          <p:cNvPr id="199" name="Rectángulo 198">
            <a:extLst>
              <a:ext uri="{FF2B5EF4-FFF2-40B4-BE49-F238E27FC236}">
                <a16:creationId xmlns:a16="http://schemas.microsoft.com/office/drawing/2014/main" id="{2227552F-9678-4805-BB4D-0F127E9B9A0B}"/>
              </a:ext>
            </a:extLst>
          </p:cNvPr>
          <p:cNvSpPr/>
          <p:nvPr/>
        </p:nvSpPr>
        <p:spPr>
          <a:xfrm>
            <a:off x="3849916" y="8645425"/>
            <a:ext cx="3966116" cy="830997"/>
          </a:xfrm>
          <a:prstGeom prst="rect">
            <a:avLst/>
          </a:prstGeom>
          <a:noFill/>
        </p:spPr>
        <p:txBody>
          <a:bodyPr wrap="square" lIns="91440" tIns="45720" rIns="91440" bIns="45720">
            <a:spAutoFit/>
          </a:bodyPr>
          <a:lstStyle/>
          <a:p>
            <a:pPr algn="ctr"/>
            <a:r>
              <a:rPr lang="es-ES" sz="1600" b="0" cap="none" spc="0" dirty="0">
                <a:ln w="0"/>
                <a:effectLst>
                  <a:outerShdw blurRad="38100" dist="19050" dir="2700000" algn="tl" rotWithShape="0">
                    <a:schemeClr val="dk1">
                      <a:alpha val="40000"/>
                    </a:schemeClr>
                  </a:outerShdw>
                </a:effectLst>
              </a:rPr>
              <a:t>El internet comenzó a fallar y no se compartió pantalla en el </a:t>
            </a:r>
            <a:r>
              <a:rPr lang="es-ES" sz="1600" dirty="0">
                <a:ln w="0"/>
                <a:effectLst>
                  <a:outerShdw blurRad="38100" dist="19050" dir="2700000" algn="tl" rotWithShape="0">
                    <a:schemeClr val="dk1">
                      <a:alpha val="40000"/>
                    </a:schemeClr>
                  </a:outerShdw>
                </a:effectLst>
              </a:rPr>
              <a:t>úl</a:t>
            </a:r>
            <a:r>
              <a:rPr lang="es-ES" sz="1600" b="0" cap="none" spc="0" dirty="0">
                <a:ln w="0"/>
                <a:effectLst>
                  <a:outerShdw blurRad="38100" dist="19050" dir="2700000" algn="tl" rotWithShape="0">
                    <a:schemeClr val="dk1">
                      <a:alpha val="40000"/>
                    </a:schemeClr>
                  </a:outerShdw>
                </a:effectLst>
              </a:rPr>
              <a:t>timo vídeo, la actividad duro menos de lo planeado.</a:t>
            </a:r>
          </a:p>
        </p:txBody>
      </p:sp>
    </p:spTree>
    <p:extLst>
      <p:ext uri="{BB962C8B-B14F-4D97-AF65-F5344CB8AC3E}">
        <p14:creationId xmlns:p14="http://schemas.microsoft.com/office/powerpoint/2010/main" val="3321887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9D8F018-A7A7-4385-BE43-28ADFD0824C7}"/>
              </a:ext>
            </a:extLst>
          </p:cNvPr>
          <p:cNvSpPr/>
          <p:nvPr/>
        </p:nvSpPr>
        <p:spPr>
          <a:xfrm>
            <a:off x="754856" y="791845"/>
            <a:ext cx="6267450" cy="8648521"/>
          </a:xfrm>
          <a:prstGeom prst="rect">
            <a:avLst/>
          </a:prstGeom>
        </p:spPr>
        <p:txBody>
          <a:bodyPr wrap="square">
            <a:spAutoFit/>
          </a:bodyPr>
          <a:lstStyle/>
          <a:p>
            <a:pPr algn="ctr"/>
            <a:r>
              <a:rPr lang="es-ES" sz="2800" dirty="0">
                <a:ln w="0"/>
                <a:effectLst>
                  <a:outerShdw blurRad="38100" dist="38100" dir="2700000" algn="tl">
                    <a:srgbClr val="000000">
                      <a:alpha val="43137"/>
                    </a:srgbClr>
                  </a:outerShdw>
                </a:effectLst>
                <a:latin typeface="Arial" panose="020B0604020202020204" pitchFamily="34" charset="0"/>
                <a:cs typeface="Arial" panose="020B0604020202020204" pitchFamily="34" charset="0"/>
              </a:rPr>
              <a:t>Jueves 13 de mayo del 2021</a:t>
            </a:r>
          </a:p>
          <a:p>
            <a:pPr algn="ctr"/>
            <a:endParaRPr lang="es-ES" sz="2400" dirty="0">
              <a:ln w="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s-ES" sz="2400" dirty="0">
                <a:ln w="0"/>
                <a:latin typeface="Arial" panose="020B0604020202020204" pitchFamily="34" charset="0"/>
                <a:cs typeface="Arial" panose="020B0604020202020204" pitchFamily="34" charset="0"/>
              </a:rPr>
              <a:t>Se envió mensaje a grupo de </a:t>
            </a:r>
            <a:r>
              <a:rPr lang="es-ES" sz="2400" dirty="0" err="1">
                <a:ln w="0"/>
                <a:latin typeface="Arial" panose="020B0604020202020204" pitchFamily="34" charset="0"/>
                <a:cs typeface="Arial" panose="020B0604020202020204" pitchFamily="34" charset="0"/>
              </a:rPr>
              <a:t>whats</a:t>
            </a:r>
            <a:r>
              <a:rPr lang="es-ES" sz="2400" dirty="0">
                <a:ln w="0"/>
                <a:latin typeface="Arial" panose="020B0604020202020204" pitchFamily="34" charset="0"/>
                <a:cs typeface="Arial" panose="020B0604020202020204" pitchFamily="34" charset="0"/>
              </a:rPr>
              <a:t> app recordando que hay que hacer las tareas que corresponden al día.</a:t>
            </a:r>
          </a:p>
          <a:p>
            <a:r>
              <a:rPr lang="es-ES" sz="2400" dirty="0">
                <a:ln w="0"/>
                <a:latin typeface="Arial" panose="020B0604020202020204" pitchFamily="34" charset="0"/>
                <a:cs typeface="Arial" panose="020B0604020202020204" pitchFamily="34" charset="0"/>
              </a:rPr>
              <a:t>Luego se explicó de manera general la actividad que se realiza el día de hoy en casa donde tienen que relacionar los oficios con el trabajo que realizan, con una adecuación para los niños de tercer año donde tienen que escribir el nombre del trabajo.</a:t>
            </a:r>
          </a:p>
          <a:p>
            <a:r>
              <a:rPr lang="es-ES" sz="2400" dirty="0">
                <a:ln w="0"/>
                <a:latin typeface="Arial" panose="020B0604020202020204" pitchFamily="34" charset="0"/>
                <a:cs typeface="Arial" panose="020B0604020202020204" pitchFamily="34" charset="0"/>
              </a:rPr>
              <a:t>Es importante hacer adecuaciones curriculares porque s</a:t>
            </a:r>
            <a:r>
              <a:rPr lang="es-ES" sz="2400" dirty="0">
                <a:latin typeface="Arial" panose="020B0604020202020204" pitchFamily="34" charset="0"/>
                <a:cs typeface="Arial" panose="020B0604020202020204" pitchFamily="34" charset="0"/>
              </a:rPr>
              <a:t>egún el Ministerio de Educación de Guatemala (2009), son modificaciones que se realizan en los contenidos, indicadores de logro, actividades, metodología y evaluación para atender a las dificultades que se les presentan a los niños y niñas en el contexto donde se desenvuelven, en este caso se realizan para cubrir las necesidad de niños más grandes.</a:t>
            </a:r>
            <a:endParaRPr lang="es-ES" sz="2400" dirty="0">
              <a:ln w="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8475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0EF7D04-3340-49EE-8574-2ADC7A2ACAF6}"/>
              </a:ext>
            </a:extLst>
          </p:cNvPr>
          <p:cNvSpPr/>
          <p:nvPr/>
        </p:nvSpPr>
        <p:spPr>
          <a:xfrm>
            <a:off x="754856" y="791845"/>
            <a:ext cx="6267450" cy="7540526"/>
          </a:xfrm>
          <a:prstGeom prst="rect">
            <a:avLst/>
          </a:prstGeom>
        </p:spPr>
        <p:txBody>
          <a:bodyPr wrap="square">
            <a:spAutoFit/>
          </a:bodyPr>
          <a:lstStyle/>
          <a:p>
            <a:pPr algn="ctr"/>
            <a:r>
              <a:rPr lang="es-ES" sz="2800" dirty="0">
                <a:ln w="0"/>
                <a:effectLst>
                  <a:outerShdw blurRad="38100" dist="38100" dir="2700000" algn="tl">
                    <a:srgbClr val="000000">
                      <a:alpha val="43137"/>
                    </a:srgbClr>
                  </a:outerShdw>
                </a:effectLst>
                <a:latin typeface="Arial" panose="020B0604020202020204" pitchFamily="34" charset="0"/>
                <a:cs typeface="Arial" panose="020B0604020202020204" pitchFamily="34" charset="0"/>
              </a:rPr>
              <a:t>Viernes 14 de mayo del 2021</a:t>
            </a:r>
          </a:p>
          <a:p>
            <a:pPr algn="ctr"/>
            <a:endParaRPr lang="es-ES" sz="2400" dirty="0">
              <a:ln w="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s-ES" sz="2400" dirty="0">
                <a:ln w="0"/>
                <a:latin typeface="Arial" panose="020B0604020202020204" pitchFamily="34" charset="0"/>
                <a:cs typeface="Arial" panose="020B0604020202020204" pitchFamily="34" charset="0"/>
              </a:rPr>
              <a:t>Se envió mensaje a grupo de </a:t>
            </a:r>
            <a:r>
              <a:rPr lang="es-ES" sz="2400" dirty="0" err="1">
                <a:ln w="0"/>
                <a:latin typeface="Arial" panose="020B0604020202020204" pitchFamily="34" charset="0"/>
                <a:cs typeface="Arial" panose="020B0604020202020204" pitchFamily="34" charset="0"/>
              </a:rPr>
              <a:t>whats</a:t>
            </a:r>
            <a:r>
              <a:rPr lang="es-ES" sz="2400" dirty="0">
                <a:ln w="0"/>
                <a:latin typeface="Arial" panose="020B0604020202020204" pitchFamily="34" charset="0"/>
                <a:cs typeface="Arial" panose="020B0604020202020204" pitchFamily="34" charset="0"/>
              </a:rPr>
              <a:t> app recordando que el día de hoy se entregan evidencias de la semana, se enviaron las actividades de la siguiente semana para que los padres de familia consigan los materiales que se utilizarán.</a:t>
            </a:r>
          </a:p>
          <a:p>
            <a:r>
              <a:rPr lang="es-ES" sz="2400" dirty="0">
                <a:ln w="0"/>
                <a:latin typeface="Arial" panose="020B0604020202020204" pitchFamily="34" charset="0"/>
                <a:cs typeface="Arial" panose="020B0604020202020204" pitchFamily="34" charset="0"/>
              </a:rPr>
              <a:t>Se comenzó a revisar las actividades que entregaron algunos alumnos con ayuda de la lista de cotejo que contiene los aprendizajes esperados.</a:t>
            </a:r>
          </a:p>
          <a:p>
            <a:r>
              <a:rPr lang="es-ES" sz="2400" dirty="0">
                <a:ln w="0"/>
                <a:latin typeface="Arial" panose="020B0604020202020204" pitchFamily="34" charset="0"/>
                <a:cs typeface="Arial" panose="020B0604020202020204" pitchFamily="34" charset="0"/>
              </a:rPr>
              <a:t>La evaluación </a:t>
            </a:r>
            <a:r>
              <a:rPr lang="es-ES" sz="2400" dirty="0">
                <a:latin typeface="Arial" panose="020B0604020202020204" pitchFamily="34" charset="0"/>
                <a:cs typeface="Arial" panose="020B0604020202020204" pitchFamily="34" charset="0"/>
              </a:rPr>
              <a:t>tiene un papel crucial ya que permite a las educadoras identificar los avances y dificultades que presentan los alumnos en sus procesos de aprendizaje y los apoyos que requieren a fin de que todos logren desarrollar las competencias planteadas.</a:t>
            </a:r>
          </a:p>
          <a:p>
            <a:endParaRPr lang="es-ES" sz="2400" dirty="0">
              <a:ln w="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2713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96633"/>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CED051-6B21-4ED2-8449-8DF723F6ADF3}"/>
              </a:ext>
            </a:extLst>
          </p:cNvPr>
          <p:cNvSpPr>
            <a:spLocks noGrp="1"/>
          </p:cNvSpPr>
          <p:nvPr>
            <p:ph type="title"/>
          </p:nvPr>
        </p:nvSpPr>
        <p:spPr>
          <a:xfrm>
            <a:off x="534680" y="277667"/>
            <a:ext cx="6707803" cy="1408257"/>
          </a:xfrm>
        </p:spPr>
        <p:txBody>
          <a:bodyPr>
            <a:normAutofit/>
          </a:bodyPr>
          <a:lstStyle/>
          <a:p>
            <a:r>
              <a:rPr lang="es-ES_tradnl" sz="3200" b="1" dirty="0">
                <a:latin typeface="Arial" panose="020B0604020202020204" pitchFamily="34" charset="0"/>
                <a:cs typeface="Arial" panose="020B0604020202020204" pitchFamily="34" charset="0"/>
              </a:rPr>
              <a:t>Referencias bibliográficas </a:t>
            </a:r>
            <a:endParaRPr lang="es-MX" sz="32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DF53F577-C2EE-4405-82C5-DBE4BEE83E44}"/>
              </a:ext>
            </a:extLst>
          </p:cNvPr>
          <p:cNvSpPr>
            <a:spLocks noGrp="1"/>
          </p:cNvSpPr>
          <p:nvPr>
            <p:ph idx="1"/>
          </p:nvPr>
        </p:nvSpPr>
        <p:spPr>
          <a:xfrm>
            <a:off x="534680" y="1457324"/>
            <a:ext cx="6707803" cy="7567757"/>
          </a:xfrm>
        </p:spPr>
        <p:txBody>
          <a:bodyPr>
            <a:normAutofit fontScale="92500"/>
          </a:bodyPr>
          <a:lstStyle/>
          <a:p>
            <a:pPr marL="0" indent="0">
              <a:buNone/>
            </a:pPr>
            <a:r>
              <a:rPr lang="es-MX" sz="2800" dirty="0">
                <a:latin typeface="Arial" panose="020B0604020202020204" pitchFamily="34" charset="0"/>
                <a:cs typeface="Arial" panose="020B0604020202020204" pitchFamily="34" charset="0"/>
              </a:rPr>
              <a:t>Gómez Meléndez, Laura Elizabeth. (2017). </a:t>
            </a:r>
            <a:r>
              <a:rPr lang="es-ES" sz="2800" dirty="0">
                <a:latin typeface="Arial" panose="020B0604020202020204" pitchFamily="34" charset="0"/>
                <a:cs typeface="Arial" panose="020B0604020202020204" pitchFamily="34" charset="0"/>
              </a:rPr>
              <a:t>Evaluación de aprendizajes en la educación preescolar. </a:t>
            </a:r>
            <a:r>
              <a:rPr lang="es-MX" sz="2800" dirty="0">
                <a:latin typeface="Arial" panose="020B0604020202020204" pitchFamily="34" charset="0"/>
                <a:cs typeface="Arial" panose="020B0604020202020204" pitchFamily="34" charset="0"/>
              </a:rPr>
              <a:t>Jardín de Niños José Vasconcelos, Tizayuca, Hidalgo.</a:t>
            </a:r>
            <a:endParaRPr lang="es-ES" sz="2800" dirty="0">
              <a:latin typeface="Arial" panose="020B0604020202020204" pitchFamily="34" charset="0"/>
              <a:cs typeface="Arial" panose="020B0604020202020204" pitchFamily="34" charset="0"/>
            </a:endParaRPr>
          </a:p>
          <a:p>
            <a:pPr marL="0" indent="0">
              <a:buNone/>
            </a:pPr>
            <a:endParaRPr lang="es-ES" sz="2800" dirty="0">
              <a:latin typeface="Arial" panose="020B0604020202020204" pitchFamily="34" charset="0"/>
              <a:cs typeface="Arial" panose="020B0604020202020204" pitchFamily="34" charset="0"/>
            </a:endParaRPr>
          </a:p>
          <a:p>
            <a:pPr marL="0" indent="0">
              <a:buNone/>
            </a:pPr>
            <a:r>
              <a:rPr lang="es-ES" sz="2800" dirty="0">
                <a:latin typeface="Arial" panose="020B0604020202020204" pitchFamily="34" charset="0"/>
                <a:cs typeface="Arial" panose="020B0604020202020204" pitchFamily="34" charset="0"/>
              </a:rPr>
              <a:t>Ministerio de Educación de Guatemala. (2009). Guía de adecuaciones curriculares (para estudiantes con Necesidades Educativas Especiales). Guatemala, Dirección General de Educación Especial.</a:t>
            </a:r>
            <a:endParaRPr lang="en-US" sz="2800" dirty="0">
              <a:latin typeface="Arial" panose="020B0604020202020204" pitchFamily="34" charset="0"/>
              <a:cs typeface="Arial" panose="020B0604020202020204" pitchFamily="34" charset="0"/>
            </a:endParaRPr>
          </a:p>
          <a:p>
            <a:pPr marL="0" indent="0">
              <a:buNone/>
            </a:pPr>
            <a:endParaRPr lang="es-ES" sz="2800" dirty="0">
              <a:latin typeface="Arial" panose="020B0604020202020204" pitchFamily="34" charset="0"/>
              <a:cs typeface="Arial" panose="020B0604020202020204" pitchFamily="34" charset="0"/>
            </a:endParaRPr>
          </a:p>
          <a:p>
            <a:pPr marL="0" indent="0">
              <a:buNone/>
            </a:pPr>
            <a:r>
              <a:rPr lang="es-ES" sz="2800" dirty="0">
                <a:latin typeface="Arial" panose="020B0604020202020204" pitchFamily="34" charset="0"/>
                <a:cs typeface="Arial" panose="020B0604020202020204" pitchFamily="34" charset="0"/>
              </a:rPr>
              <a:t>© Secretaría de Educación Pública. (2017). Aprendizajes Clave. Argentina 28, Centro 06020. Ciudad de México. </a:t>
            </a: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Walker, JMT. y Hoover-Dempsey, KV. (2008): Parent involvement, </a:t>
            </a:r>
            <a:r>
              <a:rPr lang="en-US" sz="2800" dirty="0" err="1">
                <a:latin typeface="Arial" panose="020B0604020202020204" pitchFamily="34" charset="0"/>
                <a:cs typeface="Arial" panose="020B0604020202020204" pitchFamily="34" charset="0"/>
              </a:rPr>
              <a:t>en</a:t>
            </a:r>
            <a:r>
              <a:rPr lang="en-US" sz="2800" dirty="0">
                <a:latin typeface="Arial" panose="020B0604020202020204" pitchFamily="34" charset="0"/>
                <a:cs typeface="Arial" panose="020B0604020202020204" pitchFamily="34" charset="0"/>
              </a:rPr>
              <a:t> Good, T. 21st Century </a:t>
            </a:r>
            <a:r>
              <a:rPr lang="en-US" sz="2800" dirty="0" err="1">
                <a:latin typeface="Arial" panose="020B0604020202020204" pitchFamily="34" charset="0"/>
                <a:cs typeface="Arial" panose="020B0604020202020204" pitchFamily="34" charset="0"/>
              </a:rPr>
              <a:t>Education,Thousand</a:t>
            </a:r>
            <a:r>
              <a:rPr lang="en-US" sz="2800" dirty="0">
                <a:latin typeface="Arial" panose="020B0604020202020204" pitchFamily="34" charset="0"/>
                <a:cs typeface="Arial" panose="020B0604020202020204" pitchFamily="34" charset="0"/>
              </a:rPr>
              <a:t>. Oaks, Sage Publications.</a:t>
            </a:r>
            <a:endParaRPr lang="es-MX"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959896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534</TotalTime>
  <Words>1337</Words>
  <Application>Microsoft Office PowerPoint</Application>
  <PresentationFormat>Personalizado</PresentationFormat>
  <Paragraphs>131</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Referencias bibliográficas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VALERIA ELIZABETH PRECIADO VILLALOBOS</cp:lastModifiedBy>
  <cp:revision>34</cp:revision>
  <dcterms:created xsi:type="dcterms:W3CDTF">2020-11-09T23:20:30Z</dcterms:created>
  <dcterms:modified xsi:type="dcterms:W3CDTF">2021-05-14T19:55:34Z</dcterms:modified>
</cp:coreProperties>
</file>