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57" r:id="rId4"/>
    <p:sldId id="260" r:id="rId5"/>
    <p:sldId id="264" r:id="rId6"/>
    <p:sldId id="263" r:id="rId7"/>
    <p:sldId id="265" r:id="rId8"/>
    <p:sldId id="261" r:id="rId9"/>
    <p:sldId id="266" r:id="rId10"/>
    <p:sldId id="262" r:id="rId11"/>
    <p:sldId id="267" r:id="rId12"/>
    <p:sldId id="268" r:id="rId13"/>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p:scale>
          <a:sx n="50" d="100"/>
          <a:sy n="50" d="100"/>
        </p:scale>
        <p:origin x="201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14/05/2021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14/05/2021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14/05/2021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14/05/2021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14/05/2021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14/05/2021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12.xml.rels><?xml version="1.0" encoding="UTF-8" standalone="yes"?>
<Relationships xmlns="http://schemas.openxmlformats.org/package/2006/relationships"><Relationship Id="rId3" Type="http://schemas.openxmlformats.org/officeDocument/2006/relationships/hyperlink" Target="http://formacion.sigeyucatan.gob.mx/formacion/materiales/4/2/d2/p4/3.%20BRADSFORD,%20J.%20La%20creacion_de_ambientesaprendizaje.pdf" TargetMode="External"/><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4679" y="165191"/>
            <a:ext cx="6707803" cy="1649191"/>
          </a:xfrm>
        </p:spPr>
        <p:txBody>
          <a:bodyPr>
            <a:normAutofit/>
          </a:bodyPr>
          <a:lstStyle/>
          <a:p>
            <a:pPr algn="ctr"/>
            <a:r>
              <a:rPr lang="es-MX" sz="2000" b="1" dirty="0">
                <a:latin typeface="Arial" panose="020B0604020202020204" pitchFamily="34" charset="0"/>
                <a:cs typeface="Arial" panose="020B0604020202020204" pitchFamily="34" charset="0"/>
              </a:rPr>
              <a:t>Escuela Normal de Educación Preescolar del Estado de Coahuila</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2020 – 2021</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2706" y="1351339"/>
            <a:ext cx="1231746" cy="1511111"/>
          </a:xfrm>
        </p:spPr>
      </p:pic>
      <p:sp>
        <p:nvSpPr>
          <p:cNvPr id="5" name="CuadroTexto 4"/>
          <p:cNvSpPr txBox="1"/>
          <p:nvPr/>
        </p:nvSpPr>
        <p:spPr>
          <a:xfrm>
            <a:off x="172613" y="3136717"/>
            <a:ext cx="7431932" cy="600164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algn="ct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algn="ctr"/>
            <a:r>
              <a:rPr lang="es-MX" sz="1600" b="1" dirty="0">
                <a:latin typeface="Arial" panose="020B0604020202020204" pitchFamily="34" charset="0"/>
                <a:cs typeface="Arial" panose="020B0604020202020204" pitchFamily="34" charset="0"/>
              </a:rPr>
              <a:t>Diario de campo</a:t>
            </a:r>
          </a:p>
          <a:p>
            <a:pPr algn="ctr"/>
            <a:r>
              <a:rPr lang="es-MX" sz="1600"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algn="ctr"/>
            <a:r>
              <a:rPr lang="es-MX" sz="1600" b="1" dirty="0">
                <a:latin typeface="Arial" panose="020B0604020202020204" pitchFamily="34" charset="0"/>
                <a:cs typeface="Arial" panose="020B0604020202020204" pitchFamily="34" charset="0"/>
              </a:rPr>
              <a:t>Alumna: </a:t>
            </a:r>
            <a:r>
              <a:rPr lang="es-MX" sz="1600" dirty="0">
                <a:latin typeface="Arial" panose="020B0604020202020204" pitchFamily="34" charset="0"/>
                <a:cs typeface="Arial" panose="020B0604020202020204" pitchFamily="34" charset="0"/>
              </a:rPr>
              <a:t>Corina Beltrán García</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3° “A”</a:t>
            </a:r>
          </a:p>
          <a:p>
            <a:pPr algn="r"/>
            <a:r>
              <a:rPr lang="es-MX" sz="1600" dirty="0">
                <a:latin typeface="Arial" panose="020B0604020202020204" pitchFamily="34" charset="0"/>
                <a:cs typeface="Arial" panose="020B0604020202020204" pitchFamily="34" charset="0"/>
              </a:rPr>
              <a:t>Saltillo Coahuila, a Mayo del 2021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53282" y="771046"/>
            <a:ext cx="5564222" cy="369332"/>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viernes 14 de Mayo del 2021</a:t>
            </a:r>
          </a:p>
        </p:txBody>
      </p:sp>
      <p:sp>
        <p:nvSpPr>
          <p:cNvPr id="4" name="CuadroTexto 3">
            <a:extLst>
              <a:ext uri="{FF2B5EF4-FFF2-40B4-BE49-F238E27FC236}">
                <a16:creationId xmlns:a16="http://schemas.microsoft.com/office/drawing/2014/main" id="{1F9A0778-303E-4F7A-9BE0-C6A8850A4245}"/>
              </a:ext>
            </a:extLst>
          </p:cNvPr>
          <p:cNvSpPr txBox="1"/>
          <p:nvPr/>
        </p:nvSpPr>
        <p:spPr>
          <a:xfrm>
            <a:off x="856035" y="1283365"/>
            <a:ext cx="6065089" cy="7971413"/>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El día de hoy si inicio a la clase por WhatsApp a las 7:50 a.m. por medio de un video en donde canto una canción de buenos días con ayuda de títeres y música, luego la asistencia se registró a través de un audio que decían su nombre y cómo se sentían este día. Después de la programación de Aprende en Casa envié las actividades que contribuían al campo de exploración y comprensión del mundo natural y social favoreciendo el aprendizaje: Obtiene, registra, representa y describe información para responder dudas y ampliar su conocimiento en relación con plantas, animales y otros elementos naturales. </a:t>
            </a:r>
            <a:r>
              <a:rPr lang="es-ES" sz="1600" dirty="0">
                <a:latin typeface="Arial" panose="020B0604020202020204" pitchFamily="34" charset="0"/>
                <a:cs typeface="Arial" panose="020B0604020202020204" pitchFamily="34" charset="0"/>
              </a:rPr>
              <a:t>Hoyuelos (2005) subraya la importancia del acomodo del equipo dispuesto para las exigencias pedagógicas o funcionales, de manera que se constituya en un ambiente amigable para todas las personas que lo ven, acogedor, delicado y sensible que coadyuve en el desarrollo integral. Elemento que puse en función al implementar aplicaciones digitales en la que pudieron divertirse jugando y aprendiendo al mismo tiempo, clasificando animales dependiendo sus características e interactuando en el grupo de WhatsApp por medio de videos, audios y fotos exponiendo sus trabajos. Respondí cada asistencia y actividad de manera personal dando a conocer que estoy al pendiente de cada uno de los niños, respondiendo de igual manera con videos, audios y stickers divertidos y animados para captar su atención ya que la comunicación no es específicamente con los padres de familia sino decidí hacerlo directamente con ellos, puesto que algunas veces dada la modalidad olvidamos que nuestro trabajo son los niños, no los padres de familia y que mejor hacerlo que directamente con ellos en relación maestra-alumno. </a:t>
            </a:r>
          </a:p>
          <a:p>
            <a:r>
              <a:rPr lang="es-ES" sz="1600" dirty="0">
                <a:latin typeface="Arial" panose="020B0604020202020204" pitchFamily="34" charset="0"/>
                <a:cs typeface="Arial" panose="020B0604020202020204" pitchFamily="34" charset="0"/>
              </a:rPr>
              <a:t>La semana concluyó a las 8:00pm </a:t>
            </a:r>
          </a:p>
          <a:p>
            <a:r>
              <a:rPr lang="es-ES" sz="1600" dirty="0">
                <a:latin typeface="Arial" panose="020B0604020202020204" pitchFamily="34" charset="0"/>
                <a:cs typeface="Arial" panose="020B0604020202020204" pitchFamily="34" charset="0"/>
              </a:rPr>
              <a:t>con muy buenos resultados obtenidos.</a:t>
            </a:r>
            <a:endParaRPr lang="es-MX" sz="1600" b="1" dirty="0">
              <a:latin typeface="Arial" panose="020B0604020202020204" pitchFamily="34" charset="0"/>
              <a:cs typeface="Arial" panose="020B0604020202020204" pitchFamily="34" charset="0"/>
            </a:endParaRPr>
          </a:p>
          <a:p>
            <a:endParaRPr lang="es-MX" sz="1600" dirty="0"/>
          </a:p>
        </p:txBody>
      </p:sp>
    </p:spTree>
    <p:extLst>
      <p:ext uri="{BB962C8B-B14F-4D97-AF65-F5344CB8AC3E}">
        <p14:creationId xmlns:p14="http://schemas.microsoft.com/office/powerpoint/2010/main" val="3826455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76291"/>
            <a:chOff x="-60113" y="101667"/>
            <a:chExt cx="8202188" cy="9876291"/>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___Aviario___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80725"/>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a:t>
                </a:r>
                <a:r>
                  <a:rPr lang="es-MX" sz="1200" dirty="0">
                    <a:latin typeface="Comic Sans MS" panose="030F0702030302020204" pitchFamily="66" charset="0"/>
                  </a:rPr>
                  <a:t>Los alumnos se divirtieron mucho jugando en la aplicación en línea formando clasificación de animales, la exposición fue un poco difícil puesto que necesitaban ayuda de los padres de familia y no todos ellos tienen el tiempo o disposición de ayudarlos</a:t>
                </a:r>
                <a:r>
                  <a:rPr lang="es-MX" sz="1200" dirty="0">
                    <a:solidFill>
                      <a:srgbClr val="FF9999"/>
                    </a:solidFill>
                    <a:latin typeface="Comic Sans MS" panose="030F0702030302020204" pitchFamily="66" charset="0"/>
                  </a:rPr>
                  <a:t>._____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384995"/>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200" dirty="0">
                  <a:latin typeface="Comic Sans MS" panose="030F0702030302020204" pitchFamily="66" charset="0"/>
                </a:rPr>
                <a:t>Los niños lograron identificar las características de distintos animales y en sus exposiciones se distinguían mayormente características de la vida de animales que vuelan, los audios lograron desarrollar su lenguaje oral. La actividad fue muy divertida e interactiva.</a:t>
              </a:r>
              <a:r>
                <a:rPr lang="es-MX" sz="1600" dirty="0">
                  <a:solidFill>
                    <a:schemeClr val="bg1"/>
                  </a:solidFill>
                  <a:latin typeface="Comic Sans MS" panose="030F0702030302020204" pitchFamily="66" charset="0"/>
                </a:rPr>
                <a:t>_</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61884"/>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L</a:t>
              </a:r>
              <a:r>
                <a:rPr lang="es-MX" sz="1400" dirty="0">
                  <a:latin typeface="Comic Sans MS" panose="030F0702030302020204" pitchFamily="66" charset="0"/>
                </a:rPr>
                <a:t>a organización del tiempo sigue siendo una dificultad puesto que todos están disponibles en horarios diferentes y mandan su asistencia y/o actividades en horarios distintos pero no fuera del establecido</a:t>
              </a:r>
              <a:r>
                <a:rPr lang="es-MX" sz="1600" dirty="0">
                  <a:solidFill>
                    <a:schemeClr val="bg1"/>
                  </a:solidFill>
                  <a:latin typeface="Comic Sans MS" panose="030F0702030302020204" pitchFamily="66" charset="0"/>
                </a:rPr>
                <a:t>.___</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14</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29" name="Gráfico 128" descr="Marca de verificación">
            <a:extLst>
              <a:ext uri="{FF2B5EF4-FFF2-40B4-BE49-F238E27FC236}">
                <a16:creationId xmlns:a16="http://schemas.microsoft.com/office/drawing/2014/main" id="{6EE0F526-511D-479E-AC80-19AFF84288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27643" y="596738"/>
            <a:ext cx="557395" cy="557395"/>
          </a:xfrm>
          <a:prstGeom prst="rect">
            <a:avLst/>
          </a:prstGeom>
        </p:spPr>
      </p:pic>
      <p:pic>
        <p:nvPicPr>
          <p:cNvPr id="131" name="Gráfico 130" descr="Marca de verificación">
            <a:extLst>
              <a:ext uri="{FF2B5EF4-FFF2-40B4-BE49-F238E27FC236}">
                <a16:creationId xmlns:a16="http://schemas.microsoft.com/office/drawing/2014/main" id="{A6914C25-06F0-435E-AD3B-A50B8904D7E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36434" y="2288418"/>
            <a:ext cx="557395" cy="557395"/>
          </a:xfrm>
          <a:prstGeom prst="rect">
            <a:avLst/>
          </a:prstGeom>
        </p:spPr>
      </p:pic>
      <p:pic>
        <p:nvPicPr>
          <p:cNvPr id="133" name="Gráfico 132" descr="Marca de verificación">
            <a:extLst>
              <a:ext uri="{FF2B5EF4-FFF2-40B4-BE49-F238E27FC236}">
                <a16:creationId xmlns:a16="http://schemas.microsoft.com/office/drawing/2014/main" id="{399BF29E-0942-43F4-AC0C-30B11691A1E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68695" y="2947006"/>
            <a:ext cx="557395" cy="557395"/>
          </a:xfrm>
          <a:prstGeom prst="rect">
            <a:avLst/>
          </a:prstGeom>
        </p:spPr>
      </p:pic>
      <p:pic>
        <p:nvPicPr>
          <p:cNvPr id="134" name="Gráfico 133" descr="Marca de verificación">
            <a:extLst>
              <a:ext uri="{FF2B5EF4-FFF2-40B4-BE49-F238E27FC236}">
                <a16:creationId xmlns:a16="http://schemas.microsoft.com/office/drawing/2014/main" id="{A79F9656-96CD-404D-968F-FBDA1031CCF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3701" y="4056216"/>
            <a:ext cx="209060" cy="209060"/>
          </a:xfrm>
          <a:prstGeom prst="rect">
            <a:avLst/>
          </a:prstGeom>
        </p:spPr>
      </p:pic>
      <p:pic>
        <p:nvPicPr>
          <p:cNvPr id="154" name="Gráfico 153" descr="Marca de verificación">
            <a:extLst>
              <a:ext uri="{FF2B5EF4-FFF2-40B4-BE49-F238E27FC236}">
                <a16:creationId xmlns:a16="http://schemas.microsoft.com/office/drawing/2014/main" id="{3C200389-1297-451C-89B2-B01BFEDA6E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365" y="4295850"/>
            <a:ext cx="209060" cy="209060"/>
          </a:xfrm>
          <a:prstGeom prst="rect">
            <a:avLst/>
          </a:prstGeom>
        </p:spPr>
      </p:pic>
      <p:pic>
        <p:nvPicPr>
          <p:cNvPr id="156" name="Gráfico 155" descr="Marca de verificación">
            <a:extLst>
              <a:ext uri="{FF2B5EF4-FFF2-40B4-BE49-F238E27FC236}">
                <a16:creationId xmlns:a16="http://schemas.microsoft.com/office/drawing/2014/main" id="{EEE2F846-D6D1-4B07-B5EC-3806353527C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3701" y="4475349"/>
            <a:ext cx="209060" cy="209060"/>
          </a:xfrm>
          <a:prstGeom prst="rect">
            <a:avLst/>
          </a:prstGeom>
        </p:spPr>
      </p:pic>
      <p:pic>
        <p:nvPicPr>
          <p:cNvPr id="157" name="Gráfico 156" descr="Marca de verificación">
            <a:extLst>
              <a:ext uri="{FF2B5EF4-FFF2-40B4-BE49-F238E27FC236}">
                <a16:creationId xmlns:a16="http://schemas.microsoft.com/office/drawing/2014/main" id="{4406E445-4557-4D38-AB36-000753331A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365" y="4694183"/>
            <a:ext cx="209060" cy="209060"/>
          </a:xfrm>
          <a:prstGeom prst="rect">
            <a:avLst/>
          </a:prstGeom>
        </p:spPr>
      </p:pic>
      <p:pic>
        <p:nvPicPr>
          <p:cNvPr id="158" name="Gráfico 157" descr="Marca de verificación">
            <a:extLst>
              <a:ext uri="{FF2B5EF4-FFF2-40B4-BE49-F238E27FC236}">
                <a16:creationId xmlns:a16="http://schemas.microsoft.com/office/drawing/2014/main" id="{18EA5809-B83D-4F0A-9307-A288645CF93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3098" y="4855582"/>
            <a:ext cx="209060" cy="209060"/>
          </a:xfrm>
          <a:prstGeom prst="rect">
            <a:avLst/>
          </a:prstGeom>
        </p:spPr>
      </p:pic>
      <p:pic>
        <p:nvPicPr>
          <p:cNvPr id="159" name="Gráfico 158" descr="Marca de verificación">
            <a:extLst>
              <a:ext uri="{FF2B5EF4-FFF2-40B4-BE49-F238E27FC236}">
                <a16:creationId xmlns:a16="http://schemas.microsoft.com/office/drawing/2014/main" id="{C1A7C70E-8B86-4749-B8F8-D2AF70ECF62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576" y="5056204"/>
            <a:ext cx="209060" cy="209060"/>
          </a:xfrm>
          <a:prstGeom prst="rect">
            <a:avLst/>
          </a:prstGeom>
        </p:spPr>
      </p:pic>
      <p:pic>
        <p:nvPicPr>
          <p:cNvPr id="160" name="Gráfico 159" descr="Marca de verificación">
            <a:extLst>
              <a:ext uri="{FF2B5EF4-FFF2-40B4-BE49-F238E27FC236}">
                <a16:creationId xmlns:a16="http://schemas.microsoft.com/office/drawing/2014/main" id="{6DA5E5CE-D138-44E1-9ABC-4022F80723E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9744" y="5932617"/>
            <a:ext cx="209060" cy="209060"/>
          </a:xfrm>
          <a:prstGeom prst="rect">
            <a:avLst/>
          </a:prstGeom>
        </p:spPr>
      </p:pic>
      <p:pic>
        <p:nvPicPr>
          <p:cNvPr id="162" name="Gráfico 161" descr="Marca de verificación">
            <a:extLst>
              <a:ext uri="{FF2B5EF4-FFF2-40B4-BE49-F238E27FC236}">
                <a16:creationId xmlns:a16="http://schemas.microsoft.com/office/drawing/2014/main" id="{938D40F0-4460-4A3F-82CB-C8161CECE0F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69935" y="6112148"/>
            <a:ext cx="209060" cy="209060"/>
          </a:xfrm>
          <a:prstGeom prst="rect">
            <a:avLst/>
          </a:prstGeom>
        </p:spPr>
      </p:pic>
      <p:pic>
        <p:nvPicPr>
          <p:cNvPr id="163" name="Gráfico 162" descr="Marca de verificación">
            <a:extLst>
              <a:ext uri="{FF2B5EF4-FFF2-40B4-BE49-F238E27FC236}">
                <a16:creationId xmlns:a16="http://schemas.microsoft.com/office/drawing/2014/main" id="{7A88B427-6E1F-4E6B-9219-8EB73325D79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0846" y="6312421"/>
            <a:ext cx="209060" cy="209060"/>
          </a:xfrm>
          <a:prstGeom prst="rect">
            <a:avLst/>
          </a:prstGeom>
        </p:spPr>
      </p:pic>
      <p:pic>
        <p:nvPicPr>
          <p:cNvPr id="164" name="Gráfico 163" descr="Marca de verificación">
            <a:extLst>
              <a:ext uri="{FF2B5EF4-FFF2-40B4-BE49-F238E27FC236}">
                <a16:creationId xmlns:a16="http://schemas.microsoft.com/office/drawing/2014/main" id="{6566F9E7-8D4A-4E34-AFB7-8282082CFA0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69935" y="6533096"/>
            <a:ext cx="209060" cy="209060"/>
          </a:xfrm>
          <a:prstGeom prst="rect">
            <a:avLst/>
          </a:prstGeom>
        </p:spPr>
      </p:pic>
      <p:pic>
        <p:nvPicPr>
          <p:cNvPr id="167" name="Gráfico 166" descr="Marca de verificación">
            <a:extLst>
              <a:ext uri="{FF2B5EF4-FFF2-40B4-BE49-F238E27FC236}">
                <a16:creationId xmlns:a16="http://schemas.microsoft.com/office/drawing/2014/main" id="{944AA5D3-C7AC-4740-8BA8-BF820D0FA75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9426" y="7266231"/>
            <a:ext cx="209060" cy="209060"/>
          </a:xfrm>
          <a:prstGeom prst="rect">
            <a:avLst/>
          </a:prstGeom>
        </p:spPr>
      </p:pic>
      <p:pic>
        <p:nvPicPr>
          <p:cNvPr id="188" name="Gráfico 187" descr="Marca de verificación">
            <a:extLst>
              <a:ext uri="{FF2B5EF4-FFF2-40B4-BE49-F238E27FC236}">
                <a16:creationId xmlns:a16="http://schemas.microsoft.com/office/drawing/2014/main" id="{60B3C3C4-C10B-40FC-9363-B555B8EA421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918231" y="7429863"/>
            <a:ext cx="209060" cy="209060"/>
          </a:xfrm>
          <a:prstGeom prst="rect">
            <a:avLst/>
          </a:prstGeom>
        </p:spPr>
      </p:pic>
      <p:pic>
        <p:nvPicPr>
          <p:cNvPr id="189" name="Gráfico 188" descr="Marca de verificación">
            <a:extLst>
              <a:ext uri="{FF2B5EF4-FFF2-40B4-BE49-F238E27FC236}">
                <a16:creationId xmlns:a16="http://schemas.microsoft.com/office/drawing/2014/main" id="{3FBE38CE-5101-4CBF-B6F7-9523BEAFAE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1216" y="7655473"/>
            <a:ext cx="209060" cy="209060"/>
          </a:xfrm>
          <a:prstGeom prst="rect">
            <a:avLst/>
          </a:prstGeom>
        </p:spPr>
      </p:pic>
      <p:pic>
        <p:nvPicPr>
          <p:cNvPr id="191" name="Gráfico 190" descr="Marca de verificación">
            <a:extLst>
              <a:ext uri="{FF2B5EF4-FFF2-40B4-BE49-F238E27FC236}">
                <a16:creationId xmlns:a16="http://schemas.microsoft.com/office/drawing/2014/main" id="{56DD66E6-AAFC-4485-9294-A9C1AD7EFF5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7837855"/>
            <a:ext cx="209060" cy="209060"/>
          </a:xfrm>
          <a:prstGeom prst="rect">
            <a:avLst/>
          </a:prstGeom>
        </p:spPr>
      </p:pic>
      <p:pic>
        <p:nvPicPr>
          <p:cNvPr id="193" name="Gráfico 192" descr="Marca de verificación">
            <a:extLst>
              <a:ext uri="{FF2B5EF4-FFF2-40B4-BE49-F238E27FC236}">
                <a16:creationId xmlns:a16="http://schemas.microsoft.com/office/drawing/2014/main" id="{6CEFEAFE-0633-492C-9CF3-D3845280ACC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8039874"/>
            <a:ext cx="209060" cy="209060"/>
          </a:xfrm>
          <a:prstGeom prst="rect">
            <a:avLst/>
          </a:prstGeom>
        </p:spPr>
      </p:pic>
      <p:pic>
        <p:nvPicPr>
          <p:cNvPr id="195" name="Gráfico 194" descr="Marca de verificación">
            <a:extLst>
              <a:ext uri="{FF2B5EF4-FFF2-40B4-BE49-F238E27FC236}">
                <a16:creationId xmlns:a16="http://schemas.microsoft.com/office/drawing/2014/main" id="{30D2C24C-B8AF-484E-B357-77A6F079B54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9066" y="8220686"/>
            <a:ext cx="209060" cy="209060"/>
          </a:xfrm>
          <a:prstGeom prst="rect">
            <a:avLst/>
          </a:prstGeom>
        </p:spPr>
      </p:pic>
    </p:spTree>
    <p:extLst>
      <p:ext uri="{BB962C8B-B14F-4D97-AF65-F5344CB8AC3E}">
        <p14:creationId xmlns:p14="http://schemas.microsoft.com/office/powerpoint/2010/main" val="263726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950826" y="802144"/>
            <a:ext cx="5875507" cy="954107"/>
          </a:xfrm>
          <a:prstGeom prst="rect">
            <a:avLst/>
          </a:prstGeom>
          <a:noFill/>
        </p:spPr>
        <p:txBody>
          <a:bodyPr wrap="square" rtlCol="0">
            <a:spAutoFit/>
          </a:bodyPr>
          <a:lstStyle/>
          <a:p>
            <a:pPr algn="ctr"/>
            <a:r>
              <a:rPr lang="es-MX" sz="2000" b="1" dirty="0">
                <a:latin typeface="Arial" panose="020B0604020202020204" pitchFamily="34" charset="0"/>
                <a:cs typeface="Arial" panose="020B0604020202020204" pitchFamily="34" charset="0"/>
              </a:rPr>
              <a:t>Referencias</a:t>
            </a:r>
            <a:r>
              <a:rPr lang="es-MX" sz="1600" b="1" dirty="0">
                <a:latin typeface="Arial" panose="020B0604020202020204" pitchFamily="34" charset="0"/>
                <a:cs typeface="Arial" panose="020B0604020202020204" pitchFamily="34" charset="0"/>
              </a:rPr>
              <a:t> </a:t>
            </a:r>
            <a:endParaRPr lang="es-MX" sz="1600" dirty="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a:p>
            <a:endParaRPr lang="es-MX" dirty="0"/>
          </a:p>
        </p:txBody>
      </p:sp>
      <p:sp>
        <p:nvSpPr>
          <p:cNvPr id="2" name="Rectángulo 1">
            <a:extLst>
              <a:ext uri="{FF2B5EF4-FFF2-40B4-BE49-F238E27FC236}">
                <a16:creationId xmlns:a16="http://schemas.microsoft.com/office/drawing/2014/main" id="{7D8A4EAF-5156-435D-912C-D33BEAD1150B}"/>
              </a:ext>
            </a:extLst>
          </p:cNvPr>
          <p:cNvSpPr/>
          <p:nvPr/>
        </p:nvSpPr>
        <p:spPr>
          <a:xfrm>
            <a:off x="603115" y="1275026"/>
            <a:ext cx="6567706" cy="7520007"/>
          </a:xfrm>
          <a:prstGeom prst="rect">
            <a:avLst/>
          </a:prstGeom>
        </p:spPr>
        <p:txBody>
          <a:bodyPr wrap="square">
            <a:spAutoFit/>
          </a:bodyPr>
          <a:lstStyle/>
          <a:p>
            <a:pPr lvl="0">
              <a:lnSpc>
                <a:spcPct val="150000"/>
              </a:lnSpc>
            </a:pPr>
            <a:r>
              <a:rPr lang="es-ES" dirty="0">
                <a:latin typeface="Arial" panose="020B0604020202020204" pitchFamily="34" charset="0"/>
                <a:cs typeface="Arial" panose="020B0604020202020204" pitchFamily="34" charset="0"/>
              </a:rPr>
              <a:t>	AUSUBEL, NOVAK y HANESIAN. (1983) </a:t>
            </a:r>
            <a:r>
              <a:rPr lang="es-ES" i="1" dirty="0">
                <a:latin typeface="Arial" panose="020B0604020202020204" pitchFamily="34" charset="0"/>
                <a:cs typeface="Arial" panose="020B0604020202020204" pitchFamily="34" charset="0"/>
              </a:rPr>
              <a:t>Psicología Educativa: Un punto de vista cognoscitivo </a:t>
            </a:r>
            <a:r>
              <a:rPr lang="es-ES" dirty="0">
                <a:latin typeface="Arial" panose="020B0604020202020204" pitchFamily="34" charset="0"/>
                <a:cs typeface="Arial" panose="020B0604020202020204" pitchFamily="34" charset="0"/>
              </a:rPr>
              <a:t>.2° </a:t>
            </a:r>
            <a:r>
              <a:rPr lang="es-ES" dirty="0" err="1">
                <a:latin typeface="Arial" panose="020B0604020202020204" pitchFamily="34" charset="0"/>
                <a:cs typeface="Arial" panose="020B0604020202020204" pitchFamily="34" charset="0"/>
              </a:rPr>
              <a:t>Ed.TRILLAS</a:t>
            </a:r>
            <a:r>
              <a:rPr lang="es-ES" dirty="0">
                <a:latin typeface="Arial" panose="020B0604020202020204" pitchFamily="34" charset="0"/>
                <a:cs typeface="Arial" panose="020B0604020202020204" pitchFamily="34" charset="0"/>
              </a:rPr>
              <a:t> México. </a:t>
            </a:r>
          </a:p>
          <a:p>
            <a:pPr>
              <a:lnSpc>
                <a:spcPct val="150000"/>
              </a:lnSpc>
            </a:pPr>
            <a:r>
              <a:rPr lang="es-MX" dirty="0"/>
              <a:t>	</a:t>
            </a:r>
            <a:r>
              <a:rPr lang="es-MX" dirty="0" err="1"/>
              <a:t>Cascales</a:t>
            </a:r>
            <a:r>
              <a:rPr lang="es-MX" dirty="0"/>
              <a:t>-Martínez, A., Carrillo-García, M. E., y Redondo-Rocamora, A. M. (2017). </a:t>
            </a:r>
            <a:r>
              <a:rPr lang="es-MX" i="1" dirty="0"/>
              <a:t>ABP y Tecnología en Educación Infantil. </a:t>
            </a:r>
            <a:r>
              <a:rPr lang="es-MX" dirty="0"/>
              <a:t>Píxel-Bit. Revista de Medios y Educación, (50), 201-210.</a:t>
            </a:r>
            <a:r>
              <a:rPr lang="es-MX" dirty="0">
                <a:latin typeface="Arial" panose="020B0604020202020204" pitchFamily="34" charset="0"/>
                <a:cs typeface="Arial" panose="020B0604020202020204" pitchFamily="34" charset="0"/>
              </a:rPr>
              <a:t>	</a:t>
            </a:r>
          </a:p>
          <a:p>
            <a:pPr lvl="0">
              <a:lnSpc>
                <a:spcPct val="150000"/>
              </a:lnSpc>
            </a:pPr>
            <a:r>
              <a:rPr lang="es-MX" dirty="0">
                <a:latin typeface="Arial" panose="020B0604020202020204" pitchFamily="34" charset="0"/>
                <a:cs typeface="Arial" panose="020B0604020202020204" pitchFamily="34" charset="0"/>
              </a:rPr>
              <a:t>	Díaz Barriga F. (2006). </a:t>
            </a:r>
            <a:r>
              <a:rPr lang="es-MX" i="1" dirty="0">
                <a:latin typeface="Arial" panose="020B0604020202020204" pitchFamily="34" charset="0"/>
                <a:cs typeface="Arial" panose="020B0604020202020204" pitchFamily="34" charset="0"/>
              </a:rPr>
              <a:t>Enseñanza Situada</a:t>
            </a:r>
            <a:r>
              <a:rPr lang="es-MX" dirty="0">
                <a:latin typeface="Arial" panose="020B0604020202020204" pitchFamily="34" charset="0"/>
                <a:cs typeface="Arial" panose="020B0604020202020204" pitchFamily="34" charset="0"/>
              </a:rPr>
              <a:t>. México: Mc Graw Hill.</a:t>
            </a:r>
          </a:p>
          <a:p>
            <a:pPr lvl="0">
              <a:lnSpc>
                <a:spcPct val="150000"/>
              </a:lnSpc>
            </a:pPr>
            <a:r>
              <a:rPr lang="es-ES" dirty="0">
                <a:latin typeface="Arial" panose="020B0604020202020204" pitchFamily="34" charset="0"/>
                <a:cs typeface="Arial" panose="020B0604020202020204" pitchFamily="34" charset="0"/>
              </a:rPr>
              <a:t>	Hoyuelos, A. (2005). </a:t>
            </a:r>
            <a:r>
              <a:rPr lang="es-ES" i="1" dirty="0">
                <a:latin typeface="Arial" panose="020B0604020202020204" pitchFamily="34" charset="0"/>
                <a:cs typeface="Arial" panose="020B0604020202020204" pitchFamily="34" charset="0"/>
              </a:rPr>
              <a:t>La escuela, ámbito estético educativo.</a:t>
            </a:r>
            <a:r>
              <a:rPr lang="es-ES" dirty="0">
                <a:latin typeface="Arial" panose="020B0604020202020204" pitchFamily="34" charset="0"/>
                <a:cs typeface="Arial" panose="020B0604020202020204" pitchFamily="34" charset="0"/>
              </a:rPr>
              <a:t> En I. Cabanellas y C. Eslava (</a:t>
            </a:r>
            <a:r>
              <a:rPr lang="es-ES" dirty="0" err="1">
                <a:latin typeface="Arial" panose="020B0604020202020204" pitchFamily="34" charset="0"/>
                <a:cs typeface="Arial" panose="020B0604020202020204" pitchFamily="34" charset="0"/>
              </a:rPr>
              <a:t>Coords</a:t>
            </a:r>
            <a:r>
              <a:rPr lang="es-ES" dirty="0">
                <a:latin typeface="Arial" panose="020B0604020202020204" pitchFamily="34" charset="0"/>
                <a:cs typeface="Arial" panose="020B0604020202020204" pitchFamily="34" charset="0"/>
              </a:rPr>
              <a:t>.), Territorios de la infancia. Diálogos entre la arquitectura y la pedagogía (pp. 166- 175). Barcelona: Editorial Graó.</a:t>
            </a:r>
          </a:p>
          <a:p>
            <a:pPr lvl="0">
              <a:lnSpc>
                <a:spcPct val="150000"/>
              </a:lnSpc>
            </a:pPr>
            <a:r>
              <a:rPr lang="es-MX" i="1" dirty="0">
                <a:latin typeface="Arial" panose="020B0604020202020204" pitchFamily="34" charset="0"/>
                <a:cs typeface="Arial" panose="020B0604020202020204" pitchFamily="34" charset="0"/>
              </a:rPr>
              <a:t>	John D. Bransford Ann L. Brown y Rodney R. Co. (SA) La creación de ambientes de aprendizaje en la escuela </a:t>
            </a:r>
            <a:r>
              <a:rPr lang="es-MX" u="sng" dirty="0">
                <a:latin typeface="Arial" panose="020B0604020202020204" pitchFamily="34" charset="0"/>
                <a:cs typeface="Arial" panose="020B0604020202020204" pitchFamily="34" charset="0"/>
                <a:hlinkClick r:id="rId3"/>
              </a:rPr>
              <a:t>http://formacion.sigeyucatan.gob.mx/formacion/materiales/4/2/d2/p4/3.%20BRADSFORD,%20J.%20La%20creacion_de_ambientesaprendizaje.pdf</a:t>
            </a:r>
            <a:endParaRPr lang="es-MX" u="sng" dirty="0">
              <a:latin typeface="Arial" panose="020B0604020202020204" pitchFamily="34" charset="0"/>
              <a:cs typeface="Arial" panose="020B0604020202020204" pitchFamily="34" charset="0"/>
            </a:endParaRPr>
          </a:p>
          <a:p>
            <a:pPr lvl="0">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46614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8340745"/>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Lunes 10 de Mayo del 2021</a:t>
            </a:r>
          </a:p>
          <a:p>
            <a:endParaRPr lang="es-MX" b="1"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El día de hoy se suspendió la actividad de el área de educación socioemocional que era la que se tenía planeada, por verse como día festivo, como practicante sólo me presenté con el grupo a través de un video enviado a WhatsApp, di los buenos días, y pedí como pase de asistencia un audio de los niños felicitando a las mamás, (así me lo indicó la educadora de grupo).</a:t>
            </a:r>
          </a:p>
          <a:p>
            <a:r>
              <a:rPr lang="es-MX" dirty="0">
                <a:latin typeface="Arial" panose="020B0604020202020204" pitchFamily="34" charset="0"/>
                <a:cs typeface="Arial" panose="020B0604020202020204" pitchFamily="34" charset="0"/>
              </a:rPr>
              <a:t>Las actividades que se llevaron fueron por parte de la Institución, en dónde la Educadora les hizo llegar un vídeo de las mañanitas y un vídeo con fotografías madre e hijo. </a:t>
            </a:r>
          </a:p>
          <a:p>
            <a:r>
              <a:rPr lang="es-MX" dirty="0">
                <a:latin typeface="Arial" panose="020B0604020202020204" pitchFamily="34" charset="0"/>
                <a:cs typeface="Arial" panose="020B0604020202020204" pitchFamily="34" charset="0"/>
              </a:rPr>
              <a:t>Por esta vez sólo me correspondió estar al pendiente de las asistencias. </a:t>
            </a:r>
          </a:p>
          <a:p>
            <a:r>
              <a:rPr lang="es-ES" dirty="0">
                <a:latin typeface="Arial" panose="020B0604020202020204" pitchFamily="34" charset="0"/>
                <a:cs typeface="Arial" panose="020B0604020202020204" pitchFamily="34" charset="0"/>
              </a:rPr>
              <a:t>Considero la plataforma de WhatsApp como un buen ambiente generador de aprendizajes ya que como mencionan </a:t>
            </a:r>
            <a:r>
              <a:rPr lang="es-MX" dirty="0">
                <a:latin typeface="Arial" panose="020B0604020202020204" pitchFamily="34" charset="0"/>
                <a:cs typeface="Arial" panose="020B0604020202020204" pitchFamily="34" charset="0"/>
              </a:rPr>
              <a:t>John D. Bransford Ann L. Brown y Rodney R. Co. (SA) </a:t>
            </a:r>
            <a:r>
              <a:rPr lang="es-ES" dirty="0">
                <a:latin typeface="Arial" panose="020B0604020202020204" pitchFamily="34" charset="0"/>
                <a:cs typeface="Arial" panose="020B0604020202020204" pitchFamily="34" charset="0"/>
              </a:rPr>
              <a:t>el ambiente de aprendizaje se constituye por todos los elementos auditivos y visuales, como la luz, el color, el sonido, el espacio, que caracterizan el lugar donde un estudiante ha de realizar su aprendizaje y estoy de acuerdo ya que desde el inicio quise presentarme a través de un video para que los niños aparte de que me escucharan, también me vieran y tuvieran más cercanía,</a:t>
            </a:r>
          </a:p>
          <a:p>
            <a:r>
              <a:rPr lang="es-ES" dirty="0">
                <a:latin typeface="Arial" panose="020B0604020202020204" pitchFamily="34" charset="0"/>
                <a:cs typeface="Arial" panose="020B0604020202020204" pitchFamily="34" charset="0"/>
              </a:rPr>
              <a:t>confianza y seguridad conmigo. </a:t>
            </a:r>
          </a:p>
          <a:p>
            <a:r>
              <a:rPr lang="es-ES" dirty="0">
                <a:latin typeface="Arial" panose="020B0604020202020204" pitchFamily="34" charset="0"/>
                <a:cs typeface="Arial" panose="020B0604020202020204" pitchFamily="34" charset="0"/>
              </a:rPr>
              <a:t>Además de interactuar por medio de audios, emojis y stickers divertidos.</a:t>
            </a:r>
          </a:p>
          <a:p>
            <a:endParaRPr lang="es-MX" sz="1600" dirty="0">
              <a:latin typeface="Arial" panose="020B0604020202020204" pitchFamily="34" charset="0"/>
              <a:cs typeface="Arial" panose="020B0604020202020204" pitchFamily="34" charset="0"/>
            </a:endParaRPr>
          </a:p>
          <a:p>
            <a:endParaRPr lang="es-MX" sz="1600" b="1"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211735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10</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7" name="Gráfico 16" descr="Marca de verificación">
            <a:extLst>
              <a:ext uri="{FF2B5EF4-FFF2-40B4-BE49-F238E27FC236}">
                <a16:creationId xmlns:a16="http://schemas.microsoft.com/office/drawing/2014/main" id="{D03000B2-4594-467D-AD8D-599A1151BE1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80947" y="3051988"/>
            <a:ext cx="474781" cy="474781"/>
          </a:xfrm>
          <a:prstGeom prst="rect">
            <a:avLst/>
          </a:prstGeom>
        </p:spPr>
      </p:pic>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4281" y="703342"/>
            <a:ext cx="466985" cy="466985"/>
          </a:xfrm>
          <a:prstGeom prst="rect">
            <a:avLst/>
          </a:prstGeom>
        </p:spPr>
      </p:pic>
      <p:pic>
        <p:nvPicPr>
          <p:cNvPr id="133" name="Gráfico 132" descr="Marca de verificación">
            <a:extLst>
              <a:ext uri="{FF2B5EF4-FFF2-40B4-BE49-F238E27FC236}">
                <a16:creationId xmlns:a16="http://schemas.microsoft.com/office/drawing/2014/main" id="{306A8D20-4DC4-4E15-9E16-5C99389FD46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10976" y="5917542"/>
            <a:ext cx="329659" cy="329659"/>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27472" y="6108932"/>
            <a:ext cx="329659" cy="329659"/>
          </a:xfrm>
          <a:prstGeom prst="rect">
            <a:avLst/>
          </a:prstGeom>
        </p:spPr>
      </p:pic>
      <p:pic>
        <p:nvPicPr>
          <p:cNvPr id="156" name="Gráfico 155" descr="Marca de verificación">
            <a:extLst>
              <a:ext uri="{FF2B5EF4-FFF2-40B4-BE49-F238E27FC236}">
                <a16:creationId xmlns:a16="http://schemas.microsoft.com/office/drawing/2014/main" id="{99871BB4-4833-4F3E-A9C7-CF3D170862E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67888" y="6245035"/>
            <a:ext cx="329659" cy="329659"/>
          </a:xfrm>
          <a:prstGeom prst="rect">
            <a:avLst/>
          </a:prstGeom>
        </p:spPr>
      </p:pic>
      <p:pic>
        <p:nvPicPr>
          <p:cNvPr id="157" name="Gráfico 156" descr="Marca de verificación">
            <a:extLst>
              <a:ext uri="{FF2B5EF4-FFF2-40B4-BE49-F238E27FC236}">
                <a16:creationId xmlns:a16="http://schemas.microsoft.com/office/drawing/2014/main" id="{C1A5212D-3F72-4951-8952-76D2F31F5CE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67888" y="6459286"/>
            <a:ext cx="329659" cy="329659"/>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276415" y="8539821"/>
            <a:ext cx="3548667" cy="1477328"/>
          </a:xfrm>
          <a:prstGeom prst="rect">
            <a:avLst/>
          </a:prstGeom>
          <a:noFill/>
        </p:spPr>
        <p:txBody>
          <a:bodyPr wrap="square" rtlCol="0">
            <a:spAutoFit/>
          </a:bodyPr>
          <a:lstStyle/>
          <a:p>
            <a:r>
              <a:rPr lang="es-MX" dirty="0"/>
              <a:t>Los alumnos que participaron hicieron uso del lenguaje oral al enviar el audio como asistencia felicitando a sus mamás por el día de la madre</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4009841" y="8594347"/>
            <a:ext cx="3548667" cy="646331"/>
          </a:xfrm>
          <a:prstGeom prst="rect">
            <a:avLst/>
          </a:prstGeom>
          <a:noFill/>
        </p:spPr>
        <p:txBody>
          <a:bodyPr wrap="square" rtlCol="0">
            <a:spAutoFit/>
          </a:bodyPr>
          <a:lstStyle/>
          <a:p>
            <a:r>
              <a:rPr lang="es-MX" dirty="0"/>
              <a:t>Poca participación por parte de madres de familia y alumnos.</a:t>
            </a:r>
          </a:p>
        </p:txBody>
      </p:sp>
      <p:pic>
        <p:nvPicPr>
          <p:cNvPr id="159" name="Gráfico 158" descr="Marca de verificación">
            <a:extLst>
              <a:ext uri="{FF2B5EF4-FFF2-40B4-BE49-F238E27FC236}">
                <a16:creationId xmlns:a16="http://schemas.microsoft.com/office/drawing/2014/main" id="{1C443647-E3B8-4C4D-8B34-C0DFC13946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907389" y="7223224"/>
            <a:ext cx="252943" cy="252943"/>
          </a:xfrm>
          <a:prstGeom prst="rect">
            <a:avLst/>
          </a:prstGeom>
        </p:spPr>
      </p:pic>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6634" y="7433033"/>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9228" y="7966254"/>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752262" y="4206592"/>
            <a:ext cx="3964787" cy="1015663"/>
          </a:xfrm>
          <a:prstGeom prst="rect">
            <a:avLst/>
          </a:prstGeom>
          <a:noFill/>
        </p:spPr>
        <p:txBody>
          <a:bodyPr wrap="square" rtlCol="0">
            <a:spAutoFit/>
          </a:bodyPr>
          <a:lstStyle/>
          <a:p>
            <a:r>
              <a:rPr lang="es-MX" sz="1200" dirty="0"/>
              <a:t>El horario del grupo de WhatsApp es amplio y por ello tienen todo el día y tarde para enviar asistencia y actividades requeridas. Este día no hubo aplicación de actividades por indicaciones de la educadora con razón del día festivo 10 de mayo.</a:t>
            </a:r>
          </a:p>
        </p:txBody>
      </p:sp>
    </p:spTree>
    <p:extLst>
      <p:ext uri="{BB962C8B-B14F-4D97-AF65-F5344CB8AC3E}">
        <p14:creationId xmlns:p14="http://schemas.microsoft.com/office/powerpoint/2010/main" val="52632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03115" y="933856"/>
            <a:ext cx="6455411" cy="8833187"/>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martes 11 de mayo del 2021</a:t>
            </a:r>
          </a:p>
          <a:p>
            <a:r>
              <a:rPr lang="es-MX" sz="1600" dirty="0">
                <a:latin typeface="Arial" panose="020B0604020202020204" pitchFamily="34" charset="0"/>
                <a:cs typeface="Arial" panose="020B0604020202020204" pitchFamily="34" charset="0"/>
              </a:rPr>
              <a:t>El día de hoy di inicio al grupo de WhatsApp mandando un audio de buenos días, el pase de lista se realizó de igual manera por medio de un audio en el cual mencionaban su nombre y su comida favorita. Posteriormente observé la programación de Aprende en casa y al finalizar envié las actividades correspondientes a este día de los campos de formación académica exploración y comprensión del mundo natural y social y pensamiento matemático las cuales fueron enviar un video realizando una entrevista vestido de algún oficio o profesión y mencionando su importancia en la comunidad, tal como dice </a:t>
            </a:r>
            <a:r>
              <a:rPr lang="es-ES" sz="1600" dirty="0">
                <a:latin typeface="Arial" panose="020B0604020202020204" pitchFamily="34" charset="0"/>
                <a:cs typeface="Arial" panose="020B0604020202020204" pitchFamily="34" charset="0"/>
              </a:rPr>
              <a:t>Díaz Barriga F. (2006), el aprendizaje por medio de proyectos es un aprendizaje experiencial, pues se aprende al hacer y al reflexionar sobre lo que se hace en contextos de prácticas situadas y auténticas, lo sucedido al presenciar un oficio o profesión y conocer más sobre ello de manera experimental y personal. </a:t>
            </a:r>
            <a:r>
              <a:rPr lang="es-MX" sz="1600" dirty="0">
                <a:latin typeface="Arial" panose="020B0604020202020204" pitchFamily="34" charset="0"/>
                <a:cs typeface="Arial" panose="020B0604020202020204" pitchFamily="34" charset="0"/>
              </a:rPr>
              <a:t>Otra fue medir distintos objetos con un lápiz y hacer comparaciones de cuál medía más y cuál menos. Al recibir las evidencias respondo con audios felicitando por su trabajo, con mensajes por escritos, emojis y stickers siempre tratando de motivar a los niños y a los padres de familia para seguir trabajando bien.</a:t>
            </a:r>
          </a:p>
          <a:p>
            <a:r>
              <a:rPr lang="es-MX" sz="1600" dirty="0">
                <a:latin typeface="Arial" panose="020B0604020202020204" pitchFamily="34" charset="0"/>
                <a:cs typeface="Arial" panose="020B0604020202020204" pitchFamily="34" charset="0"/>
              </a:rPr>
              <a:t>Las respuestas de padres de familia y alumnos al mandar las actividades son muy buenas, las enviaron en el transcurso del día, enviaron videos, fotografías e incluso audios realizando las actividades de las profesiones y oficios y de medir con unidades de medida no convencionales. Los tiempos en el que los mandan no los puedo controlar puesto que el grupo de WhatsApp está abierto de 7:50am a 8:00pm horario en el que enviaron sus tareas. Al observar los videos, fotos y escuchar los audios me percate de que los niños aún persisten con esas ganas de querer aprender, jugar, socializar y hablar. Obtuve mejores resultados de los </a:t>
            </a:r>
          </a:p>
          <a:p>
            <a:r>
              <a:rPr lang="es-MX" sz="1600" dirty="0">
                <a:latin typeface="Arial" panose="020B0604020202020204" pitchFamily="34" charset="0"/>
                <a:cs typeface="Arial" panose="020B0604020202020204" pitchFamily="34" charset="0"/>
              </a:rPr>
              <a:t>que esperaba y esa es una buena señal </a:t>
            </a:r>
          </a:p>
          <a:p>
            <a:r>
              <a:rPr lang="es-MX" sz="1600" dirty="0">
                <a:latin typeface="Arial" panose="020B0604020202020204" pitchFamily="34" charset="0"/>
                <a:cs typeface="Arial" panose="020B0604020202020204" pitchFamily="34" charset="0"/>
              </a:rPr>
              <a:t>de que el trabajo realizado va bien </a:t>
            </a:r>
          </a:p>
          <a:p>
            <a:r>
              <a:rPr lang="es-MX" sz="1600" dirty="0">
                <a:latin typeface="Arial" panose="020B0604020202020204" pitchFamily="34" charset="0"/>
                <a:cs typeface="Arial" panose="020B0604020202020204" pitchFamily="34" charset="0"/>
              </a:rPr>
              <a:t>y acorde al programa. </a:t>
            </a:r>
          </a:p>
          <a:p>
            <a:endParaRPr lang="es-MX" b="1"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140812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a:t>
              </a:r>
              <a:r>
                <a:rPr lang="es-MX" b="1" dirty="0"/>
                <a:t>Importancia de los oficios y profesiones y medidas no convencionales</a:t>
              </a:r>
              <a:r>
                <a:rPr lang="es-MX" dirty="0"/>
                <a:t>. 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11</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825087" y="8594347"/>
            <a:ext cx="3733422" cy="1200329"/>
          </a:xfrm>
          <a:prstGeom prst="rect">
            <a:avLst/>
          </a:prstGeom>
          <a:noFill/>
        </p:spPr>
        <p:txBody>
          <a:bodyPr wrap="square" rtlCol="0">
            <a:spAutoFit/>
          </a:bodyPr>
          <a:lstStyle/>
          <a:p>
            <a:r>
              <a:rPr lang="es-MX" dirty="0"/>
              <a:t>La puntualidad no es su mayor virtud ya que el pase de lista es en la mañana y unos se reportan hasta en la tarde y noche.</a:t>
            </a:r>
          </a:p>
        </p:txBody>
      </p:sp>
      <p:pic>
        <p:nvPicPr>
          <p:cNvPr id="23" name="Gráfico 22" descr="Marca de verificación">
            <a:extLst>
              <a:ext uri="{FF2B5EF4-FFF2-40B4-BE49-F238E27FC236}">
                <a16:creationId xmlns:a16="http://schemas.microsoft.com/office/drawing/2014/main" id="{9FB6D3B6-0AAD-460B-B4E9-220D574D234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6028" y="583647"/>
            <a:ext cx="557395" cy="557395"/>
          </a:xfrm>
          <a:prstGeom prst="rect">
            <a:avLst/>
          </a:prstGeom>
        </p:spPr>
      </p:pic>
      <p:pic>
        <p:nvPicPr>
          <p:cNvPr id="159" name="Gráfico 158" descr="Marca de verificación">
            <a:extLst>
              <a:ext uri="{FF2B5EF4-FFF2-40B4-BE49-F238E27FC236}">
                <a16:creationId xmlns:a16="http://schemas.microsoft.com/office/drawing/2014/main" id="{5A145F54-CE00-4F68-A13D-D1363F4603E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78438" y="2311331"/>
            <a:ext cx="557395" cy="557395"/>
          </a:xfrm>
          <a:prstGeom prst="rect">
            <a:avLst/>
          </a:prstGeom>
        </p:spPr>
      </p:pic>
      <p:pic>
        <p:nvPicPr>
          <p:cNvPr id="160" name="Gráfico 159" descr="Marca de verificación">
            <a:extLst>
              <a:ext uri="{FF2B5EF4-FFF2-40B4-BE49-F238E27FC236}">
                <a16:creationId xmlns:a16="http://schemas.microsoft.com/office/drawing/2014/main" id="{5C5E5D7D-E117-42CF-9E3E-FA452369BE8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41971" y="2349556"/>
            <a:ext cx="557395" cy="557395"/>
          </a:xfrm>
          <a:prstGeom prst="rect">
            <a:avLst/>
          </a:prstGeom>
        </p:spPr>
      </p:pic>
      <p:pic>
        <p:nvPicPr>
          <p:cNvPr id="162" name="Gráfico 161" descr="Marca de verificación">
            <a:extLst>
              <a:ext uri="{FF2B5EF4-FFF2-40B4-BE49-F238E27FC236}">
                <a16:creationId xmlns:a16="http://schemas.microsoft.com/office/drawing/2014/main" id="{65CAB5D8-A231-4E6B-AF31-C7EF2B08FE3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00965" y="3057475"/>
            <a:ext cx="434745" cy="434745"/>
          </a:xfrm>
          <a:prstGeom prst="rect">
            <a:avLst/>
          </a:prstGeom>
        </p:spPr>
      </p:pic>
      <p:pic>
        <p:nvPicPr>
          <p:cNvPr id="163" name="Gráfico 162" descr="Marca de verificación">
            <a:extLst>
              <a:ext uri="{FF2B5EF4-FFF2-40B4-BE49-F238E27FC236}">
                <a16:creationId xmlns:a16="http://schemas.microsoft.com/office/drawing/2014/main" id="{CB7F1E5F-7E02-46AE-A52E-06551E10164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8125" y="4239240"/>
            <a:ext cx="281064" cy="281064"/>
          </a:xfrm>
          <a:prstGeom prst="rect">
            <a:avLst/>
          </a:prstGeom>
        </p:spPr>
      </p:pic>
      <p:pic>
        <p:nvPicPr>
          <p:cNvPr id="167" name="Gráfico 166" descr="Marca de verificación">
            <a:extLst>
              <a:ext uri="{FF2B5EF4-FFF2-40B4-BE49-F238E27FC236}">
                <a16:creationId xmlns:a16="http://schemas.microsoft.com/office/drawing/2014/main" id="{F5022F78-6976-4C92-98E4-D07EB465B60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8675" y="4430176"/>
            <a:ext cx="281064" cy="281064"/>
          </a:xfrm>
          <a:prstGeom prst="rect">
            <a:avLst/>
          </a:prstGeom>
        </p:spPr>
      </p:pic>
      <p:pic>
        <p:nvPicPr>
          <p:cNvPr id="188" name="Gráfico 187" descr="Marca de verificación">
            <a:extLst>
              <a:ext uri="{FF2B5EF4-FFF2-40B4-BE49-F238E27FC236}">
                <a16:creationId xmlns:a16="http://schemas.microsoft.com/office/drawing/2014/main" id="{F945BB4D-BED5-4427-B07F-3DC494074F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1464" y="4821730"/>
            <a:ext cx="281064" cy="281064"/>
          </a:xfrm>
          <a:prstGeom prst="rect">
            <a:avLst/>
          </a:prstGeom>
        </p:spPr>
      </p:pic>
      <p:pic>
        <p:nvPicPr>
          <p:cNvPr id="189" name="Gráfico 188" descr="Marca de verificación">
            <a:extLst>
              <a:ext uri="{FF2B5EF4-FFF2-40B4-BE49-F238E27FC236}">
                <a16:creationId xmlns:a16="http://schemas.microsoft.com/office/drawing/2014/main" id="{6128C121-DCD6-4E41-9D47-E61EFC1B0A1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8706" y="4001030"/>
            <a:ext cx="281064" cy="281064"/>
          </a:xfrm>
          <a:prstGeom prst="rect">
            <a:avLst/>
          </a:prstGeom>
        </p:spPr>
      </p:pic>
      <p:pic>
        <p:nvPicPr>
          <p:cNvPr id="191" name="Gráfico 190" descr="Marca de verificación">
            <a:extLst>
              <a:ext uri="{FF2B5EF4-FFF2-40B4-BE49-F238E27FC236}">
                <a16:creationId xmlns:a16="http://schemas.microsoft.com/office/drawing/2014/main" id="{87B3DBCD-F6E2-4887-9B04-EB43D5C1FA8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17454" y="5907673"/>
            <a:ext cx="281064" cy="281064"/>
          </a:xfrm>
          <a:prstGeom prst="rect">
            <a:avLst/>
          </a:prstGeom>
        </p:spPr>
      </p:pic>
      <p:pic>
        <p:nvPicPr>
          <p:cNvPr id="193" name="Gráfico 192" descr="Marca de verificación">
            <a:extLst>
              <a:ext uri="{FF2B5EF4-FFF2-40B4-BE49-F238E27FC236}">
                <a16:creationId xmlns:a16="http://schemas.microsoft.com/office/drawing/2014/main" id="{F35EEA85-829C-4A2F-9D5C-068F1364A9D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39190" y="6078236"/>
            <a:ext cx="281064" cy="281064"/>
          </a:xfrm>
          <a:prstGeom prst="rect">
            <a:avLst/>
          </a:prstGeom>
        </p:spPr>
      </p:pic>
      <p:pic>
        <p:nvPicPr>
          <p:cNvPr id="195" name="Gráfico 194" descr="Marca de verificación">
            <a:extLst>
              <a:ext uri="{FF2B5EF4-FFF2-40B4-BE49-F238E27FC236}">
                <a16:creationId xmlns:a16="http://schemas.microsoft.com/office/drawing/2014/main" id="{2FEC482E-3CF0-44D5-A912-84746B53384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28328" y="6273965"/>
            <a:ext cx="281064" cy="281064"/>
          </a:xfrm>
          <a:prstGeom prst="rect">
            <a:avLst/>
          </a:prstGeom>
        </p:spPr>
      </p:pic>
      <p:pic>
        <p:nvPicPr>
          <p:cNvPr id="197" name="Gráfico 196" descr="Marca de verificación">
            <a:extLst>
              <a:ext uri="{FF2B5EF4-FFF2-40B4-BE49-F238E27FC236}">
                <a16:creationId xmlns:a16="http://schemas.microsoft.com/office/drawing/2014/main" id="{8A53A293-FCD3-4A93-B1C6-E330CD23299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17454" y="6448911"/>
            <a:ext cx="281064" cy="281064"/>
          </a:xfrm>
          <a:prstGeom prst="rect">
            <a:avLst/>
          </a:prstGeom>
        </p:spPr>
      </p:pic>
      <p:sp>
        <p:nvSpPr>
          <p:cNvPr id="200" name="CuadroTexto 199">
            <a:extLst>
              <a:ext uri="{FF2B5EF4-FFF2-40B4-BE49-F238E27FC236}">
                <a16:creationId xmlns:a16="http://schemas.microsoft.com/office/drawing/2014/main" id="{01B7B186-118D-4F40-A5BA-73FF8A6A6441}"/>
              </a:ext>
            </a:extLst>
          </p:cNvPr>
          <p:cNvSpPr txBox="1"/>
          <p:nvPr/>
        </p:nvSpPr>
        <p:spPr>
          <a:xfrm>
            <a:off x="3567157" y="4151774"/>
            <a:ext cx="4248875" cy="1077218"/>
          </a:xfrm>
          <a:prstGeom prst="rect">
            <a:avLst/>
          </a:prstGeom>
          <a:noFill/>
        </p:spPr>
        <p:txBody>
          <a:bodyPr wrap="square" rtlCol="0">
            <a:spAutoFit/>
          </a:bodyPr>
          <a:lstStyle/>
          <a:p>
            <a:r>
              <a:rPr lang="es-MX" sz="1600" dirty="0"/>
              <a:t>En un principio consideré que tendría poca participación de los alumnos, pero más tarde comenzaron a hacer presencia y a cumplir con el pase de lista y actividades requeridas.</a:t>
            </a:r>
          </a:p>
        </p:txBody>
      </p:sp>
      <p:sp>
        <p:nvSpPr>
          <p:cNvPr id="203" name="CuadroTexto 202">
            <a:extLst>
              <a:ext uri="{FF2B5EF4-FFF2-40B4-BE49-F238E27FC236}">
                <a16:creationId xmlns:a16="http://schemas.microsoft.com/office/drawing/2014/main" id="{6620D28B-C76E-4809-97AF-D3EA09E2C1D0}"/>
              </a:ext>
            </a:extLst>
          </p:cNvPr>
          <p:cNvSpPr txBox="1"/>
          <p:nvPr/>
        </p:nvSpPr>
        <p:spPr>
          <a:xfrm>
            <a:off x="76914" y="8548725"/>
            <a:ext cx="4034447" cy="1477328"/>
          </a:xfrm>
          <a:prstGeom prst="rect">
            <a:avLst/>
          </a:prstGeom>
          <a:noFill/>
        </p:spPr>
        <p:txBody>
          <a:bodyPr wrap="square" rtlCol="0">
            <a:spAutoFit/>
          </a:bodyPr>
          <a:lstStyle/>
          <a:p>
            <a:r>
              <a:rPr lang="es-MX" dirty="0"/>
              <a:t>Los aprendizajes esperados se favorecieron a través de los videos realizados simulando tener un oficio y profesión. La asistencia fue alta y      midieron acorde al ejemplo</a:t>
            </a:r>
          </a:p>
        </p:txBody>
      </p:sp>
      <p:pic>
        <p:nvPicPr>
          <p:cNvPr id="204" name="Gráfico 203" descr="Marca de verificación">
            <a:extLst>
              <a:ext uri="{FF2B5EF4-FFF2-40B4-BE49-F238E27FC236}">
                <a16:creationId xmlns:a16="http://schemas.microsoft.com/office/drawing/2014/main" id="{717C6DE4-F997-4430-90E3-577EC2BF523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92762" y="7270998"/>
            <a:ext cx="221063" cy="221063"/>
          </a:xfrm>
          <a:prstGeom prst="rect">
            <a:avLst/>
          </a:prstGeom>
        </p:spPr>
      </p:pic>
      <p:pic>
        <p:nvPicPr>
          <p:cNvPr id="205" name="Gráfico 204" descr="Marca de verificación">
            <a:extLst>
              <a:ext uri="{FF2B5EF4-FFF2-40B4-BE49-F238E27FC236}">
                <a16:creationId xmlns:a16="http://schemas.microsoft.com/office/drawing/2014/main" id="{7011906E-3B64-4AF8-A277-F54D0C835B5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6070" y="7452775"/>
            <a:ext cx="221063" cy="221063"/>
          </a:xfrm>
          <a:prstGeom prst="rect">
            <a:avLst/>
          </a:prstGeom>
        </p:spPr>
      </p:pic>
      <p:pic>
        <p:nvPicPr>
          <p:cNvPr id="206" name="Gráfico 205" descr="Marca de verificación">
            <a:extLst>
              <a:ext uri="{FF2B5EF4-FFF2-40B4-BE49-F238E27FC236}">
                <a16:creationId xmlns:a16="http://schemas.microsoft.com/office/drawing/2014/main" id="{B95437E1-1231-4628-A020-563E1522395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242" y="7632643"/>
            <a:ext cx="221063" cy="221063"/>
          </a:xfrm>
          <a:prstGeom prst="rect">
            <a:avLst/>
          </a:prstGeom>
        </p:spPr>
      </p:pic>
      <p:pic>
        <p:nvPicPr>
          <p:cNvPr id="207" name="Gráfico 206" descr="Marca de verificación">
            <a:extLst>
              <a:ext uri="{FF2B5EF4-FFF2-40B4-BE49-F238E27FC236}">
                <a16:creationId xmlns:a16="http://schemas.microsoft.com/office/drawing/2014/main" id="{109EAEBF-D769-42AF-AAF1-51831928401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242" y="7832538"/>
            <a:ext cx="221063" cy="221063"/>
          </a:xfrm>
          <a:prstGeom prst="rect">
            <a:avLst/>
          </a:prstGeom>
        </p:spPr>
      </p:pic>
      <p:pic>
        <p:nvPicPr>
          <p:cNvPr id="208" name="Gráfico 207" descr="Marca de verificación">
            <a:extLst>
              <a:ext uri="{FF2B5EF4-FFF2-40B4-BE49-F238E27FC236}">
                <a16:creationId xmlns:a16="http://schemas.microsoft.com/office/drawing/2014/main" id="{25329285-B332-45A4-A10B-2BC0A590F73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7604" y="8004712"/>
            <a:ext cx="221063" cy="221063"/>
          </a:xfrm>
          <a:prstGeom prst="rect">
            <a:avLst/>
          </a:prstGeom>
        </p:spPr>
      </p:pic>
      <p:pic>
        <p:nvPicPr>
          <p:cNvPr id="209" name="Gráfico 208" descr="Marca de verificación">
            <a:extLst>
              <a:ext uri="{FF2B5EF4-FFF2-40B4-BE49-F238E27FC236}">
                <a16:creationId xmlns:a16="http://schemas.microsoft.com/office/drawing/2014/main" id="{2481CC22-E134-41EF-B657-95AF3381A6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9228" y="8194874"/>
            <a:ext cx="221063" cy="221063"/>
          </a:xfrm>
          <a:prstGeom prst="rect">
            <a:avLst/>
          </a:prstGeom>
        </p:spPr>
      </p:pic>
    </p:spTree>
    <p:extLst>
      <p:ext uri="{BB962C8B-B14F-4D97-AF65-F5344CB8AC3E}">
        <p14:creationId xmlns:p14="http://schemas.microsoft.com/office/powerpoint/2010/main" val="251740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25293" y="778213"/>
            <a:ext cx="6536988" cy="9664184"/>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miércoles 12 de Mayo del 2021</a:t>
            </a:r>
          </a:p>
          <a:p>
            <a:endParaRPr lang="es-MX" b="1" dirty="0">
              <a:latin typeface="Arial" panose="020B0604020202020204" pitchFamily="34" charset="0"/>
              <a:cs typeface="Arial" panose="020B0604020202020204" pitchFamily="34" charset="0"/>
            </a:endParaRPr>
          </a:p>
          <a:p>
            <a:r>
              <a:rPr lang="es-MX" sz="1600" dirty="0">
                <a:latin typeface="Arial" panose="020B0604020202020204" pitchFamily="34" charset="0"/>
                <a:cs typeface="Arial" panose="020B0604020202020204" pitchFamily="34" charset="0"/>
              </a:rPr>
              <a:t>El día de hoy abrí el grupo de WhatsApp a las 7:50 a.m. dando los buenos días por medio de un audio y stickers, luego el pase de lista se realizó por un audio en el que los alumnos dijeron su nombre y su cuento favorito, posteriormente observé la programación de aprende en casa a través de la televisión para después enviar la actividad de este día la cual consistía en leer su cuento favorito en compañía de su familia, y como evidencia un audio contando un cuento de invención propia tratando de favorecer el aprendizaje esperado: cuenta historias de invención propia y expresa opiniones sobre las de otros compañeros, del campo de formación académica lenguaje y comunicación, desarrollando el lenguaje oral. </a:t>
            </a:r>
          </a:p>
          <a:p>
            <a:r>
              <a:rPr lang="es-MX" sz="1600" dirty="0">
                <a:latin typeface="Arial" panose="020B0604020202020204" pitchFamily="34" charset="0"/>
                <a:cs typeface="Arial" panose="020B0604020202020204" pitchFamily="34" charset="0"/>
              </a:rPr>
              <a:t>De acuerdo a las investigaciones con relación a al educación, </a:t>
            </a:r>
            <a:r>
              <a:rPr lang="es-ES" sz="1600" dirty="0">
                <a:latin typeface="Arial" panose="020B0604020202020204" pitchFamily="34" charset="0"/>
                <a:cs typeface="Arial" panose="020B0604020202020204" pitchFamily="34" charset="0"/>
              </a:rPr>
              <a:t>Ausubel (1983), mediante su teoría, enfatiza la importancia que tiene para los estudiantes la formación intelectual. Dicha situación implica para los docentes un reto, ya que supone para ellos la búsqueda de estrategias de enseñanza-aprendizaje así como actividades de aprendizaje y evaluación que conduzcan a interesar a los alumnos en el aprendizaje del contenido de la materia, lo cual a su vez será el medio por el cual se buscará desarrollar habilidades y valores implícitos en la disciplina estudiada, así como los requeridos para enfrentar un mundo cada vez más complejo, el medio fue el grupo de WhatsApp y las estrategias fueron los audios, videos, stickers, mensajitos, emojis y motivación que les daba. </a:t>
            </a:r>
            <a:r>
              <a:rPr lang="es-MX" sz="1600" dirty="0">
                <a:latin typeface="Arial" panose="020B0604020202020204" pitchFamily="34" charset="0"/>
                <a:cs typeface="Arial" panose="020B0604020202020204" pitchFamily="34" charset="0"/>
              </a:rPr>
              <a:t>Fueron pocos alumnos los que enviaron las evidencias pero a pesar de ello seguí con el mismo entusiasmo motivándolos y respondiendo a sus trabajos de manera personal para que identifiquen que estoy al pendiente de sus respuestas. También envié un video de una manera de dar a conocer la resiliencia a los niños y fue visto por padres de familia y alumnos. Durante todo el día estuve escuchando los</a:t>
            </a:r>
          </a:p>
          <a:p>
            <a:r>
              <a:rPr lang="es-MX" sz="1600" dirty="0">
                <a:latin typeface="Arial" panose="020B0604020202020204" pitchFamily="34" charset="0"/>
                <a:cs typeface="Arial" panose="020B0604020202020204" pitchFamily="34" charset="0"/>
              </a:rPr>
              <a:t>cuentos de los niños y cerré el grupo </a:t>
            </a:r>
          </a:p>
          <a:p>
            <a:r>
              <a:rPr lang="es-MX" sz="1600" dirty="0">
                <a:latin typeface="Arial" panose="020B0604020202020204" pitchFamily="34" charset="0"/>
                <a:cs typeface="Arial" panose="020B0604020202020204" pitchFamily="34" charset="0"/>
              </a:rPr>
              <a:t>de WhatsApp a las 8:00 p.m. </a:t>
            </a:r>
          </a:p>
          <a:p>
            <a:endParaRPr lang="es-MX" b="1" dirty="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014097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a:t>
              </a:r>
              <a:r>
                <a:rPr lang="es-MX" b="1" dirty="0"/>
                <a:t>Imagina, imaginaba, imaginaré</a:t>
              </a:r>
              <a:r>
                <a:rPr lang="es-MX" dirty="0"/>
                <a:t>. 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384995"/>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a:t>
                </a:r>
                <a:r>
                  <a:rPr lang="es-MX" sz="1200" dirty="0">
                    <a:latin typeface="Comic Sans MS" panose="030F0702030302020204" pitchFamily="66" charset="0"/>
                  </a:rPr>
                  <a:t>La participación de los alumnos fue poca, ya que solo algunos enviaron la evidencia requerida. En los cuentos escuchados pude percatarme de que se favorecieron adecuadamente el aprendizaje esperado ya que si eran de invención propia y desarrollando su lenguaje oral</a:t>
                </a:r>
                <a:r>
                  <a:rPr lang="es-MX" sz="1200" dirty="0">
                    <a:solidFill>
                      <a:srgbClr val="FF9999"/>
                    </a:solidFill>
                    <a:latin typeface="Comic Sans MS" panose="030F0702030302020204" pitchFamily="66" charset="0"/>
                  </a:rPr>
                  <a:t>.___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92662"/>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a:t>
              </a:r>
              <a:r>
                <a:rPr lang="es-MX" sz="1400" dirty="0">
                  <a:latin typeface="Comic Sans MS" panose="030F0702030302020204" pitchFamily="66" charset="0"/>
                </a:rPr>
                <a:t>El aprendizaje esperado se favoreció de manera adecuada, la participación de los alumnos fue muy buena y el apoyo de los padres de familia sigue siendo positivo y son agradecidos</a:t>
              </a:r>
              <a:r>
                <a:rPr lang="es-MX" sz="1800" dirty="0">
                  <a:solidFill>
                    <a:schemeClr val="bg1"/>
                  </a:solidFill>
                  <a:latin typeface="Comic Sans MS" panose="030F0702030302020204" pitchFamily="66" charset="0"/>
                </a:rPr>
                <a:t>._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73214" cy="1261884"/>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400" dirty="0">
                  <a:latin typeface="Comic Sans MS" panose="030F0702030302020204" pitchFamily="66" charset="0"/>
                </a:rPr>
                <a:t>La participación de los alumnos es poca, la minoría de los alumnos enviaron las evidencias requeridas, la mayoría de los padres de familia ven y escuchan los videos y mensajes pero no obtengo respuesta alguna.</a:t>
              </a:r>
              <a:r>
                <a:rPr lang="es-MX" sz="1600" dirty="0">
                  <a:solidFill>
                    <a:schemeClr val="bg1"/>
                  </a:solidFill>
                  <a:latin typeface="Comic Sans MS" panose="030F0702030302020204" pitchFamily="66" charset="0"/>
                </a:rPr>
                <a:t>_</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12</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29" name="Gráfico 128" descr="Marca de verificación">
            <a:extLst>
              <a:ext uri="{FF2B5EF4-FFF2-40B4-BE49-F238E27FC236}">
                <a16:creationId xmlns:a16="http://schemas.microsoft.com/office/drawing/2014/main" id="{855C2F62-40EE-4602-A510-6AADE6C40B4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31147" y="623496"/>
            <a:ext cx="557395" cy="557395"/>
          </a:xfrm>
          <a:prstGeom prst="rect">
            <a:avLst/>
          </a:prstGeom>
        </p:spPr>
      </p:pic>
      <p:pic>
        <p:nvPicPr>
          <p:cNvPr id="131" name="Gráfico 130" descr="Marca de verificación">
            <a:extLst>
              <a:ext uri="{FF2B5EF4-FFF2-40B4-BE49-F238E27FC236}">
                <a16:creationId xmlns:a16="http://schemas.microsoft.com/office/drawing/2014/main" id="{0B1AA8B0-1FEF-42DC-8CFB-92413A0298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70861" y="2309417"/>
            <a:ext cx="557395" cy="557395"/>
          </a:xfrm>
          <a:prstGeom prst="rect">
            <a:avLst/>
          </a:prstGeom>
        </p:spPr>
      </p:pic>
      <p:pic>
        <p:nvPicPr>
          <p:cNvPr id="133" name="Gráfico 132" descr="Marca de verificación">
            <a:extLst>
              <a:ext uri="{FF2B5EF4-FFF2-40B4-BE49-F238E27FC236}">
                <a16:creationId xmlns:a16="http://schemas.microsoft.com/office/drawing/2014/main" id="{79903A7F-29F1-40AC-9BDD-7D4E143F7A9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99640" y="2986230"/>
            <a:ext cx="557395" cy="557395"/>
          </a:xfrm>
          <a:prstGeom prst="rect">
            <a:avLst/>
          </a:prstGeom>
        </p:spPr>
      </p:pic>
      <p:pic>
        <p:nvPicPr>
          <p:cNvPr id="134" name="Gráfico 133" descr="Marca de verificación">
            <a:extLst>
              <a:ext uri="{FF2B5EF4-FFF2-40B4-BE49-F238E27FC236}">
                <a16:creationId xmlns:a16="http://schemas.microsoft.com/office/drawing/2014/main" id="{2B59B814-00B0-4B70-BCF9-AC870DC0350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7741" y="4007863"/>
            <a:ext cx="273989" cy="273989"/>
          </a:xfrm>
          <a:prstGeom prst="rect">
            <a:avLst/>
          </a:prstGeom>
        </p:spPr>
      </p:pic>
      <p:pic>
        <p:nvPicPr>
          <p:cNvPr id="154" name="Gráfico 153" descr="Marca de verificación">
            <a:extLst>
              <a:ext uri="{FF2B5EF4-FFF2-40B4-BE49-F238E27FC236}">
                <a16:creationId xmlns:a16="http://schemas.microsoft.com/office/drawing/2014/main" id="{7E8B53E7-C440-41E1-AC89-A55926BFB24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3257" y="4234376"/>
            <a:ext cx="273989" cy="273989"/>
          </a:xfrm>
          <a:prstGeom prst="rect">
            <a:avLst/>
          </a:prstGeom>
        </p:spPr>
      </p:pic>
      <p:pic>
        <p:nvPicPr>
          <p:cNvPr id="156" name="Gráfico 155" descr="Marca de verificación">
            <a:extLst>
              <a:ext uri="{FF2B5EF4-FFF2-40B4-BE49-F238E27FC236}">
                <a16:creationId xmlns:a16="http://schemas.microsoft.com/office/drawing/2014/main" id="{C9BF45AD-5F58-4F99-B326-E241456A91D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7741" y="4999527"/>
            <a:ext cx="273989" cy="273989"/>
          </a:xfrm>
          <a:prstGeom prst="rect">
            <a:avLst/>
          </a:prstGeom>
        </p:spPr>
      </p:pic>
      <p:pic>
        <p:nvPicPr>
          <p:cNvPr id="157" name="Gráfico 156" descr="Marca de verificación">
            <a:extLst>
              <a:ext uri="{FF2B5EF4-FFF2-40B4-BE49-F238E27FC236}">
                <a16:creationId xmlns:a16="http://schemas.microsoft.com/office/drawing/2014/main" id="{8E1F3E51-CAE7-4187-8F7F-FF7396ED566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62645" y="5885468"/>
            <a:ext cx="273989" cy="273989"/>
          </a:xfrm>
          <a:prstGeom prst="rect">
            <a:avLst/>
          </a:prstGeom>
        </p:spPr>
      </p:pic>
      <p:pic>
        <p:nvPicPr>
          <p:cNvPr id="158" name="Gráfico 157" descr="Marca de verificación">
            <a:extLst>
              <a:ext uri="{FF2B5EF4-FFF2-40B4-BE49-F238E27FC236}">
                <a16:creationId xmlns:a16="http://schemas.microsoft.com/office/drawing/2014/main" id="{FA086A31-41D9-4E7C-8EDD-99F552A1A5F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6564" y="6102013"/>
            <a:ext cx="262122" cy="262122"/>
          </a:xfrm>
          <a:prstGeom prst="rect">
            <a:avLst/>
          </a:prstGeom>
        </p:spPr>
      </p:pic>
      <p:pic>
        <p:nvPicPr>
          <p:cNvPr id="159" name="Gráfico 158" descr="Marca de verificación">
            <a:extLst>
              <a:ext uri="{FF2B5EF4-FFF2-40B4-BE49-F238E27FC236}">
                <a16:creationId xmlns:a16="http://schemas.microsoft.com/office/drawing/2014/main" id="{65E0E976-EFC5-4BA3-8A05-752C6604551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5616" y="6261809"/>
            <a:ext cx="273989" cy="273989"/>
          </a:xfrm>
          <a:prstGeom prst="rect">
            <a:avLst/>
          </a:prstGeom>
        </p:spPr>
      </p:pic>
      <p:pic>
        <p:nvPicPr>
          <p:cNvPr id="160" name="Gráfico 159" descr="Marca de verificación">
            <a:extLst>
              <a:ext uri="{FF2B5EF4-FFF2-40B4-BE49-F238E27FC236}">
                <a16:creationId xmlns:a16="http://schemas.microsoft.com/office/drawing/2014/main" id="{ACF330D8-E1F5-4CAF-BF9D-3AEBEFE33E4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76564" y="6472280"/>
            <a:ext cx="273989" cy="273989"/>
          </a:xfrm>
          <a:prstGeom prst="rect">
            <a:avLst/>
          </a:prstGeom>
        </p:spPr>
      </p:pic>
      <p:pic>
        <p:nvPicPr>
          <p:cNvPr id="162" name="Gráfico 161" descr="Marca de verificación">
            <a:extLst>
              <a:ext uri="{FF2B5EF4-FFF2-40B4-BE49-F238E27FC236}">
                <a16:creationId xmlns:a16="http://schemas.microsoft.com/office/drawing/2014/main" id="{4821E3EC-DB91-4275-A4E8-D907975112C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9811" y="7206068"/>
            <a:ext cx="273989" cy="273989"/>
          </a:xfrm>
          <a:prstGeom prst="rect">
            <a:avLst/>
          </a:prstGeom>
        </p:spPr>
      </p:pic>
      <p:pic>
        <p:nvPicPr>
          <p:cNvPr id="163" name="Gráfico 162" descr="Marca de verificación">
            <a:extLst>
              <a:ext uri="{FF2B5EF4-FFF2-40B4-BE49-F238E27FC236}">
                <a16:creationId xmlns:a16="http://schemas.microsoft.com/office/drawing/2014/main" id="{9939D817-4C72-48E0-B1E8-F697F7FE169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4516" y="7365985"/>
            <a:ext cx="273989" cy="273989"/>
          </a:xfrm>
          <a:prstGeom prst="rect">
            <a:avLst/>
          </a:prstGeom>
        </p:spPr>
      </p:pic>
      <p:pic>
        <p:nvPicPr>
          <p:cNvPr id="164" name="Gráfico 163" descr="Marca de verificación">
            <a:extLst>
              <a:ext uri="{FF2B5EF4-FFF2-40B4-BE49-F238E27FC236}">
                <a16:creationId xmlns:a16="http://schemas.microsoft.com/office/drawing/2014/main" id="{BB3BE297-15BF-4DF8-95BB-B32EC19EFF7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1866" y="7587679"/>
            <a:ext cx="273989" cy="273989"/>
          </a:xfrm>
          <a:prstGeom prst="rect">
            <a:avLst/>
          </a:prstGeom>
        </p:spPr>
      </p:pic>
      <p:pic>
        <p:nvPicPr>
          <p:cNvPr id="167" name="Gráfico 166" descr="Marca de verificación">
            <a:extLst>
              <a:ext uri="{FF2B5EF4-FFF2-40B4-BE49-F238E27FC236}">
                <a16:creationId xmlns:a16="http://schemas.microsoft.com/office/drawing/2014/main" id="{BEF5915F-A6D4-466B-AB75-DEC879B0492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1866" y="7794898"/>
            <a:ext cx="273989" cy="273989"/>
          </a:xfrm>
          <a:prstGeom prst="rect">
            <a:avLst/>
          </a:prstGeom>
        </p:spPr>
      </p:pic>
      <p:pic>
        <p:nvPicPr>
          <p:cNvPr id="188" name="Gráfico 187" descr="Marca de verificación">
            <a:extLst>
              <a:ext uri="{FF2B5EF4-FFF2-40B4-BE49-F238E27FC236}">
                <a16:creationId xmlns:a16="http://schemas.microsoft.com/office/drawing/2014/main" id="{670319A8-F3C7-478B-88C8-3BE1425EB88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1866" y="7987337"/>
            <a:ext cx="273989" cy="273989"/>
          </a:xfrm>
          <a:prstGeom prst="rect">
            <a:avLst/>
          </a:prstGeom>
        </p:spPr>
      </p:pic>
      <p:pic>
        <p:nvPicPr>
          <p:cNvPr id="189" name="Gráfico 188" descr="Marca de verificación">
            <a:extLst>
              <a:ext uri="{FF2B5EF4-FFF2-40B4-BE49-F238E27FC236}">
                <a16:creationId xmlns:a16="http://schemas.microsoft.com/office/drawing/2014/main" id="{351EAA66-2614-4C47-AA8B-0E1D2B1B043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1866" y="8157813"/>
            <a:ext cx="273989" cy="273989"/>
          </a:xfrm>
          <a:prstGeom prst="rect">
            <a:avLst/>
          </a:prstGeom>
        </p:spPr>
      </p:pic>
    </p:spTree>
    <p:extLst>
      <p:ext uri="{BB962C8B-B14F-4D97-AF65-F5344CB8AC3E}">
        <p14:creationId xmlns:p14="http://schemas.microsoft.com/office/powerpoint/2010/main" val="3848934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64204" y="739302"/>
            <a:ext cx="6575898" cy="9787295"/>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jueves 13 de Mayo del 2021</a:t>
            </a:r>
          </a:p>
          <a:p>
            <a:r>
              <a:rPr lang="es-MX" dirty="0">
                <a:latin typeface="Arial" panose="020B0604020202020204" pitchFamily="34" charset="0"/>
                <a:cs typeface="Arial" panose="020B0604020202020204" pitchFamily="34" charset="0"/>
              </a:rPr>
              <a:t>Di inicio a la clase por WhatsApp a las 7:50 a.m. mandé un saludo de buenos días por audio y envié stickers divertidos y animados. La mayoría de los alumnos enviaron su audio diciendo su nombre y saludando. Posteriormente observé la programación de Aprende en Casa y terminando envié las actividades de lenguaje y comunicación favoreciendo el aprendizaje: escribe instructivos, cartas, recados y señalamientos utilizando recursos propios, con una actividad en la que observaron un video de cómo hacer una masa y siguieron un instructivo para hacerla y enviaron un video y fotos, también actividades de pensamiento matemático favoreciendo el aprendizaje: Ubica objetos y lugares cuya ubicación desconoce, a través de la interpretación de relaciones espaciales y puntos de referencia, jugando a la reina dice, que consta de moverse para un lado u otro con un aro y moviendo ese objeto en diferentes ubicaciones espaciales y completando una copia donde identificaron y colorearon animales dentro y fuera de un lugar.</a:t>
            </a:r>
            <a:r>
              <a:rPr lang="es-ES" dirty="0">
                <a:latin typeface="Arial" panose="020B0604020202020204" pitchFamily="34" charset="0"/>
                <a:cs typeface="Arial" panose="020B0604020202020204" pitchFamily="34" charset="0"/>
              </a:rPr>
              <a:t> Las actividades propuestas desarrollan su intelecto y favorecen aprendizajes de cada campo de formación académica, y como mencionan </a:t>
            </a:r>
            <a:r>
              <a:rPr lang="es-MX" dirty="0" err="1">
                <a:latin typeface="Arial" panose="020B0604020202020204" pitchFamily="34" charset="0"/>
                <a:cs typeface="Arial" panose="020B0604020202020204" pitchFamily="34" charset="0"/>
              </a:rPr>
              <a:t>Cascales</a:t>
            </a:r>
            <a:r>
              <a:rPr lang="es-MX" dirty="0">
                <a:latin typeface="Arial" panose="020B0604020202020204" pitchFamily="34" charset="0"/>
                <a:cs typeface="Arial" panose="020B0604020202020204" pitchFamily="34" charset="0"/>
              </a:rPr>
              <a:t>-Martínez, A., Carrillo-García, M. E., y Redondo-Rocamora, A. M. (2017) </a:t>
            </a:r>
            <a:r>
              <a:rPr lang="es-ES" dirty="0">
                <a:latin typeface="Arial" panose="020B0604020202020204" pitchFamily="34" charset="0"/>
                <a:cs typeface="Arial" panose="020B0604020202020204" pitchFamily="34" charset="0"/>
              </a:rPr>
              <a:t>los hacen tener un pensamiento crítico, reflexivo y participativo acorde a sus edades.</a:t>
            </a:r>
            <a:r>
              <a:rPr lang="es-MX" dirty="0">
                <a:latin typeface="Arial" panose="020B0604020202020204" pitchFamily="34" charset="0"/>
                <a:cs typeface="Arial" panose="020B0604020202020204" pitchFamily="34" charset="0"/>
              </a:rPr>
              <a:t> Las respuestas fueron mejores de las esperadas, los alumnos enviaron evidencias y de manera personal respondía a sus actividades para motivarlos a que siguieran trabajando de esa forma. Este día fue bueno y </a:t>
            </a:r>
          </a:p>
          <a:p>
            <a:r>
              <a:rPr lang="es-MX" dirty="0">
                <a:latin typeface="Arial" panose="020B0604020202020204" pitchFamily="34" charset="0"/>
                <a:cs typeface="Arial" panose="020B0604020202020204" pitchFamily="34" charset="0"/>
              </a:rPr>
              <a:t>me agradó la manera de trabajar de </a:t>
            </a:r>
          </a:p>
          <a:p>
            <a:r>
              <a:rPr lang="es-MX" dirty="0">
                <a:latin typeface="Arial" panose="020B0604020202020204" pitchFamily="34" charset="0"/>
                <a:cs typeface="Arial" panose="020B0604020202020204" pitchFamily="34" charset="0"/>
              </a:rPr>
              <a:t>todos, la participación en el grupo </a:t>
            </a:r>
          </a:p>
          <a:p>
            <a:r>
              <a:rPr lang="es-MX" dirty="0">
                <a:latin typeface="Arial" panose="020B0604020202020204" pitchFamily="34" charset="0"/>
                <a:cs typeface="Arial" panose="020B0604020202020204" pitchFamily="34" charset="0"/>
              </a:rPr>
              <a:t>estuvo activa durante todo el día.</a:t>
            </a:r>
          </a:p>
          <a:p>
            <a:endParaRPr lang="es-MX" dirty="0">
              <a:latin typeface="Arial" panose="020B0604020202020204" pitchFamily="34" charset="0"/>
              <a:cs typeface="Arial" panose="020B0604020202020204" pitchFamily="34" charset="0"/>
            </a:endParaRPr>
          </a:p>
          <a:p>
            <a:endParaRPr lang="es-MX" b="1"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59209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05665"/>
            <a:chOff x="-60113" y="101667"/>
            <a:chExt cx="8202188" cy="9905665"/>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b="1" dirty="0"/>
                <a:t>___Sé dónde me ubico siguiendo instructivos__</a:t>
              </a:r>
              <a:r>
                <a:rPr lang="es-MX" dirty="0"/>
                <a:t>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496779" y="3524803"/>
                <a:ext cx="4255000" cy="1431161"/>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a:t>
                </a:r>
                <a:r>
                  <a:rPr lang="es-MX" sz="1050" dirty="0">
                    <a:latin typeface="Comic Sans MS" panose="030F0702030302020204" pitchFamily="66" charset="0"/>
                  </a:rPr>
                  <a:t>La actividad de lenguaje y comunicación tuvo que ser modificada con adecuaciones curriculares siguiendo indicaciones de la educadora, ya que los alumnos son de primer grado y aún no saben escribir, se pidió escuchar el video y enviar fotografías de cómo estaban siguiendo los pasos del instructivo. Las respuestas fueron positivas y hubo participación de la mayoría de los alumnos</a:t>
                </a:r>
                <a:r>
                  <a:rPr lang="es-MX" sz="1050" dirty="0">
                    <a:solidFill>
                      <a:srgbClr val="FF9999"/>
                    </a:solidFill>
                    <a:latin typeface="Comic Sans MS" panose="030F0702030302020204" pitchFamily="66" charset="0"/>
                  </a:rPr>
                  <a:t>.___</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384995"/>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a:t>
              </a:r>
              <a:r>
                <a:rPr lang="es-MX" sz="1600" dirty="0">
                  <a:latin typeface="Comic Sans MS" panose="030F0702030302020204" pitchFamily="66" charset="0"/>
                </a:rPr>
                <a:t>Mayor participación, respuestas y asistencia de los alumnos, la mayoría envió sus evidencias a tiempo y los padres de familia dispuestos a colaborar con las actividades</a:t>
              </a:r>
              <a:r>
                <a:rPr lang="es-MX" sz="1800" dirty="0">
                  <a:solidFill>
                    <a:schemeClr val="bg1"/>
                  </a:solidFill>
                  <a:latin typeface="Comic Sans MS" panose="030F0702030302020204" pitchFamily="66" charset="0"/>
                </a:rPr>
                <a:t>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15772"/>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a:t>
              </a:r>
              <a:r>
                <a:rPr lang="es-MX" sz="1600" dirty="0">
                  <a:latin typeface="Comic Sans MS" panose="030F0702030302020204" pitchFamily="66" charset="0"/>
                </a:rPr>
                <a:t>Los alumnos comienzan a hacer presencia ya muy tarde posterior a que se abre el grupo de WhatsApp, la minoría aún no tiene el interés de participar</a:t>
              </a:r>
              <a:r>
                <a:rPr lang="es-MX" sz="1800" dirty="0">
                  <a:solidFill>
                    <a:schemeClr val="bg1"/>
                  </a:solidFill>
                  <a:latin typeface="Comic Sans MS" panose="030F0702030302020204" pitchFamily="66" charset="0"/>
                </a:rPr>
                <a:t>.__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13</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Mayo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29" name="Gráfico 128" descr="Marca de verificación">
            <a:extLst>
              <a:ext uri="{FF2B5EF4-FFF2-40B4-BE49-F238E27FC236}">
                <a16:creationId xmlns:a16="http://schemas.microsoft.com/office/drawing/2014/main" id="{6D337DB7-7763-40D3-A211-FD771A6F085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98252" y="564325"/>
            <a:ext cx="557395" cy="557395"/>
          </a:xfrm>
          <a:prstGeom prst="rect">
            <a:avLst/>
          </a:prstGeom>
        </p:spPr>
      </p:pic>
      <p:pic>
        <p:nvPicPr>
          <p:cNvPr id="133" name="Gráfico 132" descr="Marca de verificación">
            <a:extLst>
              <a:ext uri="{FF2B5EF4-FFF2-40B4-BE49-F238E27FC236}">
                <a16:creationId xmlns:a16="http://schemas.microsoft.com/office/drawing/2014/main" id="{465BD729-522D-4261-87C8-5E59D083515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8185" y="2290072"/>
            <a:ext cx="557395" cy="557395"/>
          </a:xfrm>
          <a:prstGeom prst="rect">
            <a:avLst/>
          </a:prstGeom>
        </p:spPr>
      </p:pic>
      <p:pic>
        <p:nvPicPr>
          <p:cNvPr id="134" name="Gráfico 133" descr="Marca de verificación">
            <a:extLst>
              <a:ext uri="{FF2B5EF4-FFF2-40B4-BE49-F238E27FC236}">
                <a16:creationId xmlns:a16="http://schemas.microsoft.com/office/drawing/2014/main" id="{7D83B7BD-DDD7-4EBE-9855-5E2E1BAF4F0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37966" y="2311331"/>
            <a:ext cx="557395" cy="557395"/>
          </a:xfrm>
          <a:prstGeom prst="rect">
            <a:avLst/>
          </a:prstGeom>
        </p:spPr>
      </p:pic>
      <p:pic>
        <p:nvPicPr>
          <p:cNvPr id="154" name="Gráfico 153" descr="Marca de verificación">
            <a:extLst>
              <a:ext uri="{FF2B5EF4-FFF2-40B4-BE49-F238E27FC236}">
                <a16:creationId xmlns:a16="http://schemas.microsoft.com/office/drawing/2014/main" id="{DB90C16C-C35C-40C3-A53E-4F45F9027C0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59261" y="2993407"/>
            <a:ext cx="557395" cy="557395"/>
          </a:xfrm>
          <a:prstGeom prst="rect">
            <a:avLst/>
          </a:prstGeom>
        </p:spPr>
      </p:pic>
      <p:pic>
        <p:nvPicPr>
          <p:cNvPr id="156" name="Gráfico 155" descr="Marca de verificación">
            <a:extLst>
              <a:ext uri="{FF2B5EF4-FFF2-40B4-BE49-F238E27FC236}">
                <a16:creationId xmlns:a16="http://schemas.microsoft.com/office/drawing/2014/main" id="{9F01A80F-04A3-4DFB-9F73-147DB6DF9A2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2" y="4046608"/>
            <a:ext cx="255299" cy="255299"/>
          </a:xfrm>
          <a:prstGeom prst="rect">
            <a:avLst/>
          </a:prstGeom>
        </p:spPr>
      </p:pic>
      <p:pic>
        <p:nvPicPr>
          <p:cNvPr id="157" name="Gráfico 156" descr="Marca de verificación">
            <a:extLst>
              <a:ext uri="{FF2B5EF4-FFF2-40B4-BE49-F238E27FC236}">
                <a16:creationId xmlns:a16="http://schemas.microsoft.com/office/drawing/2014/main" id="{626F4E39-BA26-4DDA-93A3-49D7FDA967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2" y="4256179"/>
            <a:ext cx="255299" cy="255299"/>
          </a:xfrm>
          <a:prstGeom prst="rect">
            <a:avLst/>
          </a:prstGeom>
        </p:spPr>
      </p:pic>
      <p:pic>
        <p:nvPicPr>
          <p:cNvPr id="158" name="Gráfico 157" descr="Marca de verificación">
            <a:extLst>
              <a:ext uri="{FF2B5EF4-FFF2-40B4-BE49-F238E27FC236}">
                <a16:creationId xmlns:a16="http://schemas.microsoft.com/office/drawing/2014/main" id="{4CD40896-61DA-4A5C-BECF-25960BC5117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2627" y="4465516"/>
            <a:ext cx="255299" cy="255299"/>
          </a:xfrm>
          <a:prstGeom prst="rect">
            <a:avLst/>
          </a:prstGeom>
        </p:spPr>
      </p:pic>
      <p:pic>
        <p:nvPicPr>
          <p:cNvPr id="159" name="Gráfico 158" descr="Marca de verificación">
            <a:extLst>
              <a:ext uri="{FF2B5EF4-FFF2-40B4-BE49-F238E27FC236}">
                <a16:creationId xmlns:a16="http://schemas.microsoft.com/office/drawing/2014/main" id="{8EDBF234-9009-4854-A43F-68EA836D4F3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322" y="4628106"/>
            <a:ext cx="255299" cy="255299"/>
          </a:xfrm>
          <a:prstGeom prst="rect">
            <a:avLst/>
          </a:prstGeom>
        </p:spPr>
      </p:pic>
      <p:pic>
        <p:nvPicPr>
          <p:cNvPr id="160" name="Gráfico 159" descr="Marca de verificación">
            <a:extLst>
              <a:ext uri="{FF2B5EF4-FFF2-40B4-BE49-F238E27FC236}">
                <a16:creationId xmlns:a16="http://schemas.microsoft.com/office/drawing/2014/main" id="{E0FCDEB8-A92A-4906-8457-050AEC529A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0872" y="4817118"/>
            <a:ext cx="255299" cy="255299"/>
          </a:xfrm>
          <a:prstGeom prst="rect">
            <a:avLst/>
          </a:prstGeom>
        </p:spPr>
      </p:pic>
      <p:pic>
        <p:nvPicPr>
          <p:cNvPr id="162" name="Gráfico 161" descr="Marca de verificación">
            <a:extLst>
              <a:ext uri="{FF2B5EF4-FFF2-40B4-BE49-F238E27FC236}">
                <a16:creationId xmlns:a16="http://schemas.microsoft.com/office/drawing/2014/main" id="{E73A027B-EFCA-4FE6-BC55-01357E1DD7A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9731" y="4997613"/>
            <a:ext cx="255299" cy="255299"/>
          </a:xfrm>
          <a:prstGeom prst="rect">
            <a:avLst/>
          </a:prstGeom>
        </p:spPr>
      </p:pic>
      <p:pic>
        <p:nvPicPr>
          <p:cNvPr id="163" name="Gráfico 162" descr="Marca de verificación">
            <a:extLst>
              <a:ext uri="{FF2B5EF4-FFF2-40B4-BE49-F238E27FC236}">
                <a16:creationId xmlns:a16="http://schemas.microsoft.com/office/drawing/2014/main" id="{7F8C36A6-41C3-4C73-90B7-9FD4940BB15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8310" y="5901693"/>
            <a:ext cx="255299" cy="255299"/>
          </a:xfrm>
          <a:prstGeom prst="rect">
            <a:avLst/>
          </a:prstGeom>
        </p:spPr>
      </p:pic>
      <p:pic>
        <p:nvPicPr>
          <p:cNvPr id="164" name="Gráfico 163" descr="Marca de verificación">
            <a:extLst>
              <a:ext uri="{FF2B5EF4-FFF2-40B4-BE49-F238E27FC236}">
                <a16:creationId xmlns:a16="http://schemas.microsoft.com/office/drawing/2014/main" id="{43E53A1A-8106-4A8A-B43C-5C1757DFAD1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33008" y="6092242"/>
            <a:ext cx="255299" cy="255299"/>
          </a:xfrm>
          <a:prstGeom prst="rect">
            <a:avLst/>
          </a:prstGeom>
        </p:spPr>
      </p:pic>
      <p:pic>
        <p:nvPicPr>
          <p:cNvPr id="167" name="Gráfico 166" descr="Marca de verificación">
            <a:extLst>
              <a:ext uri="{FF2B5EF4-FFF2-40B4-BE49-F238E27FC236}">
                <a16:creationId xmlns:a16="http://schemas.microsoft.com/office/drawing/2014/main" id="{EB1348FC-3D8D-4DB7-A3B3-B6197BEAB66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75427" y="6293270"/>
            <a:ext cx="255299" cy="255299"/>
          </a:xfrm>
          <a:prstGeom prst="rect">
            <a:avLst/>
          </a:prstGeom>
        </p:spPr>
      </p:pic>
      <p:pic>
        <p:nvPicPr>
          <p:cNvPr id="188" name="Gráfico 187" descr="Marca de verificación">
            <a:extLst>
              <a:ext uri="{FF2B5EF4-FFF2-40B4-BE49-F238E27FC236}">
                <a16:creationId xmlns:a16="http://schemas.microsoft.com/office/drawing/2014/main" id="{ADC0B30F-4CCD-454D-B8E1-12156F5D977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7884" y="6464791"/>
            <a:ext cx="255299" cy="255299"/>
          </a:xfrm>
          <a:prstGeom prst="rect">
            <a:avLst/>
          </a:prstGeom>
        </p:spPr>
      </p:pic>
      <p:pic>
        <p:nvPicPr>
          <p:cNvPr id="189" name="Gráfico 188" descr="Marca de verificación">
            <a:extLst>
              <a:ext uri="{FF2B5EF4-FFF2-40B4-BE49-F238E27FC236}">
                <a16:creationId xmlns:a16="http://schemas.microsoft.com/office/drawing/2014/main" id="{611A10B0-4433-4376-8717-B383393643A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46533" y="7234040"/>
            <a:ext cx="255299" cy="255299"/>
          </a:xfrm>
          <a:prstGeom prst="rect">
            <a:avLst/>
          </a:prstGeom>
        </p:spPr>
      </p:pic>
      <p:pic>
        <p:nvPicPr>
          <p:cNvPr id="191" name="Gráfico 190" descr="Marca de verificación">
            <a:extLst>
              <a:ext uri="{FF2B5EF4-FFF2-40B4-BE49-F238E27FC236}">
                <a16:creationId xmlns:a16="http://schemas.microsoft.com/office/drawing/2014/main" id="{73B06DC9-6E53-4B4E-9FCB-C6AD060CF31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46533" y="7405824"/>
            <a:ext cx="255299" cy="255299"/>
          </a:xfrm>
          <a:prstGeom prst="rect">
            <a:avLst/>
          </a:prstGeom>
        </p:spPr>
      </p:pic>
      <p:pic>
        <p:nvPicPr>
          <p:cNvPr id="193" name="Gráfico 192" descr="Marca de verificación">
            <a:extLst>
              <a:ext uri="{FF2B5EF4-FFF2-40B4-BE49-F238E27FC236}">
                <a16:creationId xmlns:a16="http://schemas.microsoft.com/office/drawing/2014/main" id="{86C2CF9E-BF8F-4ACB-982B-36B2765297E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9351" y="7624434"/>
            <a:ext cx="255299" cy="255299"/>
          </a:xfrm>
          <a:prstGeom prst="rect">
            <a:avLst/>
          </a:prstGeom>
        </p:spPr>
      </p:pic>
      <p:pic>
        <p:nvPicPr>
          <p:cNvPr id="195" name="Gráfico 194" descr="Marca de verificación">
            <a:extLst>
              <a:ext uri="{FF2B5EF4-FFF2-40B4-BE49-F238E27FC236}">
                <a16:creationId xmlns:a16="http://schemas.microsoft.com/office/drawing/2014/main" id="{52E80277-134C-418E-BBF3-40515281FB9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3841" y="7809155"/>
            <a:ext cx="255299" cy="255299"/>
          </a:xfrm>
          <a:prstGeom prst="rect">
            <a:avLst/>
          </a:prstGeom>
        </p:spPr>
      </p:pic>
      <p:pic>
        <p:nvPicPr>
          <p:cNvPr id="197" name="Gráfico 196" descr="Marca de verificación">
            <a:extLst>
              <a:ext uri="{FF2B5EF4-FFF2-40B4-BE49-F238E27FC236}">
                <a16:creationId xmlns:a16="http://schemas.microsoft.com/office/drawing/2014/main" id="{8AEFC857-D616-43B7-9C29-18FBD99F4E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9111" y="7997303"/>
            <a:ext cx="255299" cy="255299"/>
          </a:xfrm>
          <a:prstGeom prst="rect">
            <a:avLst/>
          </a:prstGeom>
        </p:spPr>
      </p:pic>
      <p:pic>
        <p:nvPicPr>
          <p:cNvPr id="199" name="Gráfico 198" descr="Marca de verificación">
            <a:extLst>
              <a:ext uri="{FF2B5EF4-FFF2-40B4-BE49-F238E27FC236}">
                <a16:creationId xmlns:a16="http://schemas.microsoft.com/office/drawing/2014/main" id="{93A9F8CC-4818-436B-973A-448888F613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432" y="8186710"/>
            <a:ext cx="255299" cy="255299"/>
          </a:xfrm>
          <a:prstGeom prst="rect">
            <a:avLst/>
          </a:prstGeom>
        </p:spPr>
      </p:pic>
    </p:spTree>
    <p:extLst>
      <p:ext uri="{BB962C8B-B14F-4D97-AF65-F5344CB8AC3E}">
        <p14:creationId xmlns:p14="http://schemas.microsoft.com/office/powerpoint/2010/main" val="347402995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1076</TotalTime>
  <Words>3342</Words>
  <Application>Microsoft Office PowerPoint</Application>
  <PresentationFormat>Personalizado</PresentationFormat>
  <Paragraphs>335</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Comic Sans MS</vt:lpstr>
      <vt:lpstr>Tema de Office</vt:lpstr>
      <vt:lpstr>Escuela Normal de Educación Preescolar del Estado de Coahuila 2020 – 2021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CORINA BELTRAN GARCIA</cp:lastModifiedBy>
  <cp:revision>46</cp:revision>
  <dcterms:created xsi:type="dcterms:W3CDTF">2020-11-09T23:20:30Z</dcterms:created>
  <dcterms:modified xsi:type="dcterms:W3CDTF">2021-05-14T17:39:04Z</dcterms:modified>
</cp:coreProperties>
</file>