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FF9999"/>
    <a:srgbClr val="FFFF66"/>
    <a:srgbClr val="79DCFF"/>
    <a:srgbClr val="CC99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71" d="100"/>
          <a:sy n="71" d="100"/>
        </p:scale>
        <p:origin x="6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14/05/2021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14/05/2021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14/05/2021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14/05/2021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solidFill>
                <a:srgbClr val="79DCFF"/>
              </a:solid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1F329376-FAAF-47B3-BC1C-BC1DEE6630DD}"/>
              </a:ext>
            </a:extLst>
          </p:cNvPr>
          <p:cNvSpPr txBox="1"/>
          <p:nvPr/>
        </p:nvSpPr>
        <p:spPr>
          <a:xfrm>
            <a:off x="524372" y="195155"/>
            <a:ext cx="637841" cy="369332"/>
          </a:xfrm>
          <a:prstGeom prst="rect">
            <a:avLst/>
          </a:prstGeom>
          <a:noFill/>
        </p:spPr>
        <p:txBody>
          <a:bodyPr wrap="square" rtlCol="0">
            <a:spAutoFit/>
          </a:bodyPr>
          <a:lstStyle/>
          <a:p>
            <a:pPr algn="ctr"/>
            <a:r>
              <a:rPr lang="es-ES_tradnl" dirty="0"/>
              <a:t>10</a:t>
            </a:r>
            <a:endParaRPr lang="es-ES" dirty="0"/>
          </a:p>
        </p:txBody>
      </p:sp>
      <p:sp>
        <p:nvSpPr>
          <p:cNvPr id="7" name="CuadroTexto 6">
            <a:extLst>
              <a:ext uri="{FF2B5EF4-FFF2-40B4-BE49-F238E27FC236}">
                <a16:creationId xmlns:a16="http://schemas.microsoft.com/office/drawing/2014/main" id="{C071BD8C-EBB6-4F7F-A8E6-1C20DCF87D11}"/>
              </a:ext>
            </a:extLst>
          </p:cNvPr>
          <p:cNvSpPr txBox="1"/>
          <p:nvPr/>
        </p:nvSpPr>
        <p:spPr>
          <a:xfrm>
            <a:off x="1348593" y="236531"/>
            <a:ext cx="594884" cy="369332"/>
          </a:xfrm>
          <a:prstGeom prst="rect">
            <a:avLst/>
          </a:prstGeom>
          <a:noFill/>
        </p:spPr>
        <p:txBody>
          <a:bodyPr wrap="square" rtlCol="0">
            <a:spAutoFit/>
          </a:bodyPr>
          <a:lstStyle/>
          <a:p>
            <a:pPr algn="ctr"/>
            <a:r>
              <a:rPr lang="es-ES_tradnl" dirty="0"/>
              <a:t>05</a:t>
            </a:r>
            <a:endParaRPr lang="es-ES" dirty="0"/>
          </a:p>
        </p:txBody>
      </p:sp>
      <p:sp>
        <p:nvSpPr>
          <p:cNvPr id="9" name="CuadroTexto 8">
            <a:extLst>
              <a:ext uri="{FF2B5EF4-FFF2-40B4-BE49-F238E27FC236}">
                <a16:creationId xmlns:a16="http://schemas.microsoft.com/office/drawing/2014/main" id="{0A56921D-F45D-4EE8-BF49-CAC4D9558160}"/>
              </a:ext>
            </a:extLst>
          </p:cNvPr>
          <p:cNvSpPr txBox="1"/>
          <p:nvPr/>
        </p:nvSpPr>
        <p:spPr>
          <a:xfrm>
            <a:off x="1982562" y="243092"/>
            <a:ext cx="741680" cy="369332"/>
          </a:xfrm>
          <a:prstGeom prst="rect">
            <a:avLst/>
          </a:prstGeom>
          <a:noFill/>
        </p:spPr>
        <p:txBody>
          <a:bodyPr wrap="square" rtlCol="0">
            <a:spAutoFit/>
          </a:bodyPr>
          <a:lstStyle/>
          <a:p>
            <a:r>
              <a:rPr lang="es-ES_tradnl" dirty="0"/>
              <a:t>21</a:t>
            </a:r>
            <a:endParaRPr lang="es-ES" dirty="0"/>
          </a:p>
        </p:txBody>
      </p:sp>
      <p:sp>
        <p:nvSpPr>
          <p:cNvPr id="14" name="CuadroTexto 13">
            <a:extLst>
              <a:ext uri="{FF2B5EF4-FFF2-40B4-BE49-F238E27FC236}">
                <a16:creationId xmlns:a16="http://schemas.microsoft.com/office/drawing/2014/main" id="{F66D751F-63B4-4D2F-8198-6998A16DA055}"/>
              </a:ext>
            </a:extLst>
          </p:cNvPr>
          <p:cNvSpPr txBox="1"/>
          <p:nvPr/>
        </p:nvSpPr>
        <p:spPr>
          <a:xfrm>
            <a:off x="3552330" y="1110598"/>
            <a:ext cx="1342662" cy="369332"/>
          </a:xfrm>
          <a:prstGeom prst="rect">
            <a:avLst/>
          </a:prstGeom>
          <a:noFill/>
        </p:spPr>
        <p:txBody>
          <a:bodyPr wrap="square" rtlCol="0">
            <a:spAutoFit/>
          </a:bodyPr>
          <a:lstStyle/>
          <a:p>
            <a:r>
              <a:rPr lang="es-ES_tradnl" dirty="0"/>
              <a:t>Ayudamos.</a:t>
            </a:r>
            <a:endParaRPr lang="es-ES" dirty="0"/>
          </a:p>
        </p:txBody>
      </p:sp>
      <p:sp>
        <p:nvSpPr>
          <p:cNvPr id="17" name="Corazón 16">
            <a:extLst>
              <a:ext uri="{FF2B5EF4-FFF2-40B4-BE49-F238E27FC236}">
                <a16:creationId xmlns:a16="http://schemas.microsoft.com/office/drawing/2014/main" id="{9FBEAF25-CAB9-48BE-96AB-7E6770E72476}"/>
              </a:ext>
            </a:extLst>
          </p:cNvPr>
          <p:cNvSpPr/>
          <p:nvPr/>
        </p:nvSpPr>
        <p:spPr>
          <a:xfrm>
            <a:off x="6506680" y="2383770"/>
            <a:ext cx="802552" cy="491805"/>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orazón 19">
            <a:extLst>
              <a:ext uri="{FF2B5EF4-FFF2-40B4-BE49-F238E27FC236}">
                <a16:creationId xmlns:a16="http://schemas.microsoft.com/office/drawing/2014/main" id="{B7F6B071-D673-481A-B490-939D640578E5}"/>
              </a:ext>
            </a:extLst>
          </p:cNvPr>
          <p:cNvSpPr/>
          <p:nvPr/>
        </p:nvSpPr>
        <p:spPr>
          <a:xfrm>
            <a:off x="2984534" y="3077681"/>
            <a:ext cx="772256" cy="417309"/>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Corazón 22">
            <a:extLst>
              <a:ext uri="{FF2B5EF4-FFF2-40B4-BE49-F238E27FC236}">
                <a16:creationId xmlns:a16="http://schemas.microsoft.com/office/drawing/2014/main" id="{0337975D-E808-4738-935F-37906A17FE64}"/>
              </a:ext>
            </a:extLst>
          </p:cNvPr>
          <p:cNvSpPr/>
          <p:nvPr/>
        </p:nvSpPr>
        <p:spPr>
          <a:xfrm>
            <a:off x="164892" y="4175247"/>
            <a:ext cx="141518" cy="9163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Corazón 25">
            <a:extLst>
              <a:ext uri="{FF2B5EF4-FFF2-40B4-BE49-F238E27FC236}">
                <a16:creationId xmlns:a16="http://schemas.microsoft.com/office/drawing/2014/main" id="{4E11CB62-741A-4B3C-B8B5-144633F192EC}"/>
              </a:ext>
            </a:extLst>
          </p:cNvPr>
          <p:cNvSpPr/>
          <p:nvPr/>
        </p:nvSpPr>
        <p:spPr>
          <a:xfrm>
            <a:off x="147462" y="4346169"/>
            <a:ext cx="140071" cy="125636"/>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Corazón 26">
            <a:extLst>
              <a:ext uri="{FF2B5EF4-FFF2-40B4-BE49-F238E27FC236}">
                <a16:creationId xmlns:a16="http://schemas.microsoft.com/office/drawing/2014/main" id="{A7B8AA4F-7DD8-4855-BFBA-3DF23844CE71}"/>
              </a:ext>
            </a:extLst>
          </p:cNvPr>
          <p:cNvSpPr/>
          <p:nvPr/>
        </p:nvSpPr>
        <p:spPr>
          <a:xfrm>
            <a:off x="147462" y="4544406"/>
            <a:ext cx="158948" cy="16364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Corazón 28">
            <a:extLst>
              <a:ext uri="{FF2B5EF4-FFF2-40B4-BE49-F238E27FC236}">
                <a16:creationId xmlns:a16="http://schemas.microsoft.com/office/drawing/2014/main" id="{4652948B-C526-4B23-819C-F57AF48CE190}"/>
              </a:ext>
            </a:extLst>
          </p:cNvPr>
          <p:cNvSpPr/>
          <p:nvPr/>
        </p:nvSpPr>
        <p:spPr>
          <a:xfrm>
            <a:off x="145240" y="4752694"/>
            <a:ext cx="158948" cy="120922"/>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Corazón 30">
            <a:extLst>
              <a:ext uri="{FF2B5EF4-FFF2-40B4-BE49-F238E27FC236}">
                <a16:creationId xmlns:a16="http://schemas.microsoft.com/office/drawing/2014/main" id="{71D656A1-ECBA-470F-A659-17589DA6FDC1}"/>
              </a:ext>
            </a:extLst>
          </p:cNvPr>
          <p:cNvSpPr/>
          <p:nvPr/>
        </p:nvSpPr>
        <p:spPr>
          <a:xfrm>
            <a:off x="124140" y="5124163"/>
            <a:ext cx="180048" cy="1701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Corazón 32">
            <a:extLst>
              <a:ext uri="{FF2B5EF4-FFF2-40B4-BE49-F238E27FC236}">
                <a16:creationId xmlns:a16="http://schemas.microsoft.com/office/drawing/2014/main" id="{34FDDF8D-6D0F-40AA-9BED-0ECD98708BF7}"/>
              </a:ext>
            </a:extLst>
          </p:cNvPr>
          <p:cNvSpPr/>
          <p:nvPr/>
        </p:nvSpPr>
        <p:spPr>
          <a:xfrm>
            <a:off x="165199" y="4919239"/>
            <a:ext cx="137352" cy="16557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CuadroTexto 34">
            <a:extLst>
              <a:ext uri="{FF2B5EF4-FFF2-40B4-BE49-F238E27FC236}">
                <a16:creationId xmlns:a16="http://schemas.microsoft.com/office/drawing/2014/main" id="{043C0791-9207-4F4D-AF86-287A5414C4C7}"/>
              </a:ext>
            </a:extLst>
          </p:cNvPr>
          <p:cNvSpPr txBox="1"/>
          <p:nvPr/>
        </p:nvSpPr>
        <p:spPr>
          <a:xfrm>
            <a:off x="3971519" y="4194806"/>
            <a:ext cx="3145977" cy="276999"/>
          </a:xfrm>
          <a:prstGeom prst="rect">
            <a:avLst/>
          </a:prstGeom>
          <a:noFill/>
        </p:spPr>
        <p:txBody>
          <a:bodyPr wrap="square" rtlCol="0">
            <a:spAutoFit/>
          </a:bodyPr>
          <a:lstStyle/>
          <a:p>
            <a:pPr algn="ctr"/>
            <a:r>
              <a:rPr lang="es-ES_tradnl" sz="1200" dirty="0"/>
              <a:t>Se lograron adecuadamente </a:t>
            </a:r>
            <a:endParaRPr lang="es-ES" sz="1200" dirty="0"/>
          </a:p>
        </p:txBody>
      </p:sp>
      <p:sp>
        <p:nvSpPr>
          <p:cNvPr id="36" name="CuadroTexto 35">
            <a:extLst>
              <a:ext uri="{FF2B5EF4-FFF2-40B4-BE49-F238E27FC236}">
                <a16:creationId xmlns:a16="http://schemas.microsoft.com/office/drawing/2014/main" id="{3A5D21EE-F8BF-40D3-B572-F1B59A7DB813}"/>
              </a:ext>
            </a:extLst>
          </p:cNvPr>
          <p:cNvSpPr txBox="1"/>
          <p:nvPr/>
        </p:nvSpPr>
        <p:spPr>
          <a:xfrm>
            <a:off x="2938170" y="4377884"/>
            <a:ext cx="5605982" cy="276999"/>
          </a:xfrm>
          <a:prstGeom prst="rect">
            <a:avLst/>
          </a:prstGeom>
          <a:noFill/>
        </p:spPr>
        <p:txBody>
          <a:bodyPr wrap="square" rtlCol="0">
            <a:spAutoFit/>
          </a:bodyPr>
          <a:lstStyle/>
          <a:p>
            <a:r>
              <a:rPr lang="es-ES_tradnl" sz="1200" dirty="0"/>
              <a:t>Debido a la situación se emplea utilizar materiales comunes dentro del hogar.</a:t>
            </a:r>
            <a:endParaRPr lang="es-ES" sz="1200" dirty="0"/>
          </a:p>
        </p:txBody>
      </p:sp>
      <p:sp>
        <p:nvSpPr>
          <p:cNvPr id="41" name="CuadroTexto 40">
            <a:extLst>
              <a:ext uri="{FF2B5EF4-FFF2-40B4-BE49-F238E27FC236}">
                <a16:creationId xmlns:a16="http://schemas.microsoft.com/office/drawing/2014/main" id="{95F868B6-BD7B-4CAC-843A-6CF80445C748}"/>
              </a:ext>
            </a:extLst>
          </p:cNvPr>
          <p:cNvSpPr txBox="1"/>
          <p:nvPr/>
        </p:nvSpPr>
        <p:spPr>
          <a:xfrm>
            <a:off x="3517048" y="4560334"/>
            <a:ext cx="5722685" cy="276999"/>
          </a:xfrm>
          <a:prstGeom prst="rect">
            <a:avLst/>
          </a:prstGeom>
          <a:noFill/>
        </p:spPr>
        <p:txBody>
          <a:bodyPr wrap="square" rtlCol="0">
            <a:spAutoFit/>
          </a:bodyPr>
          <a:lstStyle/>
          <a:p>
            <a:r>
              <a:rPr lang="es-ES_tradnl" sz="1200" dirty="0"/>
              <a:t>A pesar de ser un grupo mixto, se logro tener el nivel adecuado.</a:t>
            </a:r>
            <a:endParaRPr lang="es-ES" sz="1200" dirty="0"/>
          </a:p>
        </p:txBody>
      </p:sp>
      <p:sp>
        <p:nvSpPr>
          <p:cNvPr id="45" name="CuadroTexto 44">
            <a:extLst>
              <a:ext uri="{FF2B5EF4-FFF2-40B4-BE49-F238E27FC236}">
                <a16:creationId xmlns:a16="http://schemas.microsoft.com/office/drawing/2014/main" id="{E7955532-F256-4387-8952-9D3ACDD7F481}"/>
              </a:ext>
            </a:extLst>
          </p:cNvPr>
          <p:cNvSpPr txBox="1"/>
          <p:nvPr/>
        </p:nvSpPr>
        <p:spPr>
          <a:xfrm>
            <a:off x="4639882" y="4728883"/>
            <a:ext cx="3037327" cy="307777"/>
          </a:xfrm>
          <a:prstGeom prst="rect">
            <a:avLst/>
          </a:prstGeom>
          <a:noFill/>
        </p:spPr>
        <p:txBody>
          <a:bodyPr wrap="square" rtlCol="0">
            <a:spAutoFit/>
          </a:bodyPr>
          <a:lstStyle/>
          <a:p>
            <a:r>
              <a:rPr lang="es-ES_tradnl" sz="1400" dirty="0"/>
              <a:t>Se trabajo correctamente.</a:t>
            </a:r>
            <a:endParaRPr lang="es-ES" sz="1400" dirty="0"/>
          </a:p>
        </p:txBody>
      </p:sp>
      <p:sp>
        <p:nvSpPr>
          <p:cNvPr id="46" name="CuadroTexto 45">
            <a:extLst>
              <a:ext uri="{FF2B5EF4-FFF2-40B4-BE49-F238E27FC236}">
                <a16:creationId xmlns:a16="http://schemas.microsoft.com/office/drawing/2014/main" id="{6CA69DE8-1CDB-47F2-ABCF-4F9B6D275F4F}"/>
              </a:ext>
            </a:extLst>
          </p:cNvPr>
          <p:cNvSpPr txBox="1"/>
          <p:nvPr/>
        </p:nvSpPr>
        <p:spPr>
          <a:xfrm>
            <a:off x="3841805" y="4936373"/>
            <a:ext cx="3687156" cy="307777"/>
          </a:xfrm>
          <a:prstGeom prst="rect">
            <a:avLst/>
          </a:prstGeom>
          <a:noFill/>
        </p:spPr>
        <p:txBody>
          <a:bodyPr wrap="square" rtlCol="0">
            <a:spAutoFit/>
          </a:bodyPr>
          <a:lstStyle/>
          <a:p>
            <a:pPr algn="ctr"/>
            <a:r>
              <a:rPr lang="es-ES_tradnl" sz="1400" dirty="0"/>
              <a:t>Si, fue el adecuado.</a:t>
            </a:r>
            <a:endParaRPr lang="es-ES" sz="1400" dirty="0"/>
          </a:p>
        </p:txBody>
      </p:sp>
      <p:sp>
        <p:nvSpPr>
          <p:cNvPr id="47" name="Corazón 46">
            <a:extLst>
              <a:ext uri="{FF2B5EF4-FFF2-40B4-BE49-F238E27FC236}">
                <a16:creationId xmlns:a16="http://schemas.microsoft.com/office/drawing/2014/main" id="{4269C025-987B-49B7-BD06-3392BF89B0FD}"/>
              </a:ext>
            </a:extLst>
          </p:cNvPr>
          <p:cNvSpPr/>
          <p:nvPr/>
        </p:nvSpPr>
        <p:spPr>
          <a:xfrm>
            <a:off x="4537576" y="6008666"/>
            <a:ext cx="204612" cy="10304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Corazón 47">
            <a:extLst>
              <a:ext uri="{FF2B5EF4-FFF2-40B4-BE49-F238E27FC236}">
                <a16:creationId xmlns:a16="http://schemas.microsoft.com/office/drawing/2014/main" id="{8536041E-A2ED-439D-9B71-2835206BAEBD}"/>
              </a:ext>
            </a:extLst>
          </p:cNvPr>
          <p:cNvSpPr/>
          <p:nvPr/>
        </p:nvSpPr>
        <p:spPr>
          <a:xfrm>
            <a:off x="5139437" y="6186372"/>
            <a:ext cx="178944" cy="12762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Corazón 48">
            <a:extLst>
              <a:ext uri="{FF2B5EF4-FFF2-40B4-BE49-F238E27FC236}">
                <a16:creationId xmlns:a16="http://schemas.microsoft.com/office/drawing/2014/main" id="{13B72B60-5AE3-47F4-9266-76BDA6B59BD2}"/>
              </a:ext>
            </a:extLst>
          </p:cNvPr>
          <p:cNvSpPr/>
          <p:nvPr/>
        </p:nvSpPr>
        <p:spPr>
          <a:xfrm>
            <a:off x="5138658" y="6392864"/>
            <a:ext cx="178944" cy="97942"/>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0" name="Corazón 49">
            <a:extLst>
              <a:ext uri="{FF2B5EF4-FFF2-40B4-BE49-F238E27FC236}">
                <a16:creationId xmlns:a16="http://schemas.microsoft.com/office/drawing/2014/main" id="{B73A0B67-B8AE-4CAE-BC62-A63AA7944C32}"/>
              </a:ext>
            </a:extLst>
          </p:cNvPr>
          <p:cNvSpPr/>
          <p:nvPr/>
        </p:nvSpPr>
        <p:spPr>
          <a:xfrm>
            <a:off x="5089970" y="6595756"/>
            <a:ext cx="346393" cy="19702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Corazón 50">
            <a:extLst>
              <a:ext uri="{FF2B5EF4-FFF2-40B4-BE49-F238E27FC236}">
                <a16:creationId xmlns:a16="http://schemas.microsoft.com/office/drawing/2014/main" id="{5248D4A6-F601-4907-A8F8-D6B6B7F5FA43}"/>
              </a:ext>
            </a:extLst>
          </p:cNvPr>
          <p:cNvSpPr/>
          <p:nvPr/>
        </p:nvSpPr>
        <p:spPr>
          <a:xfrm>
            <a:off x="6104145" y="7252699"/>
            <a:ext cx="252716" cy="2309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Corazón 51">
            <a:extLst>
              <a:ext uri="{FF2B5EF4-FFF2-40B4-BE49-F238E27FC236}">
                <a16:creationId xmlns:a16="http://schemas.microsoft.com/office/drawing/2014/main" id="{0F0EB802-7A0A-4596-8F8E-FBFBD268DA33}"/>
              </a:ext>
            </a:extLst>
          </p:cNvPr>
          <p:cNvSpPr/>
          <p:nvPr/>
        </p:nvSpPr>
        <p:spPr>
          <a:xfrm>
            <a:off x="6120198" y="7431964"/>
            <a:ext cx="252716" cy="23452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Corazón 52">
            <a:extLst>
              <a:ext uri="{FF2B5EF4-FFF2-40B4-BE49-F238E27FC236}">
                <a16:creationId xmlns:a16="http://schemas.microsoft.com/office/drawing/2014/main" id="{157C16B9-8ED8-4BAE-AAA7-19513B4D680E}"/>
              </a:ext>
            </a:extLst>
          </p:cNvPr>
          <p:cNvSpPr/>
          <p:nvPr/>
        </p:nvSpPr>
        <p:spPr>
          <a:xfrm>
            <a:off x="6104145" y="7709637"/>
            <a:ext cx="252716" cy="161801"/>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Corazón 53">
            <a:extLst>
              <a:ext uri="{FF2B5EF4-FFF2-40B4-BE49-F238E27FC236}">
                <a16:creationId xmlns:a16="http://schemas.microsoft.com/office/drawing/2014/main" id="{1D07B62E-4137-4B9F-A1D5-A7B85B953021}"/>
              </a:ext>
            </a:extLst>
          </p:cNvPr>
          <p:cNvSpPr/>
          <p:nvPr/>
        </p:nvSpPr>
        <p:spPr>
          <a:xfrm>
            <a:off x="6085757" y="7903644"/>
            <a:ext cx="271104" cy="135034"/>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Corazón 54">
            <a:extLst>
              <a:ext uri="{FF2B5EF4-FFF2-40B4-BE49-F238E27FC236}">
                <a16:creationId xmlns:a16="http://schemas.microsoft.com/office/drawing/2014/main" id="{CED926FB-3743-40CF-AA05-5E8934C1D426}"/>
              </a:ext>
            </a:extLst>
          </p:cNvPr>
          <p:cNvSpPr/>
          <p:nvPr/>
        </p:nvSpPr>
        <p:spPr>
          <a:xfrm>
            <a:off x="6085757" y="8091015"/>
            <a:ext cx="287157" cy="14067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Corazón 55">
            <a:extLst>
              <a:ext uri="{FF2B5EF4-FFF2-40B4-BE49-F238E27FC236}">
                <a16:creationId xmlns:a16="http://schemas.microsoft.com/office/drawing/2014/main" id="{AA5FB17D-473F-4C92-9B28-7EB90925E042}"/>
              </a:ext>
            </a:extLst>
          </p:cNvPr>
          <p:cNvSpPr/>
          <p:nvPr/>
        </p:nvSpPr>
        <p:spPr>
          <a:xfrm>
            <a:off x="6113362" y="8212449"/>
            <a:ext cx="227124" cy="22946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CuadroTexto 72">
            <a:extLst>
              <a:ext uri="{FF2B5EF4-FFF2-40B4-BE49-F238E27FC236}">
                <a16:creationId xmlns:a16="http://schemas.microsoft.com/office/drawing/2014/main" id="{5FEED810-D24F-42C4-903E-859A599EBC3D}"/>
              </a:ext>
            </a:extLst>
          </p:cNvPr>
          <p:cNvSpPr txBox="1"/>
          <p:nvPr/>
        </p:nvSpPr>
        <p:spPr>
          <a:xfrm>
            <a:off x="37792" y="8603234"/>
            <a:ext cx="3714469" cy="923330"/>
          </a:xfrm>
          <a:prstGeom prst="rect">
            <a:avLst/>
          </a:prstGeom>
          <a:noFill/>
        </p:spPr>
        <p:txBody>
          <a:bodyPr wrap="square" rtlCol="0">
            <a:spAutoFit/>
          </a:bodyPr>
          <a:lstStyle/>
          <a:p>
            <a:r>
              <a:rPr lang="es-ES_tradnl" dirty="0"/>
              <a:t>Los padres de familia que ya han cumplido, cuestionan y motivan al infante para resolver las actividades.</a:t>
            </a:r>
            <a:endParaRPr lang="es-ES" dirty="0"/>
          </a:p>
        </p:txBody>
      </p:sp>
      <p:sp>
        <p:nvSpPr>
          <p:cNvPr id="75" name="CuadroTexto 74">
            <a:extLst>
              <a:ext uri="{FF2B5EF4-FFF2-40B4-BE49-F238E27FC236}">
                <a16:creationId xmlns:a16="http://schemas.microsoft.com/office/drawing/2014/main" id="{57BE0399-56C2-4318-B584-80BCF2819299}"/>
              </a:ext>
            </a:extLst>
          </p:cNvPr>
          <p:cNvSpPr txBox="1"/>
          <p:nvPr/>
        </p:nvSpPr>
        <p:spPr>
          <a:xfrm>
            <a:off x="3880562" y="8644657"/>
            <a:ext cx="4043338" cy="1015663"/>
          </a:xfrm>
          <a:prstGeom prst="rect">
            <a:avLst/>
          </a:prstGeom>
          <a:noFill/>
        </p:spPr>
        <p:txBody>
          <a:bodyPr wrap="square" rtlCol="0">
            <a:spAutoFit/>
          </a:bodyPr>
          <a:lstStyle/>
          <a:p>
            <a:r>
              <a:rPr lang="es-ES_tradnl" sz="1200" dirty="0"/>
              <a:t>La mayoría de los padres de familia aun no realizan las actividades con los alumnos generando un atraso en la evaluación de las evidencias, sin embargo esta falta tiene justificación pues algunos trabajan gran parte del día, optando por subir las evidencia el fin de semana</a:t>
            </a:r>
            <a:endParaRPr lang="es-ES" sz="1200" dirty="0"/>
          </a:p>
        </p:txBody>
      </p:sp>
    </p:spTree>
    <p:extLst>
      <p:ext uri="{BB962C8B-B14F-4D97-AF65-F5344CB8AC3E}">
        <p14:creationId xmlns:p14="http://schemas.microsoft.com/office/powerpoint/2010/main" val="203261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solidFill>
              <a:srgbClr val="FF9999"/>
            </a:solid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1F329376-FAAF-47B3-BC1C-BC1DEE6630DD}"/>
              </a:ext>
            </a:extLst>
          </p:cNvPr>
          <p:cNvSpPr txBox="1"/>
          <p:nvPr/>
        </p:nvSpPr>
        <p:spPr>
          <a:xfrm>
            <a:off x="524372" y="195155"/>
            <a:ext cx="637841" cy="369332"/>
          </a:xfrm>
          <a:prstGeom prst="rect">
            <a:avLst/>
          </a:prstGeom>
          <a:noFill/>
        </p:spPr>
        <p:txBody>
          <a:bodyPr wrap="square" rtlCol="0">
            <a:spAutoFit/>
          </a:bodyPr>
          <a:lstStyle/>
          <a:p>
            <a:pPr algn="ctr"/>
            <a:r>
              <a:rPr lang="es-ES_tradnl" dirty="0"/>
              <a:t>11</a:t>
            </a:r>
            <a:endParaRPr lang="es-ES" dirty="0"/>
          </a:p>
        </p:txBody>
      </p:sp>
      <p:sp>
        <p:nvSpPr>
          <p:cNvPr id="7" name="CuadroTexto 6">
            <a:extLst>
              <a:ext uri="{FF2B5EF4-FFF2-40B4-BE49-F238E27FC236}">
                <a16:creationId xmlns:a16="http://schemas.microsoft.com/office/drawing/2014/main" id="{C071BD8C-EBB6-4F7F-A8E6-1C20DCF87D11}"/>
              </a:ext>
            </a:extLst>
          </p:cNvPr>
          <p:cNvSpPr txBox="1"/>
          <p:nvPr/>
        </p:nvSpPr>
        <p:spPr>
          <a:xfrm>
            <a:off x="1348593" y="236531"/>
            <a:ext cx="594884" cy="369332"/>
          </a:xfrm>
          <a:prstGeom prst="rect">
            <a:avLst/>
          </a:prstGeom>
          <a:noFill/>
        </p:spPr>
        <p:txBody>
          <a:bodyPr wrap="square" rtlCol="0">
            <a:spAutoFit/>
          </a:bodyPr>
          <a:lstStyle/>
          <a:p>
            <a:pPr algn="ctr"/>
            <a:r>
              <a:rPr lang="es-ES_tradnl" dirty="0"/>
              <a:t>05</a:t>
            </a:r>
            <a:endParaRPr lang="es-ES" dirty="0"/>
          </a:p>
        </p:txBody>
      </p:sp>
      <p:sp>
        <p:nvSpPr>
          <p:cNvPr id="9" name="CuadroTexto 8">
            <a:extLst>
              <a:ext uri="{FF2B5EF4-FFF2-40B4-BE49-F238E27FC236}">
                <a16:creationId xmlns:a16="http://schemas.microsoft.com/office/drawing/2014/main" id="{0A56921D-F45D-4EE8-BF49-CAC4D9558160}"/>
              </a:ext>
            </a:extLst>
          </p:cNvPr>
          <p:cNvSpPr txBox="1"/>
          <p:nvPr/>
        </p:nvSpPr>
        <p:spPr>
          <a:xfrm>
            <a:off x="1982562" y="243092"/>
            <a:ext cx="741680" cy="369332"/>
          </a:xfrm>
          <a:prstGeom prst="rect">
            <a:avLst/>
          </a:prstGeom>
          <a:noFill/>
        </p:spPr>
        <p:txBody>
          <a:bodyPr wrap="square" rtlCol="0">
            <a:spAutoFit/>
          </a:bodyPr>
          <a:lstStyle/>
          <a:p>
            <a:r>
              <a:rPr lang="es-ES_tradnl" dirty="0"/>
              <a:t>21</a:t>
            </a:r>
            <a:endParaRPr lang="es-ES" dirty="0"/>
          </a:p>
        </p:txBody>
      </p:sp>
      <p:sp>
        <p:nvSpPr>
          <p:cNvPr id="14" name="CuadroTexto 13">
            <a:extLst>
              <a:ext uri="{FF2B5EF4-FFF2-40B4-BE49-F238E27FC236}">
                <a16:creationId xmlns:a16="http://schemas.microsoft.com/office/drawing/2014/main" id="{F66D751F-63B4-4D2F-8198-6998A16DA055}"/>
              </a:ext>
            </a:extLst>
          </p:cNvPr>
          <p:cNvSpPr txBox="1"/>
          <p:nvPr/>
        </p:nvSpPr>
        <p:spPr>
          <a:xfrm>
            <a:off x="3552330" y="1110598"/>
            <a:ext cx="1342662" cy="369332"/>
          </a:xfrm>
          <a:prstGeom prst="rect">
            <a:avLst/>
          </a:prstGeom>
          <a:noFill/>
        </p:spPr>
        <p:txBody>
          <a:bodyPr wrap="square" rtlCol="0">
            <a:spAutoFit/>
          </a:bodyPr>
          <a:lstStyle/>
          <a:p>
            <a:r>
              <a:rPr lang="es-ES_tradnl" dirty="0"/>
              <a:t>Ayudamos.</a:t>
            </a:r>
            <a:endParaRPr lang="es-ES" dirty="0"/>
          </a:p>
        </p:txBody>
      </p:sp>
      <p:sp>
        <p:nvSpPr>
          <p:cNvPr id="17" name="Corazón 16">
            <a:extLst>
              <a:ext uri="{FF2B5EF4-FFF2-40B4-BE49-F238E27FC236}">
                <a16:creationId xmlns:a16="http://schemas.microsoft.com/office/drawing/2014/main" id="{9FBEAF25-CAB9-48BE-96AB-7E6770E72476}"/>
              </a:ext>
            </a:extLst>
          </p:cNvPr>
          <p:cNvSpPr/>
          <p:nvPr/>
        </p:nvSpPr>
        <p:spPr>
          <a:xfrm>
            <a:off x="2835482" y="2383411"/>
            <a:ext cx="802552" cy="491805"/>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orazón 19">
            <a:extLst>
              <a:ext uri="{FF2B5EF4-FFF2-40B4-BE49-F238E27FC236}">
                <a16:creationId xmlns:a16="http://schemas.microsoft.com/office/drawing/2014/main" id="{B7F6B071-D673-481A-B490-939D640578E5}"/>
              </a:ext>
            </a:extLst>
          </p:cNvPr>
          <p:cNvSpPr/>
          <p:nvPr/>
        </p:nvSpPr>
        <p:spPr>
          <a:xfrm>
            <a:off x="2984534" y="3077681"/>
            <a:ext cx="772256" cy="417309"/>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Corazón 22">
            <a:extLst>
              <a:ext uri="{FF2B5EF4-FFF2-40B4-BE49-F238E27FC236}">
                <a16:creationId xmlns:a16="http://schemas.microsoft.com/office/drawing/2014/main" id="{0337975D-E808-4738-935F-37906A17FE64}"/>
              </a:ext>
            </a:extLst>
          </p:cNvPr>
          <p:cNvSpPr/>
          <p:nvPr/>
        </p:nvSpPr>
        <p:spPr>
          <a:xfrm>
            <a:off x="164892" y="4175247"/>
            <a:ext cx="141518" cy="9163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Corazón 25">
            <a:extLst>
              <a:ext uri="{FF2B5EF4-FFF2-40B4-BE49-F238E27FC236}">
                <a16:creationId xmlns:a16="http://schemas.microsoft.com/office/drawing/2014/main" id="{4E11CB62-741A-4B3C-B8B5-144633F192EC}"/>
              </a:ext>
            </a:extLst>
          </p:cNvPr>
          <p:cNvSpPr/>
          <p:nvPr/>
        </p:nvSpPr>
        <p:spPr>
          <a:xfrm>
            <a:off x="147462" y="4346169"/>
            <a:ext cx="140071" cy="125636"/>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Corazón 26">
            <a:extLst>
              <a:ext uri="{FF2B5EF4-FFF2-40B4-BE49-F238E27FC236}">
                <a16:creationId xmlns:a16="http://schemas.microsoft.com/office/drawing/2014/main" id="{A7B8AA4F-7DD8-4855-BFBA-3DF23844CE71}"/>
              </a:ext>
            </a:extLst>
          </p:cNvPr>
          <p:cNvSpPr/>
          <p:nvPr/>
        </p:nvSpPr>
        <p:spPr>
          <a:xfrm>
            <a:off x="147462" y="4544406"/>
            <a:ext cx="158948" cy="16364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Corazón 28">
            <a:extLst>
              <a:ext uri="{FF2B5EF4-FFF2-40B4-BE49-F238E27FC236}">
                <a16:creationId xmlns:a16="http://schemas.microsoft.com/office/drawing/2014/main" id="{4652948B-C526-4B23-819C-F57AF48CE190}"/>
              </a:ext>
            </a:extLst>
          </p:cNvPr>
          <p:cNvSpPr/>
          <p:nvPr/>
        </p:nvSpPr>
        <p:spPr>
          <a:xfrm>
            <a:off x="145240" y="4752694"/>
            <a:ext cx="158948" cy="120922"/>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Corazón 30">
            <a:extLst>
              <a:ext uri="{FF2B5EF4-FFF2-40B4-BE49-F238E27FC236}">
                <a16:creationId xmlns:a16="http://schemas.microsoft.com/office/drawing/2014/main" id="{71D656A1-ECBA-470F-A659-17589DA6FDC1}"/>
              </a:ext>
            </a:extLst>
          </p:cNvPr>
          <p:cNvSpPr/>
          <p:nvPr/>
        </p:nvSpPr>
        <p:spPr>
          <a:xfrm>
            <a:off x="124140" y="5124163"/>
            <a:ext cx="180048" cy="1701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Corazón 32">
            <a:extLst>
              <a:ext uri="{FF2B5EF4-FFF2-40B4-BE49-F238E27FC236}">
                <a16:creationId xmlns:a16="http://schemas.microsoft.com/office/drawing/2014/main" id="{34FDDF8D-6D0F-40AA-9BED-0ECD98708BF7}"/>
              </a:ext>
            </a:extLst>
          </p:cNvPr>
          <p:cNvSpPr/>
          <p:nvPr/>
        </p:nvSpPr>
        <p:spPr>
          <a:xfrm>
            <a:off x="165199" y="4919239"/>
            <a:ext cx="137352" cy="16557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CuadroTexto 34">
            <a:extLst>
              <a:ext uri="{FF2B5EF4-FFF2-40B4-BE49-F238E27FC236}">
                <a16:creationId xmlns:a16="http://schemas.microsoft.com/office/drawing/2014/main" id="{043C0791-9207-4F4D-AF86-287A5414C4C7}"/>
              </a:ext>
            </a:extLst>
          </p:cNvPr>
          <p:cNvSpPr txBox="1"/>
          <p:nvPr/>
        </p:nvSpPr>
        <p:spPr>
          <a:xfrm>
            <a:off x="3971519" y="4194806"/>
            <a:ext cx="3145977" cy="276999"/>
          </a:xfrm>
          <a:prstGeom prst="rect">
            <a:avLst/>
          </a:prstGeom>
          <a:noFill/>
        </p:spPr>
        <p:txBody>
          <a:bodyPr wrap="square" rtlCol="0">
            <a:spAutoFit/>
          </a:bodyPr>
          <a:lstStyle/>
          <a:p>
            <a:pPr algn="ctr"/>
            <a:r>
              <a:rPr lang="es-ES_tradnl" sz="1200" dirty="0"/>
              <a:t>Se lograron adecuadamente </a:t>
            </a:r>
            <a:endParaRPr lang="es-ES" sz="1200" dirty="0"/>
          </a:p>
        </p:txBody>
      </p:sp>
      <p:sp>
        <p:nvSpPr>
          <p:cNvPr id="36" name="CuadroTexto 35">
            <a:extLst>
              <a:ext uri="{FF2B5EF4-FFF2-40B4-BE49-F238E27FC236}">
                <a16:creationId xmlns:a16="http://schemas.microsoft.com/office/drawing/2014/main" id="{3A5D21EE-F8BF-40D3-B572-F1B59A7DB813}"/>
              </a:ext>
            </a:extLst>
          </p:cNvPr>
          <p:cNvSpPr txBox="1"/>
          <p:nvPr/>
        </p:nvSpPr>
        <p:spPr>
          <a:xfrm>
            <a:off x="2938170" y="4377884"/>
            <a:ext cx="5605982" cy="276999"/>
          </a:xfrm>
          <a:prstGeom prst="rect">
            <a:avLst/>
          </a:prstGeom>
          <a:noFill/>
        </p:spPr>
        <p:txBody>
          <a:bodyPr wrap="square" rtlCol="0">
            <a:spAutoFit/>
          </a:bodyPr>
          <a:lstStyle/>
          <a:p>
            <a:pPr algn="ctr"/>
            <a:r>
              <a:rPr lang="es-ES_tradnl" sz="1200" dirty="0"/>
              <a:t>El diseño del material fue adecuado y llamativo..</a:t>
            </a:r>
            <a:endParaRPr lang="es-ES" sz="1200" dirty="0"/>
          </a:p>
        </p:txBody>
      </p:sp>
      <p:sp>
        <p:nvSpPr>
          <p:cNvPr id="41" name="CuadroTexto 40">
            <a:extLst>
              <a:ext uri="{FF2B5EF4-FFF2-40B4-BE49-F238E27FC236}">
                <a16:creationId xmlns:a16="http://schemas.microsoft.com/office/drawing/2014/main" id="{95F868B6-BD7B-4CAC-843A-6CF80445C748}"/>
              </a:ext>
            </a:extLst>
          </p:cNvPr>
          <p:cNvSpPr txBox="1"/>
          <p:nvPr/>
        </p:nvSpPr>
        <p:spPr>
          <a:xfrm>
            <a:off x="3517048" y="4560334"/>
            <a:ext cx="5722685" cy="276999"/>
          </a:xfrm>
          <a:prstGeom prst="rect">
            <a:avLst/>
          </a:prstGeom>
          <a:noFill/>
        </p:spPr>
        <p:txBody>
          <a:bodyPr wrap="square" rtlCol="0">
            <a:spAutoFit/>
          </a:bodyPr>
          <a:lstStyle/>
          <a:p>
            <a:r>
              <a:rPr lang="es-ES_tradnl" sz="1200" dirty="0"/>
              <a:t>A pesar de ser un grupo mixto, se logro tener el nivel adecuado.</a:t>
            </a:r>
            <a:endParaRPr lang="es-ES" sz="1200" dirty="0"/>
          </a:p>
        </p:txBody>
      </p:sp>
      <p:sp>
        <p:nvSpPr>
          <p:cNvPr id="45" name="CuadroTexto 44">
            <a:extLst>
              <a:ext uri="{FF2B5EF4-FFF2-40B4-BE49-F238E27FC236}">
                <a16:creationId xmlns:a16="http://schemas.microsoft.com/office/drawing/2014/main" id="{E7955532-F256-4387-8952-9D3ACDD7F481}"/>
              </a:ext>
            </a:extLst>
          </p:cNvPr>
          <p:cNvSpPr txBox="1"/>
          <p:nvPr/>
        </p:nvSpPr>
        <p:spPr>
          <a:xfrm>
            <a:off x="4639882" y="4728883"/>
            <a:ext cx="3037327" cy="307777"/>
          </a:xfrm>
          <a:prstGeom prst="rect">
            <a:avLst/>
          </a:prstGeom>
          <a:noFill/>
        </p:spPr>
        <p:txBody>
          <a:bodyPr wrap="square" rtlCol="0">
            <a:spAutoFit/>
          </a:bodyPr>
          <a:lstStyle/>
          <a:p>
            <a:r>
              <a:rPr lang="es-ES_tradnl" sz="1400" dirty="0"/>
              <a:t>Se trabajo correctamente.</a:t>
            </a:r>
            <a:endParaRPr lang="es-ES" sz="1400" dirty="0"/>
          </a:p>
        </p:txBody>
      </p:sp>
      <p:sp>
        <p:nvSpPr>
          <p:cNvPr id="46" name="CuadroTexto 45">
            <a:extLst>
              <a:ext uri="{FF2B5EF4-FFF2-40B4-BE49-F238E27FC236}">
                <a16:creationId xmlns:a16="http://schemas.microsoft.com/office/drawing/2014/main" id="{6CA69DE8-1CDB-47F2-ABCF-4F9B6D275F4F}"/>
              </a:ext>
            </a:extLst>
          </p:cNvPr>
          <p:cNvSpPr txBox="1"/>
          <p:nvPr/>
        </p:nvSpPr>
        <p:spPr>
          <a:xfrm>
            <a:off x="3841805" y="4936373"/>
            <a:ext cx="3687156" cy="307777"/>
          </a:xfrm>
          <a:prstGeom prst="rect">
            <a:avLst/>
          </a:prstGeom>
          <a:noFill/>
        </p:spPr>
        <p:txBody>
          <a:bodyPr wrap="square" rtlCol="0">
            <a:spAutoFit/>
          </a:bodyPr>
          <a:lstStyle/>
          <a:p>
            <a:pPr algn="ctr"/>
            <a:r>
              <a:rPr lang="es-ES_tradnl" sz="1400" dirty="0"/>
              <a:t>Si, fue el adecuado.</a:t>
            </a:r>
            <a:endParaRPr lang="es-ES" sz="1400" dirty="0"/>
          </a:p>
        </p:txBody>
      </p:sp>
      <p:sp>
        <p:nvSpPr>
          <p:cNvPr id="47" name="Corazón 46">
            <a:extLst>
              <a:ext uri="{FF2B5EF4-FFF2-40B4-BE49-F238E27FC236}">
                <a16:creationId xmlns:a16="http://schemas.microsoft.com/office/drawing/2014/main" id="{4269C025-987B-49B7-BD06-3392BF89B0FD}"/>
              </a:ext>
            </a:extLst>
          </p:cNvPr>
          <p:cNvSpPr/>
          <p:nvPr/>
        </p:nvSpPr>
        <p:spPr>
          <a:xfrm>
            <a:off x="4537576" y="6008666"/>
            <a:ext cx="204612" cy="10304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Corazón 47">
            <a:extLst>
              <a:ext uri="{FF2B5EF4-FFF2-40B4-BE49-F238E27FC236}">
                <a16:creationId xmlns:a16="http://schemas.microsoft.com/office/drawing/2014/main" id="{8536041E-A2ED-439D-9B71-2835206BAEBD}"/>
              </a:ext>
            </a:extLst>
          </p:cNvPr>
          <p:cNvSpPr/>
          <p:nvPr/>
        </p:nvSpPr>
        <p:spPr>
          <a:xfrm>
            <a:off x="5651689" y="6225447"/>
            <a:ext cx="178944" cy="12762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Corazón 48">
            <a:extLst>
              <a:ext uri="{FF2B5EF4-FFF2-40B4-BE49-F238E27FC236}">
                <a16:creationId xmlns:a16="http://schemas.microsoft.com/office/drawing/2014/main" id="{13B72B60-5AE3-47F4-9266-76BDA6B59BD2}"/>
              </a:ext>
            </a:extLst>
          </p:cNvPr>
          <p:cNvSpPr/>
          <p:nvPr/>
        </p:nvSpPr>
        <p:spPr>
          <a:xfrm>
            <a:off x="4543188" y="6429899"/>
            <a:ext cx="178944" cy="97942"/>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0" name="Corazón 49">
            <a:extLst>
              <a:ext uri="{FF2B5EF4-FFF2-40B4-BE49-F238E27FC236}">
                <a16:creationId xmlns:a16="http://schemas.microsoft.com/office/drawing/2014/main" id="{B73A0B67-B8AE-4CAE-BC62-A63AA7944C32}"/>
              </a:ext>
            </a:extLst>
          </p:cNvPr>
          <p:cNvSpPr/>
          <p:nvPr/>
        </p:nvSpPr>
        <p:spPr>
          <a:xfrm>
            <a:off x="5594501" y="6546292"/>
            <a:ext cx="346393" cy="19702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Corazón 50">
            <a:extLst>
              <a:ext uri="{FF2B5EF4-FFF2-40B4-BE49-F238E27FC236}">
                <a16:creationId xmlns:a16="http://schemas.microsoft.com/office/drawing/2014/main" id="{5248D4A6-F601-4907-A8F8-D6B6B7F5FA43}"/>
              </a:ext>
            </a:extLst>
          </p:cNvPr>
          <p:cNvSpPr/>
          <p:nvPr/>
        </p:nvSpPr>
        <p:spPr>
          <a:xfrm>
            <a:off x="6104145" y="7252699"/>
            <a:ext cx="252716" cy="2309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Corazón 51">
            <a:extLst>
              <a:ext uri="{FF2B5EF4-FFF2-40B4-BE49-F238E27FC236}">
                <a16:creationId xmlns:a16="http://schemas.microsoft.com/office/drawing/2014/main" id="{0F0EB802-7A0A-4596-8F8E-FBFBD268DA33}"/>
              </a:ext>
            </a:extLst>
          </p:cNvPr>
          <p:cNvSpPr/>
          <p:nvPr/>
        </p:nvSpPr>
        <p:spPr>
          <a:xfrm>
            <a:off x="6120198" y="7431964"/>
            <a:ext cx="252716" cy="23452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Corazón 52">
            <a:extLst>
              <a:ext uri="{FF2B5EF4-FFF2-40B4-BE49-F238E27FC236}">
                <a16:creationId xmlns:a16="http://schemas.microsoft.com/office/drawing/2014/main" id="{157C16B9-8ED8-4BAE-AAA7-19513B4D680E}"/>
              </a:ext>
            </a:extLst>
          </p:cNvPr>
          <p:cNvSpPr/>
          <p:nvPr/>
        </p:nvSpPr>
        <p:spPr>
          <a:xfrm>
            <a:off x="6104145" y="7709637"/>
            <a:ext cx="252716" cy="161801"/>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Corazón 53">
            <a:extLst>
              <a:ext uri="{FF2B5EF4-FFF2-40B4-BE49-F238E27FC236}">
                <a16:creationId xmlns:a16="http://schemas.microsoft.com/office/drawing/2014/main" id="{1D07B62E-4137-4B9F-A1D5-A7B85B953021}"/>
              </a:ext>
            </a:extLst>
          </p:cNvPr>
          <p:cNvSpPr/>
          <p:nvPr/>
        </p:nvSpPr>
        <p:spPr>
          <a:xfrm>
            <a:off x="6085757" y="7903644"/>
            <a:ext cx="271104" cy="135034"/>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Corazón 54">
            <a:extLst>
              <a:ext uri="{FF2B5EF4-FFF2-40B4-BE49-F238E27FC236}">
                <a16:creationId xmlns:a16="http://schemas.microsoft.com/office/drawing/2014/main" id="{CED926FB-3743-40CF-AA05-5E8934C1D426}"/>
              </a:ext>
            </a:extLst>
          </p:cNvPr>
          <p:cNvSpPr/>
          <p:nvPr/>
        </p:nvSpPr>
        <p:spPr>
          <a:xfrm>
            <a:off x="6085757" y="8091015"/>
            <a:ext cx="287157" cy="14067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Corazón 55">
            <a:extLst>
              <a:ext uri="{FF2B5EF4-FFF2-40B4-BE49-F238E27FC236}">
                <a16:creationId xmlns:a16="http://schemas.microsoft.com/office/drawing/2014/main" id="{AA5FB17D-473F-4C92-9B28-7EB90925E042}"/>
              </a:ext>
            </a:extLst>
          </p:cNvPr>
          <p:cNvSpPr/>
          <p:nvPr/>
        </p:nvSpPr>
        <p:spPr>
          <a:xfrm>
            <a:off x="6113362" y="8212449"/>
            <a:ext cx="227124" cy="22946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CuadroTexto 72">
            <a:extLst>
              <a:ext uri="{FF2B5EF4-FFF2-40B4-BE49-F238E27FC236}">
                <a16:creationId xmlns:a16="http://schemas.microsoft.com/office/drawing/2014/main" id="{5FEED810-D24F-42C4-903E-859A599EBC3D}"/>
              </a:ext>
            </a:extLst>
          </p:cNvPr>
          <p:cNvSpPr txBox="1"/>
          <p:nvPr/>
        </p:nvSpPr>
        <p:spPr>
          <a:xfrm>
            <a:off x="37792" y="8603234"/>
            <a:ext cx="3714469" cy="1200329"/>
          </a:xfrm>
          <a:prstGeom prst="rect">
            <a:avLst/>
          </a:prstGeom>
          <a:noFill/>
        </p:spPr>
        <p:txBody>
          <a:bodyPr wrap="square" rtlCol="0">
            <a:spAutoFit/>
          </a:bodyPr>
          <a:lstStyle/>
          <a:p>
            <a:r>
              <a:rPr lang="es-ES_tradnl" dirty="0"/>
              <a:t>Se logro rescatar la actividad en tiempo y forma a pesar de solicitar el apoyo de los padres de familia, en general, hay buena comunicación.  </a:t>
            </a:r>
            <a:endParaRPr lang="es-ES" dirty="0"/>
          </a:p>
        </p:txBody>
      </p:sp>
      <p:sp>
        <p:nvSpPr>
          <p:cNvPr id="75" name="CuadroTexto 74">
            <a:extLst>
              <a:ext uri="{FF2B5EF4-FFF2-40B4-BE49-F238E27FC236}">
                <a16:creationId xmlns:a16="http://schemas.microsoft.com/office/drawing/2014/main" id="{57BE0399-56C2-4318-B584-80BCF2819299}"/>
              </a:ext>
            </a:extLst>
          </p:cNvPr>
          <p:cNvSpPr txBox="1"/>
          <p:nvPr/>
        </p:nvSpPr>
        <p:spPr>
          <a:xfrm>
            <a:off x="3900164" y="8623955"/>
            <a:ext cx="3976874" cy="1200329"/>
          </a:xfrm>
          <a:prstGeom prst="rect">
            <a:avLst/>
          </a:prstGeom>
          <a:noFill/>
        </p:spPr>
        <p:txBody>
          <a:bodyPr wrap="square" rtlCol="0">
            <a:spAutoFit/>
          </a:bodyPr>
          <a:lstStyle/>
          <a:p>
            <a:r>
              <a:rPr lang="es-ES_tradnl" sz="1200" dirty="0"/>
              <a:t>Algunos padres de familia tardan en responder en tiempo y forma.</a:t>
            </a:r>
          </a:p>
          <a:p>
            <a:r>
              <a:rPr lang="es-ES" sz="1200" dirty="0"/>
              <a:t>Según Marcia,(2016) indica que es imprescindible el establecimiento de una actuación conjunta entre docentes y progenitores, pues a mayor comunicación mejores logros académicos.</a:t>
            </a:r>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solidFill>
              <a:srgbClr val="FFC000"/>
            </a:solid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1F329376-FAAF-47B3-BC1C-BC1DEE6630DD}"/>
              </a:ext>
            </a:extLst>
          </p:cNvPr>
          <p:cNvSpPr txBox="1"/>
          <p:nvPr/>
        </p:nvSpPr>
        <p:spPr>
          <a:xfrm>
            <a:off x="524372" y="195155"/>
            <a:ext cx="637841" cy="369332"/>
          </a:xfrm>
          <a:prstGeom prst="rect">
            <a:avLst/>
          </a:prstGeom>
          <a:noFill/>
        </p:spPr>
        <p:txBody>
          <a:bodyPr wrap="square" rtlCol="0">
            <a:spAutoFit/>
          </a:bodyPr>
          <a:lstStyle/>
          <a:p>
            <a:pPr algn="ctr"/>
            <a:r>
              <a:rPr lang="es-ES_tradnl" dirty="0"/>
              <a:t>12</a:t>
            </a:r>
            <a:endParaRPr lang="es-ES" dirty="0"/>
          </a:p>
        </p:txBody>
      </p:sp>
      <p:sp>
        <p:nvSpPr>
          <p:cNvPr id="7" name="CuadroTexto 6">
            <a:extLst>
              <a:ext uri="{FF2B5EF4-FFF2-40B4-BE49-F238E27FC236}">
                <a16:creationId xmlns:a16="http://schemas.microsoft.com/office/drawing/2014/main" id="{C071BD8C-EBB6-4F7F-A8E6-1C20DCF87D11}"/>
              </a:ext>
            </a:extLst>
          </p:cNvPr>
          <p:cNvSpPr txBox="1"/>
          <p:nvPr/>
        </p:nvSpPr>
        <p:spPr>
          <a:xfrm>
            <a:off x="1348593" y="236531"/>
            <a:ext cx="594884" cy="369332"/>
          </a:xfrm>
          <a:prstGeom prst="rect">
            <a:avLst/>
          </a:prstGeom>
          <a:noFill/>
        </p:spPr>
        <p:txBody>
          <a:bodyPr wrap="square" rtlCol="0">
            <a:spAutoFit/>
          </a:bodyPr>
          <a:lstStyle/>
          <a:p>
            <a:pPr algn="ctr"/>
            <a:r>
              <a:rPr lang="es-ES_tradnl" dirty="0"/>
              <a:t>05</a:t>
            </a:r>
            <a:endParaRPr lang="es-ES" dirty="0"/>
          </a:p>
        </p:txBody>
      </p:sp>
      <p:sp>
        <p:nvSpPr>
          <p:cNvPr id="9" name="CuadroTexto 8">
            <a:extLst>
              <a:ext uri="{FF2B5EF4-FFF2-40B4-BE49-F238E27FC236}">
                <a16:creationId xmlns:a16="http://schemas.microsoft.com/office/drawing/2014/main" id="{0A56921D-F45D-4EE8-BF49-CAC4D9558160}"/>
              </a:ext>
            </a:extLst>
          </p:cNvPr>
          <p:cNvSpPr txBox="1"/>
          <p:nvPr/>
        </p:nvSpPr>
        <p:spPr>
          <a:xfrm>
            <a:off x="1982562" y="243092"/>
            <a:ext cx="741680" cy="369332"/>
          </a:xfrm>
          <a:prstGeom prst="rect">
            <a:avLst/>
          </a:prstGeom>
          <a:noFill/>
        </p:spPr>
        <p:txBody>
          <a:bodyPr wrap="square" rtlCol="0">
            <a:spAutoFit/>
          </a:bodyPr>
          <a:lstStyle/>
          <a:p>
            <a:r>
              <a:rPr lang="es-ES_tradnl" dirty="0"/>
              <a:t>21</a:t>
            </a:r>
            <a:endParaRPr lang="es-ES" dirty="0"/>
          </a:p>
        </p:txBody>
      </p:sp>
      <p:sp>
        <p:nvSpPr>
          <p:cNvPr id="14" name="CuadroTexto 13">
            <a:extLst>
              <a:ext uri="{FF2B5EF4-FFF2-40B4-BE49-F238E27FC236}">
                <a16:creationId xmlns:a16="http://schemas.microsoft.com/office/drawing/2014/main" id="{F66D751F-63B4-4D2F-8198-6998A16DA055}"/>
              </a:ext>
            </a:extLst>
          </p:cNvPr>
          <p:cNvSpPr txBox="1"/>
          <p:nvPr/>
        </p:nvSpPr>
        <p:spPr>
          <a:xfrm>
            <a:off x="3552330" y="1110598"/>
            <a:ext cx="1342662" cy="369332"/>
          </a:xfrm>
          <a:prstGeom prst="rect">
            <a:avLst/>
          </a:prstGeom>
          <a:noFill/>
        </p:spPr>
        <p:txBody>
          <a:bodyPr wrap="square" rtlCol="0">
            <a:spAutoFit/>
          </a:bodyPr>
          <a:lstStyle/>
          <a:p>
            <a:r>
              <a:rPr lang="es-ES_tradnl" dirty="0"/>
              <a:t>Ayudamos.</a:t>
            </a:r>
            <a:endParaRPr lang="es-ES" dirty="0"/>
          </a:p>
        </p:txBody>
      </p:sp>
      <p:sp>
        <p:nvSpPr>
          <p:cNvPr id="17" name="Corazón 16">
            <a:extLst>
              <a:ext uri="{FF2B5EF4-FFF2-40B4-BE49-F238E27FC236}">
                <a16:creationId xmlns:a16="http://schemas.microsoft.com/office/drawing/2014/main" id="{9FBEAF25-CAB9-48BE-96AB-7E6770E72476}"/>
              </a:ext>
            </a:extLst>
          </p:cNvPr>
          <p:cNvSpPr/>
          <p:nvPr/>
        </p:nvSpPr>
        <p:spPr>
          <a:xfrm>
            <a:off x="506526" y="2411874"/>
            <a:ext cx="802552" cy="491805"/>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orazón 19">
            <a:extLst>
              <a:ext uri="{FF2B5EF4-FFF2-40B4-BE49-F238E27FC236}">
                <a16:creationId xmlns:a16="http://schemas.microsoft.com/office/drawing/2014/main" id="{B7F6B071-D673-481A-B490-939D640578E5}"/>
              </a:ext>
            </a:extLst>
          </p:cNvPr>
          <p:cNvSpPr/>
          <p:nvPr/>
        </p:nvSpPr>
        <p:spPr>
          <a:xfrm>
            <a:off x="2984534" y="3077681"/>
            <a:ext cx="772256" cy="417309"/>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Corazón 22">
            <a:extLst>
              <a:ext uri="{FF2B5EF4-FFF2-40B4-BE49-F238E27FC236}">
                <a16:creationId xmlns:a16="http://schemas.microsoft.com/office/drawing/2014/main" id="{0337975D-E808-4738-935F-37906A17FE64}"/>
              </a:ext>
            </a:extLst>
          </p:cNvPr>
          <p:cNvSpPr/>
          <p:nvPr/>
        </p:nvSpPr>
        <p:spPr>
          <a:xfrm>
            <a:off x="164892" y="4175247"/>
            <a:ext cx="141518" cy="9163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Corazón 25">
            <a:extLst>
              <a:ext uri="{FF2B5EF4-FFF2-40B4-BE49-F238E27FC236}">
                <a16:creationId xmlns:a16="http://schemas.microsoft.com/office/drawing/2014/main" id="{4E11CB62-741A-4B3C-B8B5-144633F192EC}"/>
              </a:ext>
            </a:extLst>
          </p:cNvPr>
          <p:cNvSpPr/>
          <p:nvPr/>
        </p:nvSpPr>
        <p:spPr>
          <a:xfrm>
            <a:off x="147462" y="4346169"/>
            <a:ext cx="140071" cy="125636"/>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Corazón 26">
            <a:extLst>
              <a:ext uri="{FF2B5EF4-FFF2-40B4-BE49-F238E27FC236}">
                <a16:creationId xmlns:a16="http://schemas.microsoft.com/office/drawing/2014/main" id="{A7B8AA4F-7DD8-4855-BFBA-3DF23844CE71}"/>
              </a:ext>
            </a:extLst>
          </p:cNvPr>
          <p:cNvSpPr/>
          <p:nvPr/>
        </p:nvSpPr>
        <p:spPr>
          <a:xfrm>
            <a:off x="147462" y="4544406"/>
            <a:ext cx="158948" cy="16364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Corazón 28">
            <a:extLst>
              <a:ext uri="{FF2B5EF4-FFF2-40B4-BE49-F238E27FC236}">
                <a16:creationId xmlns:a16="http://schemas.microsoft.com/office/drawing/2014/main" id="{4652948B-C526-4B23-819C-F57AF48CE190}"/>
              </a:ext>
            </a:extLst>
          </p:cNvPr>
          <p:cNvSpPr/>
          <p:nvPr/>
        </p:nvSpPr>
        <p:spPr>
          <a:xfrm>
            <a:off x="145240" y="4752694"/>
            <a:ext cx="158948" cy="120922"/>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Corazón 30">
            <a:extLst>
              <a:ext uri="{FF2B5EF4-FFF2-40B4-BE49-F238E27FC236}">
                <a16:creationId xmlns:a16="http://schemas.microsoft.com/office/drawing/2014/main" id="{71D656A1-ECBA-470F-A659-17589DA6FDC1}"/>
              </a:ext>
            </a:extLst>
          </p:cNvPr>
          <p:cNvSpPr/>
          <p:nvPr/>
        </p:nvSpPr>
        <p:spPr>
          <a:xfrm>
            <a:off x="124140" y="5124163"/>
            <a:ext cx="180048" cy="1701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Corazón 32">
            <a:extLst>
              <a:ext uri="{FF2B5EF4-FFF2-40B4-BE49-F238E27FC236}">
                <a16:creationId xmlns:a16="http://schemas.microsoft.com/office/drawing/2014/main" id="{34FDDF8D-6D0F-40AA-9BED-0ECD98708BF7}"/>
              </a:ext>
            </a:extLst>
          </p:cNvPr>
          <p:cNvSpPr/>
          <p:nvPr/>
        </p:nvSpPr>
        <p:spPr>
          <a:xfrm>
            <a:off x="165199" y="4919239"/>
            <a:ext cx="137352" cy="16557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CuadroTexto 34">
            <a:extLst>
              <a:ext uri="{FF2B5EF4-FFF2-40B4-BE49-F238E27FC236}">
                <a16:creationId xmlns:a16="http://schemas.microsoft.com/office/drawing/2014/main" id="{043C0791-9207-4F4D-AF86-287A5414C4C7}"/>
              </a:ext>
            </a:extLst>
          </p:cNvPr>
          <p:cNvSpPr txBox="1"/>
          <p:nvPr/>
        </p:nvSpPr>
        <p:spPr>
          <a:xfrm>
            <a:off x="3971519" y="4194806"/>
            <a:ext cx="3145977" cy="276999"/>
          </a:xfrm>
          <a:prstGeom prst="rect">
            <a:avLst/>
          </a:prstGeom>
          <a:noFill/>
        </p:spPr>
        <p:txBody>
          <a:bodyPr wrap="square" rtlCol="0">
            <a:spAutoFit/>
          </a:bodyPr>
          <a:lstStyle/>
          <a:p>
            <a:pPr algn="ctr"/>
            <a:r>
              <a:rPr lang="es-ES_tradnl" sz="1200" dirty="0"/>
              <a:t>Se logro el aprendizaje </a:t>
            </a:r>
            <a:endParaRPr lang="es-ES" sz="1200" dirty="0"/>
          </a:p>
        </p:txBody>
      </p:sp>
      <p:sp>
        <p:nvSpPr>
          <p:cNvPr id="36" name="CuadroTexto 35">
            <a:extLst>
              <a:ext uri="{FF2B5EF4-FFF2-40B4-BE49-F238E27FC236}">
                <a16:creationId xmlns:a16="http://schemas.microsoft.com/office/drawing/2014/main" id="{3A5D21EE-F8BF-40D3-B572-F1B59A7DB813}"/>
              </a:ext>
            </a:extLst>
          </p:cNvPr>
          <p:cNvSpPr txBox="1"/>
          <p:nvPr/>
        </p:nvSpPr>
        <p:spPr>
          <a:xfrm>
            <a:off x="2938170" y="4377884"/>
            <a:ext cx="5605982" cy="276999"/>
          </a:xfrm>
          <a:prstGeom prst="rect">
            <a:avLst/>
          </a:prstGeom>
          <a:noFill/>
        </p:spPr>
        <p:txBody>
          <a:bodyPr wrap="square" rtlCol="0">
            <a:spAutoFit/>
          </a:bodyPr>
          <a:lstStyle/>
          <a:p>
            <a:pPr algn="ctr"/>
            <a:r>
              <a:rPr lang="es-ES_tradnl" sz="1200" dirty="0"/>
              <a:t>Materiales que y. han trabajado como hojas y colores</a:t>
            </a:r>
            <a:endParaRPr lang="es-ES" sz="1200" dirty="0"/>
          </a:p>
        </p:txBody>
      </p:sp>
      <p:sp>
        <p:nvSpPr>
          <p:cNvPr id="41" name="CuadroTexto 40">
            <a:extLst>
              <a:ext uri="{FF2B5EF4-FFF2-40B4-BE49-F238E27FC236}">
                <a16:creationId xmlns:a16="http://schemas.microsoft.com/office/drawing/2014/main" id="{95F868B6-BD7B-4CAC-843A-6CF80445C748}"/>
              </a:ext>
            </a:extLst>
          </p:cNvPr>
          <p:cNvSpPr txBox="1"/>
          <p:nvPr/>
        </p:nvSpPr>
        <p:spPr>
          <a:xfrm>
            <a:off x="3517048" y="4560334"/>
            <a:ext cx="5722685" cy="276999"/>
          </a:xfrm>
          <a:prstGeom prst="rect">
            <a:avLst/>
          </a:prstGeom>
          <a:noFill/>
        </p:spPr>
        <p:txBody>
          <a:bodyPr wrap="square" rtlCol="0">
            <a:spAutoFit/>
          </a:bodyPr>
          <a:lstStyle/>
          <a:p>
            <a:r>
              <a:rPr lang="es-ES_tradnl" sz="1200" dirty="0"/>
              <a:t>A pesar de ser un grupo mixto, se logro tener el nivel adecuado.</a:t>
            </a:r>
            <a:endParaRPr lang="es-ES" sz="1200" dirty="0"/>
          </a:p>
        </p:txBody>
      </p:sp>
      <p:sp>
        <p:nvSpPr>
          <p:cNvPr id="45" name="CuadroTexto 44">
            <a:extLst>
              <a:ext uri="{FF2B5EF4-FFF2-40B4-BE49-F238E27FC236}">
                <a16:creationId xmlns:a16="http://schemas.microsoft.com/office/drawing/2014/main" id="{E7955532-F256-4387-8952-9D3ACDD7F481}"/>
              </a:ext>
            </a:extLst>
          </p:cNvPr>
          <p:cNvSpPr txBox="1"/>
          <p:nvPr/>
        </p:nvSpPr>
        <p:spPr>
          <a:xfrm>
            <a:off x="4639882" y="4728883"/>
            <a:ext cx="3037327" cy="307777"/>
          </a:xfrm>
          <a:prstGeom prst="rect">
            <a:avLst/>
          </a:prstGeom>
          <a:noFill/>
        </p:spPr>
        <p:txBody>
          <a:bodyPr wrap="square" rtlCol="0">
            <a:spAutoFit/>
          </a:bodyPr>
          <a:lstStyle/>
          <a:p>
            <a:r>
              <a:rPr lang="es-ES_tradnl" sz="1400" dirty="0"/>
              <a:t>Se trabajo correctamente.</a:t>
            </a:r>
            <a:endParaRPr lang="es-ES" sz="1400" dirty="0"/>
          </a:p>
        </p:txBody>
      </p:sp>
      <p:sp>
        <p:nvSpPr>
          <p:cNvPr id="46" name="CuadroTexto 45">
            <a:extLst>
              <a:ext uri="{FF2B5EF4-FFF2-40B4-BE49-F238E27FC236}">
                <a16:creationId xmlns:a16="http://schemas.microsoft.com/office/drawing/2014/main" id="{6CA69DE8-1CDB-47F2-ABCF-4F9B6D275F4F}"/>
              </a:ext>
            </a:extLst>
          </p:cNvPr>
          <p:cNvSpPr txBox="1"/>
          <p:nvPr/>
        </p:nvSpPr>
        <p:spPr>
          <a:xfrm>
            <a:off x="3841805" y="4936373"/>
            <a:ext cx="3687156" cy="307777"/>
          </a:xfrm>
          <a:prstGeom prst="rect">
            <a:avLst/>
          </a:prstGeom>
          <a:noFill/>
        </p:spPr>
        <p:txBody>
          <a:bodyPr wrap="square" rtlCol="0">
            <a:spAutoFit/>
          </a:bodyPr>
          <a:lstStyle/>
          <a:p>
            <a:pPr algn="ctr"/>
            <a:r>
              <a:rPr lang="es-ES_tradnl" sz="1400" dirty="0"/>
              <a:t>Si, fue el adecuado.</a:t>
            </a:r>
            <a:endParaRPr lang="es-ES" sz="1400" dirty="0"/>
          </a:p>
        </p:txBody>
      </p:sp>
      <p:sp>
        <p:nvSpPr>
          <p:cNvPr id="47" name="Corazón 46">
            <a:extLst>
              <a:ext uri="{FF2B5EF4-FFF2-40B4-BE49-F238E27FC236}">
                <a16:creationId xmlns:a16="http://schemas.microsoft.com/office/drawing/2014/main" id="{4269C025-987B-49B7-BD06-3392BF89B0FD}"/>
              </a:ext>
            </a:extLst>
          </p:cNvPr>
          <p:cNvSpPr/>
          <p:nvPr/>
        </p:nvSpPr>
        <p:spPr>
          <a:xfrm>
            <a:off x="4537576" y="6008666"/>
            <a:ext cx="204612" cy="10304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Corazón 47">
            <a:extLst>
              <a:ext uri="{FF2B5EF4-FFF2-40B4-BE49-F238E27FC236}">
                <a16:creationId xmlns:a16="http://schemas.microsoft.com/office/drawing/2014/main" id="{8536041E-A2ED-439D-9B71-2835206BAEBD}"/>
              </a:ext>
            </a:extLst>
          </p:cNvPr>
          <p:cNvSpPr/>
          <p:nvPr/>
        </p:nvSpPr>
        <p:spPr>
          <a:xfrm>
            <a:off x="5659014" y="6212545"/>
            <a:ext cx="178944" cy="12762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Corazón 48">
            <a:extLst>
              <a:ext uri="{FF2B5EF4-FFF2-40B4-BE49-F238E27FC236}">
                <a16:creationId xmlns:a16="http://schemas.microsoft.com/office/drawing/2014/main" id="{13B72B60-5AE3-47F4-9266-76BDA6B59BD2}"/>
              </a:ext>
            </a:extLst>
          </p:cNvPr>
          <p:cNvSpPr/>
          <p:nvPr/>
        </p:nvSpPr>
        <p:spPr>
          <a:xfrm>
            <a:off x="5640567" y="6367585"/>
            <a:ext cx="297705" cy="191504"/>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0" name="Corazón 49">
            <a:extLst>
              <a:ext uri="{FF2B5EF4-FFF2-40B4-BE49-F238E27FC236}">
                <a16:creationId xmlns:a16="http://schemas.microsoft.com/office/drawing/2014/main" id="{B73A0B67-B8AE-4CAE-BC62-A63AA7944C32}"/>
              </a:ext>
            </a:extLst>
          </p:cNvPr>
          <p:cNvSpPr/>
          <p:nvPr/>
        </p:nvSpPr>
        <p:spPr>
          <a:xfrm>
            <a:off x="5089970" y="6556306"/>
            <a:ext cx="346393" cy="19702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Corazón 50">
            <a:extLst>
              <a:ext uri="{FF2B5EF4-FFF2-40B4-BE49-F238E27FC236}">
                <a16:creationId xmlns:a16="http://schemas.microsoft.com/office/drawing/2014/main" id="{5248D4A6-F601-4907-A8F8-D6B6B7F5FA43}"/>
              </a:ext>
            </a:extLst>
          </p:cNvPr>
          <p:cNvSpPr/>
          <p:nvPr/>
        </p:nvSpPr>
        <p:spPr>
          <a:xfrm>
            <a:off x="6104145" y="7252699"/>
            <a:ext cx="252716" cy="2309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Corazón 51">
            <a:extLst>
              <a:ext uri="{FF2B5EF4-FFF2-40B4-BE49-F238E27FC236}">
                <a16:creationId xmlns:a16="http://schemas.microsoft.com/office/drawing/2014/main" id="{0F0EB802-7A0A-4596-8F8E-FBFBD268DA33}"/>
              </a:ext>
            </a:extLst>
          </p:cNvPr>
          <p:cNvSpPr/>
          <p:nvPr/>
        </p:nvSpPr>
        <p:spPr>
          <a:xfrm>
            <a:off x="6120198" y="7431964"/>
            <a:ext cx="252716" cy="23452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Corazón 52">
            <a:extLst>
              <a:ext uri="{FF2B5EF4-FFF2-40B4-BE49-F238E27FC236}">
                <a16:creationId xmlns:a16="http://schemas.microsoft.com/office/drawing/2014/main" id="{157C16B9-8ED8-4BAE-AAA7-19513B4D680E}"/>
              </a:ext>
            </a:extLst>
          </p:cNvPr>
          <p:cNvSpPr/>
          <p:nvPr/>
        </p:nvSpPr>
        <p:spPr>
          <a:xfrm>
            <a:off x="6104145" y="7709637"/>
            <a:ext cx="252716" cy="161801"/>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Corazón 53">
            <a:extLst>
              <a:ext uri="{FF2B5EF4-FFF2-40B4-BE49-F238E27FC236}">
                <a16:creationId xmlns:a16="http://schemas.microsoft.com/office/drawing/2014/main" id="{1D07B62E-4137-4B9F-A1D5-A7B85B953021}"/>
              </a:ext>
            </a:extLst>
          </p:cNvPr>
          <p:cNvSpPr/>
          <p:nvPr/>
        </p:nvSpPr>
        <p:spPr>
          <a:xfrm>
            <a:off x="6085757" y="7903644"/>
            <a:ext cx="271104" cy="135034"/>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Corazón 54">
            <a:extLst>
              <a:ext uri="{FF2B5EF4-FFF2-40B4-BE49-F238E27FC236}">
                <a16:creationId xmlns:a16="http://schemas.microsoft.com/office/drawing/2014/main" id="{CED926FB-3743-40CF-AA05-5E8934C1D426}"/>
              </a:ext>
            </a:extLst>
          </p:cNvPr>
          <p:cNvSpPr/>
          <p:nvPr/>
        </p:nvSpPr>
        <p:spPr>
          <a:xfrm>
            <a:off x="6085757" y="8091015"/>
            <a:ext cx="287157" cy="14067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Corazón 55">
            <a:extLst>
              <a:ext uri="{FF2B5EF4-FFF2-40B4-BE49-F238E27FC236}">
                <a16:creationId xmlns:a16="http://schemas.microsoft.com/office/drawing/2014/main" id="{AA5FB17D-473F-4C92-9B28-7EB90925E042}"/>
              </a:ext>
            </a:extLst>
          </p:cNvPr>
          <p:cNvSpPr/>
          <p:nvPr/>
        </p:nvSpPr>
        <p:spPr>
          <a:xfrm>
            <a:off x="6113362" y="8212449"/>
            <a:ext cx="227124" cy="22946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CuadroTexto 72">
            <a:extLst>
              <a:ext uri="{FF2B5EF4-FFF2-40B4-BE49-F238E27FC236}">
                <a16:creationId xmlns:a16="http://schemas.microsoft.com/office/drawing/2014/main" id="{5FEED810-D24F-42C4-903E-859A599EBC3D}"/>
              </a:ext>
            </a:extLst>
          </p:cNvPr>
          <p:cNvSpPr txBox="1"/>
          <p:nvPr/>
        </p:nvSpPr>
        <p:spPr>
          <a:xfrm>
            <a:off x="27860" y="8635055"/>
            <a:ext cx="3714469" cy="1384995"/>
          </a:xfrm>
          <a:prstGeom prst="rect">
            <a:avLst/>
          </a:prstGeom>
          <a:noFill/>
        </p:spPr>
        <p:txBody>
          <a:bodyPr wrap="square" rtlCol="0">
            <a:spAutoFit/>
          </a:bodyPr>
          <a:lstStyle/>
          <a:p>
            <a:pPr algn="just"/>
            <a:r>
              <a:rPr lang="es-ES_tradnl" sz="1100" dirty="0"/>
              <a:t>La comunicación con los padres de familia a mejorado, otorgando una mejor respuesta, en los canales de comunicación, de igual modo el lenguaje oral de los niños se aprecio favorecido pues según Bohórquez. M y Rincón, , (2018).  Los educadores deben permitir que los alumnos adquieran experiencias que le permitan ampliar su vocabulario y experiencias para un mejor aprendizaje.  </a:t>
            </a:r>
            <a:r>
              <a:rPr lang="es-ES_tradnl" dirty="0"/>
              <a:t>.</a:t>
            </a:r>
            <a:endParaRPr lang="es-ES" dirty="0"/>
          </a:p>
        </p:txBody>
      </p:sp>
      <p:sp>
        <p:nvSpPr>
          <p:cNvPr id="75" name="CuadroTexto 74">
            <a:extLst>
              <a:ext uri="{FF2B5EF4-FFF2-40B4-BE49-F238E27FC236}">
                <a16:creationId xmlns:a16="http://schemas.microsoft.com/office/drawing/2014/main" id="{57BE0399-56C2-4318-B584-80BCF2819299}"/>
              </a:ext>
            </a:extLst>
          </p:cNvPr>
          <p:cNvSpPr txBox="1"/>
          <p:nvPr/>
        </p:nvSpPr>
        <p:spPr>
          <a:xfrm>
            <a:off x="3896601" y="8672289"/>
            <a:ext cx="4043338" cy="1015663"/>
          </a:xfrm>
          <a:prstGeom prst="rect">
            <a:avLst/>
          </a:prstGeom>
          <a:noFill/>
        </p:spPr>
        <p:txBody>
          <a:bodyPr wrap="square" rtlCol="0">
            <a:spAutoFit/>
          </a:bodyPr>
          <a:lstStyle/>
          <a:p>
            <a:r>
              <a:rPr lang="es-ES_tradnl" sz="1200" dirty="0"/>
              <a:t>La mayoría de los padres de familia aun no realizan las actividades con los alumnos generando un atraso en la evaluación de las evidencias, sin embargo esta falta tiene justificación pues algunos trabajan gran parte del día, optando por subir las evidencia el fin de semana</a:t>
            </a:r>
            <a:endParaRPr lang="es-ES" sz="1200" dirty="0"/>
          </a:p>
        </p:txBody>
      </p:sp>
    </p:spTree>
    <p:extLst>
      <p:ext uri="{BB962C8B-B14F-4D97-AF65-F5344CB8AC3E}">
        <p14:creationId xmlns:p14="http://schemas.microsoft.com/office/powerpoint/2010/main" val="1726964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solidFill>
              <a:schemeClr val="bg1"/>
            </a:solidFill>
            <a:ln>
              <a:solidFill>
                <a:schemeClr val="tx1"/>
              </a:solidFill>
            </a:ln>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solidFill>
              <a:srgbClr val="9966FF"/>
            </a:solid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1F329376-FAAF-47B3-BC1C-BC1DEE6630DD}"/>
              </a:ext>
            </a:extLst>
          </p:cNvPr>
          <p:cNvSpPr txBox="1"/>
          <p:nvPr/>
        </p:nvSpPr>
        <p:spPr>
          <a:xfrm>
            <a:off x="524372" y="195155"/>
            <a:ext cx="637841" cy="369332"/>
          </a:xfrm>
          <a:prstGeom prst="rect">
            <a:avLst/>
          </a:prstGeom>
          <a:noFill/>
        </p:spPr>
        <p:txBody>
          <a:bodyPr wrap="square" rtlCol="0">
            <a:spAutoFit/>
          </a:bodyPr>
          <a:lstStyle/>
          <a:p>
            <a:pPr algn="ctr"/>
            <a:r>
              <a:rPr lang="es-ES_tradnl"/>
              <a:t>14</a:t>
            </a:r>
            <a:endParaRPr lang="es-ES" dirty="0"/>
          </a:p>
        </p:txBody>
      </p:sp>
      <p:sp>
        <p:nvSpPr>
          <p:cNvPr id="7" name="CuadroTexto 6">
            <a:extLst>
              <a:ext uri="{FF2B5EF4-FFF2-40B4-BE49-F238E27FC236}">
                <a16:creationId xmlns:a16="http://schemas.microsoft.com/office/drawing/2014/main" id="{C071BD8C-EBB6-4F7F-A8E6-1C20DCF87D11}"/>
              </a:ext>
            </a:extLst>
          </p:cNvPr>
          <p:cNvSpPr txBox="1"/>
          <p:nvPr/>
        </p:nvSpPr>
        <p:spPr>
          <a:xfrm>
            <a:off x="1348593" y="236531"/>
            <a:ext cx="594884" cy="369332"/>
          </a:xfrm>
          <a:prstGeom prst="rect">
            <a:avLst/>
          </a:prstGeom>
          <a:noFill/>
        </p:spPr>
        <p:txBody>
          <a:bodyPr wrap="square" rtlCol="0">
            <a:spAutoFit/>
          </a:bodyPr>
          <a:lstStyle/>
          <a:p>
            <a:pPr algn="ctr"/>
            <a:r>
              <a:rPr lang="es-ES_tradnl" dirty="0"/>
              <a:t>05</a:t>
            </a:r>
            <a:endParaRPr lang="es-ES" dirty="0"/>
          </a:p>
        </p:txBody>
      </p:sp>
      <p:sp>
        <p:nvSpPr>
          <p:cNvPr id="9" name="CuadroTexto 8">
            <a:extLst>
              <a:ext uri="{FF2B5EF4-FFF2-40B4-BE49-F238E27FC236}">
                <a16:creationId xmlns:a16="http://schemas.microsoft.com/office/drawing/2014/main" id="{0A56921D-F45D-4EE8-BF49-CAC4D9558160}"/>
              </a:ext>
            </a:extLst>
          </p:cNvPr>
          <p:cNvSpPr txBox="1"/>
          <p:nvPr/>
        </p:nvSpPr>
        <p:spPr>
          <a:xfrm>
            <a:off x="1982562" y="243092"/>
            <a:ext cx="741680" cy="369332"/>
          </a:xfrm>
          <a:prstGeom prst="rect">
            <a:avLst/>
          </a:prstGeom>
          <a:noFill/>
        </p:spPr>
        <p:txBody>
          <a:bodyPr wrap="square" rtlCol="0">
            <a:spAutoFit/>
          </a:bodyPr>
          <a:lstStyle/>
          <a:p>
            <a:r>
              <a:rPr lang="es-ES_tradnl" dirty="0"/>
              <a:t>21</a:t>
            </a:r>
            <a:endParaRPr lang="es-ES" dirty="0"/>
          </a:p>
        </p:txBody>
      </p:sp>
      <p:sp>
        <p:nvSpPr>
          <p:cNvPr id="14" name="CuadroTexto 13">
            <a:extLst>
              <a:ext uri="{FF2B5EF4-FFF2-40B4-BE49-F238E27FC236}">
                <a16:creationId xmlns:a16="http://schemas.microsoft.com/office/drawing/2014/main" id="{F66D751F-63B4-4D2F-8198-6998A16DA055}"/>
              </a:ext>
            </a:extLst>
          </p:cNvPr>
          <p:cNvSpPr txBox="1"/>
          <p:nvPr/>
        </p:nvSpPr>
        <p:spPr>
          <a:xfrm>
            <a:off x="3552330" y="1110598"/>
            <a:ext cx="1342662" cy="369332"/>
          </a:xfrm>
          <a:prstGeom prst="rect">
            <a:avLst/>
          </a:prstGeom>
          <a:noFill/>
        </p:spPr>
        <p:txBody>
          <a:bodyPr wrap="square" rtlCol="0">
            <a:spAutoFit/>
          </a:bodyPr>
          <a:lstStyle/>
          <a:p>
            <a:r>
              <a:rPr lang="es-ES_tradnl" dirty="0"/>
              <a:t>Ayudamos.</a:t>
            </a:r>
            <a:endParaRPr lang="es-ES" dirty="0"/>
          </a:p>
        </p:txBody>
      </p:sp>
      <p:sp>
        <p:nvSpPr>
          <p:cNvPr id="17" name="Corazón 16">
            <a:extLst>
              <a:ext uri="{FF2B5EF4-FFF2-40B4-BE49-F238E27FC236}">
                <a16:creationId xmlns:a16="http://schemas.microsoft.com/office/drawing/2014/main" id="{9FBEAF25-CAB9-48BE-96AB-7E6770E72476}"/>
              </a:ext>
            </a:extLst>
          </p:cNvPr>
          <p:cNvSpPr/>
          <p:nvPr/>
        </p:nvSpPr>
        <p:spPr>
          <a:xfrm>
            <a:off x="417519" y="2426946"/>
            <a:ext cx="802552" cy="491805"/>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orazón 19">
            <a:extLst>
              <a:ext uri="{FF2B5EF4-FFF2-40B4-BE49-F238E27FC236}">
                <a16:creationId xmlns:a16="http://schemas.microsoft.com/office/drawing/2014/main" id="{B7F6B071-D673-481A-B490-939D640578E5}"/>
              </a:ext>
            </a:extLst>
          </p:cNvPr>
          <p:cNvSpPr/>
          <p:nvPr/>
        </p:nvSpPr>
        <p:spPr>
          <a:xfrm>
            <a:off x="2984534" y="3077681"/>
            <a:ext cx="772256" cy="417309"/>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Corazón 22">
            <a:extLst>
              <a:ext uri="{FF2B5EF4-FFF2-40B4-BE49-F238E27FC236}">
                <a16:creationId xmlns:a16="http://schemas.microsoft.com/office/drawing/2014/main" id="{0337975D-E808-4738-935F-37906A17FE64}"/>
              </a:ext>
            </a:extLst>
          </p:cNvPr>
          <p:cNvSpPr/>
          <p:nvPr/>
        </p:nvSpPr>
        <p:spPr>
          <a:xfrm>
            <a:off x="164892" y="4175247"/>
            <a:ext cx="141518" cy="9163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Corazón 25">
            <a:extLst>
              <a:ext uri="{FF2B5EF4-FFF2-40B4-BE49-F238E27FC236}">
                <a16:creationId xmlns:a16="http://schemas.microsoft.com/office/drawing/2014/main" id="{4E11CB62-741A-4B3C-B8B5-144633F192EC}"/>
              </a:ext>
            </a:extLst>
          </p:cNvPr>
          <p:cNvSpPr/>
          <p:nvPr/>
        </p:nvSpPr>
        <p:spPr>
          <a:xfrm>
            <a:off x="147462" y="4346169"/>
            <a:ext cx="140071" cy="125636"/>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Corazón 26">
            <a:extLst>
              <a:ext uri="{FF2B5EF4-FFF2-40B4-BE49-F238E27FC236}">
                <a16:creationId xmlns:a16="http://schemas.microsoft.com/office/drawing/2014/main" id="{A7B8AA4F-7DD8-4855-BFBA-3DF23844CE71}"/>
              </a:ext>
            </a:extLst>
          </p:cNvPr>
          <p:cNvSpPr/>
          <p:nvPr/>
        </p:nvSpPr>
        <p:spPr>
          <a:xfrm>
            <a:off x="147462" y="4544406"/>
            <a:ext cx="158948" cy="16364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Corazón 28">
            <a:extLst>
              <a:ext uri="{FF2B5EF4-FFF2-40B4-BE49-F238E27FC236}">
                <a16:creationId xmlns:a16="http://schemas.microsoft.com/office/drawing/2014/main" id="{4652948B-C526-4B23-819C-F57AF48CE190}"/>
              </a:ext>
            </a:extLst>
          </p:cNvPr>
          <p:cNvSpPr/>
          <p:nvPr/>
        </p:nvSpPr>
        <p:spPr>
          <a:xfrm>
            <a:off x="145240" y="4752694"/>
            <a:ext cx="158948" cy="120922"/>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Corazón 30">
            <a:extLst>
              <a:ext uri="{FF2B5EF4-FFF2-40B4-BE49-F238E27FC236}">
                <a16:creationId xmlns:a16="http://schemas.microsoft.com/office/drawing/2014/main" id="{71D656A1-ECBA-470F-A659-17589DA6FDC1}"/>
              </a:ext>
            </a:extLst>
          </p:cNvPr>
          <p:cNvSpPr/>
          <p:nvPr/>
        </p:nvSpPr>
        <p:spPr>
          <a:xfrm>
            <a:off x="124140" y="5124163"/>
            <a:ext cx="180048" cy="1701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Corazón 32">
            <a:extLst>
              <a:ext uri="{FF2B5EF4-FFF2-40B4-BE49-F238E27FC236}">
                <a16:creationId xmlns:a16="http://schemas.microsoft.com/office/drawing/2014/main" id="{34FDDF8D-6D0F-40AA-9BED-0ECD98708BF7}"/>
              </a:ext>
            </a:extLst>
          </p:cNvPr>
          <p:cNvSpPr/>
          <p:nvPr/>
        </p:nvSpPr>
        <p:spPr>
          <a:xfrm>
            <a:off x="165199" y="4919239"/>
            <a:ext cx="137352" cy="16557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CuadroTexto 34">
            <a:extLst>
              <a:ext uri="{FF2B5EF4-FFF2-40B4-BE49-F238E27FC236}">
                <a16:creationId xmlns:a16="http://schemas.microsoft.com/office/drawing/2014/main" id="{043C0791-9207-4F4D-AF86-287A5414C4C7}"/>
              </a:ext>
            </a:extLst>
          </p:cNvPr>
          <p:cNvSpPr txBox="1"/>
          <p:nvPr/>
        </p:nvSpPr>
        <p:spPr>
          <a:xfrm>
            <a:off x="3971519" y="4194806"/>
            <a:ext cx="3145977" cy="276999"/>
          </a:xfrm>
          <a:prstGeom prst="rect">
            <a:avLst/>
          </a:prstGeom>
          <a:noFill/>
        </p:spPr>
        <p:txBody>
          <a:bodyPr wrap="square" rtlCol="0">
            <a:spAutoFit/>
          </a:bodyPr>
          <a:lstStyle/>
          <a:p>
            <a:pPr algn="ctr"/>
            <a:r>
              <a:rPr lang="es-ES_tradnl" sz="1200" dirty="0"/>
              <a:t>Se logro el aprendizaje </a:t>
            </a:r>
            <a:endParaRPr lang="es-ES" sz="1200" dirty="0"/>
          </a:p>
        </p:txBody>
      </p:sp>
      <p:sp>
        <p:nvSpPr>
          <p:cNvPr id="36" name="CuadroTexto 35">
            <a:extLst>
              <a:ext uri="{FF2B5EF4-FFF2-40B4-BE49-F238E27FC236}">
                <a16:creationId xmlns:a16="http://schemas.microsoft.com/office/drawing/2014/main" id="{3A5D21EE-F8BF-40D3-B572-F1B59A7DB813}"/>
              </a:ext>
            </a:extLst>
          </p:cNvPr>
          <p:cNvSpPr txBox="1"/>
          <p:nvPr/>
        </p:nvSpPr>
        <p:spPr>
          <a:xfrm>
            <a:off x="2938170" y="4377884"/>
            <a:ext cx="5605982" cy="276999"/>
          </a:xfrm>
          <a:prstGeom prst="rect">
            <a:avLst/>
          </a:prstGeom>
          <a:noFill/>
        </p:spPr>
        <p:txBody>
          <a:bodyPr wrap="square" rtlCol="0">
            <a:spAutoFit/>
          </a:bodyPr>
          <a:lstStyle/>
          <a:p>
            <a:pPr algn="ctr"/>
            <a:r>
              <a:rPr lang="es-ES_tradnl" sz="1200" dirty="0"/>
              <a:t>Materiales que ya han trabajado como hojas y colores</a:t>
            </a:r>
            <a:endParaRPr lang="es-ES" sz="1200" dirty="0"/>
          </a:p>
        </p:txBody>
      </p:sp>
      <p:sp>
        <p:nvSpPr>
          <p:cNvPr id="41" name="CuadroTexto 40">
            <a:extLst>
              <a:ext uri="{FF2B5EF4-FFF2-40B4-BE49-F238E27FC236}">
                <a16:creationId xmlns:a16="http://schemas.microsoft.com/office/drawing/2014/main" id="{95F868B6-BD7B-4CAC-843A-6CF80445C748}"/>
              </a:ext>
            </a:extLst>
          </p:cNvPr>
          <p:cNvSpPr txBox="1"/>
          <p:nvPr/>
        </p:nvSpPr>
        <p:spPr>
          <a:xfrm>
            <a:off x="3517048" y="4560334"/>
            <a:ext cx="5722685" cy="276999"/>
          </a:xfrm>
          <a:prstGeom prst="rect">
            <a:avLst/>
          </a:prstGeom>
          <a:noFill/>
        </p:spPr>
        <p:txBody>
          <a:bodyPr wrap="square" rtlCol="0">
            <a:spAutoFit/>
          </a:bodyPr>
          <a:lstStyle/>
          <a:p>
            <a:r>
              <a:rPr lang="es-ES_tradnl" sz="1200" dirty="0"/>
              <a:t>A pesar de ser un grupo mixto, se logro tener el nivel adecuado.</a:t>
            </a:r>
            <a:endParaRPr lang="es-ES" sz="1200" dirty="0"/>
          </a:p>
        </p:txBody>
      </p:sp>
      <p:sp>
        <p:nvSpPr>
          <p:cNvPr id="45" name="CuadroTexto 44">
            <a:extLst>
              <a:ext uri="{FF2B5EF4-FFF2-40B4-BE49-F238E27FC236}">
                <a16:creationId xmlns:a16="http://schemas.microsoft.com/office/drawing/2014/main" id="{E7955532-F256-4387-8952-9D3ACDD7F481}"/>
              </a:ext>
            </a:extLst>
          </p:cNvPr>
          <p:cNvSpPr txBox="1"/>
          <p:nvPr/>
        </p:nvSpPr>
        <p:spPr>
          <a:xfrm>
            <a:off x="4639882" y="4728883"/>
            <a:ext cx="3037327" cy="307777"/>
          </a:xfrm>
          <a:prstGeom prst="rect">
            <a:avLst/>
          </a:prstGeom>
          <a:noFill/>
        </p:spPr>
        <p:txBody>
          <a:bodyPr wrap="square" rtlCol="0">
            <a:spAutoFit/>
          </a:bodyPr>
          <a:lstStyle/>
          <a:p>
            <a:r>
              <a:rPr lang="es-ES_tradnl" sz="1400" dirty="0"/>
              <a:t>Se trabajo correctamente.</a:t>
            </a:r>
            <a:endParaRPr lang="es-ES" sz="1400" dirty="0"/>
          </a:p>
        </p:txBody>
      </p:sp>
      <p:sp>
        <p:nvSpPr>
          <p:cNvPr id="46" name="CuadroTexto 45">
            <a:extLst>
              <a:ext uri="{FF2B5EF4-FFF2-40B4-BE49-F238E27FC236}">
                <a16:creationId xmlns:a16="http://schemas.microsoft.com/office/drawing/2014/main" id="{6CA69DE8-1CDB-47F2-ABCF-4F9B6D275F4F}"/>
              </a:ext>
            </a:extLst>
          </p:cNvPr>
          <p:cNvSpPr txBox="1"/>
          <p:nvPr/>
        </p:nvSpPr>
        <p:spPr>
          <a:xfrm>
            <a:off x="3841805" y="4936373"/>
            <a:ext cx="3687156" cy="307777"/>
          </a:xfrm>
          <a:prstGeom prst="rect">
            <a:avLst/>
          </a:prstGeom>
          <a:noFill/>
        </p:spPr>
        <p:txBody>
          <a:bodyPr wrap="square" rtlCol="0">
            <a:spAutoFit/>
          </a:bodyPr>
          <a:lstStyle/>
          <a:p>
            <a:pPr algn="ctr"/>
            <a:r>
              <a:rPr lang="es-ES_tradnl" sz="1400" dirty="0"/>
              <a:t>Si, fue el adecuado.</a:t>
            </a:r>
            <a:endParaRPr lang="es-ES" sz="1400" dirty="0"/>
          </a:p>
        </p:txBody>
      </p:sp>
      <p:sp>
        <p:nvSpPr>
          <p:cNvPr id="47" name="Corazón 46">
            <a:extLst>
              <a:ext uri="{FF2B5EF4-FFF2-40B4-BE49-F238E27FC236}">
                <a16:creationId xmlns:a16="http://schemas.microsoft.com/office/drawing/2014/main" id="{4269C025-987B-49B7-BD06-3392BF89B0FD}"/>
              </a:ext>
            </a:extLst>
          </p:cNvPr>
          <p:cNvSpPr/>
          <p:nvPr/>
        </p:nvSpPr>
        <p:spPr>
          <a:xfrm>
            <a:off x="4537576" y="6008666"/>
            <a:ext cx="204612" cy="10304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Corazón 47">
            <a:extLst>
              <a:ext uri="{FF2B5EF4-FFF2-40B4-BE49-F238E27FC236}">
                <a16:creationId xmlns:a16="http://schemas.microsoft.com/office/drawing/2014/main" id="{8536041E-A2ED-439D-9B71-2835206BAEBD}"/>
              </a:ext>
            </a:extLst>
          </p:cNvPr>
          <p:cNvSpPr/>
          <p:nvPr/>
        </p:nvSpPr>
        <p:spPr>
          <a:xfrm>
            <a:off x="5150923" y="6167233"/>
            <a:ext cx="178944" cy="12762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Corazón 48">
            <a:extLst>
              <a:ext uri="{FF2B5EF4-FFF2-40B4-BE49-F238E27FC236}">
                <a16:creationId xmlns:a16="http://schemas.microsoft.com/office/drawing/2014/main" id="{13B72B60-5AE3-47F4-9266-76BDA6B59BD2}"/>
              </a:ext>
            </a:extLst>
          </p:cNvPr>
          <p:cNvSpPr/>
          <p:nvPr/>
        </p:nvSpPr>
        <p:spPr>
          <a:xfrm>
            <a:off x="5114313" y="6353041"/>
            <a:ext cx="297705" cy="191504"/>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0" name="Corazón 49">
            <a:extLst>
              <a:ext uri="{FF2B5EF4-FFF2-40B4-BE49-F238E27FC236}">
                <a16:creationId xmlns:a16="http://schemas.microsoft.com/office/drawing/2014/main" id="{B73A0B67-B8AE-4CAE-BC62-A63AA7944C32}"/>
              </a:ext>
            </a:extLst>
          </p:cNvPr>
          <p:cNvSpPr/>
          <p:nvPr/>
        </p:nvSpPr>
        <p:spPr>
          <a:xfrm>
            <a:off x="5089970" y="6556306"/>
            <a:ext cx="346393" cy="19702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Corazón 50">
            <a:extLst>
              <a:ext uri="{FF2B5EF4-FFF2-40B4-BE49-F238E27FC236}">
                <a16:creationId xmlns:a16="http://schemas.microsoft.com/office/drawing/2014/main" id="{5248D4A6-F601-4907-A8F8-D6B6B7F5FA43}"/>
              </a:ext>
            </a:extLst>
          </p:cNvPr>
          <p:cNvSpPr/>
          <p:nvPr/>
        </p:nvSpPr>
        <p:spPr>
          <a:xfrm>
            <a:off x="6104145" y="7252699"/>
            <a:ext cx="252716" cy="2309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Corazón 51">
            <a:extLst>
              <a:ext uri="{FF2B5EF4-FFF2-40B4-BE49-F238E27FC236}">
                <a16:creationId xmlns:a16="http://schemas.microsoft.com/office/drawing/2014/main" id="{0F0EB802-7A0A-4596-8F8E-FBFBD268DA33}"/>
              </a:ext>
            </a:extLst>
          </p:cNvPr>
          <p:cNvSpPr/>
          <p:nvPr/>
        </p:nvSpPr>
        <p:spPr>
          <a:xfrm>
            <a:off x="6120198" y="7431964"/>
            <a:ext cx="252716" cy="23452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Corazón 52">
            <a:extLst>
              <a:ext uri="{FF2B5EF4-FFF2-40B4-BE49-F238E27FC236}">
                <a16:creationId xmlns:a16="http://schemas.microsoft.com/office/drawing/2014/main" id="{157C16B9-8ED8-4BAE-AAA7-19513B4D680E}"/>
              </a:ext>
            </a:extLst>
          </p:cNvPr>
          <p:cNvSpPr/>
          <p:nvPr/>
        </p:nvSpPr>
        <p:spPr>
          <a:xfrm>
            <a:off x="6104145" y="7709637"/>
            <a:ext cx="252716" cy="161801"/>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Corazón 53">
            <a:extLst>
              <a:ext uri="{FF2B5EF4-FFF2-40B4-BE49-F238E27FC236}">
                <a16:creationId xmlns:a16="http://schemas.microsoft.com/office/drawing/2014/main" id="{1D07B62E-4137-4B9F-A1D5-A7B85B953021}"/>
              </a:ext>
            </a:extLst>
          </p:cNvPr>
          <p:cNvSpPr/>
          <p:nvPr/>
        </p:nvSpPr>
        <p:spPr>
          <a:xfrm>
            <a:off x="6085757" y="7903644"/>
            <a:ext cx="271104" cy="135034"/>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Corazón 54">
            <a:extLst>
              <a:ext uri="{FF2B5EF4-FFF2-40B4-BE49-F238E27FC236}">
                <a16:creationId xmlns:a16="http://schemas.microsoft.com/office/drawing/2014/main" id="{CED926FB-3743-40CF-AA05-5E8934C1D426}"/>
              </a:ext>
            </a:extLst>
          </p:cNvPr>
          <p:cNvSpPr/>
          <p:nvPr/>
        </p:nvSpPr>
        <p:spPr>
          <a:xfrm>
            <a:off x="6085757" y="8091015"/>
            <a:ext cx="287157" cy="14067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Corazón 55">
            <a:extLst>
              <a:ext uri="{FF2B5EF4-FFF2-40B4-BE49-F238E27FC236}">
                <a16:creationId xmlns:a16="http://schemas.microsoft.com/office/drawing/2014/main" id="{AA5FB17D-473F-4C92-9B28-7EB90925E042}"/>
              </a:ext>
            </a:extLst>
          </p:cNvPr>
          <p:cNvSpPr/>
          <p:nvPr/>
        </p:nvSpPr>
        <p:spPr>
          <a:xfrm>
            <a:off x="6113362" y="8212449"/>
            <a:ext cx="227124" cy="22946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CuadroTexto 72">
            <a:extLst>
              <a:ext uri="{FF2B5EF4-FFF2-40B4-BE49-F238E27FC236}">
                <a16:creationId xmlns:a16="http://schemas.microsoft.com/office/drawing/2014/main" id="{5FEED810-D24F-42C4-903E-859A599EBC3D}"/>
              </a:ext>
            </a:extLst>
          </p:cNvPr>
          <p:cNvSpPr txBox="1"/>
          <p:nvPr/>
        </p:nvSpPr>
        <p:spPr>
          <a:xfrm>
            <a:off x="27860" y="8635055"/>
            <a:ext cx="3714469" cy="1200329"/>
          </a:xfrm>
          <a:prstGeom prst="rect">
            <a:avLst/>
          </a:prstGeom>
          <a:noFill/>
        </p:spPr>
        <p:txBody>
          <a:bodyPr wrap="square" rtlCol="0">
            <a:spAutoFit/>
          </a:bodyPr>
          <a:lstStyle/>
          <a:p>
            <a:pPr algn="just"/>
            <a:r>
              <a:rPr lang="es-ES_tradnl" sz="1200" dirty="0"/>
              <a:t>Los alumnos se muestran motivados por los padres de familia por lo cual la mayoría de ellos produce por si mismos la carta con la técnica de copiado, por otro lado los alumnos de primer grado muestran algunas áreas de oportunidad sin embargo continúan avanzando en este proceso.</a:t>
            </a:r>
            <a:endParaRPr lang="es-ES" sz="2000" dirty="0"/>
          </a:p>
        </p:txBody>
      </p:sp>
      <p:sp>
        <p:nvSpPr>
          <p:cNvPr id="75" name="CuadroTexto 74">
            <a:extLst>
              <a:ext uri="{FF2B5EF4-FFF2-40B4-BE49-F238E27FC236}">
                <a16:creationId xmlns:a16="http://schemas.microsoft.com/office/drawing/2014/main" id="{57BE0399-56C2-4318-B584-80BCF2819299}"/>
              </a:ext>
            </a:extLst>
          </p:cNvPr>
          <p:cNvSpPr txBox="1"/>
          <p:nvPr/>
        </p:nvSpPr>
        <p:spPr>
          <a:xfrm>
            <a:off x="3896601" y="8672289"/>
            <a:ext cx="4043338" cy="1015663"/>
          </a:xfrm>
          <a:prstGeom prst="rect">
            <a:avLst/>
          </a:prstGeom>
          <a:noFill/>
        </p:spPr>
        <p:txBody>
          <a:bodyPr wrap="square" rtlCol="0">
            <a:spAutoFit/>
          </a:bodyPr>
          <a:lstStyle/>
          <a:p>
            <a:r>
              <a:rPr lang="es-ES_tradnl" sz="1200" dirty="0"/>
              <a:t>La mayoría de los padres de familia aun no realizan las actividades con los alumnos generando un atraso en la evaluación de las evidencias, sin embargo esta falta tiene justificación pues algunos trabajan gran parte del día, optando por subir las evidencia el fin de semana</a:t>
            </a:r>
            <a:endParaRPr lang="es-ES" sz="1200" dirty="0"/>
          </a:p>
        </p:txBody>
      </p:sp>
    </p:spTree>
    <p:extLst>
      <p:ext uri="{BB962C8B-B14F-4D97-AF65-F5344CB8AC3E}">
        <p14:creationId xmlns:p14="http://schemas.microsoft.com/office/powerpoint/2010/main" val="439451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solidFill>
              <a:schemeClr val="bg1"/>
            </a:solidFill>
            <a:ln>
              <a:solidFill>
                <a:schemeClr val="tx1"/>
              </a:solidFill>
            </a:ln>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solidFill>
              <a:srgbClr val="0070C0"/>
            </a:solid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a:extLst>
              <a:ext uri="{FF2B5EF4-FFF2-40B4-BE49-F238E27FC236}">
                <a16:creationId xmlns:a16="http://schemas.microsoft.com/office/drawing/2014/main" id="{1F329376-FAAF-47B3-BC1C-BC1DEE6630DD}"/>
              </a:ext>
            </a:extLst>
          </p:cNvPr>
          <p:cNvSpPr txBox="1"/>
          <p:nvPr/>
        </p:nvSpPr>
        <p:spPr>
          <a:xfrm>
            <a:off x="524372" y="195155"/>
            <a:ext cx="637841" cy="369332"/>
          </a:xfrm>
          <a:prstGeom prst="rect">
            <a:avLst/>
          </a:prstGeom>
          <a:noFill/>
        </p:spPr>
        <p:txBody>
          <a:bodyPr wrap="square" rtlCol="0">
            <a:spAutoFit/>
          </a:bodyPr>
          <a:lstStyle/>
          <a:p>
            <a:pPr algn="ctr"/>
            <a:r>
              <a:rPr lang="es-ES_tradnl" dirty="0"/>
              <a:t>12</a:t>
            </a:r>
            <a:endParaRPr lang="es-ES" dirty="0"/>
          </a:p>
        </p:txBody>
      </p:sp>
      <p:sp>
        <p:nvSpPr>
          <p:cNvPr id="7" name="CuadroTexto 6">
            <a:extLst>
              <a:ext uri="{FF2B5EF4-FFF2-40B4-BE49-F238E27FC236}">
                <a16:creationId xmlns:a16="http://schemas.microsoft.com/office/drawing/2014/main" id="{C071BD8C-EBB6-4F7F-A8E6-1C20DCF87D11}"/>
              </a:ext>
            </a:extLst>
          </p:cNvPr>
          <p:cNvSpPr txBox="1"/>
          <p:nvPr/>
        </p:nvSpPr>
        <p:spPr>
          <a:xfrm>
            <a:off x="1348593" y="236531"/>
            <a:ext cx="594884" cy="369332"/>
          </a:xfrm>
          <a:prstGeom prst="rect">
            <a:avLst/>
          </a:prstGeom>
          <a:noFill/>
        </p:spPr>
        <p:txBody>
          <a:bodyPr wrap="square" rtlCol="0">
            <a:spAutoFit/>
          </a:bodyPr>
          <a:lstStyle/>
          <a:p>
            <a:pPr algn="ctr"/>
            <a:r>
              <a:rPr lang="es-ES_tradnl" dirty="0"/>
              <a:t>05</a:t>
            </a:r>
            <a:endParaRPr lang="es-ES" dirty="0"/>
          </a:p>
        </p:txBody>
      </p:sp>
      <p:sp>
        <p:nvSpPr>
          <p:cNvPr id="9" name="CuadroTexto 8">
            <a:extLst>
              <a:ext uri="{FF2B5EF4-FFF2-40B4-BE49-F238E27FC236}">
                <a16:creationId xmlns:a16="http://schemas.microsoft.com/office/drawing/2014/main" id="{0A56921D-F45D-4EE8-BF49-CAC4D9558160}"/>
              </a:ext>
            </a:extLst>
          </p:cNvPr>
          <p:cNvSpPr txBox="1"/>
          <p:nvPr/>
        </p:nvSpPr>
        <p:spPr>
          <a:xfrm>
            <a:off x="1982562" y="243092"/>
            <a:ext cx="741680" cy="369332"/>
          </a:xfrm>
          <a:prstGeom prst="rect">
            <a:avLst/>
          </a:prstGeom>
          <a:noFill/>
        </p:spPr>
        <p:txBody>
          <a:bodyPr wrap="square" rtlCol="0">
            <a:spAutoFit/>
          </a:bodyPr>
          <a:lstStyle/>
          <a:p>
            <a:r>
              <a:rPr lang="es-ES_tradnl" dirty="0"/>
              <a:t>21</a:t>
            </a:r>
            <a:endParaRPr lang="es-ES" dirty="0"/>
          </a:p>
        </p:txBody>
      </p:sp>
      <p:sp>
        <p:nvSpPr>
          <p:cNvPr id="14" name="CuadroTexto 13">
            <a:extLst>
              <a:ext uri="{FF2B5EF4-FFF2-40B4-BE49-F238E27FC236}">
                <a16:creationId xmlns:a16="http://schemas.microsoft.com/office/drawing/2014/main" id="{F66D751F-63B4-4D2F-8198-6998A16DA055}"/>
              </a:ext>
            </a:extLst>
          </p:cNvPr>
          <p:cNvSpPr txBox="1"/>
          <p:nvPr/>
        </p:nvSpPr>
        <p:spPr>
          <a:xfrm>
            <a:off x="3552330" y="1110598"/>
            <a:ext cx="1342662" cy="369332"/>
          </a:xfrm>
          <a:prstGeom prst="rect">
            <a:avLst/>
          </a:prstGeom>
          <a:noFill/>
        </p:spPr>
        <p:txBody>
          <a:bodyPr wrap="square" rtlCol="0">
            <a:spAutoFit/>
          </a:bodyPr>
          <a:lstStyle/>
          <a:p>
            <a:r>
              <a:rPr lang="es-ES_tradnl" dirty="0"/>
              <a:t>Ayudamos.</a:t>
            </a:r>
            <a:endParaRPr lang="es-ES" dirty="0"/>
          </a:p>
        </p:txBody>
      </p:sp>
      <p:sp>
        <p:nvSpPr>
          <p:cNvPr id="17" name="Corazón 16">
            <a:extLst>
              <a:ext uri="{FF2B5EF4-FFF2-40B4-BE49-F238E27FC236}">
                <a16:creationId xmlns:a16="http://schemas.microsoft.com/office/drawing/2014/main" id="{9FBEAF25-CAB9-48BE-96AB-7E6770E72476}"/>
              </a:ext>
            </a:extLst>
          </p:cNvPr>
          <p:cNvSpPr/>
          <p:nvPr/>
        </p:nvSpPr>
        <p:spPr>
          <a:xfrm>
            <a:off x="1758476" y="2369870"/>
            <a:ext cx="802552" cy="491805"/>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orazón 19">
            <a:extLst>
              <a:ext uri="{FF2B5EF4-FFF2-40B4-BE49-F238E27FC236}">
                <a16:creationId xmlns:a16="http://schemas.microsoft.com/office/drawing/2014/main" id="{B7F6B071-D673-481A-B490-939D640578E5}"/>
              </a:ext>
            </a:extLst>
          </p:cNvPr>
          <p:cNvSpPr/>
          <p:nvPr/>
        </p:nvSpPr>
        <p:spPr>
          <a:xfrm>
            <a:off x="2984534" y="3077681"/>
            <a:ext cx="772256" cy="417309"/>
          </a:xfrm>
          <a:prstGeom prst="heart">
            <a:avLst/>
          </a:prstGeom>
          <a:solidFill>
            <a:srgbClr val="FF99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Corazón 22">
            <a:extLst>
              <a:ext uri="{FF2B5EF4-FFF2-40B4-BE49-F238E27FC236}">
                <a16:creationId xmlns:a16="http://schemas.microsoft.com/office/drawing/2014/main" id="{0337975D-E808-4738-935F-37906A17FE64}"/>
              </a:ext>
            </a:extLst>
          </p:cNvPr>
          <p:cNvSpPr/>
          <p:nvPr/>
        </p:nvSpPr>
        <p:spPr>
          <a:xfrm>
            <a:off x="164892" y="4175247"/>
            <a:ext cx="141518" cy="9163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Corazón 25">
            <a:extLst>
              <a:ext uri="{FF2B5EF4-FFF2-40B4-BE49-F238E27FC236}">
                <a16:creationId xmlns:a16="http://schemas.microsoft.com/office/drawing/2014/main" id="{4E11CB62-741A-4B3C-B8B5-144633F192EC}"/>
              </a:ext>
            </a:extLst>
          </p:cNvPr>
          <p:cNvSpPr/>
          <p:nvPr/>
        </p:nvSpPr>
        <p:spPr>
          <a:xfrm>
            <a:off x="147462" y="4346169"/>
            <a:ext cx="140071" cy="125636"/>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Corazón 26">
            <a:extLst>
              <a:ext uri="{FF2B5EF4-FFF2-40B4-BE49-F238E27FC236}">
                <a16:creationId xmlns:a16="http://schemas.microsoft.com/office/drawing/2014/main" id="{A7B8AA4F-7DD8-4855-BFBA-3DF23844CE71}"/>
              </a:ext>
            </a:extLst>
          </p:cNvPr>
          <p:cNvSpPr/>
          <p:nvPr/>
        </p:nvSpPr>
        <p:spPr>
          <a:xfrm>
            <a:off x="147462" y="4544406"/>
            <a:ext cx="158948" cy="16364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Corazón 28">
            <a:extLst>
              <a:ext uri="{FF2B5EF4-FFF2-40B4-BE49-F238E27FC236}">
                <a16:creationId xmlns:a16="http://schemas.microsoft.com/office/drawing/2014/main" id="{4652948B-C526-4B23-819C-F57AF48CE190}"/>
              </a:ext>
            </a:extLst>
          </p:cNvPr>
          <p:cNvSpPr/>
          <p:nvPr/>
        </p:nvSpPr>
        <p:spPr>
          <a:xfrm>
            <a:off x="145240" y="4752694"/>
            <a:ext cx="158948" cy="120922"/>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Corazón 30">
            <a:extLst>
              <a:ext uri="{FF2B5EF4-FFF2-40B4-BE49-F238E27FC236}">
                <a16:creationId xmlns:a16="http://schemas.microsoft.com/office/drawing/2014/main" id="{71D656A1-ECBA-470F-A659-17589DA6FDC1}"/>
              </a:ext>
            </a:extLst>
          </p:cNvPr>
          <p:cNvSpPr/>
          <p:nvPr/>
        </p:nvSpPr>
        <p:spPr>
          <a:xfrm>
            <a:off x="124140" y="5124163"/>
            <a:ext cx="180048" cy="1701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Corazón 32">
            <a:extLst>
              <a:ext uri="{FF2B5EF4-FFF2-40B4-BE49-F238E27FC236}">
                <a16:creationId xmlns:a16="http://schemas.microsoft.com/office/drawing/2014/main" id="{34FDDF8D-6D0F-40AA-9BED-0ECD98708BF7}"/>
              </a:ext>
            </a:extLst>
          </p:cNvPr>
          <p:cNvSpPr/>
          <p:nvPr/>
        </p:nvSpPr>
        <p:spPr>
          <a:xfrm>
            <a:off x="165199" y="4919239"/>
            <a:ext cx="137352" cy="16557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CuadroTexto 34">
            <a:extLst>
              <a:ext uri="{FF2B5EF4-FFF2-40B4-BE49-F238E27FC236}">
                <a16:creationId xmlns:a16="http://schemas.microsoft.com/office/drawing/2014/main" id="{043C0791-9207-4F4D-AF86-287A5414C4C7}"/>
              </a:ext>
            </a:extLst>
          </p:cNvPr>
          <p:cNvSpPr txBox="1"/>
          <p:nvPr/>
        </p:nvSpPr>
        <p:spPr>
          <a:xfrm>
            <a:off x="3971519" y="4194806"/>
            <a:ext cx="3145977" cy="276999"/>
          </a:xfrm>
          <a:prstGeom prst="rect">
            <a:avLst/>
          </a:prstGeom>
          <a:noFill/>
        </p:spPr>
        <p:txBody>
          <a:bodyPr wrap="square" rtlCol="0">
            <a:spAutoFit/>
          </a:bodyPr>
          <a:lstStyle/>
          <a:p>
            <a:pPr algn="ctr"/>
            <a:r>
              <a:rPr lang="es-ES_tradnl" sz="1200" dirty="0"/>
              <a:t>Se logro el aprendizaje </a:t>
            </a:r>
            <a:endParaRPr lang="es-ES" sz="1200" dirty="0"/>
          </a:p>
        </p:txBody>
      </p:sp>
      <p:sp>
        <p:nvSpPr>
          <p:cNvPr id="36" name="CuadroTexto 35">
            <a:extLst>
              <a:ext uri="{FF2B5EF4-FFF2-40B4-BE49-F238E27FC236}">
                <a16:creationId xmlns:a16="http://schemas.microsoft.com/office/drawing/2014/main" id="{3A5D21EE-F8BF-40D3-B572-F1B59A7DB813}"/>
              </a:ext>
            </a:extLst>
          </p:cNvPr>
          <p:cNvSpPr txBox="1"/>
          <p:nvPr/>
        </p:nvSpPr>
        <p:spPr>
          <a:xfrm>
            <a:off x="2938170" y="4377884"/>
            <a:ext cx="5605982" cy="276999"/>
          </a:xfrm>
          <a:prstGeom prst="rect">
            <a:avLst/>
          </a:prstGeom>
          <a:noFill/>
        </p:spPr>
        <p:txBody>
          <a:bodyPr wrap="square" rtlCol="0">
            <a:spAutoFit/>
          </a:bodyPr>
          <a:lstStyle/>
          <a:p>
            <a:pPr algn="ctr"/>
            <a:r>
              <a:rPr lang="es-ES_tradnl" sz="1200" dirty="0"/>
              <a:t>El material visual fue llamativo para los alumnos.</a:t>
            </a:r>
            <a:endParaRPr lang="es-ES" sz="1200" dirty="0"/>
          </a:p>
        </p:txBody>
      </p:sp>
      <p:sp>
        <p:nvSpPr>
          <p:cNvPr id="41" name="CuadroTexto 40">
            <a:extLst>
              <a:ext uri="{FF2B5EF4-FFF2-40B4-BE49-F238E27FC236}">
                <a16:creationId xmlns:a16="http://schemas.microsoft.com/office/drawing/2014/main" id="{95F868B6-BD7B-4CAC-843A-6CF80445C748}"/>
              </a:ext>
            </a:extLst>
          </p:cNvPr>
          <p:cNvSpPr txBox="1"/>
          <p:nvPr/>
        </p:nvSpPr>
        <p:spPr>
          <a:xfrm>
            <a:off x="3517048" y="4560334"/>
            <a:ext cx="5722685" cy="276999"/>
          </a:xfrm>
          <a:prstGeom prst="rect">
            <a:avLst/>
          </a:prstGeom>
          <a:noFill/>
        </p:spPr>
        <p:txBody>
          <a:bodyPr wrap="square" rtlCol="0">
            <a:spAutoFit/>
          </a:bodyPr>
          <a:lstStyle/>
          <a:p>
            <a:r>
              <a:rPr lang="es-ES_tradnl" sz="1200" dirty="0"/>
              <a:t>A pesar de ser un grupo mixto, se logro tener el nivel adecuado.</a:t>
            </a:r>
            <a:endParaRPr lang="es-ES" sz="1200" dirty="0"/>
          </a:p>
        </p:txBody>
      </p:sp>
      <p:sp>
        <p:nvSpPr>
          <p:cNvPr id="45" name="CuadroTexto 44">
            <a:extLst>
              <a:ext uri="{FF2B5EF4-FFF2-40B4-BE49-F238E27FC236}">
                <a16:creationId xmlns:a16="http://schemas.microsoft.com/office/drawing/2014/main" id="{E7955532-F256-4387-8952-9D3ACDD7F481}"/>
              </a:ext>
            </a:extLst>
          </p:cNvPr>
          <p:cNvSpPr txBox="1"/>
          <p:nvPr/>
        </p:nvSpPr>
        <p:spPr>
          <a:xfrm>
            <a:off x="4639882" y="4728883"/>
            <a:ext cx="3037327" cy="307777"/>
          </a:xfrm>
          <a:prstGeom prst="rect">
            <a:avLst/>
          </a:prstGeom>
          <a:noFill/>
        </p:spPr>
        <p:txBody>
          <a:bodyPr wrap="square" rtlCol="0">
            <a:spAutoFit/>
          </a:bodyPr>
          <a:lstStyle/>
          <a:p>
            <a:r>
              <a:rPr lang="es-ES_tradnl" sz="1400" dirty="0"/>
              <a:t>Se trabajo correctamente.</a:t>
            </a:r>
            <a:endParaRPr lang="es-ES" sz="1400" dirty="0"/>
          </a:p>
        </p:txBody>
      </p:sp>
      <p:sp>
        <p:nvSpPr>
          <p:cNvPr id="46" name="CuadroTexto 45">
            <a:extLst>
              <a:ext uri="{FF2B5EF4-FFF2-40B4-BE49-F238E27FC236}">
                <a16:creationId xmlns:a16="http://schemas.microsoft.com/office/drawing/2014/main" id="{6CA69DE8-1CDB-47F2-ABCF-4F9B6D275F4F}"/>
              </a:ext>
            </a:extLst>
          </p:cNvPr>
          <p:cNvSpPr txBox="1"/>
          <p:nvPr/>
        </p:nvSpPr>
        <p:spPr>
          <a:xfrm>
            <a:off x="3841805" y="4936373"/>
            <a:ext cx="3687156" cy="307777"/>
          </a:xfrm>
          <a:prstGeom prst="rect">
            <a:avLst/>
          </a:prstGeom>
          <a:noFill/>
        </p:spPr>
        <p:txBody>
          <a:bodyPr wrap="square" rtlCol="0">
            <a:spAutoFit/>
          </a:bodyPr>
          <a:lstStyle/>
          <a:p>
            <a:pPr algn="ctr"/>
            <a:r>
              <a:rPr lang="es-ES_tradnl" sz="1400" dirty="0"/>
              <a:t>Si, fue el adecuado.</a:t>
            </a:r>
            <a:endParaRPr lang="es-ES" sz="1400" dirty="0"/>
          </a:p>
        </p:txBody>
      </p:sp>
      <p:sp>
        <p:nvSpPr>
          <p:cNvPr id="47" name="Corazón 46">
            <a:extLst>
              <a:ext uri="{FF2B5EF4-FFF2-40B4-BE49-F238E27FC236}">
                <a16:creationId xmlns:a16="http://schemas.microsoft.com/office/drawing/2014/main" id="{4269C025-987B-49B7-BD06-3392BF89B0FD}"/>
              </a:ext>
            </a:extLst>
          </p:cNvPr>
          <p:cNvSpPr/>
          <p:nvPr/>
        </p:nvSpPr>
        <p:spPr>
          <a:xfrm>
            <a:off x="5155770" y="6021452"/>
            <a:ext cx="204612" cy="10304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8" name="Corazón 47">
            <a:extLst>
              <a:ext uri="{FF2B5EF4-FFF2-40B4-BE49-F238E27FC236}">
                <a16:creationId xmlns:a16="http://schemas.microsoft.com/office/drawing/2014/main" id="{8536041E-A2ED-439D-9B71-2835206BAEBD}"/>
              </a:ext>
            </a:extLst>
          </p:cNvPr>
          <p:cNvSpPr/>
          <p:nvPr/>
        </p:nvSpPr>
        <p:spPr>
          <a:xfrm>
            <a:off x="4559854" y="6166145"/>
            <a:ext cx="178944" cy="127620"/>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Corazón 48">
            <a:extLst>
              <a:ext uri="{FF2B5EF4-FFF2-40B4-BE49-F238E27FC236}">
                <a16:creationId xmlns:a16="http://schemas.microsoft.com/office/drawing/2014/main" id="{13B72B60-5AE3-47F4-9266-76BDA6B59BD2}"/>
              </a:ext>
            </a:extLst>
          </p:cNvPr>
          <p:cNvSpPr/>
          <p:nvPr/>
        </p:nvSpPr>
        <p:spPr>
          <a:xfrm>
            <a:off x="4522371" y="6380588"/>
            <a:ext cx="297705" cy="191504"/>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0" name="Corazón 49">
            <a:extLst>
              <a:ext uri="{FF2B5EF4-FFF2-40B4-BE49-F238E27FC236}">
                <a16:creationId xmlns:a16="http://schemas.microsoft.com/office/drawing/2014/main" id="{B73A0B67-B8AE-4CAE-BC62-A63AA7944C32}"/>
              </a:ext>
            </a:extLst>
          </p:cNvPr>
          <p:cNvSpPr/>
          <p:nvPr/>
        </p:nvSpPr>
        <p:spPr>
          <a:xfrm>
            <a:off x="4498470" y="6528162"/>
            <a:ext cx="346393" cy="19702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 name="Corazón 50">
            <a:extLst>
              <a:ext uri="{FF2B5EF4-FFF2-40B4-BE49-F238E27FC236}">
                <a16:creationId xmlns:a16="http://schemas.microsoft.com/office/drawing/2014/main" id="{5248D4A6-F601-4907-A8F8-D6B6B7F5FA43}"/>
              </a:ext>
            </a:extLst>
          </p:cNvPr>
          <p:cNvSpPr/>
          <p:nvPr/>
        </p:nvSpPr>
        <p:spPr>
          <a:xfrm>
            <a:off x="6104145" y="7252699"/>
            <a:ext cx="252716" cy="230913"/>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2" name="Corazón 51">
            <a:extLst>
              <a:ext uri="{FF2B5EF4-FFF2-40B4-BE49-F238E27FC236}">
                <a16:creationId xmlns:a16="http://schemas.microsoft.com/office/drawing/2014/main" id="{0F0EB802-7A0A-4596-8F8E-FBFBD268DA33}"/>
              </a:ext>
            </a:extLst>
          </p:cNvPr>
          <p:cNvSpPr/>
          <p:nvPr/>
        </p:nvSpPr>
        <p:spPr>
          <a:xfrm>
            <a:off x="6120198" y="7431964"/>
            <a:ext cx="252716" cy="23452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3" name="Corazón 52">
            <a:extLst>
              <a:ext uri="{FF2B5EF4-FFF2-40B4-BE49-F238E27FC236}">
                <a16:creationId xmlns:a16="http://schemas.microsoft.com/office/drawing/2014/main" id="{157C16B9-8ED8-4BAE-AAA7-19513B4D680E}"/>
              </a:ext>
            </a:extLst>
          </p:cNvPr>
          <p:cNvSpPr/>
          <p:nvPr/>
        </p:nvSpPr>
        <p:spPr>
          <a:xfrm>
            <a:off x="6104145" y="7709637"/>
            <a:ext cx="252716" cy="161801"/>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4" name="Corazón 53">
            <a:extLst>
              <a:ext uri="{FF2B5EF4-FFF2-40B4-BE49-F238E27FC236}">
                <a16:creationId xmlns:a16="http://schemas.microsoft.com/office/drawing/2014/main" id="{1D07B62E-4137-4B9F-A1D5-A7B85B953021}"/>
              </a:ext>
            </a:extLst>
          </p:cNvPr>
          <p:cNvSpPr/>
          <p:nvPr/>
        </p:nvSpPr>
        <p:spPr>
          <a:xfrm>
            <a:off x="6085757" y="7903644"/>
            <a:ext cx="271104" cy="135034"/>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5" name="Corazón 54">
            <a:extLst>
              <a:ext uri="{FF2B5EF4-FFF2-40B4-BE49-F238E27FC236}">
                <a16:creationId xmlns:a16="http://schemas.microsoft.com/office/drawing/2014/main" id="{CED926FB-3743-40CF-AA05-5E8934C1D426}"/>
              </a:ext>
            </a:extLst>
          </p:cNvPr>
          <p:cNvSpPr/>
          <p:nvPr/>
        </p:nvSpPr>
        <p:spPr>
          <a:xfrm>
            <a:off x="6085757" y="8091015"/>
            <a:ext cx="287157" cy="14067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6" name="Corazón 55">
            <a:extLst>
              <a:ext uri="{FF2B5EF4-FFF2-40B4-BE49-F238E27FC236}">
                <a16:creationId xmlns:a16="http://schemas.microsoft.com/office/drawing/2014/main" id="{AA5FB17D-473F-4C92-9B28-7EB90925E042}"/>
              </a:ext>
            </a:extLst>
          </p:cNvPr>
          <p:cNvSpPr/>
          <p:nvPr/>
        </p:nvSpPr>
        <p:spPr>
          <a:xfrm>
            <a:off x="6113362" y="8212449"/>
            <a:ext cx="227124" cy="229469"/>
          </a:xfrm>
          <a:prstGeom prst="hear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3" name="CuadroTexto 72">
            <a:extLst>
              <a:ext uri="{FF2B5EF4-FFF2-40B4-BE49-F238E27FC236}">
                <a16:creationId xmlns:a16="http://schemas.microsoft.com/office/drawing/2014/main" id="{5FEED810-D24F-42C4-903E-859A599EBC3D}"/>
              </a:ext>
            </a:extLst>
          </p:cNvPr>
          <p:cNvSpPr txBox="1"/>
          <p:nvPr/>
        </p:nvSpPr>
        <p:spPr>
          <a:xfrm>
            <a:off x="27860" y="8635055"/>
            <a:ext cx="3714469" cy="1015663"/>
          </a:xfrm>
          <a:prstGeom prst="rect">
            <a:avLst/>
          </a:prstGeom>
          <a:noFill/>
        </p:spPr>
        <p:txBody>
          <a:bodyPr wrap="square" rtlCol="0">
            <a:spAutoFit/>
          </a:bodyPr>
          <a:lstStyle/>
          <a:p>
            <a:pPr algn="just"/>
            <a:r>
              <a:rPr lang="es-ES_tradnl" sz="1200" dirty="0"/>
              <a:t>Los alumnos se mostraron motivados desde el comienzo, trabajaron en  orden, a pesar de ser clases en línea los infantes adaptaron consignas e información de manera clara y precisa,  por otra parte la actividad cumplió  su propósito adquiriendo el logro de aprendizajes.  </a:t>
            </a:r>
            <a:endParaRPr lang="es-ES" sz="2000" dirty="0"/>
          </a:p>
        </p:txBody>
      </p:sp>
      <p:sp>
        <p:nvSpPr>
          <p:cNvPr id="75" name="CuadroTexto 74">
            <a:extLst>
              <a:ext uri="{FF2B5EF4-FFF2-40B4-BE49-F238E27FC236}">
                <a16:creationId xmlns:a16="http://schemas.microsoft.com/office/drawing/2014/main" id="{57BE0399-56C2-4318-B584-80BCF2819299}"/>
              </a:ext>
            </a:extLst>
          </p:cNvPr>
          <p:cNvSpPr txBox="1"/>
          <p:nvPr/>
        </p:nvSpPr>
        <p:spPr>
          <a:xfrm>
            <a:off x="3896601" y="8672289"/>
            <a:ext cx="4043338" cy="1200329"/>
          </a:xfrm>
          <a:prstGeom prst="rect">
            <a:avLst/>
          </a:prstGeom>
          <a:noFill/>
        </p:spPr>
        <p:txBody>
          <a:bodyPr wrap="square" rtlCol="0">
            <a:spAutoFit/>
          </a:bodyPr>
          <a:lstStyle/>
          <a:p>
            <a:r>
              <a:rPr lang="es-ES_tradnl" sz="1200" dirty="0"/>
              <a:t>Los recursos tecnológicos afectaron la calidad de la clase influyendo en el audio y video por la plataforma de Zoom, por otro lado la ausencia de algunos niños lograron evitar trabajar con todo el grupo. El tiempo fue corto debido a que la actividad se cumplió rápido, por lo cual considero replantear las estrategias.</a:t>
            </a:r>
            <a:endParaRPr lang="es-ES" sz="1200" dirty="0"/>
          </a:p>
        </p:txBody>
      </p:sp>
    </p:spTree>
    <p:extLst>
      <p:ext uri="{BB962C8B-B14F-4D97-AF65-F5344CB8AC3E}">
        <p14:creationId xmlns:p14="http://schemas.microsoft.com/office/powerpoint/2010/main" val="419177362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378</TotalTime>
  <Words>1466</Words>
  <Application>Microsoft Office PowerPoint</Application>
  <PresentationFormat>Personalizado</PresentationFormat>
  <Paragraphs>316</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MQ</cp:lastModifiedBy>
  <cp:revision>27</cp:revision>
  <dcterms:created xsi:type="dcterms:W3CDTF">2020-11-09T23:20:30Z</dcterms:created>
  <dcterms:modified xsi:type="dcterms:W3CDTF">2021-05-15T03:11:20Z</dcterms:modified>
</cp:coreProperties>
</file>