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57" r:id="rId4"/>
    <p:sldId id="261" r:id="rId5"/>
    <p:sldId id="262" r:id="rId6"/>
    <p:sldId id="264" r:id="rId7"/>
    <p:sldId id="265" r:id="rId8"/>
    <p:sldId id="267" r:id="rId9"/>
    <p:sldId id="268" r:id="rId10"/>
    <p:sldId id="270" r:id="rId11"/>
    <p:sldId id="271" r:id="rId12"/>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CFF"/>
    <a:srgbClr val="9966FF"/>
    <a:srgbClr val="FF9999"/>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9BE75-9B5E-43CA-BC09-403D6B4CF0B9}" v="9" dt="2020-11-10T04:08:31.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249" autoAdjust="0"/>
  </p:normalViewPr>
  <p:slideViewPr>
    <p:cSldViewPr snapToGrid="0">
      <p:cViewPr>
        <p:scale>
          <a:sx n="84" d="100"/>
          <a:sy n="84" d="100"/>
        </p:scale>
        <p:origin x="1134" y="-16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14/05/2021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14/05/2021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14/05/2021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14/05/2021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4679" y="165191"/>
            <a:ext cx="6707803" cy="1649191"/>
          </a:xfrm>
        </p:spPr>
        <p:txBody>
          <a:bodyPr>
            <a:normAutofit/>
          </a:bodyPr>
          <a:lstStyle/>
          <a:p>
            <a:pPr algn="ctr"/>
            <a:r>
              <a:rPr lang="es-MX" sz="2000" b="1" dirty="0" smtClean="0">
                <a:latin typeface="Arial" panose="020B0604020202020204" pitchFamily="34" charset="0"/>
                <a:cs typeface="Arial" panose="020B0604020202020204" pitchFamily="34" charset="0"/>
              </a:rPr>
              <a:t>Escuela Normal de Educación Preescolar del Estado de Coahuila</a:t>
            </a:r>
            <a:br>
              <a:rPr lang="es-MX" sz="2000" b="1" dirty="0" smtClean="0">
                <a:latin typeface="Arial" panose="020B0604020202020204" pitchFamily="34" charset="0"/>
                <a:cs typeface="Arial" panose="020B0604020202020204" pitchFamily="34" charset="0"/>
              </a:rPr>
            </a:br>
            <a:r>
              <a:rPr lang="es-MX" sz="2000" b="1" dirty="0" smtClean="0">
                <a:latin typeface="Arial" panose="020B0604020202020204" pitchFamily="34" charset="0"/>
                <a:cs typeface="Arial" panose="020B0604020202020204" pitchFamily="34" charset="0"/>
              </a:rPr>
              <a:t>2020 – 2021</a:t>
            </a:r>
            <a:r>
              <a:rPr lang="es-MX" sz="2800" b="1" dirty="0" smtClean="0">
                <a:latin typeface="Arial" panose="020B0604020202020204" pitchFamily="34" charset="0"/>
                <a:cs typeface="Arial" panose="020B0604020202020204" pitchFamily="34" charset="0"/>
              </a:rPr>
              <a:t/>
            </a:r>
            <a:br>
              <a:rPr lang="es-MX" sz="2800" b="1" dirty="0" smtClean="0">
                <a:latin typeface="Arial" panose="020B0604020202020204" pitchFamily="34" charset="0"/>
                <a:cs typeface="Arial" panose="020B0604020202020204" pitchFamily="34" charset="0"/>
              </a:rPr>
            </a:br>
            <a:endParaRPr lang="es-MX" sz="2800"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2706" y="1351339"/>
            <a:ext cx="1231746" cy="1511111"/>
          </a:xfrm>
        </p:spPr>
      </p:pic>
      <p:sp>
        <p:nvSpPr>
          <p:cNvPr id="5" name="CuadroTexto 4"/>
          <p:cNvSpPr txBox="1"/>
          <p:nvPr/>
        </p:nvSpPr>
        <p:spPr>
          <a:xfrm>
            <a:off x="172613" y="3136717"/>
            <a:ext cx="7431932" cy="6001643"/>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Docente: </a:t>
            </a:r>
            <a:r>
              <a:rPr lang="es-MX" sz="1600" dirty="0">
                <a:latin typeface="Arial" panose="020B0604020202020204" pitchFamily="34" charset="0"/>
                <a:cs typeface="Arial" panose="020B0604020202020204" pitchFamily="34" charset="0"/>
              </a:rPr>
              <a:t>Dolores Patricia Segovia Gómez. </a:t>
            </a:r>
          </a:p>
          <a:p>
            <a:pPr algn="ctr"/>
            <a:r>
              <a:rPr lang="es-MX" sz="1600" b="1" dirty="0">
                <a:latin typeface="Arial" panose="020B0604020202020204" pitchFamily="34" charset="0"/>
                <a:cs typeface="Arial" panose="020B0604020202020204" pitchFamily="34" charset="0"/>
              </a:rPr>
              <a:t>Asignatura: </a:t>
            </a:r>
            <a:r>
              <a:rPr lang="es-MX" sz="1600" dirty="0">
                <a:latin typeface="Arial" panose="020B0604020202020204" pitchFamily="34" charset="0"/>
                <a:cs typeface="Arial" panose="020B0604020202020204" pitchFamily="34" charset="0"/>
              </a:rPr>
              <a:t>Trabajo docente y proyectos de mejora escolar.</a:t>
            </a:r>
          </a:p>
          <a:p>
            <a:pPr algn="ctr"/>
            <a:r>
              <a:rPr lang="es-MX" sz="1600" b="1" dirty="0" smtClean="0">
                <a:latin typeface="Arial" panose="020B0604020202020204" pitchFamily="34" charset="0"/>
                <a:cs typeface="Arial" panose="020B0604020202020204" pitchFamily="34" charset="0"/>
              </a:rPr>
              <a:t>Diario </a:t>
            </a:r>
          </a:p>
          <a:p>
            <a:pPr algn="ctr"/>
            <a:r>
              <a:rPr lang="es-MX" sz="1600" b="1" dirty="0" smtClean="0">
                <a:latin typeface="Arial" panose="020B0604020202020204" pitchFamily="34" charset="0"/>
                <a:cs typeface="Arial" panose="020B0604020202020204" pitchFamily="34" charset="0"/>
              </a:rPr>
              <a:t>Competencias</a:t>
            </a:r>
            <a:r>
              <a:rPr lang="es-MX" sz="1600" b="1" dirty="0">
                <a:latin typeface="Arial" panose="020B0604020202020204" pitchFamily="34" charset="0"/>
                <a:cs typeface="Arial" panose="020B0604020202020204" pitchFamily="34" charset="0"/>
              </a:rPr>
              <a:t>: </a:t>
            </a:r>
          </a:p>
          <a:p>
            <a:pPr algn="just"/>
            <a:r>
              <a:rPr lang="es-MX" sz="1600" dirty="0">
                <a:latin typeface="Arial" panose="020B0604020202020204" pitchFamily="34" charset="0"/>
                <a:cs typeface="Arial" panose="020B0604020202020204" pitchFamily="34" charset="0"/>
              </a:rPr>
              <a:t>• Detecta los procesos de aprendizaje de sus alumnos para favorecer su desarrollo cognitivo y socioemocional.</a:t>
            </a:r>
          </a:p>
          <a:p>
            <a:pPr algn="just"/>
            <a:r>
              <a:rPr lang="es-MX" sz="1600" dirty="0">
                <a:latin typeface="Arial" panose="020B0604020202020204" pitchFamily="34" charset="0"/>
                <a:cs typeface="Arial" panose="020B0604020202020204" pitchFamily="34" charset="0"/>
              </a:rPr>
              <a:t>• Aplica el plan y programa de estudio para alcanzar los propósitos educativos y contribuir al pleno desenvolvimiento de las capacidades de sus alumnos.</a:t>
            </a:r>
          </a:p>
          <a:p>
            <a:pPr algn="just"/>
            <a:r>
              <a:rPr lang="es-MX" sz="1600" dirty="0">
                <a:latin typeface="Arial" panose="020B0604020202020204" pitchFamily="34" charset="0"/>
                <a:cs typeface="Arial" panose="020B0604020202020204" pitchFamily="34" charset="0"/>
              </a:rPr>
              <a:t>• 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algn="just"/>
            <a:r>
              <a:rPr lang="es-MX" sz="1600" dirty="0">
                <a:latin typeface="Arial" panose="020B0604020202020204" pitchFamily="34" charset="0"/>
                <a:cs typeface="Arial" panose="020B0604020202020204" pitchFamily="34" charset="0"/>
              </a:rPr>
              <a:t>• Emplea la evaluación para intervenir en los diferentes ámbitos y momentos de la tarea educativa para mejorar los aprendizajes de sus alumnos.</a:t>
            </a:r>
          </a:p>
          <a:p>
            <a:pPr algn="just"/>
            <a:r>
              <a:rPr lang="es-MX" sz="1600" dirty="0">
                <a:latin typeface="Arial" panose="020B0604020202020204" pitchFamily="34" charset="0"/>
                <a:cs typeface="Arial" panose="020B0604020202020204" pitchFamily="34" charset="0"/>
              </a:rPr>
              <a:t>• Integra recursos de la investigación educativa para enriquecer su práctica profesional, expresando su interés por el conocimiento, la ciencia y la mejora de la educación.</a:t>
            </a:r>
          </a:p>
          <a:p>
            <a:pPr algn="just"/>
            <a:r>
              <a:rPr lang="es-MX" sz="1600" dirty="0">
                <a:latin typeface="Arial" panose="020B0604020202020204" pitchFamily="34" charset="0"/>
                <a:cs typeface="Arial" panose="020B0604020202020204" pitchFamily="34" charset="0"/>
              </a:rPr>
              <a:t>• Actúa de manera ética ante la diversidad de situaciones que se presentan en la práctica profesional.</a:t>
            </a:r>
          </a:p>
          <a:p>
            <a:endParaRPr lang="es-MX" sz="1600" dirty="0">
              <a:latin typeface="Arial" panose="020B0604020202020204" pitchFamily="34" charset="0"/>
              <a:cs typeface="Arial" panose="020B0604020202020204" pitchFamily="34" charset="0"/>
            </a:endParaRPr>
          </a:p>
          <a:p>
            <a:pPr algn="ctr"/>
            <a:r>
              <a:rPr lang="es-MX" sz="1600" dirty="0">
                <a:latin typeface="Arial" panose="020B0604020202020204" pitchFamily="34" charset="0"/>
                <a:cs typeface="Arial" panose="020B0604020202020204" pitchFamily="34" charset="0"/>
              </a:rPr>
              <a:t>Alumna: Adanary Avigail Rodríguez Moreno #17. </a:t>
            </a:r>
          </a:p>
          <a:p>
            <a:pPr algn="ctr"/>
            <a:endParaRPr lang="es-MX" sz="1600" dirty="0">
              <a:latin typeface="Arial" panose="020B0604020202020204" pitchFamily="34" charset="0"/>
              <a:cs typeface="Arial" panose="020B0604020202020204" pitchFamily="34" charset="0"/>
            </a:endParaRPr>
          </a:p>
          <a:p>
            <a:pPr algn="ctr"/>
            <a:r>
              <a:rPr lang="es-MX" sz="1600" dirty="0">
                <a:latin typeface="Arial" panose="020B0604020202020204" pitchFamily="34" charset="0"/>
                <a:cs typeface="Arial" panose="020B0604020202020204" pitchFamily="34" charset="0"/>
              </a:rPr>
              <a:t>3° “A”</a:t>
            </a:r>
          </a:p>
          <a:p>
            <a:pPr algn="ctr"/>
            <a:r>
              <a:rPr lang="es-MX" sz="1600" dirty="0" smtClean="0">
                <a:latin typeface="Arial" panose="020B0604020202020204" pitchFamily="34" charset="0"/>
                <a:cs typeface="Arial" panose="020B0604020202020204" pitchFamily="34" charset="0"/>
              </a:rPr>
              <a:t>Saltillo Coahuila, a Mayo del 2021                                                                                                                                                                                        </a:t>
            </a:r>
            <a:endParaRPr lang="es-MX" sz="1600" dirty="0"/>
          </a:p>
        </p:txBody>
      </p:sp>
    </p:spTree>
    <p:extLst>
      <p:ext uri="{BB962C8B-B14F-4D97-AF65-F5344CB8AC3E}">
        <p14:creationId xmlns:p14="http://schemas.microsoft.com/office/powerpoint/2010/main" val="73315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BA74D494-408A-4E9A-8CBA-796030CBE8BE}"/>
              </a:ext>
            </a:extLst>
          </p:cNvPr>
          <p:cNvGrpSpPr/>
          <p:nvPr/>
        </p:nvGrpSpPr>
        <p:grpSpPr>
          <a:xfrm>
            <a:off x="-60113" y="101667"/>
            <a:ext cx="8202188" cy="9936443"/>
            <a:chOff x="-60113" y="101667"/>
            <a:chExt cx="8202188" cy="9936443"/>
          </a:xfrm>
        </p:grpSpPr>
        <p:sp>
          <p:nvSpPr>
            <p:cNvPr id="6" name="Paralelogramo 5">
              <a:extLst>
                <a:ext uri="{FF2B5EF4-FFF2-40B4-BE49-F238E27FC236}">
                  <a16:creationId xmlns=""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Paralelogramo 7">
              <a:extLst>
                <a:ext uri="{FF2B5EF4-FFF2-40B4-BE49-F238E27FC236}">
                  <a16:creationId xmlns=""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 name="Paralelogramo 9">
              <a:extLst>
                <a:ext uri="{FF2B5EF4-FFF2-40B4-BE49-F238E27FC236}">
                  <a16:creationId xmlns=""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nvGrpSpPr>
            <p:cNvPr id="13" name="Grupo 12">
              <a:extLst>
                <a:ext uri="{FF2B5EF4-FFF2-40B4-BE49-F238E27FC236}">
                  <a16:creationId xmlns="" xmlns:a16="http://schemas.microsoft.com/office/drawing/2014/main" id="{B9B108D8-2D8D-467D-B61E-DE552F2B74A5}"/>
                </a:ext>
              </a:extLst>
            </p:cNvPr>
            <p:cNvGrpSpPr/>
            <p:nvPr/>
          </p:nvGrpSpPr>
          <p:grpSpPr>
            <a:xfrm>
              <a:off x="355425" y="673566"/>
              <a:ext cx="428155" cy="523220"/>
              <a:chOff x="325120" y="930779"/>
              <a:chExt cx="428155" cy="523220"/>
            </a:xfrm>
          </p:grpSpPr>
          <p:sp>
            <p:nvSpPr>
              <p:cNvPr id="11" name="Elipse 10">
                <a:extLst>
                  <a:ext uri="{FF2B5EF4-FFF2-40B4-BE49-F238E27FC236}">
                    <a16:creationId xmlns="" xmlns:a16="http://schemas.microsoft.com/office/drawing/2014/main" id="{880D7D52-E52E-46A6-9AD5-0FE86D8981B4}"/>
                  </a:ext>
                </a:extLst>
              </p:cNvPr>
              <p:cNvSpPr/>
              <p:nvPr/>
            </p:nvSpPr>
            <p:spPr>
              <a:xfrm>
                <a:off x="325120" y="975360"/>
                <a:ext cx="406400" cy="426720"/>
              </a:xfrm>
              <a:prstGeom prst="ellipse">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2" name="CuadroTexto 11">
                <a:extLst>
                  <a:ext uri="{FF2B5EF4-FFF2-40B4-BE49-F238E27FC236}">
                    <a16:creationId xmlns="" xmlns:a16="http://schemas.microsoft.com/office/drawing/2014/main" id="{2E00C428-416A-4D97-97D6-9A76941C2425}"/>
                  </a:ext>
                </a:extLst>
              </p:cNvPr>
              <p:cNvSpPr txBox="1"/>
              <p:nvPr/>
            </p:nvSpPr>
            <p:spPr>
              <a:xfrm>
                <a:off x="371439" y="930779"/>
                <a:ext cx="381836"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L</a:t>
                </a:r>
              </a:p>
            </p:txBody>
          </p:sp>
        </p:grpSp>
        <p:sp>
          <p:nvSpPr>
            <p:cNvPr id="15" name="Elipse 14">
              <a:extLst>
                <a:ext uri="{FF2B5EF4-FFF2-40B4-BE49-F238E27FC236}">
                  <a16:creationId xmlns=""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6" name="CuadroTexto 15">
              <a:extLst>
                <a:ext uri="{FF2B5EF4-FFF2-40B4-BE49-F238E27FC236}">
                  <a16:creationId xmlns=""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M</a:t>
              </a:r>
            </a:p>
          </p:txBody>
        </p:sp>
        <p:sp>
          <p:nvSpPr>
            <p:cNvPr id="18" name="Elipse 17">
              <a:extLst>
                <a:ext uri="{FF2B5EF4-FFF2-40B4-BE49-F238E27FC236}">
                  <a16:creationId xmlns="" xmlns:a16="http://schemas.microsoft.com/office/drawing/2014/main" id="{AB18F75A-0196-4C2E-8DAD-CD0713D15D0C}"/>
                </a:ext>
              </a:extLst>
            </p:cNvPr>
            <p:cNvSpPr/>
            <p:nvPr/>
          </p:nvSpPr>
          <p:spPr>
            <a:xfrm>
              <a:off x="1399789" y="699102"/>
              <a:ext cx="406400" cy="426720"/>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9" name="CuadroTexto 18">
              <a:extLst>
                <a:ext uri="{FF2B5EF4-FFF2-40B4-BE49-F238E27FC236}">
                  <a16:creationId xmlns="" xmlns:a16="http://schemas.microsoft.com/office/drawing/2014/main" id="{01D9B938-D65D-4623-994E-C181087BDD6E}"/>
                </a:ext>
              </a:extLst>
            </p:cNvPr>
            <p:cNvSpPr txBox="1"/>
            <p:nvPr/>
          </p:nvSpPr>
          <p:spPr>
            <a:xfrm>
              <a:off x="1380163" y="690865"/>
              <a:ext cx="502061"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M</a:t>
              </a:r>
            </a:p>
          </p:txBody>
        </p:sp>
        <p:sp>
          <p:nvSpPr>
            <p:cNvPr id="21" name="Elipse 20">
              <a:extLst>
                <a:ext uri="{FF2B5EF4-FFF2-40B4-BE49-F238E27FC236}">
                  <a16:creationId xmlns="" xmlns:a16="http://schemas.microsoft.com/office/drawing/2014/main" id="{85E30B17-2BF6-437C-83C0-21DA04B245F6}"/>
                </a:ext>
              </a:extLst>
            </p:cNvPr>
            <p:cNvSpPr/>
            <p:nvPr/>
          </p:nvSpPr>
          <p:spPr>
            <a:xfrm>
              <a:off x="1910707" y="682587"/>
              <a:ext cx="406400" cy="426720"/>
            </a:xfrm>
            <a:prstGeom prst="ellipse">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  </a:t>
              </a:r>
            </a:p>
          </p:txBody>
        </p:sp>
        <p:sp>
          <p:nvSpPr>
            <p:cNvPr id="22" name="CuadroTexto 21">
              <a:extLst>
                <a:ext uri="{FF2B5EF4-FFF2-40B4-BE49-F238E27FC236}">
                  <a16:creationId xmlns="" xmlns:a16="http://schemas.microsoft.com/office/drawing/2014/main" id="{D10FE9A1-28D5-4310-BD57-3A5884781B43}"/>
                </a:ext>
              </a:extLst>
            </p:cNvPr>
            <p:cNvSpPr txBox="1"/>
            <p:nvPr/>
          </p:nvSpPr>
          <p:spPr>
            <a:xfrm>
              <a:off x="1934620" y="700774"/>
              <a:ext cx="310716" cy="523220"/>
            </a:xfrm>
            <a:prstGeom prst="rect">
              <a:avLst/>
            </a:prstGeom>
            <a:noFill/>
          </p:spPr>
          <p:txBody>
            <a:bodyPr wrap="square" rtlCol="0">
              <a:spAutoFit/>
            </a:bodyPr>
            <a:lstStyle/>
            <a:p>
              <a:r>
                <a:rPr lang="es-MX" sz="2800" dirty="0">
                  <a:solidFill>
                    <a:prstClr val="black"/>
                  </a:solidFill>
                  <a:latin typeface="Comic Sans MS" panose="030F0702030302020204" pitchFamily="66" charset="0"/>
                </a:rPr>
                <a:t>J</a:t>
              </a:r>
            </a:p>
          </p:txBody>
        </p:sp>
        <p:sp>
          <p:nvSpPr>
            <p:cNvPr id="24" name="Elipse 23">
              <a:extLst>
                <a:ext uri="{FF2B5EF4-FFF2-40B4-BE49-F238E27FC236}">
                  <a16:creationId xmlns="" xmlns:a16="http://schemas.microsoft.com/office/drawing/2014/main" id="{8A385A63-D308-45E3-A890-7B5BB1C03A3A}"/>
                </a:ext>
              </a:extLst>
            </p:cNvPr>
            <p:cNvSpPr/>
            <p:nvPr/>
          </p:nvSpPr>
          <p:spPr>
            <a:xfrm>
              <a:off x="2415408" y="714322"/>
              <a:ext cx="406400" cy="426720"/>
            </a:xfrm>
            <a:prstGeom prst="ellipse">
              <a:avLst/>
            </a:prstGeom>
            <a:solidFill>
              <a:schemeClr val="accent4">
                <a:lumMod val="40000"/>
                <a:lumOff val="60000"/>
              </a:scheme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5" name="CuadroTexto 24">
              <a:extLst>
                <a:ext uri="{FF2B5EF4-FFF2-40B4-BE49-F238E27FC236}">
                  <a16:creationId xmlns="" xmlns:a16="http://schemas.microsoft.com/office/drawing/2014/main" id="{675EA713-7166-4AA9-B421-958EB661CA25}"/>
                </a:ext>
              </a:extLst>
            </p:cNvPr>
            <p:cNvSpPr txBox="1"/>
            <p:nvPr/>
          </p:nvSpPr>
          <p:spPr>
            <a:xfrm>
              <a:off x="2455219" y="732868"/>
              <a:ext cx="418704"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V</a:t>
              </a:r>
            </a:p>
          </p:txBody>
        </p:sp>
        <p:grpSp>
          <p:nvGrpSpPr>
            <p:cNvPr id="37" name="Grupo 36">
              <a:extLst>
                <a:ext uri="{FF2B5EF4-FFF2-40B4-BE49-F238E27FC236}">
                  <a16:creationId xmlns=""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solidFill>
                    <a:prstClr val="black"/>
                  </a:solidFill>
                </a:rPr>
                <a:t>Situación de Aprendizaje</a:t>
              </a:r>
              <a:r>
                <a:rPr lang="es-MX" dirty="0" smtClean="0">
                  <a:solidFill>
                    <a:prstClr val="black"/>
                  </a:solidFill>
                </a:rPr>
                <a:t>: Aprende en casa</a:t>
              </a:r>
              <a:endParaRPr lang="es-MX" dirty="0">
                <a:solidFill>
                  <a:prstClr val="black"/>
                </a:solidFill>
              </a:endParaRPr>
            </a:p>
          </p:txBody>
        </p:sp>
        <p:sp>
          <p:nvSpPr>
            <p:cNvPr id="39" name="Rectángulo 38">
              <a:extLst>
                <a:ext uri="{FF2B5EF4-FFF2-40B4-BE49-F238E27FC236}">
                  <a16:creationId xmlns=""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0" name="CuadroTexto 39">
              <a:extLst>
                <a:ext uri="{FF2B5EF4-FFF2-40B4-BE49-F238E27FC236}">
                  <a16:creationId xmlns=""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3" name="CuadroTexto 42">
                  <a:extLst>
                    <a:ext uri="{FF2B5EF4-FFF2-40B4-BE49-F238E27FC236}">
                      <a16:creationId xmlns=""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Lenguaje y</a:t>
                  </a:r>
                </a:p>
                <a:p>
                  <a:pPr algn="ctr"/>
                  <a:r>
                    <a:rPr lang="es-MX" sz="1400" b="1" dirty="0">
                      <a:solidFill>
                        <a:prstClr val="white"/>
                      </a:solidFill>
                      <a:latin typeface="Comic Sans MS" panose="030F0702030302020204" pitchFamily="66" charset="0"/>
                    </a:rPr>
                    <a:t>comunicación</a:t>
                  </a:r>
                  <a:endParaRPr lang="es-MX" b="1" dirty="0">
                    <a:solidFill>
                      <a:prstClr val="white"/>
                    </a:solidFill>
                    <a:latin typeface="Comic Sans MS" panose="030F0702030302020204" pitchFamily="66" charset="0"/>
                  </a:endParaRPr>
                </a:p>
              </p:txBody>
            </p:sp>
          </p:grpSp>
          <p:grpSp>
            <p:nvGrpSpPr>
              <p:cNvPr id="57" name="Grupo 56">
                <a:extLst>
                  <a:ext uri="{FF2B5EF4-FFF2-40B4-BE49-F238E27FC236}">
                    <a16:creationId xmlns=""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9" name="CuadroTexto 58">
                  <a:extLst>
                    <a:ext uri="{FF2B5EF4-FFF2-40B4-BE49-F238E27FC236}">
                      <a16:creationId xmlns=""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Pensamiento </a:t>
                  </a:r>
                </a:p>
                <a:p>
                  <a:pPr algn="ctr"/>
                  <a:r>
                    <a:rPr lang="es-MX" sz="1400" b="1" dirty="0">
                      <a:solidFill>
                        <a:prstClr val="white"/>
                      </a:solidFill>
                      <a:latin typeface="Comic Sans MS" panose="030F0702030302020204" pitchFamily="66" charset="0"/>
                    </a:rPr>
                    <a:t>matemático</a:t>
                  </a:r>
                  <a:endParaRPr lang="es-MX" b="1" dirty="0">
                    <a:solidFill>
                      <a:prstClr val="white"/>
                    </a:solidFill>
                    <a:latin typeface="Comic Sans MS" panose="030F0702030302020204" pitchFamily="66" charset="0"/>
                  </a:endParaRPr>
                </a:p>
              </p:txBody>
            </p:sp>
          </p:grpSp>
          <p:grpSp>
            <p:nvGrpSpPr>
              <p:cNvPr id="60" name="Grupo 59">
                <a:extLst>
                  <a:ext uri="{FF2B5EF4-FFF2-40B4-BE49-F238E27FC236}">
                    <a16:creationId xmlns=""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2" name="CuadroTexto 61">
                  <a:extLst>
                    <a:ext uri="{FF2B5EF4-FFF2-40B4-BE49-F238E27FC236}">
                      <a16:creationId xmlns=""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prstClr val="white"/>
                      </a:solidFill>
                      <a:latin typeface="Comic Sans MS" panose="030F0702030302020204" pitchFamily="66" charset="0"/>
                    </a:rPr>
                    <a:t>Exploración del mundo natural y social</a:t>
                  </a:r>
                  <a:endParaRPr lang="es-MX" sz="1400" b="1" dirty="0">
                    <a:solidFill>
                      <a:prstClr val="white"/>
                    </a:solidFill>
                    <a:latin typeface="Comic Sans MS" panose="030F0702030302020204" pitchFamily="66" charset="0"/>
                  </a:endParaRPr>
                </a:p>
              </p:txBody>
            </p:sp>
          </p:grpSp>
          <p:grpSp>
            <p:nvGrpSpPr>
              <p:cNvPr id="63" name="Grupo 62">
                <a:extLst>
                  <a:ext uri="{FF2B5EF4-FFF2-40B4-BE49-F238E27FC236}">
                    <a16:creationId xmlns=""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5" name="CuadroTexto 64">
                  <a:extLst>
                    <a:ext uri="{FF2B5EF4-FFF2-40B4-BE49-F238E27FC236}">
                      <a16:creationId xmlns=""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Artes</a:t>
                  </a:r>
                  <a:endParaRPr lang="es-MX" b="1" dirty="0">
                    <a:solidFill>
                      <a:prstClr val="white"/>
                    </a:solidFill>
                    <a:latin typeface="Comic Sans MS" panose="030F0702030302020204" pitchFamily="66" charset="0"/>
                  </a:endParaRPr>
                </a:p>
              </p:txBody>
            </p:sp>
          </p:grpSp>
          <p:grpSp>
            <p:nvGrpSpPr>
              <p:cNvPr id="66" name="Grupo 65">
                <a:extLst>
                  <a:ext uri="{FF2B5EF4-FFF2-40B4-BE49-F238E27FC236}">
                    <a16:creationId xmlns=""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8" name="CuadroTexto 67">
                  <a:extLst>
                    <a:ext uri="{FF2B5EF4-FFF2-40B4-BE49-F238E27FC236}">
                      <a16:creationId xmlns=""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Educación </a:t>
                  </a:r>
                </a:p>
                <a:p>
                  <a:pPr algn="ctr"/>
                  <a:r>
                    <a:rPr lang="es-MX" sz="1400" b="1" dirty="0">
                      <a:solidFill>
                        <a:prstClr val="white"/>
                      </a:solidFill>
                      <a:latin typeface="Comic Sans MS" panose="030F0702030302020204" pitchFamily="66" charset="0"/>
                    </a:rPr>
                    <a:t>Física</a:t>
                  </a:r>
                  <a:endParaRPr lang="es-MX" b="1" dirty="0">
                    <a:solidFill>
                      <a:prstClr val="white"/>
                    </a:solidFill>
                    <a:latin typeface="Comic Sans MS" panose="030F0702030302020204" pitchFamily="66" charset="0"/>
                  </a:endParaRPr>
                </a:p>
              </p:txBody>
            </p:sp>
          </p:grpSp>
          <p:grpSp>
            <p:nvGrpSpPr>
              <p:cNvPr id="69" name="Grupo 68">
                <a:extLst>
                  <a:ext uri="{FF2B5EF4-FFF2-40B4-BE49-F238E27FC236}">
                    <a16:creationId xmlns=""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1" name="CuadroTexto 70">
                  <a:extLst>
                    <a:ext uri="{FF2B5EF4-FFF2-40B4-BE49-F238E27FC236}">
                      <a16:creationId xmlns=""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prstClr val="white"/>
                      </a:solidFill>
                      <a:latin typeface="Comic Sans MS" panose="030F0702030302020204" pitchFamily="66" charset="0"/>
                    </a:rPr>
                    <a:t>Educación Socioemocional</a:t>
                  </a:r>
                  <a:endParaRPr lang="es-MX" sz="1400" b="1" dirty="0">
                    <a:solidFill>
                      <a:prstClr val="white"/>
                    </a:solidFill>
                    <a:latin typeface="Comic Sans MS" panose="030F0702030302020204" pitchFamily="66" charset="0"/>
                  </a:endParaRPr>
                </a:p>
              </p:txBody>
            </p:sp>
          </p:grpSp>
        </p:grpSp>
        <p:grpSp>
          <p:nvGrpSpPr>
            <p:cNvPr id="170" name="Grupo 169">
              <a:extLst>
                <a:ext uri="{FF2B5EF4-FFF2-40B4-BE49-F238E27FC236}">
                  <a16:creationId xmlns=""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solidFill>
                      <a:prstClr val="black"/>
                    </a:solidFill>
                    <a:latin typeface="Comic Sans MS" panose="030F0702030302020204" pitchFamily="66" charset="0"/>
                  </a:rPr>
                  <a:t>La jornada de trabajo fue</a:t>
                </a:r>
                <a:r>
                  <a:rPr lang="es-MX" dirty="0">
                    <a:solidFill>
                      <a:prstClr val="black"/>
                    </a:solidFill>
                  </a:rPr>
                  <a:t>:</a:t>
                </a:r>
              </a:p>
            </p:txBody>
          </p:sp>
          <p:sp>
            <p:nvSpPr>
              <p:cNvPr id="76" name="Paralelogramo 75">
                <a:extLst>
                  <a:ext uri="{FF2B5EF4-FFF2-40B4-BE49-F238E27FC236}">
                    <a16:creationId xmlns=""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8" name="Paralelogramo 77">
                <a:extLst>
                  <a:ext uri="{FF2B5EF4-FFF2-40B4-BE49-F238E27FC236}">
                    <a16:creationId xmlns=""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0" name="Paralelogramo 79">
                <a:extLst>
                  <a:ext uri="{FF2B5EF4-FFF2-40B4-BE49-F238E27FC236}">
                    <a16:creationId xmlns=""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2" name="Paralelogramo 81">
                <a:extLst>
                  <a:ext uri="{FF2B5EF4-FFF2-40B4-BE49-F238E27FC236}">
                    <a16:creationId xmlns=""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3" name="CuadroTexto 82">
                <a:extLst>
                  <a:ext uri="{FF2B5EF4-FFF2-40B4-BE49-F238E27FC236}">
                    <a16:creationId xmlns=""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Exitosa</a:t>
                </a:r>
              </a:p>
            </p:txBody>
          </p:sp>
          <p:sp>
            <p:nvSpPr>
              <p:cNvPr id="85" name="CuadroTexto 84">
                <a:extLst>
                  <a:ext uri="{FF2B5EF4-FFF2-40B4-BE49-F238E27FC236}">
                    <a16:creationId xmlns=""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Buena</a:t>
                </a:r>
              </a:p>
            </p:txBody>
          </p:sp>
          <p:sp>
            <p:nvSpPr>
              <p:cNvPr id="87" name="CuadroTexto 86">
                <a:extLst>
                  <a:ext uri="{FF2B5EF4-FFF2-40B4-BE49-F238E27FC236}">
                    <a16:creationId xmlns=""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Regular</a:t>
                </a:r>
                <a:endParaRPr lang="es-MX" sz="1100" dirty="0">
                  <a:solidFill>
                    <a:prstClr val="black"/>
                  </a:solidFill>
                </a:endParaRPr>
              </a:p>
            </p:txBody>
          </p:sp>
          <p:sp>
            <p:nvSpPr>
              <p:cNvPr id="89" name="CuadroTexto 88">
                <a:extLst>
                  <a:ext uri="{FF2B5EF4-FFF2-40B4-BE49-F238E27FC236}">
                    <a16:creationId xmlns=""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Mala</a:t>
                </a:r>
                <a:endParaRPr lang="es-MX" sz="1400" dirty="0">
                  <a:solidFill>
                    <a:prstClr val="black"/>
                  </a:solidFill>
                </a:endParaRPr>
              </a:p>
            </p:txBody>
          </p:sp>
        </p:grpSp>
        <p:grpSp>
          <p:nvGrpSpPr>
            <p:cNvPr id="169" name="Grupo 168">
              <a:extLst>
                <a:ext uri="{FF2B5EF4-FFF2-40B4-BE49-F238E27FC236}">
                  <a16:creationId xmlns=""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3" name="CuadroTexto 92">
                  <a:extLst>
                    <a:ext uri="{FF2B5EF4-FFF2-40B4-BE49-F238E27FC236}">
                      <a16:creationId xmlns=""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Aspectos de la planeación didáctica </a:t>
                  </a:r>
                </a:p>
              </p:txBody>
            </p:sp>
          </p:grpSp>
          <p:sp>
            <p:nvSpPr>
              <p:cNvPr id="99" name="CuadroTexto 98">
                <a:extLst>
                  <a:ext uri="{FF2B5EF4-FFF2-40B4-BE49-F238E27FC236}">
                    <a16:creationId xmlns=""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      </a:t>
                </a:r>
                <a:r>
                  <a:rPr lang="es-MX" sz="1200" dirty="0">
                    <a:solidFill>
                      <a:prstClr val="black"/>
                    </a:solidFill>
                    <a:latin typeface="Comic Sans MS" panose="030F0702030302020204" pitchFamily="66" charset="0"/>
                  </a:rPr>
                  <a:t>Logro de los aprendizajes esperados </a:t>
                </a:r>
                <a:endParaRPr lang="es-MX" sz="1400" dirty="0">
                  <a:solidFill>
                    <a:prstClr val="black"/>
                  </a:solidFill>
                  <a:latin typeface="Comic Sans MS" panose="030F0702030302020204" pitchFamily="66" charset="0"/>
                </a:endParaRPr>
              </a:p>
              <a:p>
                <a:r>
                  <a:rPr lang="es-MX" sz="1400" dirty="0">
                    <a:solidFill>
                      <a:prstClr val="black"/>
                    </a:solidFill>
                    <a:latin typeface="Comic Sans MS" panose="030F0702030302020204" pitchFamily="66" charset="0"/>
                  </a:rPr>
                  <a:t>      </a:t>
                </a:r>
                <a:r>
                  <a:rPr lang="es-MX" sz="1200" dirty="0">
                    <a:solidFill>
                      <a:prstClr val="black"/>
                    </a:solidFill>
                    <a:latin typeface="Comic Sans MS" panose="030F0702030302020204" pitchFamily="66" charset="0"/>
                  </a:rPr>
                  <a:t>Materiales educativos adecuados</a:t>
                </a:r>
              </a:p>
              <a:p>
                <a:r>
                  <a:rPr lang="es-MX" sz="1200" dirty="0">
                    <a:solidFill>
                      <a:prstClr val="black"/>
                    </a:solidFill>
                    <a:latin typeface="Comic Sans MS" panose="030F0702030302020204" pitchFamily="66" charset="0"/>
                  </a:rPr>
                  <a:t>       Nivel de complejidad adecuado </a:t>
                </a:r>
              </a:p>
              <a:p>
                <a:r>
                  <a:rPr lang="es-MX" sz="1200" dirty="0">
                    <a:solidFill>
                      <a:prstClr val="black"/>
                    </a:solidFill>
                    <a:latin typeface="Comic Sans MS" panose="030F0702030302020204" pitchFamily="66" charset="0"/>
                  </a:rPr>
                  <a:t>       Organización adecuada</a:t>
                </a:r>
              </a:p>
              <a:p>
                <a:r>
                  <a:rPr lang="es-MX" sz="1200" dirty="0">
                    <a:solidFill>
                      <a:prstClr val="black"/>
                    </a:solidFill>
                    <a:latin typeface="Comic Sans MS" panose="030F0702030302020204" pitchFamily="66" charset="0"/>
                  </a:rPr>
                  <a:t>       Tiempo planeado correctamente</a:t>
                </a:r>
              </a:p>
              <a:p>
                <a:r>
                  <a:rPr lang="es-MX" sz="1200" dirty="0">
                    <a:solidFill>
                      <a:prstClr val="black"/>
                    </a:solidFill>
                    <a:latin typeface="Comic Sans MS" panose="030F0702030302020204" pitchFamily="66" charset="0"/>
                  </a:rPr>
                  <a:t>       Actividades planeadas conforme a lo planeado </a:t>
                </a:r>
              </a:p>
              <a:p>
                <a:endParaRPr lang="es-MX" sz="1400" dirty="0">
                  <a:solidFill>
                    <a:prstClr val="black"/>
                  </a:solidFill>
                </a:endParaRPr>
              </a:p>
            </p:txBody>
          </p:sp>
          <p:sp>
            <p:nvSpPr>
              <p:cNvPr id="101" name="Elipse 100">
                <a:extLst>
                  <a:ext uri="{FF2B5EF4-FFF2-40B4-BE49-F238E27FC236}">
                    <a16:creationId xmlns="" xmlns:a16="http://schemas.microsoft.com/office/drawing/2014/main" id="{4A5C0622-884D-49F4-B550-4041500CA3C7}"/>
                  </a:ext>
                </a:extLst>
              </p:cNvPr>
              <p:cNvSpPr/>
              <p:nvPr/>
            </p:nvSpPr>
            <p:spPr>
              <a:xfrm>
                <a:off x="124089" y="3674275"/>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6" name="Elipse 105">
                <a:extLst>
                  <a:ext uri="{FF2B5EF4-FFF2-40B4-BE49-F238E27FC236}">
                    <a16:creationId xmlns="" xmlns:a16="http://schemas.microsoft.com/office/drawing/2014/main" id="{1506E085-6A92-4E7F-8A05-A323A3E5E11A}"/>
                  </a:ext>
                </a:extLst>
              </p:cNvPr>
              <p:cNvSpPr/>
              <p:nvPr/>
            </p:nvSpPr>
            <p:spPr>
              <a:xfrm>
                <a:off x="121868" y="3907985"/>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8" name="Elipse 107">
                <a:extLst>
                  <a:ext uri="{FF2B5EF4-FFF2-40B4-BE49-F238E27FC236}">
                    <a16:creationId xmlns="" xmlns:a16="http://schemas.microsoft.com/office/drawing/2014/main" id="{1212747E-7242-4965-9DA4-929E41C6D9E7}"/>
                  </a:ext>
                </a:extLst>
              </p:cNvPr>
              <p:cNvSpPr/>
              <p:nvPr/>
            </p:nvSpPr>
            <p:spPr>
              <a:xfrm>
                <a:off x="121867" y="4101514"/>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0" name="Elipse 109">
                <a:extLst>
                  <a:ext uri="{FF2B5EF4-FFF2-40B4-BE49-F238E27FC236}">
                    <a16:creationId xmlns="" xmlns:a16="http://schemas.microsoft.com/office/drawing/2014/main" id="{AEEE6733-B8DB-4A76-A1EF-35918716BFAE}"/>
                  </a:ext>
                </a:extLst>
              </p:cNvPr>
              <p:cNvSpPr/>
              <p:nvPr/>
            </p:nvSpPr>
            <p:spPr>
              <a:xfrm>
                <a:off x="121867" y="4295044"/>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2" name="Elipse 111">
                <a:extLst>
                  <a:ext uri="{FF2B5EF4-FFF2-40B4-BE49-F238E27FC236}">
                    <a16:creationId xmlns="" xmlns:a16="http://schemas.microsoft.com/office/drawing/2014/main" id="{049B3706-E439-4954-A6A5-40C7B2714B0B}"/>
                  </a:ext>
                </a:extLst>
              </p:cNvPr>
              <p:cNvSpPr/>
              <p:nvPr/>
            </p:nvSpPr>
            <p:spPr>
              <a:xfrm>
                <a:off x="121867" y="4468535"/>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4" name="Elipse 113">
                <a:extLst>
                  <a:ext uri="{FF2B5EF4-FFF2-40B4-BE49-F238E27FC236}">
                    <a16:creationId xmlns="" xmlns:a16="http://schemas.microsoft.com/office/drawing/2014/main" id="{6324721C-3F31-47D7-9E44-60A4C321DE28}"/>
                  </a:ext>
                </a:extLst>
              </p:cNvPr>
              <p:cNvSpPr/>
              <p:nvPr/>
            </p:nvSpPr>
            <p:spPr>
              <a:xfrm>
                <a:off x="121866" y="4655227"/>
                <a:ext cx="140071" cy="148881"/>
              </a:xfrm>
              <a:prstGeom prst="ellipse">
                <a:avLst/>
              </a:prstGeom>
              <a:solidFill>
                <a:schemeClr val="bg1"/>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5" name="CuadroTexto 114">
                <a:extLst>
                  <a:ext uri="{FF2B5EF4-FFF2-40B4-BE49-F238E27FC236}">
                    <a16:creationId xmlns="" xmlns:a16="http://schemas.microsoft.com/office/drawing/2014/main" id="{25E92943-3F55-46FD-819B-08C437F114C6}"/>
                  </a:ext>
                </a:extLst>
              </p:cNvPr>
              <p:cNvSpPr txBox="1"/>
              <p:nvPr/>
            </p:nvSpPr>
            <p:spPr>
              <a:xfrm>
                <a:off x="3498826" y="3590250"/>
                <a:ext cx="4255001" cy="276999"/>
              </a:xfrm>
              <a:prstGeom prst="rect">
                <a:avLst/>
              </a:prstGeom>
              <a:noFill/>
            </p:spPr>
            <p:txBody>
              <a:bodyPr wrap="square" rtlCol="0">
                <a:spAutoFit/>
              </a:bodyPr>
              <a:lstStyle/>
              <a:p>
                <a:pPr algn="ctr"/>
                <a:r>
                  <a:rPr lang="es-MX" sz="1200" dirty="0" smtClean="0">
                    <a:solidFill>
                      <a:prstClr val="black"/>
                    </a:solidFill>
                    <a:latin typeface="Comic Sans MS" panose="030F0702030302020204" pitchFamily="66" charset="0"/>
                  </a:rPr>
                  <a:t>Observaciones</a:t>
                </a:r>
              </a:p>
            </p:txBody>
          </p:sp>
        </p:grpSp>
        <p:grpSp>
          <p:nvGrpSpPr>
            <p:cNvPr id="168" name="Grupo 167">
              <a:extLst>
                <a:ext uri="{FF2B5EF4-FFF2-40B4-BE49-F238E27FC236}">
                  <a16:creationId xmlns=""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8" name="CuadroTexto 117">
                  <a:extLst>
                    <a:ext uri="{FF2B5EF4-FFF2-40B4-BE49-F238E27FC236}">
                      <a16:creationId xmlns=""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Manifestaciones de los alumnos</a:t>
                  </a:r>
                </a:p>
              </p:txBody>
            </p:sp>
          </p:grpSp>
          <p:sp>
            <p:nvSpPr>
              <p:cNvPr id="122" name="CuadroTexto 121">
                <a:extLst>
                  <a:ext uri="{FF2B5EF4-FFF2-40B4-BE49-F238E27FC236}">
                    <a16:creationId xmlns=""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Interés en las actividades</a:t>
                </a:r>
                <a:endParaRPr lang="es-MX" sz="14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Participación de la manera esperada</a:t>
                </a:r>
              </a:p>
              <a:p>
                <a:pPr algn="just"/>
                <a:r>
                  <a:rPr lang="es-MX" sz="1200" dirty="0">
                    <a:solidFill>
                      <a:prstClr val="black"/>
                    </a:solidFill>
                    <a:latin typeface="Comic Sans MS" panose="030F0702030302020204" pitchFamily="66" charset="0"/>
                  </a:rPr>
                  <a:t>Adaptación a la organización establecida</a:t>
                </a:r>
              </a:p>
              <a:p>
                <a:pPr algn="just"/>
                <a:r>
                  <a:rPr lang="es-MX" sz="1200" dirty="0">
                    <a:solidFill>
                      <a:prstClr val="black"/>
                    </a:solidFill>
                    <a:latin typeface="Comic Sans MS" panose="030F0702030302020204" pitchFamily="66" charset="0"/>
                  </a:rPr>
                  <a:t>Seguridad y cooperación al realizar las actividades</a:t>
                </a:r>
              </a:p>
            </p:txBody>
          </p:sp>
          <p:sp>
            <p:nvSpPr>
              <p:cNvPr id="126" name="CuadroTexto 125">
                <a:extLst>
                  <a:ext uri="{FF2B5EF4-FFF2-40B4-BE49-F238E27FC236}">
                    <a16:creationId xmlns=""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solidFill>
                      <a:prstClr val="black"/>
                    </a:solidFill>
                    <a:latin typeface="Comic Sans MS" panose="030F0702030302020204" pitchFamily="66" charset="0"/>
                  </a:rPr>
                  <a:t>Todos   Algunos  Pocos   Ninguno</a:t>
                </a:r>
              </a:p>
              <a:p>
                <a:pPr algn="ctr"/>
                <a:endParaRPr lang="es-MX" sz="1200" dirty="0">
                  <a:solidFill>
                    <a:prstClr val="black"/>
                  </a:solidFill>
                  <a:latin typeface="Comic Sans MS" panose="030F0702030302020204" pitchFamily="66" charset="0"/>
                </a:endParaRPr>
              </a:p>
            </p:txBody>
          </p:sp>
          <p:grpSp>
            <p:nvGrpSpPr>
              <p:cNvPr id="135" name="Grupo 134">
                <a:extLst>
                  <a:ext uri="{FF2B5EF4-FFF2-40B4-BE49-F238E27FC236}">
                    <a16:creationId xmlns=""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28" name="Elipse 127">
                  <a:extLst>
                    <a:ext uri="{FF2B5EF4-FFF2-40B4-BE49-F238E27FC236}">
                      <a16:creationId xmlns="" xmlns:a16="http://schemas.microsoft.com/office/drawing/2014/main" id="{04898E7A-EFA5-4C5D-AA3E-E61854C86E67}"/>
                    </a:ext>
                  </a:extLst>
                </p:cNvPr>
                <p:cNvSpPr/>
                <p:nvPr/>
              </p:nvSpPr>
              <p:spPr>
                <a:xfrm>
                  <a:off x="5071405" y="5453154"/>
                  <a:ext cx="140071" cy="148881"/>
                </a:xfrm>
                <a:prstGeom prst="ellipse">
                  <a:avLst/>
                </a:prstGeom>
                <a:solidFill>
                  <a:schemeClr val="bg1"/>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0" name="Elipse 129">
                  <a:extLst>
                    <a:ext uri="{FF2B5EF4-FFF2-40B4-BE49-F238E27FC236}">
                      <a16:creationId xmlns="" xmlns:a16="http://schemas.microsoft.com/office/drawing/2014/main" id="{00F070BD-3F46-4F6C-A422-B589D0DB19D7}"/>
                    </a:ext>
                  </a:extLst>
                </p:cNvPr>
                <p:cNvSpPr/>
                <p:nvPr/>
              </p:nvSpPr>
              <p:spPr>
                <a:xfrm>
                  <a:off x="5590982" y="5466433"/>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2" name="Elipse 131">
                  <a:extLst>
                    <a:ext uri="{FF2B5EF4-FFF2-40B4-BE49-F238E27FC236}">
                      <a16:creationId xmlns=""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36" name="Grupo 135">
                <a:extLst>
                  <a:ext uri="{FF2B5EF4-FFF2-40B4-BE49-F238E27FC236}">
                    <a16:creationId xmlns=""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8" name="Elipse 137">
                  <a:extLst>
                    <a:ext uri="{FF2B5EF4-FFF2-40B4-BE49-F238E27FC236}">
                      <a16:creationId xmlns=""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9" name="Elipse 138">
                  <a:extLst>
                    <a:ext uri="{FF2B5EF4-FFF2-40B4-BE49-F238E27FC236}">
                      <a16:creationId xmlns="" xmlns:a16="http://schemas.microsoft.com/office/drawing/2014/main" id="{805C1B3D-B483-4E9A-BC43-3C3A34DCA29C}"/>
                    </a:ext>
                  </a:extLst>
                </p:cNvPr>
                <p:cNvSpPr/>
                <p:nvPr/>
              </p:nvSpPr>
              <p:spPr>
                <a:xfrm>
                  <a:off x="5590982" y="5466433"/>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0" name="Elipse 139">
                  <a:extLst>
                    <a:ext uri="{FF2B5EF4-FFF2-40B4-BE49-F238E27FC236}">
                      <a16:creationId xmlns=""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41" name="Grupo 140">
                <a:extLst>
                  <a:ext uri="{FF2B5EF4-FFF2-40B4-BE49-F238E27FC236}">
                    <a16:creationId xmlns=""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3" name="Elipse 142">
                  <a:extLst>
                    <a:ext uri="{FF2B5EF4-FFF2-40B4-BE49-F238E27FC236}">
                      <a16:creationId xmlns="" xmlns:a16="http://schemas.microsoft.com/office/drawing/2014/main" id="{3DD59AD9-06DA-4644-919C-E7BC15F6BED6}"/>
                    </a:ext>
                  </a:extLst>
                </p:cNvPr>
                <p:cNvSpPr/>
                <p:nvPr/>
              </p:nvSpPr>
              <p:spPr>
                <a:xfrm>
                  <a:off x="5071405"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4" name="Elipse 143">
                  <a:extLst>
                    <a:ext uri="{FF2B5EF4-FFF2-40B4-BE49-F238E27FC236}">
                      <a16:creationId xmlns=""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5" name="Elipse 144">
                  <a:extLst>
                    <a:ext uri="{FF2B5EF4-FFF2-40B4-BE49-F238E27FC236}">
                      <a16:creationId xmlns=""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46" name="Grupo 145">
                <a:extLst>
                  <a:ext uri="{FF2B5EF4-FFF2-40B4-BE49-F238E27FC236}">
                    <a16:creationId xmlns=""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8" name="Elipse 147">
                  <a:extLst>
                    <a:ext uri="{FF2B5EF4-FFF2-40B4-BE49-F238E27FC236}">
                      <a16:creationId xmlns="" xmlns:a16="http://schemas.microsoft.com/office/drawing/2014/main" id="{A020B64C-03E0-4C7A-BBB0-B1EB17ACCB9A}"/>
                    </a:ext>
                  </a:extLst>
                </p:cNvPr>
                <p:cNvSpPr/>
                <p:nvPr/>
              </p:nvSpPr>
              <p:spPr>
                <a:xfrm>
                  <a:off x="5071405"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9" name="Elipse 148">
                  <a:extLst>
                    <a:ext uri="{FF2B5EF4-FFF2-40B4-BE49-F238E27FC236}">
                      <a16:creationId xmlns=""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50" name="Elipse 149">
                  <a:extLst>
                    <a:ext uri="{FF2B5EF4-FFF2-40B4-BE49-F238E27FC236}">
                      <a16:creationId xmlns=""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grpSp>
          <p:nvGrpSpPr>
            <p:cNvPr id="151" name="Grupo 150">
              <a:extLst>
                <a:ext uri="{FF2B5EF4-FFF2-40B4-BE49-F238E27FC236}">
                  <a16:creationId xmlns=""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53" name="CuadroTexto 152">
                <a:extLst>
                  <a:ext uri="{FF2B5EF4-FFF2-40B4-BE49-F238E27FC236}">
                    <a16:creationId xmlns=""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Autoevaluación</a:t>
                </a:r>
              </a:p>
            </p:txBody>
          </p:sp>
        </p:grpSp>
        <p:sp>
          <p:nvSpPr>
            <p:cNvPr id="155" name="CuadroTexto 154">
              <a:extLst>
                <a:ext uri="{FF2B5EF4-FFF2-40B4-BE49-F238E27FC236}">
                  <a16:creationId xmlns=""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Rescato los conocimientos previos</a:t>
              </a:r>
              <a:endParaRPr lang="es-MX" sz="14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Identifico y actúa conforme a las necesidades e intereses de los alumnos  </a:t>
              </a:r>
            </a:p>
            <a:p>
              <a:pPr algn="just"/>
              <a:r>
                <a:rPr lang="es-MX" sz="1200" dirty="0">
                  <a:solidFill>
                    <a:prstClr val="black"/>
                  </a:solidFill>
                  <a:latin typeface="Comic Sans MS" panose="030F0702030302020204" pitchFamily="66" charset="0"/>
                </a:rPr>
                <a:t>Fomento la participación de todos los alumnos </a:t>
              </a:r>
            </a:p>
            <a:p>
              <a:pPr algn="just"/>
              <a:r>
                <a:rPr lang="es-MX" sz="1200" dirty="0">
                  <a:solidFill>
                    <a:prstClr val="black"/>
                  </a:solidFill>
                  <a:latin typeface="Comic Sans MS" panose="030F0702030302020204" pitchFamily="66" charset="0"/>
                </a:rPr>
                <a:t>Otorgo consignas claras</a:t>
              </a:r>
            </a:p>
            <a:p>
              <a:pPr algn="just"/>
              <a:r>
                <a:rPr lang="es-MX" sz="1200" dirty="0">
                  <a:solidFill>
                    <a:prstClr val="black"/>
                  </a:solidFill>
                  <a:latin typeface="Comic Sans MS" panose="030F0702030302020204" pitchFamily="66" charset="0"/>
                </a:rPr>
                <a:t>Intervengo adecuadamente</a:t>
              </a:r>
            </a:p>
            <a:p>
              <a:pPr algn="just"/>
              <a:r>
                <a:rPr lang="es-MX" sz="1200" dirty="0">
                  <a:solidFill>
                    <a:prstClr val="black"/>
                  </a:solidFill>
                  <a:latin typeface="Comic Sans MS" panose="030F0702030302020204" pitchFamily="66" charset="0"/>
                </a:rPr>
                <a:t>Fomento la autonomía de los alumnos </a:t>
              </a:r>
            </a:p>
          </p:txBody>
        </p:sp>
        <p:grpSp>
          <p:nvGrpSpPr>
            <p:cNvPr id="202" name="Grupo 201">
              <a:extLst>
                <a:ext uri="{FF2B5EF4-FFF2-40B4-BE49-F238E27FC236}">
                  <a16:creationId xmlns=""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solidFill>
                      <a:prstClr val="black"/>
                    </a:solidFill>
                    <a:latin typeface="Comic Sans MS" panose="030F0702030302020204" pitchFamily="66" charset="0"/>
                  </a:rPr>
                  <a:t>     Si            No   </a:t>
                </a:r>
              </a:p>
              <a:p>
                <a:pPr algn="ctr"/>
                <a:endParaRPr lang="es-MX" sz="1200" dirty="0">
                  <a:solidFill>
                    <a:prstClr val="black"/>
                  </a:solidFill>
                  <a:latin typeface="Comic Sans MS" panose="030F0702030302020204" pitchFamily="66" charset="0"/>
                </a:endParaRPr>
              </a:p>
            </p:txBody>
          </p:sp>
          <p:grpSp>
            <p:nvGrpSpPr>
              <p:cNvPr id="201" name="Grupo 200">
                <a:extLst>
                  <a:ext uri="{FF2B5EF4-FFF2-40B4-BE49-F238E27FC236}">
                    <a16:creationId xmlns=""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 xmlns:a16="http://schemas.microsoft.com/office/drawing/2014/main" id="{FE1FD20A-6ED7-4845-8B11-A1EC792790C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66" name="Elipse 165">
                    <a:extLst>
                      <a:ext uri="{FF2B5EF4-FFF2-40B4-BE49-F238E27FC236}">
                        <a16:creationId xmlns=""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72" name="Grupo 171">
                  <a:extLst>
                    <a:ext uri="{FF2B5EF4-FFF2-40B4-BE49-F238E27FC236}">
                      <a16:creationId xmlns=""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 xmlns:a16="http://schemas.microsoft.com/office/drawing/2014/main" id="{E5A1820A-225E-426C-BB18-42E8BAA0D93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74" name="Elipse 173">
                    <a:extLst>
                      <a:ext uri="{FF2B5EF4-FFF2-40B4-BE49-F238E27FC236}">
                        <a16:creationId xmlns=""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75" name="Grupo 174">
                  <a:extLst>
                    <a:ext uri="{FF2B5EF4-FFF2-40B4-BE49-F238E27FC236}">
                      <a16:creationId xmlns=""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 xmlns:a16="http://schemas.microsoft.com/office/drawing/2014/main" id="{5628CDCD-EA35-4E0D-A852-C8D40DB87C60}"/>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77" name="Elipse 176">
                    <a:extLst>
                      <a:ext uri="{FF2B5EF4-FFF2-40B4-BE49-F238E27FC236}">
                        <a16:creationId xmlns=""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78" name="Grupo 177">
                  <a:extLst>
                    <a:ext uri="{FF2B5EF4-FFF2-40B4-BE49-F238E27FC236}">
                      <a16:creationId xmlns=""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 xmlns:a16="http://schemas.microsoft.com/office/drawing/2014/main" id="{2CBBDFBE-EB0C-41CC-A88B-D5A80720590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0" name="Elipse 179">
                    <a:extLst>
                      <a:ext uri="{FF2B5EF4-FFF2-40B4-BE49-F238E27FC236}">
                        <a16:creationId xmlns=""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81" name="Grupo 180">
                  <a:extLst>
                    <a:ext uri="{FF2B5EF4-FFF2-40B4-BE49-F238E27FC236}">
                      <a16:creationId xmlns=""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 xmlns:a16="http://schemas.microsoft.com/office/drawing/2014/main" id="{E7A56ADF-EACC-40C7-9184-0E3F0740A45D}"/>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3" name="Elipse 182">
                    <a:extLst>
                      <a:ext uri="{FF2B5EF4-FFF2-40B4-BE49-F238E27FC236}">
                        <a16:creationId xmlns=""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84" name="Grupo 183">
                  <a:extLst>
                    <a:ext uri="{FF2B5EF4-FFF2-40B4-BE49-F238E27FC236}">
                      <a16:creationId xmlns=""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 xmlns:a16="http://schemas.microsoft.com/office/drawing/2014/main" id="{A25605AE-999C-4A5F-B9C0-9B6032B44867}"/>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6" name="Elipse 185">
                    <a:extLst>
                      <a:ext uri="{FF2B5EF4-FFF2-40B4-BE49-F238E27FC236}">
                        <a16:creationId xmlns="" xmlns:a16="http://schemas.microsoft.com/office/drawing/2014/main" id="{FA69E7DF-4506-4800-9CFD-AB1AC1E70A37}"/>
                      </a:ext>
                    </a:extLst>
                  </p:cNvPr>
                  <p:cNvSpPr/>
                  <p:nvPr/>
                </p:nvSpPr>
                <p:spPr>
                  <a:xfrm>
                    <a:off x="6734591" y="7907624"/>
                    <a:ext cx="140071" cy="148881"/>
                  </a:xfrm>
                  <a:prstGeom prst="ellipse">
                    <a:avLst/>
                  </a:prstGeom>
                  <a:solidFill>
                    <a:schemeClr val="bg1"/>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grpSp>
        <p:sp>
          <p:nvSpPr>
            <p:cNvPr id="187" name="Rectángulo: esquinas redondeadas 186">
              <a:extLst>
                <a:ext uri="{FF2B5EF4-FFF2-40B4-BE49-F238E27FC236}">
                  <a16:creationId xmlns=""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90" name="CuadroTexto 189">
              <a:extLst>
                <a:ext uri="{FF2B5EF4-FFF2-40B4-BE49-F238E27FC236}">
                  <a16:creationId xmlns=""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prstClr val="white"/>
                  </a:solidFill>
                  <a:latin typeface="Comic Sans MS" panose="030F0702030302020204" pitchFamily="66" charset="0"/>
                </a:rPr>
                <a:t>Logros</a:t>
              </a:r>
            </a:p>
          </p:txBody>
        </p:sp>
        <p:sp>
          <p:nvSpPr>
            <p:cNvPr id="192" name="CuadroTexto 191">
              <a:extLst>
                <a:ext uri="{FF2B5EF4-FFF2-40B4-BE49-F238E27FC236}">
                  <a16:creationId xmlns="" xmlns:a16="http://schemas.microsoft.com/office/drawing/2014/main" id="{85E2E26E-9342-4297-B7CB-788C1192AFE7}"/>
                </a:ext>
              </a:extLst>
            </p:cNvPr>
            <p:cNvSpPr txBox="1"/>
            <p:nvPr/>
          </p:nvSpPr>
          <p:spPr>
            <a:xfrm>
              <a:off x="-40004" y="8592963"/>
              <a:ext cx="3901420" cy="938719"/>
            </a:xfrm>
            <a:prstGeom prst="rect">
              <a:avLst/>
            </a:prstGeom>
            <a:noFill/>
          </p:spPr>
          <p:txBody>
            <a:bodyPr wrap="square">
              <a:spAutoFit/>
            </a:bodyPr>
            <a:lstStyle/>
            <a:p>
              <a:pPr algn="ctr"/>
              <a:r>
                <a:rPr lang="es-MX" sz="1100" dirty="0" smtClean="0">
                  <a:solidFill>
                    <a:prstClr val="black"/>
                  </a:solidFill>
                  <a:latin typeface="Comic Sans MS" panose="030F0702030302020204" pitchFamily="66" charset="0"/>
                </a:rPr>
                <a:t>Hubo participación por parte de los alumnos, en esta actividad se pudo notar la autonomía porque en el vídeo se expresaron muy bien y sin ayuda de los padres de familia, más comunicación e interacción con los educando por medio de audios. </a:t>
              </a:r>
              <a:endParaRPr lang="es-MX" sz="1100" dirty="0">
                <a:solidFill>
                  <a:prstClr val="black"/>
                </a:solidFill>
                <a:latin typeface="Comic Sans MS" panose="030F0702030302020204" pitchFamily="66" charset="0"/>
              </a:endParaRPr>
            </a:p>
          </p:txBody>
        </p:sp>
        <p:sp>
          <p:nvSpPr>
            <p:cNvPr id="194" name="Rectángulo: esquinas redondeadas 193">
              <a:extLst>
                <a:ext uri="{FF2B5EF4-FFF2-40B4-BE49-F238E27FC236}">
                  <a16:creationId xmlns=""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96" name="CuadroTexto 195">
              <a:extLst>
                <a:ext uri="{FF2B5EF4-FFF2-40B4-BE49-F238E27FC236}">
                  <a16:creationId xmlns="" xmlns:a16="http://schemas.microsoft.com/office/drawing/2014/main" id="{3E8B0A84-AA2E-44B9-9328-AF2D69544E7C}"/>
                </a:ext>
              </a:extLst>
            </p:cNvPr>
            <p:cNvSpPr txBox="1"/>
            <p:nvPr/>
          </p:nvSpPr>
          <p:spPr>
            <a:xfrm>
              <a:off x="4050631" y="8419578"/>
              <a:ext cx="3553735" cy="276999"/>
            </a:xfrm>
            <a:prstGeom prst="rect">
              <a:avLst/>
            </a:prstGeom>
            <a:noFill/>
          </p:spPr>
          <p:txBody>
            <a:bodyPr wrap="square" rtlCol="0">
              <a:spAutoFit/>
            </a:bodyPr>
            <a:lstStyle/>
            <a:p>
              <a:pPr algn="ctr"/>
              <a:r>
                <a:rPr lang="es-MX" sz="1200" dirty="0">
                  <a:solidFill>
                    <a:prstClr val="white"/>
                  </a:solidFill>
                  <a:latin typeface="Comic Sans MS" panose="030F0702030302020204" pitchFamily="66" charset="0"/>
                </a:rPr>
                <a:t>Dificultades</a:t>
              </a:r>
            </a:p>
          </p:txBody>
        </p:sp>
        <p:sp>
          <p:nvSpPr>
            <p:cNvPr id="198" name="CuadroTexto 197">
              <a:extLst>
                <a:ext uri="{FF2B5EF4-FFF2-40B4-BE49-F238E27FC236}">
                  <a16:creationId xmlns="" xmlns:a16="http://schemas.microsoft.com/office/drawing/2014/main" id="{8EA301CD-1810-4DA1-96E7-490B3EEE9E43}"/>
                </a:ext>
              </a:extLst>
            </p:cNvPr>
            <p:cNvSpPr txBox="1"/>
            <p:nvPr/>
          </p:nvSpPr>
          <p:spPr>
            <a:xfrm>
              <a:off x="3684023" y="8591560"/>
              <a:ext cx="4042483" cy="1446550"/>
            </a:xfrm>
            <a:prstGeom prst="rect">
              <a:avLst/>
            </a:prstGeom>
            <a:noFill/>
          </p:spPr>
          <p:txBody>
            <a:bodyPr wrap="square">
              <a:spAutoFit/>
            </a:bodyPr>
            <a:lstStyle/>
            <a:p>
              <a:pPr algn="ctr"/>
              <a:r>
                <a:rPr lang="es-MX" sz="1100" dirty="0" smtClean="0">
                  <a:solidFill>
                    <a:prstClr val="black"/>
                  </a:solidFill>
                  <a:latin typeface="Comic Sans MS" panose="030F0702030302020204" pitchFamily="66" charset="0"/>
                </a:rPr>
                <a:t>Al momento de pasar asistencia aún principio se mostro poca, porque se pido audio de los alumnos, por lo que los padres de familia no pudieron grabarlo y mandarlo como si fuera mensaje de texto, así que al momento de enviar la actividad a las 9 de la mañana causó un poco de dificultad porque aun sabía si los alumnos estaban presentes, esto porque eran pocos los alumnos que habían registrado la asistencia.  </a:t>
              </a:r>
              <a:endParaRPr lang="es-MX" sz="1100" dirty="0">
                <a:solidFill>
                  <a:prstClr val="black"/>
                </a:solidFill>
                <a:latin typeface="Comic Sans MS" panose="030F0702030302020204" pitchFamily="66" charset="0"/>
              </a:endParaRPr>
            </a:p>
          </p:txBody>
        </p:sp>
      </p:grpSp>
      <p:pic>
        <p:nvPicPr>
          <p:cNvPr id="4" name="Imagen 3" descr="Imagen que contiene muñeca, juguete, dibujo&#10;&#10;Descripción generada automáticamente">
            <a:extLst>
              <a:ext uri="{FF2B5EF4-FFF2-40B4-BE49-F238E27FC236}">
                <a16:creationId xmlns=""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smtClean="0">
                <a:solidFill>
                  <a:prstClr val="black"/>
                </a:solidFill>
              </a:rPr>
              <a:t>14</a:t>
            </a:r>
            <a:endParaRPr lang="es-MX" dirty="0">
              <a:solidFill>
                <a:prstClr val="black"/>
              </a:solidFill>
            </a:endParaRPr>
          </a:p>
        </p:txBody>
      </p:sp>
      <p:sp>
        <p:nvSpPr>
          <p:cNvPr id="7" name="CuadroTexto 6"/>
          <p:cNvSpPr txBox="1"/>
          <p:nvPr/>
        </p:nvSpPr>
        <p:spPr>
          <a:xfrm>
            <a:off x="1277161" y="271545"/>
            <a:ext cx="723744" cy="369332"/>
          </a:xfrm>
          <a:prstGeom prst="rect">
            <a:avLst/>
          </a:prstGeom>
          <a:noFill/>
        </p:spPr>
        <p:txBody>
          <a:bodyPr wrap="square" rtlCol="0">
            <a:spAutoFit/>
          </a:bodyPr>
          <a:lstStyle/>
          <a:p>
            <a:r>
              <a:rPr lang="es-MX" dirty="0" smtClean="0">
                <a:solidFill>
                  <a:prstClr val="black"/>
                </a:solidFill>
              </a:rPr>
              <a:t>Mayo</a:t>
            </a:r>
            <a:endParaRPr lang="es-MX" dirty="0">
              <a:solidFill>
                <a:prstClr val="black"/>
              </a:solidFill>
            </a:endParaRPr>
          </a:p>
        </p:txBody>
      </p:sp>
      <p:sp>
        <p:nvSpPr>
          <p:cNvPr id="9" name="CuadroTexto 8"/>
          <p:cNvSpPr txBox="1"/>
          <p:nvPr/>
        </p:nvSpPr>
        <p:spPr>
          <a:xfrm>
            <a:off x="1978547" y="257194"/>
            <a:ext cx="1091571" cy="369332"/>
          </a:xfrm>
          <a:prstGeom prst="rect">
            <a:avLst/>
          </a:prstGeom>
          <a:noFill/>
        </p:spPr>
        <p:txBody>
          <a:bodyPr wrap="square" rtlCol="0">
            <a:spAutoFit/>
          </a:bodyPr>
          <a:lstStyle/>
          <a:p>
            <a:r>
              <a:rPr lang="es-MX" dirty="0" smtClean="0">
                <a:solidFill>
                  <a:prstClr val="black"/>
                </a:solidFill>
              </a:rPr>
              <a:t>2021</a:t>
            </a:r>
            <a:endParaRPr lang="es-MX" dirty="0">
              <a:solidFill>
                <a:prstClr val="black"/>
              </a:solidFill>
            </a:endParaRPr>
          </a:p>
        </p:txBody>
      </p:sp>
      <p:pic>
        <p:nvPicPr>
          <p:cNvPr id="17" name="Imagen 16"/>
          <p:cNvPicPr>
            <a:picLocks noChangeAspect="1"/>
          </p:cNvPicPr>
          <p:nvPr/>
        </p:nvPicPr>
        <p:blipFill>
          <a:blip r:embed="rId8"/>
          <a:stretch>
            <a:fillRect/>
          </a:stretch>
        </p:blipFill>
        <p:spPr>
          <a:xfrm>
            <a:off x="5391237" y="3197790"/>
            <a:ext cx="256054" cy="243861"/>
          </a:xfrm>
          <a:prstGeom prst="rect">
            <a:avLst/>
          </a:prstGeom>
        </p:spPr>
      </p:pic>
      <p:pic>
        <p:nvPicPr>
          <p:cNvPr id="131" name="Imagen 130"/>
          <p:cNvPicPr>
            <a:picLocks noChangeAspect="1"/>
          </p:cNvPicPr>
          <p:nvPr/>
        </p:nvPicPr>
        <p:blipFill>
          <a:blip r:embed="rId9"/>
          <a:stretch>
            <a:fillRect/>
          </a:stretch>
        </p:blipFill>
        <p:spPr>
          <a:xfrm>
            <a:off x="3154877" y="2516697"/>
            <a:ext cx="256054" cy="243861"/>
          </a:xfrm>
          <a:prstGeom prst="rect">
            <a:avLst/>
          </a:prstGeom>
          <a:ln>
            <a:solidFill>
              <a:schemeClr val="accent4">
                <a:lumMod val="20000"/>
                <a:lumOff val="80000"/>
              </a:schemeClr>
            </a:solidFill>
          </a:ln>
        </p:spPr>
      </p:pic>
      <p:sp>
        <p:nvSpPr>
          <p:cNvPr id="23" name="CuadroTexto 22"/>
          <p:cNvSpPr txBox="1"/>
          <p:nvPr/>
        </p:nvSpPr>
        <p:spPr>
          <a:xfrm>
            <a:off x="3684023" y="4266048"/>
            <a:ext cx="3709695" cy="1107996"/>
          </a:xfrm>
          <a:prstGeom prst="rect">
            <a:avLst/>
          </a:prstGeom>
          <a:noFill/>
        </p:spPr>
        <p:txBody>
          <a:bodyPr wrap="square" rtlCol="0">
            <a:spAutoFit/>
          </a:bodyPr>
          <a:lstStyle/>
          <a:p>
            <a:r>
              <a:rPr lang="es-MX" sz="1100" dirty="0" smtClean="0"/>
              <a:t>En esta actividad se modificó un poco la actividad planeada, para no saturar el grupo de la plataforma, sólo se pidió un vídeo, y no audio y foto como evidencia, además en el vídeo se puede observar la autonomía de los alumnos. Al realizar este cambio no es problema ya que la planeación es flexible. (En la siguiente diapositiva).</a:t>
            </a:r>
            <a:endParaRPr lang="es-MX" sz="1100" dirty="0"/>
          </a:p>
        </p:txBody>
      </p:sp>
    </p:spTree>
    <p:extLst>
      <p:ext uri="{BB962C8B-B14F-4D97-AF65-F5344CB8AC3E}">
        <p14:creationId xmlns:p14="http://schemas.microsoft.com/office/powerpoint/2010/main" val="2420576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 y="606"/>
            <a:ext cx="7777163" cy="10044487"/>
          </a:xfrm>
          <a:prstGeom prst="rect">
            <a:avLst/>
          </a:prstGeom>
        </p:spPr>
      </p:pic>
      <p:sp>
        <p:nvSpPr>
          <p:cNvPr id="6" name="Rectángulo 5"/>
          <p:cNvSpPr/>
          <p:nvPr/>
        </p:nvSpPr>
        <p:spPr>
          <a:xfrm>
            <a:off x="1213167" y="1869116"/>
            <a:ext cx="5284451" cy="6217087"/>
          </a:xfrm>
          <a:prstGeom prst="rect">
            <a:avLst/>
          </a:prstGeom>
        </p:spPr>
        <p:txBody>
          <a:bodyPr wrap="square">
            <a:spAutoFit/>
          </a:bodyPr>
          <a:lstStyle/>
          <a:p>
            <a:r>
              <a:rPr lang="es-MX" dirty="0">
                <a:latin typeface="Arial" panose="020B0604020202020204" pitchFamily="34" charset="0"/>
                <a:cs typeface="Arial" panose="020B0604020202020204" pitchFamily="34" charset="0"/>
              </a:rPr>
              <a:t>Observaciones</a:t>
            </a:r>
          </a:p>
          <a:p>
            <a:r>
              <a:rPr lang="es-ES" dirty="0" smtClean="0">
                <a:latin typeface="Arial" panose="020B0604020202020204" pitchFamily="34" charset="0"/>
                <a:cs typeface="Arial" panose="020B0604020202020204" pitchFamily="34" charset="0"/>
              </a:rPr>
              <a:t>En </a:t>
            </a:r>
            <a:r>
              <a:rPr lang="es-ES" dirty="0">
                <a:latin typeface="Arial" panose="020B0604020202020204" pitchFamily="34" charset="0"/>
                <a:cs typeface="Arial" panose="020B0604020202020204" pitchFamily="34" charset="0"/>
              </a:rPr>
              <a:t>esta actividad se modificó un poco la actividad planeada, para no saturar el grupo de la plataforma, sólo se pidió un vídeo, y no audio y foto como evidencia, además en el vídeo se puede observar la autonomía de los alumnos. Al realizar este cambio no es problema ya que la planeación es </a:t>
            </a:r>
            <a:r>
              <a:rPr lang="es-ES" dirty="0" smtClean="0">
                <a:latin typeface="Arial" panose="020B0604020202020204" pitchFamily="34" charset="0"/>
                <a:cs typeface="Arial" panose="020B0604020202020204" pitchFamily="34" charset="0"/>
              </a:rPr>
              <a:t>flexible, y según </a:t>
            </a:r>
            <a:r>
              <a:rPr lang="es-ES" dirty="0" err="1" smtClean="0">
                <a:latin typeface="Arial" panose="020B0604020202020204" pitchFamily="34" charset="0"/>
                <a:cs typeface="Arial" panose="020B0604020202020204" pitchFamily="34" charset="0"/>
              </a:rPr>
              <a:t>Collis</a:t>
            </a:r>
            <a:r>
              <a:rPr lang="es-ES" dirty="0" smtClean="0">
                <a:latin typeface="Arial" panose="020B0604020202020204" pitchFamily="34" charset="0"/>
                <a:cs typeface="Arial" panose="020B0604020202020204" pitchFamily="34" charset="0"/>
              </a:rPr>
              <a:t> y </a:t>
            </a:r>
            <a:r>
              <a:rPr lang="es-ES" dirty="0" err="1" smtClean="0">
                <a:latin typeface="Arial" panose="020B0604020202020204" pitchFamily="34" charset="0"/>
                <a:cs typeface="Arial" panose="020B0604020202020204" pitchFamily="34" charset="0"/>
              </a:rPr>
              <a:t>Moonen</a:t>
            </a:r>
            <a:r>
              <a:rPr lang="es-ES" dirty="0" smtClean="0">
                <a:latin typeface="Arial" panose="020B0604020202020204" pitchFamily="34" charset="0"/>
                <a:cs typeface="Arial" panose="020B0604020202020204" pitchFamily="34" charset="0"/>
              </a:rPr>
              <a:t> (2006), la flexibilidad pedagógica pretende ampliar y enriquecer la forma de aprender por medio de un mejor aprendizaje social.</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De esta manera se logró desarrollar el aprendizaje esperado, y de una manera con más interacción. </a:t>
            </a:r>
          </a:p>
          <a:p>
            <a:endParaRPr lang="es-ES"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sz="1400" dirty="0">
                <a:cs typeface="Arial" panose="020B0604020202020204" pitchFamily="34" charset="0"/>
              </a:rPr>
              <a:t>COLLIS, Betty; MOONEN, </a:t>
            </a:r>
            <a:r>
              <a:rPr lang="es-ES" sz="1400" dirty="0" err="1">
                <a:cs typeface="Arial" panose="020B0604020202020204" pitchFamily="34" charset="0"/>
              </a:rPr>
              <a:t>Jef</a:t>
            </a:r>
            <a:r>
              <a:rPr lang="es-ES" sz="1400" dirty="0">
                <a:cs typeface="Arial" panose="020B0604020202020204" pitchFamily="34" charset="0"/>
              </a:rPr>
              <a:t> (2006</a:t>
            </a:r>
            <a:r>
              <a:rPr lang="es-ES" sz="1400" dirty="0" smtClean="0">
                <a:cs typeface="Arial" panose="020B0604020202020204" pitchFamily="34" charset="0"/>
              </a:rPr>
              <a:t>). </a:t>
            </a:r>
            <a:r>
              <a:rPr lang="es-ES" sz="1400" i="1" dirty="0" smtClean="0">
                <a:cs typeface="Arial" panose="020B0604020202020204" pitchFamily="34" charset="0"/>
              </a:rPr>
              <a:t>“</a:t>
            </a:r>
            <a:r>
              <a:rPr lang="es-ES" sz="1400" i="1" dirty="0">
                <a:cs typeface="Arial" panose="020B0604020202020204" pitchFamily="34" charset="0"/>
              </a:rPr>
              <a:t>Tecnología de la información en la </a:t>
            </a:r>
            <a:r>
              <a:rPr lang="es-ES" sz="1400" i="1" dirty="0" smtClean="0">
                <a:cs typeface="Arial" panose="020B0604020202020204" pitchFamily="34" charset="0"/>
              </a:rPr>
              <a:t>educación superior</a:t>
            </a:r>
            <a:r>
              <a:rPr lang="es-ES" sz="1400" i="1" dirty="0">
                <a:cs typeface="Arial" panose="020B0604020202020204" pitchFamily="34" charset="0"/>
              </a:rPr>
              <a:t>: paradigmas emergentes” </a:t>
            </a:r>
            <a:r>
              <a:rPr lang="es-ES" sz="1400" dirty="0">
                <a:cs typeface="Arial" panose="020B0604020202020204" pitchFamily="34" charset="0"/>
              </a:rPr>
              <a:t>[Sobre Flexibilidad Educativa y el Rol Docente]. Revista de Universidad y Sociedad </a:t>
            </a:r>
            <a:r>
              <a:rPr lang="es-ES" sz="1400" dirty="0" smtClean="0">
                <a:cs typeface="Arial" panose="020B0604020202020204" pitchFamily="34" charset="0"/>
              </a:rPr>
              <a:t>del Conocimiento </a:t>
            </a:r>
            <a:r>
              <a:rPr lang="es-ES" sz="1400" dirty="0">
                <a:cs typeface="Arial" panose="020B0604020202020204" pitchFamily="34" charset="0"/>
              </a:rPr>
              <a:t>(RUSC). </a:t>
            </a:r>
            <a:r>
              <a:rPr lang="es-ES" sz="1400" dirty="0" smtClean="0">
                <a:cs typeface="Arial" panose="020B0604020202020204" pitchFamily="34" charset="0"/>
              </a:rPr>
              <a:t>Vol. 2</a:t>
            </a:r>
            <a:r>
              <a:rPr lang="es-ES" sz="1400" dirty="0">
                <a:cs typeface="Arial" panose="020B0604020202020204" pitchFamily="34" charset="0"/>
              </a:rPr>
              <a:t>, n. 2. UOC.</a:t>
            </a:r>
          </a:p>
          <a:p>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05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6" name="CuadroTexto 5"/>
          <p:cNvSpPr txBox="1"/>
          <p:nvPr/>
        </p:nvSpPr>
        <p:spPr>
          <a:xfrm>
            <a:off x="1050587" y="1926077"/>
            <a:ext cx="5564222" cy="5632311"/>
          </a:xfrm>
          <a:prstGeom prst="rect">
            <a:avLst/>
          </a:prstGeom>
          <a:noFill/>
        </p:spPr>
        <p:txBody>
          <a:bodyPr wrap="square" rtlCol="0">
            <a:spAutoFit/>
          </a:bodyPr>
          <a:lstStyle/>
          <a:p>
            <a:r>
              <a:rPr lang="es-MX" b="1" dirty="0" smtClean="0">
                <a:latin typeface="Arial" panose="020B0604020202020204" pitchFamily="34" charset="0"/>
                <a:cs typeface="Arial" panose="020B0604020202020204" pitchFamily="34" charset="0"/>
              </a:rPr>
              <a:t>Día Lunes 10 de Mayo del 2021</a:t>
            </a:r>
          </a:p>
          <a:p>
            <a:endParaRPr lang="es-MX" b="1" dirty="0" smtClean="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El día de hoy se suspendió la actividad de el área de educación socioemocional que era la que se tenía planeada, por verse como día festivo, como practicante sólo me presenté con el grupo, di los buenos días, y pedí como pase de asistencia un audio de los niños con un mensaje para las mamás, (así me lo indicó la educadora de grupo).</a:t>
            </a:r>
          </a:p>
          <a:p>
            <a:endParaRPr lang="es-MX" dirty="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Las actividades que se llevaron fueron por parte de la Institución, en dónde la Educadora les hizo llegar un vídeo de las mañanitas y un vídeo con fotografías madre he hijo. </a:t>
            </a:r>
          </a:p>
          <a:p>
            <a:endParaRPr lang="es-MX" dirty="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Por esta vez sólo me correspondió estar al pendiente de las asistencias. </a:t>
            </a:r>
          </a:p>
          <a:p>
            <a:endParaRPr lang="es-MX" dirty="0">
              <a:latin typeface="Arial" panose="020B0604020202020204" pitchFamily="34" charset="0"/>
              <a:cs typeface="Arial" panose="020B0604020202020204" pitchFamily="34" charset="0"/>
            </a:endParaRPr>
          </a:p>
          <a:p>
            <a:endParaRPr lang="es-MX" b="1" dirty="0" smtClean="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21173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 xmlns:a16="http://schemas.microsoft.com/office/drawing/2014/main" id="{B9B108D8-2D8D-467D-B61E-DE552F2B74A5}"/>
                </a:ext>
              </a:extLst>
            </p:cNvPr>
            <p:cNvGrpSpPr/>
            <p:nvPr/>
          </p:nvGrpSpPr>
          <p:grpSpPr>
            <a:xfrm>
              <a:off x="355425" y="711462"/>
              <a:ext cx="408569" cy="523220"/>
              <a:chOff x="325120" y="968675"/>
              <a:chExt cx="408569" cy="523220"/>
            </a:xfrm>
          </p:grpSpPr>
          <p:sp>
            <p:nvSpPr>
              <p:cNvPr id="11" name="Elipse 10">
                <a:extLst>
                  <a:ext uri="{FF2B5EF4-FFF2-40B4-BE49-F238E27FC236}">
                    <a16:creationId xmlns="" xmlns:a16="http://schemas.microsoft.com/office/drawing/2014/main" id="{880D7D52-E52E-46A6-9AD5-0FE86D8981B4}"/>
                  </a:ext>
                </a:extLst>
              </p:cNvPr>
              <p:cNvSpPr/>
              <p:nvPr/>
            </p:nvSpPr>
            <p:spPr>
              <a:xfrm>
                <a:off x="325120" y="975360"/>
                <a:ext cx="406400" cy="426720"/>
              </a:xfrm>
              <a:prstGeom prst="ellipse">
                <a:avLst/>
              </a:prstGeom>
              <a:solidFill>
                <a:schemeClr val="accent4">
                  <a:lumMod val="40000"/>
                  <a:lumOff val="60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 xmlns:a16="http://schemas.microsoft.com/office/drawing/2014/main" id="{2E00C428-416A-4D97-97D6-9A76941C2425}"/>
                  </a:ext>
                </a:extLst>
              </p:cNvPr>
              <p:cNvSpPr txBox="1"/>
              <p:nvPr/>
            </p:nvSpPr>
            <p:spPr>
              <a:xfrm>
                <a:off x="351853" y="968675"/>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a:t>
              </a:r>
              <a:r>
                <a:rPr lang="es-MX" dirty="0" smtClean="0"/>
                <a:t>: Aprende en casa</a:t>
              </a:r>
              <a:endParaRPr lang="es-MX" dirty="0"/>
            </a:p>
          </p:txBody>
        </p:sp>
        <p:sp>
          <p:nvSpPr>
            <p:cNvPr id="39" name="Rectángulo 38">
              <a:extLst>
                <a:ext uri="{FF2B5EF4-FFF2-40B4-BE49-F238E27FC236}">
                  <a16:creationId xmlns=""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smtClean="0"/>
              <a:t>10</a:t>
            </a:r>
            <a:endParaRPr lang="es-MX" dirty="0"/>
          </a:p>
        </p:txBody>
      </p:sp>
      <p:sp>
        <p:nvSpPr>
          <p:cNvPr id="7" name="CuadroTexto 6"/>
          <p:cNvSpPr txBox="1"/>
          <p:nvPr/>
        </p:nvSpPr>
        <p:spPr>
          <a:xfrm>
            <a:off x="1277161" y="271545"/>
            <a:ext cx="723744" cy="369332"/>
          </a:xfrm>
          <a:prstGeom prst="rect">
            <a:avLst/>
          </a:prstGeom>
          <a:noFill/>
        </p:spPr>
        <p:txBody>
          <a:bodyPr wrap="square" rtlCol="0">
            <a:spAutoFit/>
          </a:bodyPr>
          <a:lstStyle/>
          <a:p>
            <a:r>
              <a:rPr lang="es-MX" dirty="0" smtClean="0"/>
              <a:t>Mayo</a:t>
            </a:r>
            <a:endParaRPr lang="es-MX" dirty="0"/>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smtClean="0"/>
              <a:t>2021</a:t>
            </a:r>
            <a:endParaRPr lang="es-MX" dirty="0"/>
          </a:p>
        </p:txBody>
      </p:sp>
    </p:spTree>
    <p:extLst>
      <p:ext uri="{BB962C8B-B14F-4D97-AF65-F5344CB8AC3E}">
        <p14:creationId xmlns:p14="http://schemas.microsoft.com/office/powerpoint/2010/main" val="52632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Paralelogramo 7">
              <a:extLst>
                <a:ext uri="{FF2B5EF4-FFF2-40B4-BE49-F238E27FC236}">
                  <a16:creationId xmlns=""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 name="Paralelogramo 9">
              <a:extLst>
                <a:ext uri="{FF2B5EF4-FFF2-40B4-BE49-F238E27FC236}">
                  <a16:creationId xmlns=""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nvGrpSpPr>
            <p:cNvPr id="13" name="Grupo 12">
              <a:extLst>
                <a:ext uri="{FF2B5EF4-FFF2-40B4-BE49-F238E27FC236}">
                  <a16:creationId xmlns="" xmlns:a16="http://schemas.microsoft.com/office/drawing/2014/main" id="{B9B108D8-2D8D-467D-B61E-DE552F2B74A5}"/>
                </a:ext>
              </a:extLst>
            </p:cNvPr>
            <p:cNvGrpSpPr/>
            <p:nvPr/>
          </p:nvGrpSpPr>
          <p:grpSpPr>
            <a:xfrm>
              <a:off x="355425" y="718147"/>
              <a:ext cx="410232" cy="533540"/>
              <a:chOff x="325120" y="975360"/>
              <a:chExt cx="410232" cy="533540"/>
            </a:xfrm>
          </p:grpSpPr>
          <p:sp>
            <p:nvSpPr>
              <p:cNvPr id="11" name="Elipse 10">
                <a:extLst>
                  <a:ext uri="{FF2B5EF4-FFF2-40B4-BE49-F238E27FC236}">
                    <a16:creationId xmlns="" xmlns:a16="http://schemas.microsoft.com/office/drawing/2014/main" id="{880D7D52-E52E-46A6-9AD5-0FE86D8981B4}"/>
                  </a:ext>
                </a:extLst>
              </p:cNvPr>
              <p:cNvSpPr/>
              <p:nvPr/>
            </p:nvSpPr>
            <p:spPr>
              <a:xfrm>
                <a:off x="325120" y="975360"/>
                <a:ext cx="406400" cy="426720"/>
              </a:xfrm>
              <a:prstGeom prst="ellipse">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2" name="CuadroTexto 11">
                <a:extLst>
                  <a:ext uri="{FF2B5EF4-FFF2-40B4-BE49-F238E27FC236}">
                    <a16:creationId xmlns="" xmlns:a16="http://schemas.microsoft.com/office/drawing/2014/main" id="{2E00C428-416A-4D97-97D6-9A76941C2425}"/>
                  </a:ext>
                </a:extLst>
              </p:cNvPr>
              <p:cNvSpPr txBox="1"/>
              <p:nvPr/>
            </p:nvSpPr>
            <p:spPr>
              <a:xfrm>
                <a:off x="353516" y="985680"/>
                <a:ext cx="381836"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L</a:t>
                </a:r>
              </a:p>
            </p:txBody>
          </p:sp>
        </p:grpSp>
        <p:sp>
          <p:nvSpPr>
            <p:cNvPr id="15" name="Elipse 14">
              <a:extLst>
                <a:ext uri="{FF2B5EF4-FFF2-40B4-BE49-F238E27FC236}">
                  <a16:creationId xmlns="" xmlns:a16="http://schemas.microsoft.com/office/drawing/2014/main" id="{1082DC44-6046-4DB4-9D18-B9DE01490DD4}"/>
                </a:ext>
              </a:extLst>
            </p:cNvPr>
            <p:cNvSpPr/>
            <p:nvPr/>
          </p:nvSpPr>
          <p:spPr>
            <a:xfrm>
              <a:off x="911740" y="699102"/>
              <a:ext cx="406400" cy="426720"/>
            </a:xfrm>
            <a:prstGeom prst="ellipse">
              <a:avLst/>
            </a:prstGeom>
            <a:solidFill>
              <a:schemeClr val="accent4">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6" name="CuadroTexto 15">
              <a:extLst>
                <a:ext uri="{FF2B5EF4-FFF2-40B4-BE49-F238E27FC236}">
                  <a16:creationId xmlns="" xmlns:a16="http://schemas.microsoft.com/office/drawing/2014/main" id="{BE575634-FC98-441D-ACDC-E1C8A1435C25}"/>
                </a:ext>
              </a:extLst>
            </p:cNvPr>
            <p:cNvSpPr txBox="1"/>
            <p:nvPr/>
          </p:nvSpPr>
          <p:spPr>
            <a:xfrm>
              <a:off x="879340" y="684343"/>
              <a:ext cx="502061"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M</a:t>
              </a:r>
            </a:p>
          </p:txBody>
        </p:sp>
        <p:sp>
          <p:nvSpPr>
            <p:cNvPr id="18" name="Elipse 17">
              <a:extLst>
                <a:ext uri="{FF2B5EF4-FFF2-40B4-BE49-F238E27FC236}">
                  <a16:creationId xmlns=""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9" name="CuadroTexto 18">
              <a:extLst>
                <a:ext uri="{FF2B5EF4-FFF2-40B4-BE49-F238E27FC236}">
                  <a16:creationId xmlns=""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M</a:t>
              </a:r>
            </a:p>
          </p:txBody>
        </p:sp>
        <p:sp>
          <p:nvSpPr>
            <p:cNvPr id="21" name="Elipse 20">
              <a:extLst>
                <a:ext uri="{FF2B5EF4-FFF2-40B4-BE49-F238E27FC236}">
                  <a16:creationId xmlns=""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  </a:t>
              </a:r>
            </a:p>
          </p:txBody>
        </p:sp>
        <p:sp>
          <p:nvSpPr>
            <p:cNvPr id="22" name="CuadroTexto 21">
              <a:extLst>
                <a:ext uri="{FF2B5EF4-FFF2-40B4-BE49-F238E27FC236}">
                  <a16:creationId xmlns=""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solidFill>
                    <a:prstClr val="black"/>
                  </a:solidFill>
                  <a:latin typeface="Comic Sans MS" panose="030F0702030302020204" pitchFamily="66" charset="0"/>
                </a:rPr>
                <a:t>J</a:t>
              </a:r>
            </a:p>
          </p:txBody>
        </p:sp>
        <p:sp>
          <p:nvSpPr>
            <p:cNvPr id="24" name="Elipse 23">
              <a:extLst>
                <a:ext uri="{FF2B5EF4-FFF2-40B4-BE49-F238E27FC236}">
                  <a16:creationId xmlns=""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5" name="CuadroTexto 24">
              <a:extLst>
                <a:ext uri="{FF2B5EF4-FFF2-40B4-BE49-F238E27FC236}">
                  <a16:creationId xmlns=""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V</a:t>
              </a:r>
            </a:p>
          </p:txBody>
        </p:sp>
        <p:grpSp>
          <p:nvGrpSpPr>
            <p:cNvPr id="37" name="Grupo 36">
              <a:extLst>
                <a:ext uri="{FF2B5EF4-FFF2-40B4-BE49-F238E27FC236}">
                  <a16:creationId xmlns=""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solidFill>
                    <a:prstClr val="black"/>
                  </a:solidFill>
                </a:rPr>
                <a:t>Situación de </a:t>
              </a:r>
              <a:r>
                <a:rPr lang="es-MX" dirty="0" smtClean="0">
                  <a:solidFill>
                    <a:prstClr val="black"/>
                  </a:solidFill>
                </a:rPr>
                <a:t>Aprendizaje: </a:t>
              </a:r>
              <a:r>
                <a:rPr lang="es-MX" dirty="0" smtClean="0"/>
                <a:t>Aprende </a:t>
              </a:r>
              <a:r>
                <a:rPr lang="es-MX" dirty="0"/>
                <a:t>en Casa</a:t>
              </a:r>
              <a:r>
                <a:rPr lang="es-MX" dirty="0" smtClean="0">
                  <a:solidFill>
                    <a:prstClr val="black"/>
                  </a:solidFill>
                </a:rPr>
                <a:t> </a:t>
              </a:r>
              <a:endParaRPr lang="es-MX" dirty="0">
                <a:solidFill>
                  <a:prstClr val="black"/>
                </a:solidFill>
              </a:endParaRPr>
            </a:p>
          </p:txBody>
        </p:sp>
        <p:sp>
          <p:nvSpPr>
            <p:cNvPr id="39" name="Rectángulo 38">
              <a:extLst>
                <a:ext uri="{FF2B5EF4-FFF2-40B4-BE49-F238E27FC236}">
                  <a16:creationId xmlns=""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0" name="CuadroTexto 39">
              <a:extLst>
                <a:ext uri="{FF2B5EF4-FFF2-40B4-BE49-F238E27FC236}">
                  <a16:creationId xmlns=""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3" name="CuadroTexto 42">
                  <a:extLst>
                    <a:ext uri="{FF2B5EF4-FFF2-40B4-BE49-F238E27FC236}">
                      <a16:creationId xmlns=""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Lenguaje y</a:t>
                  </a:r>
                </a:p>
                <a:p>
                  <a:pPr algn="ctr"/>
                  <a:r>
                    <a:rPr lang="es-MX" sz="1400" b="1" dirty="0">
                      <a:solidFill>
                        <a:prstClr val="white"/>
                      </a:solidFill>
                      <a:latin typeface="Comic Sans MS" panose="030F0702030302020204" pitchFamily="66" charset="0"/>
                    </a:rPr>
                    <a:t>comunicación</a:t>
                  </a:r>
                  <a:endParaRPr lang="es-MX" b="1" dirty="0">
                    <a:solidFill>
                      <a:prstClr val="white"/>
                    </a:solidFill>
                    <a:latin typeface="Comic Sans MS" panose="030F0702030302020204" pitchFamily="66" charset="0"/>
                  </a:endParaRPr>
                </a:p>
              </p:txBody>
            </p:sp>
          </p:grpSp>
          <p:grpSp>
            <p:nvGrpSpPr>
              <p:cNvPr id="57" name="Grupo 56">
                <a:extLst>
                  <a:ext uri="{FF2B5EF4-FFF2-40B4-BE49-F238E27FC236}">
                    <a16:creationId xmlns=""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9" name="CuadroTexto 58">
                  <a:extLst>
                    <a:ext uri="{FF2B5EF4-FFF2-40B4-BE49-F238E27FC236}">
                      <a16:creationId xmlns=""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Pensamiento </a:t>
                  </a:r>
                </a:p>
                <a:p>
                  <a:pPr algn="ctr"/>
                  <a:r>
                    <a:rPr lang="es-MX" sz="1400" b="1" dirty="0">
                      <a:solidFill>
                        <a:prstClr val="white"/>
                      </a:solidFill>
                      <a:latin typeface="Comic Sans MS" panose="030F0702030302020204" pitchFamily="66" charset="0"/>
                    </a:rPr>
                    <a:t>matemático</a:t>
                  </a:r>
                  <a:endParaRPr lang="es-MX" b="1" dirty="0">
                    <a:solidFill>
                      <a:prstClr val="white"/>
                    </a:solidFill>
                    <a:latin typeface="Comic Sans MS" panose="030F0702030302020204" pitchFamily="66" charset="0"/>
                  </a:endParaRPr>
                </a:p>
              </p:txBody>
            </p:sp>
          </p:grpSp>
          <p:grpSp>
            <p:nvGrpSpPr>
              <p:cNvPr id="60" name="Grupo 59">
                <a:extLst>
                  <a:ext uri="{FF2B5EF4-FFF2-40B4-BE49-F238E27FC236}">
                    <a16:creationId xmlns=""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2" name="CuadroTexto 61">
                  <a:extLst>
                    <a:ext uri="{FF2B5EF4-FFF2-40B4-BE49-F238E27FC236}">
                      <a16:creationId xmlns=""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prstClr val="white"/>
                      </a:solidFill>
                      <a:latin typeface="Comic Sans MS" panose="030F0702030302020204" pitchFamily="66" charset="0"/>
                    </a:rPr>
                    <a:t>Exploración del mundo natural y social</a:t>
                  </a:r>
                  <a:endParaRPr lang="es-MX" sz="1400" b="1" dirty="0">
                    <a:solidFill>
                      <a:prstClr val="white"/>
                    </a:solidFill>
                    <a:latin typeface="Comic Sans MS" panose="030F0702030302020204" pitchFamily="66" charset="0"/>
                  </a:endParaRPr>
                </a:p>
              </p:txBody>
            </p:sp>
          </p:grpSp>
          <p:grpSp>
            <p:nvGrpSpPr>
              <p:cNvPr id="63" name="Grupo 62">
                <a:extLst>
                  <a:ext uri="{FF2B5EF4-FFF2-40B4-BE49-F238E27FC236}">
                    <a16:creationId xmlns=""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5" name="CuadroTexto 64">
                  <a:extLst>
                    <a:ext uri="{FF2B5EF4-FFF2-40B4-BE49-F238E27FC236}">
                      <a16:creationId xmlns=""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Artes</a:t>
                  </a:r>
                  <a:endParaRPr lang="es-MX" b="1" dirty="0">
                    <a:solidFill>
                      <a:prstClr val="white"/>
                    </a:solidFill>
                    <a:latin typeface="Comic Sans MS" panose="030F0702030302020204" pitchFamily="66" charset="0"/>
                  </a:endParaRPr>
                </a:p>
              </p:txBody>
            </p:sp>
          </p:grpSp>
          <p:grpSp>
            <p:nvGrpSpPr>
              <p:cNvPr id="66" name="Grupo 65">
                <a:extLst>
                  <a:ext uri="{FF2B5EF4-FFF2-40B4-BE49-F238E27FC236}">
                    <a16:creationId xmlns=""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8" name="CuadroTexto 67">
                  <a:extLst>
                    <a:ext uri="{FF2B5EF4-FFF2-40B4-BE49-F238E27FC236}">
                      <a16:creationId xmlns=""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Educación </a:t>
                  </a:r>
                </a:p>
                <a:p>
                  <a:pPr algn="ctr"/>
                  <a:r>
                    <a:rPr lang="es-MX" sz="1400" b="1" dirty="0">
                      <a:solidFill>
                        <a:prstClr val="white"/>
                      </a:solidFill>
                      <a:latin typeface="Comic Sans MS" panose="030F0702030302020204" pitchFamily="66" charset="0"/>
                    </a:rPr>
                    <a:t>Física</a:t>
                  </a:r>
                  <a:endParaRPr lang="es-MX" b="1" dirty="0">
                    <a:solidFill>
                      <a:prstClr val="white"/>
                    </a:solidFill>
                    <a:latin typeface="Comic Sans MS" panose="030F0702030302020204" pitchFamily="66" charset="0"/>
                  </a:endParaRPr>
                </a:p>
              </p:txBody>
            </p:sp>
          </p:grpSp>
          <p:grpSp>
            <p:nvGrpSpPr>
              <p:cNvPr id="69" name="Grupo 68">
                <a:extLst>
                  <a:ext uri="{FF2B5EF4-FFF2-40B4-BE49-F238E27FC236}">
                    <a16:creationId xmlns=""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1" name="CuadroTexto 70">
                  <a:extLst>
                    <a:ext uri="{FF2B5EF4-FFF2-40B4-BE49-F238E27FC236}">
                      <a16:creationId xmlns=""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prstClr val="white"/>
                      </a:solidFill>
                      <a:latin typeface="Comic Sans MS" panose="030F0702030302020204" pitchFamily="66" charset="0"/>
                    </a:rPr>
                    <a:t>Educación Socioemocional</a:t>
                  </a:r>
                  <a:endParaRPr lang="es-MX" sz="1400" b="1" dirty="0">
                    <a:solidFill>
                      <a:prstClr val="white"/>
                    </a:solidFill>
                    <a:latin typeface="Comic Sans MS" panose="030F0702030302020204" pitchFamily="66" charset="0"/>
                  </a:endParaRPr>
                </a:p>
              </p:txBody>
            </p:sp>
          </p:grpSp>
        </p:grpSp>
        <p:grpSp>
          <p:nvGrpSpPr>
            <p:cNvPr id="170" name="Grupo 169">
              <a:extLst>
                <a:ext uri="{FF2B5EF4-FFF2-40B4-BE49-F238E27FC236}">
                  <a16:creationId xmlns=""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solidFill>
                      <a:prstClr val="black"/>
                    </a:solidFill>
                    <a:latin typeface="Comic Sans MS" panose="030F0702030302020204" pitchFamily="66" charset="0"/>
                  </a:rPr>
                  <a:t>La jornada de trabajo fue</a:t>
                </a:r>
                <a:r>
                  <a:rPr lang="es-MX" dirty="0">
                    <a:solidFill>
                      <a:prstClr val="black"/>
                    </a:solidFill>
                  </a:rPr>
                  <a:t>:</a:t>
                </a:r>
              </a:p>
            </p:txBody>
          </p:sp>
          <p:sp>
            <p:nvSpPr>
              <p:cNvPr id="76" name="Paralelogramo 75">
                <a:extLst>
                  <a:ext uri="{FF2B5EF4-FFF2-40B4-BE49-F238E27FC236}">
                    <a16:creationId xmlns=""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8" name="Paralelogramo 77">
                <a:extLst>
                  <a:ext uri="{FF2B5EF4-FFF2-40B4-BE49-F238E27FC236}">
                    <a16:creationId xmlns=""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0" name="Paralelogramo 79">
                <a:extLst>
                  <a:ext uri="{FF2B5EF4-FFF2-40B4-BE49-F238E27FC236}">
                    <a16:creationId xmlns=""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2" name="Paralelogramo 81">
                <a:extLst>
                  <a:ext uri="{FF2B5EF4-FFF2-40B4-BE49-F238E27FC236}">
                    <a16:creationId xmlns=""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3" name="CuadroTexto 82">
                <a:extLst>
                  <a:ext uri="{FF2B5EF4-FFF2-40B4-BE49-F238E27FC236}">
                    <a16:creationId xmlns=""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Exitosa</a:t>
                </a:r>
              </a:p>
            </p:txBody>
          </p:sp>
          <p:sp>
            <p:nvSpPr>
              <p:cNvPr id="85" name="CuadroTexto 84">
                <a:extLst>
                  <a:ext uri="{FF2B5EF4-FFF2-40B4-BE49-F238E27FC236}">
                    <a16:creationId xmlns=""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Buena</a:t>
                </a:r>
              </a:p>
            </p:txBody>
          </p:sp>
          <p:sp>
            <p:nvSpPr>
              <p:cNvPr id="87" name="CuadroTexto 86">
                <a:extLst>
                  <a:ext uri="{FF2B5EF4-FFF2-40B4-BE49-F238E27FC236}">
                    <a16:creationId xmlns=""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Regular</a:t>
                </a:r>
                <a:endParaRPr lang="es-MX" sz="1100" dirty="0">
                  <a:solidFill>
                    <a:prstClr val="black"/>
                  </a:solidFill>
                </a:endParaRPr>
              </a:p>
            </p:txBody>
          </p:sp>
          <p:sp>
            <p:nvSpPr>
              <p:cNvPr id="89" name="CuadroTexto 88">
                <a:extLst>
                  <a:ext uri="{FF2B5EF4-FFF2-40B4-BE49-F238E27FC236}">
                    <a16:creationId xmlns=""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Mala</a:t>
                </a:r>
                <a:endParaRPr lang="es-MX" sz="1400" dirty="0">
                  <a:solidFill>
                    <a:prstClr val="black"/>
                  </a:solidFill>
                </a:endParaRPr>
              </a:p>
            </p:txBody>
          </p:sp>
        </p:grpSp>
        <p:grpSp>
          <p:nvGrpSpPr>
            <p:cNvPr id="169" name="Grupo 168">
              <a:extLst>
                <a:ext uri="{FF2B5EF4-FFF2-40B4-BE49-F238E27FC236}">
                  <a16:creationId xmlns=""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3" name="CuadroTexto 92">
                  <a:extLst>
                    <a:ext uri="{FF2B5EF4-FFF2-40B4-BE49-F238E27FC236}">
                      <a16:creationId xmlns=""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Aspectos de la planeación didáctica </a:t>
                  </a:r>
                </a:p>
              </p:txBody>
            </p:sp>
          </p:grpSp>
          <p:sp>
            <p:nvSpPr>
              <p:cNvPr id="99" name="CuadroTexto 98">
                <a:extLst>
                  <a:ext uri="{FF2B5EF4-FFF2-40B4-BE49-F238E27FC236}">
                    <a16:creationId xmlns=""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      </a:t>
                </a:r>
                <a:r>
                  <a:rPr lang="es-MX" sz="1200" dirty="0">
                    <a:solidFill>
                      <a:prstClr val="black"/>
                    </a:solidFill>
                    <a:latin typeface="Comic Sans MS" panose="030F0702030302020204" pitchFamily="66" charset="0"/>
                  </a:rPr>
                  <a:t>Logro de los aprendizajes esperados </a:t>
                </a:r>
                <a:endParaRPr lang="es-MX" sz="1400" dirty="0">
                  <a:solidFill>
                    <a:prstClr val="black"/>
                  </a:solidFill>
                  <a:latin typeface="Comic Sans MS" panose="030F0702030302020204" pitchFamily="66" charset="0"/>
                </a:endParaRPr>
              </a:p>
              <a:p>
                <a:r>
                  <a:rPr lang="es-MX" sz="1400" dirty="0">
                    <a:solidFill>
                      <a:prstClr val="black"/>
                    </a:solidFill>
                    <a:latin typeface="Comic Sans MS" panose="030F0702030302020204" pitchFamily="66" charset="0"/>
                  </a:rPr>
                  <a:t>      </a:t>
                </a:r>
                <a:r>
                  <a:rPr lang="es-MX" sz="1200" dirty="0">
                    <a:solidFill>
                      <a:prstClr val="black"/>
                    </a:solidFill>
                    <a:latin typeface="Comic Sans MS" panose="030F0702030302020204" pitchFamily="66" charset="0"/>
                  </a:rPr>
                  <a:t>Materiales educativos adecuados</a:t>
                </a:r>
              </a:p>
              <a:p>
                <a:r>
                  <a:rPr lang="es-MX" sz="1200" dirty="0">
                    <a:solidFill>
                      <a:prstClr val="black"/>
                    </a:solidFill>
                    <a:latin typeface="Comic Sans MS" panose="030F0702030302020204" pitchFamily="66" charset="0"/>
                  </a:rPr>
                  <a:t>       Nivel de complejidad adecuado </a:t>
                </a:r>
              </a:p>
              <a:p>
                <a:r>
                  <a:rPr lang="es-MX" sz="1200" dirty="0">
                    <a:solidFill>
                      <a:prstClr val="black"/>
                    </a:solidFill>
                    <a:latin typeface="Comic Sans MS" panose="030F0702030302020204" pitchFamily="66" charset="0"/>
                  </a:rPr>
                  <a:t>       Organización adecuada</a:t>
                </a:r>
              </a:p>
              <a:p>
                <a:r>
                  <a:rPr lang="es-MX" sz="1200" dirty="0">
                    <a:solidFill>
                      <a:prstClr val="black"/>
                    </a:solidFill>
                    <a:latin typeface="Comic Sans MS" panose="030F0702030302020204" pitchFamily="66" charset="0"/>
                  </a:rPr>
                  <a:t>       Tiempo planeado correctamente</a:t>
                </a:r>
              </a:p>
              <a:p>
                <a:r>
                  <a:rPr lang="es-MX" sz="1200" dirty="0">
                    <a:solidFill>
                      <a:prstClr val="black"/>
                    </a:solidFill>
                    <a:latin typeface="Comic Sans MS" panose="030F0702030302020204" pitchFamily="66" charset="0"/>
                  </a:rPr>
                  <a:t>       Actividades planeadas conforme a lo planeado </a:t>
                </a:r>
              </a:p>
              <a:p>
                <a:endParaRPr lang="es-MX" sz="1400" dirty="0">
                  <a:solidFill>
                    <a:prstClr val="black"/>
                  </a:solidFill>
                </a:endParaRPr>
              </a:p>
            </p:txBody>
          </p:sp>
          <p:sp>
            <p:nvSpPr>
              <p:cNvPr id="101" name="Elipse 100">
                <a:extLst>
                  <a:ext uri="{FF2B5EF4-FFF2-40B4-BE49-F238E27FC236}">
                    <a16:creationId xmlns="" xmlns:a16="http://schemas.microsoft.com/office/drawing/2014/main" id="{4A5C0622-884D-49F4-B550-4041500CA3C7}"/>
                  </a:ext>
                </a:extLst>
              </p:cNvPr>
              <p:cNvSpPr/>
              <p:nvPr/>
            </p:nvSpPr>
            <p:spPr>
              <a:xfrm>
                <a:off x="124089" y="3674275"/>
                <a:ext cx="140071" cy="148881"/>
              </a:xfrm>
              <a:prstGeom prst="ellipse">
                <a:avLst/>
              </a:prstGeom>
              <a:solidFill>
                <a:schemeClr val="accent1"/>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6" name="Elipse 105">
                <a:extLst>
                  <a:ext uri="{FF2B5EF4-FFF2-40B4-BE49-F238E27FC236}">
                    <a16:creationId xmlns="" xmlns:a16="http://schemas.microsoft.com/office/drawing/2014/main" id="{1506E085-6A92-4E7F-8A05-A323A3E5E11A}"/>
                  </a:ext>
                </a:extLst>
              </p:cNvPr>
              <p:cNvSpPr/>
              <p:nvPr/>
            </p:nvSpPr>
            <p:spPr>
              <a:xfrm>
                <a:off x="121868" y="3907985"/>
                <a:ext cx="140071" cy="148881"/>
              </a:xfrm>
              <a:prstGeom prst="ellipse">
                <a:avLst/>
              </a:prstGeom>
              <a:solidFill>
                <a:schemeClr val="accent1"/>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8" name="Elipse 107">
                <a:extLst>
                  <a:ext uri="{FF2B5EF4-FFF2-40B4-BE49-F238E27FC236}">
                    <a16:creationId xmlns="" xmlns:a16="http://schemas.microsoft.com/office/drawing/2014/main" id="{1212747E-7242-4965-9DA4-929E41C6D9E7}"/>
                  </a:ext>
                </a:extLst>
              </p:cNvPr>
              <p:cNvSpPr/>
              <p:nvPr/>
            </p:nvSpPr>
            <p:spPr>
              <a:xfrm>
                <a:off x="121867" y="4101514"/>
                <a:ext cx="140071" cy="148881"/>
              </a:xfrm>
              <a:prstGeom prst="ellipse">
                <a:avLst/>
              </a:prstGeom>
              <a:solidFill>
                <a:schemeClr val="accent1"/>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0" name="Elipse 109">
                <a:extLst>
                  <a:ext uri="{FF2B5EF4-FFF2-40B4-BE49-F238E27FC236}">
                    <a16:creationId xmlns="" xmlns:a16="http://schemas.microsoft.com/office/drawing/2014/main" id="{AEEE6733-B8DB-4A76-A1EF-35918716BFAE}"/>
                  </a:ext>
                </a:extLst>
              </p:cNvPr>
              <p:cNvSpPr/>
              <p:nvPr/>
            </p:nvSpPr>
            <p:spPr>
              <a:xfrm>
                <a:off x="121867" y="4295044"/>
                <a:ext cx="140071" cy="148881"/>
              </a:xfrm>
              <a:prstGeom prst="ellipse">
                <a:avLst/>
              </a:prstGeom>
              <a:solidFill>
                <a:schemeClr val="accent1"/>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2" name="Elipse 111">
                <a:extLst>
                  <a:ext uri="{FF2B5EF4-FFF2-40B4-BE49-F238E27FC236}">
                    <a16:creationId xmlns="" xmlns:a16="http://schemas.microsoft.com/office/drawing/2014/main" id="{049B3706-E439-4954-A6A5-40C7B2714B0B}"/>
                  </a:ext>
                </a:extLst>
              </p:cNvPr>
              <p:cNvSpPr/>
              <p:nvPr/>
            </p:nvSpPr>
            <p:spPr>
              <a:xfrm>
                <a:off x="121867" y="4468535"/>
                <a:ext cx="140071" cy="148881"/>
              </a:xfrm>
              <a:prstGeom prst="ellipse">
                <a:avLst/>
              </a:prstGeom>
              <a:solidFill>
                <a:schemeClr val="accent1"/>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4" name="Elipse 113">
                <a:extLst>
                  <a:ext uri="{FF2B5EF4-FFF2-40B4-BE49-F238E27FC236}">
                    <a16:creationId xmlns=""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5" name="CuadroTexto 114">
                <a:extLst>
                  <a:ext uri="{FF2B5EF4-FFF2-40B4-BE49-F238E27FC236}">
                    <a16:creationId xmlns="" xmlns:a16="http://schemas.microsoft.com/office/drawing/2014/main" id="{25E92943-3F55-46FD-819B-08C437F114C6}"/>
                  </a:ext>
                </a:extLst>
              </p:cNvPr>
              <p:cNvSpPr txBox="1"/>
              <p:nvPr/>
            </p:nvSpPr>
            <p:spPr>
              <a:xfrm>
                <a:off x="3639550" y="3590250"/>
                <a:ext cx="4114277" cy="1384995"/>
              </a:xfrm>
              <a:prstGeom prst="rect">
                <a:avLst/>
              </a:prstGeom>
              <a:noFill/>
            </p:spPr>
            <p:txBody>
              <a:bodyPr wrap="square" rtlCol="0">
                <a:spAutoFit/>
              </a:bodyPr>
              <a:lstStyle/>
              <a:p>
                <a:pPr algn="ctr"/>
                <a:r>
                  <a:rPr lang="es-MX" sz="1200" dirty="0" smtClean="0">
                    <a:solidFill>
                      <a:prstClr val="black"/>
                    </a:solidFill>
                    <a:latin typeface="Comic Sans MS" panose="030F0702030302020204" pitchFamily="66" charset="0"/>
                  </a:rPr>
                  <a:t>Observaciones</a:t>
                </a:r>
              </a:p>
              <a:p>
                <a:pPr algn="ctr"/>
                <a:r>
                  <a:rPr lang="es-MX" sz="1200" dirty="0" smtClean="0">
                    <a:solidFill>
                      <a:prstClr val="black"/>
                    </a:solidFill>
                    <a:latin typeface="Comic Sans MS" panose="030F0702030302020204" pitchFamily="66" charset="0"/>
                  </a:rPr>
                  <a:t>En cuanto al las actividades planeadas conforme a lo planeado, no fue así, las actividades que eran para este día se aplicaron correctamente, sin embargo ya iniciada la jornada las educadoras se comunicaron conmigo y mis compañeras esto porque lo manejas por grado. (En la siguiente diapositiva continuo).</a:t>
                </a:r>
                <a:endParaRPr lang="es-MX" sz="1200" dirty="0">
                  <a:solidFill>
                    <a:prstClr val="black"/>
                  </a:solidFill>
                  <a:latin typeface="Comic Sans MS" panose="030F0702030302020204" pitchFamily="66" charset="0"/>
                </a:endParaRPr>
              </a:p>
            </p:txBody>
          </p:sp>
        </p:grpSp>
        <p:grpSp>
          <p:nvGrpSpPr>
            <p:cNvPr id="168" name="Grupo 167">
              <a:extLst>
                <a:ext uri="{FF2B5EF4-FFF2-40B4-BE49-F238E27FC236}">
                  <a16:creationId xmlns=""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8" name="CuadroTexto 117">
                  <a:extLst>
                    <a:ext uri="{FF2B5EF4-FFF2-40B4-BE49-F238E27FC236}">
                      <a16:creationId xmlns=""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Manifestaciones de los alumnos</a:t>
                  </a:r>
                </a:p>
              </p:txBody>
            </p:sp>
          </p:grpSp>
          <p:sp>
            <p:nvSpPr>
              <p:cNvPr id="122" name="CuadroTexto 121">
                <a:extLst>
                  <a:ext uri="{FF2B5EF4-FFF2-40B4-BE49-F238E27FC236}">
                    <a16:creationId xmlns=""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Interés en las actividades</a:t>
                </a:r>
                <a:endParaRPr lang="es-MX" sz="14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Participación de la manera esperada</a:t>
                </a:r>
              </a:p>
              <a:p>
                <a:pPr algn="just"/>
                <a:r>
                  <a:rPr lang="es-MX" sz="1200" dirty="0">
                    <a:solidFill>
                      <a:prstClr val="black"/>
                    </a:solidFill>
                    <a:latin typeface="Comic Sans MS" panose="030F0702030302020204" pitchFamily="66" charset="0"/>
                  </a:rPr>
                  <a:t>Adaptación a la organización establecida</a:t>
                </a:r>
              </a:p>
              <a:p>
                <a:pPr algn="just"/>
                <a:r>
                  <a:rPr lang="es-MX" sz="1200" dirty="0">
                    <a:solidFill>
                      <a:prstClr val="black"/>
                    </a:solidFill>
                    <a:latin typeface="Comic Sans MS" panose="030F0702030302020204" pitchFamily="66" charset="0"/>
                  </a:rPr>
                  <a:t>Seguridad y cooperación al realizar las actividades</a:t>
                </a:r>
              </a:p>
            </p:txBody>
          </p:sp>
          <p:sp>
            <p:nvSpPr>
              <p:cNvPr id="126" name="CuadroTexto 125">
                <a:extLst>
                  <a:ext uri="{FF2B5EF4-FFF2-40B4-BE49-F238E27FC236}">
                    <a16:creationId xmlns=""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solidFill>
                      <a:prstClr val="black"/>
                    </a:solidFill>
                    <a:latin typeface="Comic Sans MS" panose="030F0702030302020204" pitchFamily="66" charset="0"/>
                  </a:rPr>
                  <a:t>Todos   Algunos  Pocos   Ninguno</a:t>
                </a:r>
              </a:p>
              <a:p>
                <a:pPr algn="ctr"/>
                <a:endParaRPr lang="es-MX" sz="1200" dirty="0">
                  <a:solidFill>
                    <a:prstClr val="black"/>
                  </a:solidFill>
                  <a:latin typeface="Comic Sans MS" panose="030F0702030302020204" pitchFamily="66" charset="0"/>
                </a:endParaRPr>
              </a:p>
            </p:txBody>
          </p:sp>
          <p:grpSp>
            <p:nvGrpSpPr>
              <p:cNvPr id="135" name="Grupo 134">
                <a:extLst>
                  <a:ext uri="{FF2B5EF4-FFF2-40B4-BE49-F238E27FC236}">
                    <a16:creationId xmlns=""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28" name="Elipse 127">
                  <a:extLst>
                    <a:ext uri="{FF2B5EF4-FFF2-40B4-BE49-F238E27FC236}">
                      <a16:creationId xmlns=""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0" name="Elipse 129">
                  <a:extLst>
                    <a:ext uri="{FF2B5EF4-FFF2-40B4-BE49-F238E27FC236}">
                      <a16:creationId xmlns="" xmlns:a16="http://schemas.microsoft.com/office/drawing/2014/main" id="{00F070BD-3F46-4F6C-A422-B589D0DB19D7}"/>
                    </a:ext>
                  </a:extLst>
                </p:cNvPr>
                <p:cNvSpPr/>
                <p:nvPr/>
              </p:nvSpPr>
              <p:spPr>
                <a:xfrm>
                  <a:off x="5590982" y="5466433"/>
                  <a:ext cx="140071" cy="148881"/>
                </a:xfrm>
                <a:prstGeom prst="ellipse">
                  <a:avLst/>
                </a:prstGeom>
                <a:solidFill>
                  <a:schemeClr val="accent1"/>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2" name="Elipse 131">
                  <a:extLst>
                    <a:ext uri="{FF2B5EF4-FFF2-40B4-BE49-F238E27FC236}">
                      <a16:creationId xmlns=""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36" name="Grupo 135">
                <a:extLst>
                  <a:ext uri="{FF2B5EF4-FFF2-40B4-BE49-F238E27FC236}">
                    <a16:creationId xmlns=""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8" name="Elipse 137">
                  <a:extLst>
                    <a:ext uri="{FF2B5EF4-FFF2-40B4-BE49-F238E27FC236}">
                      <a16:creationId xmlns=""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9" name="Elipse 138">
                  <a:extLst>
                    <a:ext uri="{FF2B5EF4-FFF2-40B4-BE49-F238E27FC236}">
                      <a16:creationId xmlns="" xmlns:a16="http://schemas.microsoft.com/office/drawing/2014/main" id="{805C1B3D-B483-4E9A-BC43-3C3A34DCA29C}"/>
                    </a:ext>
                  </a:extLst>
                </p:cNvPr>
                <p:cNvSpPr/>
                <p:nvPr/>
              </p:nvSpPr>
              <p:spPr>
                <a:xfrm>
                  <a:off x="5590982" y="5466433"/>
                  <a:ext cx="140071" cy="148881"/>
                </a:xfrm>
                <a:prstGeom prst="ellipse">
                  <a:avLst/>
                </a:prstGeom>
                <a:solidFill>
                  <a:schemeClr val="accent1"/>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0" name="Elipse 139">
                  <a:extLst>
                    <a:ext uri="{FF2B5EF4-FFF2-40B4-BE49-F238E27FC236}">
                      <a16:creationId xmlns=""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41" name="Grupo 140">
                <a:extLst>
                  <a:ext uri="{FF2B5EF4-FFF2-40B4-BE49-F238E27FC236}">
                    <a16:creationId xmlns=""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3" name="Elipse 142">
                  <a:extLst>
                    <a:ext uri="{FF2B5EF4-FFF2-40B4-BE49-F238E27FC236}">
                      <a16:creationId xmlns="" xmlns:a16="http://schemas.microsoft.com/office/drawing/2014/main" id="{3DD59AD9-06DA-4644-919C-E7BC15F6BED6}"/>
                    </a:ext>
                  </a:extLst>
                </p:cNvPr>
                <p:cNvSpPr/>
                <p:nvPr/>
              </p:nvSpPr>
              <p:spPr>
                <a:xfrm>
                  <a:off x="5071405" y="5453154"/>
                  <a:ext cx="140071" cy="148881"/>
                </a:xfrm>
                <a:prstGeom prst="ellipse">
                  <a:avLst/>
                </a:prstGeom>
                <a:solidFill>
                  <a:schemeClr val="accent1"/>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4" name="Elipse 143">
                  <a:extLst>
                    <a:ext uri="{FF2B5EF4-FFF2-40B4-BE49-F238E27FC236}">
                      <a16:creationId xmlns=""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5" name="Elipse 144">
                  <a:extLst>
                    <a:ext uri="{FF2B5EF4-FFF2-40B4-BE49-F238E27FC236}">
                      <a16:creationId xmlns=""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46" name="Grupo 145">
                <a:extLst>
                  <a:ext uri="{FF2B5EF4-FFF2-40B4-BE49-F238E27FC236}">
                    <a16:creationId xmlns=""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8" name="Elipse 147">
                  <a:extLst>
                    <a:ext uri="{FF2B5EF4-FFF2-40B4-BE49-F238E27FC236}">
                      <a16:creationId xmlns="" xmlns:a16="http://schemas.microsoft.com/office/drawing/2014/main" id="{A020B64C-03E0-4C7A-BBB0-B1EB17ACCB9A}"/>
                    </a:ext>
                  </a:extLst>
                </p:cNvPr>
                <p:cNvSpPr/>
                <p:nvPr/>
              </p:nvSpPr>
              <p:spPr>
                <a:xfrm>
                  <a:off x="5071405" y="5453154"/>
                  <a:ext cx="140071" cy="148881"/>
                </a:xfrm>
                <a:prstGeom prst="ellipse">
                  <a:avLst/>
                </a:prstGeom>
                <a:solidFill>
                  <a:schemeClr val="accent1"/>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9" name="Elipse 148">
                  <a:extLst>
                    <a:ext uri="{FF2B5EF4-FFF2-40B4-BE49-F238E27FC236}">
                      <a16:creationId xmlns=""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50" name="Elipse 149">
                  <a:extLst>
                    <a:ext uri="{FF2B5EF4-FFF2-40B4-BE49-F238E27FC236}">
                      <a16:creationId xmlns=""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grpSp>
          <p:nvGrpSpPr>
            <p:cNvPr id="151" name="Grupo 150">
              <a:extLst>
                <a:ext uri="{FF2B5EF4-FFF2-40B4-BE49-F238E27FC236}">
                  <a16:creationId xmlns=""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53" name="CuadroTexto 152">
                <a:extLst>
                  <a:ext uri="{FF2B5EF4-FFF2-40B4-BE49-F238E27FC236}">
                    <a16:creationId xmlns=""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Autoevaluación</a:t>
                </a:r>
              </a:p>
            </p:txBody>
          </p:sp>
        </p:grpSp>
        <p:sp>
          <p:nvSpPr>
            <p:cNvPr id="155" name="CuadroTexto 154">
              <a:extLst>
                <a:ext uri="{FF2B5EF4-FFF2-40B4-BE49-F238E27FC236}">
                  <a16:creationId xmlns=""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Rescato los conocimientos previos</a:t>
              </a:r>
              <a:endParaRPr lang="es-MX" sz="14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Identifico y actúa conforme a las necesidades e intereses de los alumnos  </a:t>
              </a:r>
            </a:p>
            <a:p>
              <a:pPr algn="just"/>
              <a:r>
                <a:rPr lang="es-MX" sz="1200" dirty="0">
                  <a:solidFill>
                    <a:prstClr val="black"/>
                  </a:solidFill>
                  <a:latin typeface="Comic Sans MS" panose="030F0702030302020204" pitchFamily="66" charset="0"/>
                </a:rPr>
                <a:t>Fomento la participación de todos los alumnos </a:t>
              </a:r>
            </a:p>
            <a:p>
              <a:pPr algn="just"/>
              <a:r>
                <a:rPr lang="es-MX" sz="1200" dirty="0">
                  <a:solidFill>
                    <a:prstClr val="black"/>
                  </a:solidFill>
                  <a:latin typeface="Comic Sans MS" panose="030F0702030302020204" pitchFamily="66" charset="0"/>
                </a:rPr>
                <a:t>Otorgo consignas claras</a:t>
              </a:r>
            </a:p>
            <a:p>
              <a:pPr algn="just"/>
              <a:r>
                <a:rPr lang="es-MX" sz="1200" dirty="0">
                  <a:solidFill>
                    <a:prstClr val="black"/>
                  </a:solidFill>
                  <a:latin typeface="Comic Sans MS" panose="030F0702030302020204" pitchFamily="66" charset="0"/>
                </a:rPr>
                <a:t>Intervengo adecuadamente</a:t>
              </a:r>
            </a:p>
            <a:p>
              <a:pPr algn="just"/>
              <a:r>
                <a:rPr lang="es-MX" sz="1200" dirty="0">
                  <a:solidFill>
                    <a:prstClr val="black"/>
                  </a:solidFill>
                  <a:latin typeface="Comic Sans MS" panose="030F0702030302020204" pitchFamily="66" charset="0"/>
                </a:rPr>
                <a:t>Fomento la autonomía de los alumnos </a:t>
              </a:r>
            </a:p>
          </p:txBody>
        </p:sp>
        <p:grpSp>
          <p:nvGrpSpPr>
            <p:cNvPr id="202" name="Grupo 201">
              <a:extLst>
                <a:ext uri="{FF2B5EF4-FFF2-40B4-BE49-F238E27FC236}">
                  <a16:creationId xmlns=""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solidFill>
                      <a:prstClr val="black"/>
                    </a:solidFill>
                    <a:latin typeface="Comic Sans MS" panose="030F0702030302020204" pitchFamily="66" charset="0"/>
                  </a:rPr>
                  <a:t>     Si            No   </a:t>
                </a:r>
              </a:p>
              <a:p>
                <a:pPr algn="ctr"/>
                <a:endParaRPr lang="es-MX" sz="1200" dirty="0">
                  <a:solidFill>
                    <a:prstClr val="black"/>
                  </a:solidFill>
                  <a:latin typeface="Comic Sans MS" panose="030F0702030302020204" pitchFamily="66" charset="0"/>
                </a:endParaRPr>
              </a:p>
            </p:txBody>
          </p:sp>
          <p:grpSp>
            <p:nvGrpSpPr>
              <p:cNvPr id="201" name="Grupo 200">
                <a:extLst>
                  <a:ext uri="{FF2B5EF4-FFF2-40B4-BE49-F238E27FC236}">
                    <a16:creationId xmlns=""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 xmlns:a16="http://schemas.microsoft.com/office/drawing/2014/main" id="{FE1FD20A-6ED7-4845-8B11-A1EC792790C5}"/>
                      </a:ext>
                    </a:extLst>
                  </p:cNvPr>
                  <p:cNvSpPr/>
                  <p:nvPr/>
                </p:nvSpPr>
                <p:spPr>
                  <a:xfrm>
                    <a:off x="6014569" y="7925198"/>
                    <a:ext cx="140071" cy="148881"/>
                  </a:xfrm>
                  <a:prstGeom prst="ellipse">
                    <a:avLst/>
                  </a:prstGeom>
                  <a:solidFill>
                    <a:schemeClr val="accent1"/>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66" name="Elipse 165">
                    <a:extLst>
                      <a:ext uri="{FF2B5EF4-FFF2-40B4-BE49-F238E27FC236}">
                        <a16:creationId xmlns=""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72" name="Grupo 171">
                  <a:extLst>
                    <a:ext uri="{FF2B5EF4-FFF2-40B4-BE49-F238E27FC236}">
                      <a16:creationId xmlns=""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 xmlns:a16="http://schemas.microsoft.com/office/drawing/2014/main" id="{E5A1820A-225E-426C-BB18-42E8BAA0D935}"/>
                      </a:ext>
                    </a:extLst>
                  </p:cNvPr>
                  <p:cNvSpPr/>
                  <p:nvPr/>
                </p:nvSpPr>
                <p:spPr>
                  <a:xfrm>
                    <a:off x="6014569" y="7925198"/>
                    <a:ext cx="140071" cy="148881"/>
                  </a:xfrm>
                  <a:prstGeom prst="ellipse">
                    <a:avLst/>
                  </a:prstGeom>
                  <a:solidFill>
                    <a:schemeClr val="accent1"/>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74" name="Elipse 173">
                    <a:extLst>
                      <a:ext uri="{FF2B5EF4-FFF2-40B4-BE49-F238E27FC236}">
                        <a16:creationId xmlns=""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75" name="Grupo 174">
                  <a:extLst>
                    <a:ext uri="{FF2B5EF4-FFF2-40B4-BE49-F238E27FC236}">
                      <a16:creationId xmlns=""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 xmlns:a16="http://schemas.microsoft.com/office/drawing/2014/main" id="{5628CDCD-EA35-4E0D-A852-C8D40DB87C60}"/>
                      </a:ext>
                    </a:extLst>
                  </p:cNvPr>
                  <p:cNvSpPr/>
                  <p:nvPr/>
                </p:nvSpPr>
                <p:spPr>
                  <a:xfrm>
                    <a:off x="6014569" y="7925198"/>
                    <a:ext cx="140071" cy="148881"/>
                  </a:xfrm>
                  <a:prstGeom prst="ellipse">
                    <a:avLst/>
                  </a:prstGeom>
                  <a:solidFill>
                    <a:schemeClr val="accent1"/>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77" name="Elipse 176">
                    <a:extLst>
                      <a:ext uri="{FF2B5EF4-FFF2-40B4-BE49-F238E27FC236}">
                        <a16:creationId xmlns=""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78" name="Grupo 177">
                  <a:extLst>
                    <a:ext uri="{FF2B5EF4-FFF2-40B4-BE49-F238E27FC236}">
                      <a16:creationId xmlns=""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 xmlns:a16="http://schemas.microsoft.com/office/drawing/2014/main" id="{2CBBDFBE-EB0C-41CC-A88B-D5A807205905}"/>
                      </a:ext>
                    </a:extLst>
                  </p:cNvPr>
                  <p:cNvSpPr/>
                  <p:nvPr/>
                </p:nvSpPr>
                <p:spPr>
                  <a:xfrm>
                    <a:off x="6014569" y="7925198"/>
                    <a:ext cx="140071" cy="148881"/>
                  </a:xfrm>
                  <a:prstGeom prst="ellipse">
                    <a:avLst/>
                  </a:prstGeom>
                  <a:solidFill>
                    <a:schemeClr val="accent1"/>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0" name="Elipse 179">
                    <a:extLst>
                      <a:ext uri="{FF2B5EF4-FFF2-40B4-BE49-F238E27FC236}">
                        <a16:creationId xmlns=""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81" name="Grupo 180">
                  <a:extLst>
                    <a:ext uri="{FF2B5EF4-FFF2-40B4-BE49-F238E27FC236}">
                      <a16:creationId xmlns=""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 xmlns:a16="http://schemas.microsoft.com/office/drawing/2014/main" id="{E7A56ADF-EACC-40C7-9184-0E3F0740A45D}"/>
                      </a:ext>
                    </a:extLst>
                  </p:cNvPr>
                  <p:cNvSpPr/>
                  <p:nvPr/>
                </p:nvSpPr>
                <p:spPr>
                  <a:xfrm>
                    <a:off x="6014569" y="7925198"/>
                    <a:ext cx="140071" cy="148881"/>
                  </a:xfrm>
                  <a:prstGeom prst="ellipse">
                    <a:avLst/>
                  </a:prstGeom>
                  <a:solidFill>
                    <a:schemeClr val="accent1"/>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3" name="Elipse 182">
                    <a:extLst>
                      <a:ext uri="{FF2B5EF4-FFF2-40B4-BE49-F238E27FC236}">
                        <a16:creationId xmlns=""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84" name="Grupo 183">
                  <a:extLst>
                    <a:ext uri="{FF2B5EF4-FFF2-40B4-BE49-F238E27FC236}">
                      <a16:creationId xmlns=""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 xmlns:a16="http://schemas.microsoft.com/office/drawing/2014/main" id="{A25605AE-999C-4A5F-B9C0-9B6032B44867}"/>
                      </a:ext>
                    </a:extLst>
                  </p:cNvPr>
                  <p:cNvSpPr/>
                  <p:nvPr/>
                </p:nvSpPr>
                <p:spPr>
                  <a:xfrm>
                    <a:off x="6014569" y="7925198"/>
                    <a:ext cx="140071" cy="148881"/>
                  </a:xfrm>
                  <a:prstGeom prst="ellipse">
                    <a:avLst/>
                  </a:prstGeom>
                  <a:solidFill>
                    <a:schemeClr val="accent1"/>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6" name="Elipse 185">
                    <a:extLst>
                      <a:ext uri="{FF2B5EF4-FFF2-40B4-BE49-F238E27FC236}">
                        <a16:creationId xmlns=""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grpSp>
        <p:sp>
          <p:nvSpPr>
            <p:cNvPr id="187" name="Rectángulo: esquinas redondeadas 186">
              <a:extLst>
                <a:ext uri="{FF2B5EF4-FFF2-40B4-BE49-F238E27FC236}">
                  <a16:creationId xmlns=""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90" name="CuadroTexto 189">
              <a:extLst>
                <a:ext uri="{FF2B5EF4-FFF2-40B4-BE49-F238E27FC236}">
                  <a16:creationId xmlns=""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prstClr val="white"/>
                  </a:solidFill>
                  <a:latin typeface="Comic Sans MS" panose="030F0702030302020204" pitchFamily="66" charset="0"/>
                </a:rPr>
                <a:t>Logros</a:t>
              </a:r>
            </a:p>
          </p:txBody>
        </p:sp>
        <p:sp>
          <p:nvSpPr>
            <p:cNvPr id="194" name="Rectángulo: esquinas redondeadas 193">
              <a:extLst>
                <a:ext uri="{FF2B5EF4-FFF2-40B4-BE49-F238E27FC236}">
                  <a16:creationId xmlns=""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96" name="CuadroTexto 195">
              <a:extLst>
                <a:ext uri="{FF2B5EF4-FFF2-40B4-BE49-F238E27FC236}">
                  <a16:creationId xmlns=""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prstClr val="white"/>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smtClean="0">
                <a:solidFill>
                  <a:prstClr val="black"/>
                </a:solidFill>
              </a:rPr>
              <a:t>11</a:t>
            </a:r>
            <a:endParaRPr lang="es-MX" dirty="0">
              <a:solidFill>
                <a:prstClr val="black"/>
              </a:solidFill>
            </a:endParaRPr>
          </a:p>
        </p:txBody>
      </p:sp>
      <p:sp>
        <p:nvSpPr>
          <p:cNvPr id="7" name="CuadroTexto 6"/>
          <p:cNvSpPr txBox="1"/>
          <p:nvPr/>
        </p:nvSpPr>
        <p:spPr>
          <a:xfrm>
            <a:off x="1277161" y="271545"/>
            <a:ext cx="723744" cy="369332"/>
          </a:xfrm>
          <a:prstGeom prst="rect">
            <a:avLst/>
          </a:prstGeom>
          <a:noFill/>
        </p:spPr>
        <p:txBody>
          <a:bodyPr wrap="square" rtlCol="0">
            <a:spAutoFit/>
          </a:bodyPr>
          <a:lstStyle/>
          <a:p>
            <a:r>
              <a:rPr lang="es-MX" dirty="0" smtClean="0">
                <a:solidFill>
                  <a:prstClr val="black"/>
                </a:solidFill>
              </a:rPr>
              <a:t>Mayo</a:t>
            </a:r>
            <a:endParaRPr lang="es-MX" dirty="0">
              <a:solidFill>
                <a:prstClr val="black"/>
              </a:solidFill>
            </a:endParaRPr>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smtClean="0">
                <a:solidFill>
                  <a:prstClr val="black"/>
                </a:solidFill>
              </a:rPr>
              <a:t>2021</a:t>
            </a:r>
            <a:endParaRPr lang="es-MX" dirty="0">
              <a:solidFill>
                <a:prstClr val="black"/>
              </a:solidFill>
            </a:endParaRPr>
          </a:p>
        </p:txBody>
      </p:sp>
      <p:sp>
        <p:nvSpPr>
          <p:cNvPr id="14" name="Multiplicar 13"/>
          <p:cNvSpPr/>
          <p:nvPr/>
        </p:nvSpPr>
        <p:spPr>
          <a:xfrm>
            <a:off x="3111749" y="2470544"/>
            <a:ext cx="340477" cy="31320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p:cNvPicPr>
            <a:picLocks noChangeAspect="1"/>
          </p:cNvPicPr>
          <p:nvPr/>
        </p:nvPicPr>
        <p:blipFill>
          <a:blip r:embed="rId8"/>
          <a:stretch>
            <a:fillRect/>
          </a:stretch>
        </p:blipFill>
        <p:spPr>
          <a:xfrm>
            <a:off x="1969520" y="2487949"/>
            <a:ext cx="256054" cy="243861"/>
          </a:xfrm>
          <a:prstGeom prst="rect">
            <a:avLst/>
          </a:prstGeom>
        </p:spPr>
      </p:pic>
      <p:sp>
        <p:nvSpPr>
          <p:cNvPr id="131" name="Multiplicar 130"/>
          <p:cNvSpPr/>
          <p:nvPr/>
        </p:nvSpPr>
        <p:spPr>
          <a:xfrm>
            <a:off x="4186642" y="3151361"/>
            <a:ext cx="340477" cy="31320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a:off x="344082" y="8681738"/>
            <a:ext cx="3200783" cy="1015663"/>
          </a:xfrm>
          <a:prstGeom prst="rect">
            <a:avLst/>
          </a:prstGeom>
          <a:noFill/>
        </p:spPr>
        <p:txBody>
          <a:bodyPr wrap="square" rtlCol="0">
            <a:spAutoFit/>
          </a:bodyPr>
          <a:lstStyle/>
          <a:p>
            <a:r>
              <a:rPr lang="es-MX" sz="1200" dirty="0" smtClean="0"/>
              <a:t>En los audios que enviaron los alumnos se pudo apreciar su entusiasmo por la actividad, se apreció la autonomía al momento que ellos solos hablaban, buena comunicación con padres de familia. </a:t>
            </a:r>
            <a:endParaRPr lang="es-MX" sz="1200" dirty="0"/>
          </a:p>
        </p:txBody>
      </p:sp>
      <p:sp>
        <p:nvSpPr>
          <p:cNvPr id="23" name="CuadroTexto 22"/>
          <p:cNvSpPr txBox="1"/>
          <p:nvPr/>
        </p:nvSpPr>
        <p:spPr>
          <a:xfrm>
            <a:off x="4173987" y="8665180"/>
            <a:ext cx="3434857" cy="1277273"/>
          </a:xfrm>
          <a:prstGeom prst="rect">
            <a:avLst/>
          </a:prstGeom>
          <a:noFill/>
        </p:spPr>
        <p:txBody>
          <a:bodyPr wrap="square" rtlCol="0">
            <a:spAutoFit/>
          </a:bodyPr>
          <a:lstStyle/>
          <a:p>
            <a:r>
              <a:rPr lang="es-MX" sz="1100" dirty="0" smtClean="0"/>
              <a:t>Al momento de recibir las actividades, como se agregaron páginas del libro, las fotos que enviaron fueron más, en esto se me hizo un poco complicado identificar de quien era cada actividad, aunque a las fotos les ponen el nombre del alumno, algunos no se los ponían a todas tenía que checar los números de teléfono. </a:t>
            </a:r>
            <a:endParaRPr lang="es-MX" sz="1100" dirty="0"/>
          </a:p>
        </p:txBody>
      </p:sp>
    </p:spTree>
    <p:extLst>
      <p:ext uri="{BB962C8B-B14F-4D97-AF65-F5344CB8AC3E}">
        <p14:creationId xmlns:p14="http://schemas.microsoft.com/office/powerpoint/2010/main" val="417558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7" name="CuadroTexto 6"/>
          <p:cNvSpPr txBox="1"/>
          <p:nvPr/>
        </p:nvSpPr>
        <p:spPr>
          <a:xfrm>
            <a:off x="1227221" y="1515980"/>
            <a:ext cx="5141495" cy="7509748"/>
          </a:xfrm>
          <a:prstGeom prst="rect">
            <a:avLst/>
          </a:prstGeom>
          <a:noFill/>
        </p:spPr>
        <p:txBody>
          <a:bodyPr wrap="square" rtlCol="0">
            <a:spAutoFit/>
          </a:bodyPr>
          <a:lstStyle/>
          <a:p>
            <a:r>
              <a:rPr lang="es-MX" sz="2400" dirty="0">
                <a:latin typeface="Arial" panose="020B0604020202020204" pitchFamily="34" charset="0"/>
                <a:cs typeface="Arial" panose="020B0604020202020204" pitchFamily="34" charset="0"/>
              </a:rPr>
              <a:t>Observaciones</a:t>
            </a:r>
          </a:p>
          <a:p>
            <a:r>
              <a:rPr lang="es-MX" sz="1600" dirty="0" smtClean="0">
                <a:solidFill>
                  <a:prstClr val="black"/>
                </a:solidFill>
                <a:latin typeface="Arial" panose="020B0604020202020204" pitchFamily="34" charset="0"/>
                <a:cs typeface="Arial" panose="020B0604020202020204" pitchFamily="34" charset="0"/>
              </a:rPr>
              <a:t>En </a:t>
            </a:r>
            <a:r>
              <a:rPr lang="es-MX" sz="1600" dirty="0">
                <a:solidFill>
                  <a:prstClr val="black"/>
                </a:solidFill>
                <a:latin typeface="Arial" panose="020B0604020202020204" pitchFamily="34" charset="0"/>
                <a:cs typeface="Arial" panose="020B0604020202020204" pitchFamily="34" charset="0"/>
              </a:rPr>
              <a:t>cuanto al las actividades planeadas conforme a lo planeado, no fue así, las actividades que eran para este día se aplicaron correctamente, sin embargo ya iniciada la jornada las educadoras se comunicaron conmigo y mis compañeras esto porque lo </a:t>
            </a:r>
            <a:r>
              <a:rPr lang="es-MX" sz="1600" dirty="0" smtClean="0">
                <a:solidFill>
                  <a:prstClr val="black"/>
                </a:solidFill>
                <a:latin typeface="Arial" panose="020B0604020202020204" pitchFamily="34" charset="0"/>
                <a:cs typeface="Arial" panose="020B0604020202020204" pitchFamily="34" charset="0"/>
              </a:rPr>
              <a:t>manejan </a:t>
            </a:r>
            <a:r>
              <a:rPr lang="es-MX" sz="1600" dirty="0">
                <a:solidFill>
                  <a:prstClr val="black"/>
                </a:solidFill>
                <a:latin typeface="Arial" panose="020B0604020202020204" pitchFamily="34" charset="0"/>
                <a:cs typeface="Arial" panose="020B0604020202020204" pitchFamily="34" charset="0"/>
              </a:rPr>
              <a:t>por </a:t>
            </a:r>
            <a:r>
              <a:rPr lang="es-MX" sz="1600" dirty="0" smtClean="0">
                <a:solidFill>
                  <a:prstClr val="black"/>
                </a:solidFill>
                <a:latin typeface="Arial" panose="020B0604020202020204" pitchFamily="34" charset="0"/>
                <a:cs typeface="Arial" panose="020B0604020202020204" pitchFamily="34" charset="0"/>
              </a:rPr>
              <a:t>grado, y nos pidieron que aparte de lo ya planeado se agregaran unas actividades del libro que los educando manejan. </a:t>
            </a:r>
          </a:p>
          <a:p>
            <a:endParaRPr lang="es-MX" sz="1600" dirty="0">
              <a:solidFill>
                <a:prstClr val="black"/>
              </a:solidFill>
              <a:latin typeface="Arial" panose="020B0604020202020204" pitchFamily="34" charset="0"/>
              <a:cs typeface="Arial" panose="020B0604020202020204" pitchFamily="34" charset="0"/>
            </a:endParaRPr>
          </a:p>
          <a:p>
            <a:r>
              <a:rPr lang="es-MX" sz="1600" dirty="0" smtClean="0">
                <a:solidFill>
                  <a:prstClr val="black"/>
                </a:solidFill>
                <a:latin typeface="Arial" panose="020B0604020202020204" pitchFamily="34" charset="0"/>
                <a:cs typeface="Arial" panose="020B0604020202020204" pitchFamily="34" charset="0"/>
              </a:rPr>
              <a:t>Al agregar más actividades, no vi mucho la participación de los padres de familia por enviar la tarea de los niños. </a:t>
            </a:r>
            <a:r>
              <a:rPr lang="es-ES" sz="1600" dirty="0">
                <a:solidFill>
                  <a:prstClr val="black"/>
                </a:solidFill>
                <a:latin typeface="Arial" panose="020B0604020202020204" pitchFamily="34" charset="0"/>
                <a:cs typeface="Arial" panose="020B0604020202020204" pitchFamily="34" charset="0"/>
              </a:rPr>
              <a:t>“La participación es la capacidad para expresar decisiones que sean reconocidas por el entorno social y que afectan a la vida propia y/o a la vida de la comunidad en la que uno vive” (</a:t>
            </a:r>
            <a:r>
              <a:rPr lang="es-ES" sz="1600" dirty="0" err="1">
                <a:solidFill>
                  <a:prstClr val="black"/>
                </a:solidFill>
                <a:latin typeface="Arial" panose="020B0604020202020204" pitchFamily="34" charset="0"/>
                <a:cs typeface="Arial" panose="020B0604020202020204" pitchFamily="34" charset="0"/>
              </a:rPr>
              <a:t>Hart</a:t>
            </a:r>
            <a:r>
              <a:rPr lang="es-ES" sz="1600" dirty="0">
                <a:solidFill>
                  <a:prstClr val="black"/>
                </a:solidFill>
                <a:latin typeface="Arial" panose="020B0604020202020204" pitchFamily="34" charset="0"/>
                <a:cs typeface="Arial" panose="020B0604020202020204" pitchFamily="34" charset="0"/>
              </a:rPr>
              <a:t>, 1993</a:t>
            </a:r>
            <a:r>
              <a:rPr lang="es-ES" sz="1600" dirty="0" smtClean="0">
                <a:solidFill>
                  <a:prstClr val="black"/>
                </a:solidFill>
                <a:latin typeface="Arial" panose="020B0604020202020204" pitchFamily="34" charset="0"/>
                <a:cs typeface="Arial" panose="020B0604020202020204" pitchFamily="34" charset="0"/>
              </a:rPr>
              <a:t>).</a:t>
            </a:r>
          </a:p>
          <a:p>
            <a:endParaRPr lang="es-ES" sz="1600" dirty="0">
              <a:solidFill>
                <a:prstClr val="black"/>
              </a:solidFill>
              <a:latin typeface="Arial" panose="020B0604020202020204" pitchFamily="34" charset="0"/>
              <a:cs typeface="Arial" panose="020B0604020202020204" pitchFamily="34" charset="0"/>
            </a:endParaRPr>
          </a:p>
          <a:p>
            <a:r>
              <a:rPr lang="es-ES" sz="1600" dirty="0" smtClean="0">
                <a:solidFill>
                  <a:prstClr val="black"/>
                </a:solidFill>
                <a:latin typeface="Arial" panose="020B0604020202020204" pitchFamily="34" charset="0"/>
                <a:cs typeface="Arial" panose="020B0604020202020204" pitchFamily="34" charset="0"/>
              </a:rPr>
              <a:t>A pesar de que la planeación es flexible, hay que tomar muy en cuenta las actividades que se mandan al grupo para que no sea muy pesado para los niños padres de familia.</a:t>
            </a:r>
          </a:p>
          <a:p>
            <a:endParaRPr lang="es-ES" sz="1600" dirty="0" smtClean="0">
              <a:solidFill>
                <a:prstClr val="black"/>
              </a:solidFill>
              <a:latin typeface="Comic Sans MS" panose="030F0702030302020204" pitchFamily="66" charset="0"/>
            </a:endParaRPr>
          </a:p>
          <a:p>
            <a:endParaRPr lang="es-ES" sz="1600" dirty="0" smtClean="0">
              <a:solidFill>
                <a:prstClr val="black"/>
              </a:solidFill>
              <a:latin typeface="Comic Sans MS" panose="030F0702030302020204" pitchFamily="66" charset="0"/>
            </a:endParaRPr>
          </a:p>
          <a:p>
            <a:r>
              <a:rPr lang="es-ES" sz="1400" dirty="0"/>
              <a:t>Referencia:</a:t>
            </a:r>
          </a:p>
          <a:p>
            <a:r>
              <a:rPr lang="es-ES" sz="1400" dirty="0" err="1" smtClean="0">
                <a:solidFill>
                  <a:prstClr val="black"/>
                </a:solidFill>
                <a:cs typeface="Arial" panose="020B0604020202020204" pitchFamily="34" charset="0"/>
              </a:rPr>
              <a:t>Hart</a:t>
            </a:r>
            <a:r>
              <a:rPr lang="es-ES" sz="1400" dirty="0" smtClean="0">
                <a:solidFill>
                  <a:prstClr val="black"/>
                </a:solidFill>
                <a:cs typeface="Arial" panose="020B0604020202020204" pitchFamily="34" charset="0"/>
              </a:rPr>
              <a:t> R. (1993). </a:t>
            </a:r>
            <a:r>
              <a:rPr lang="es-ES" sz="1400" i="1" dirty="0">
                <a:solidFill>
                  <a:prstClr val="black"/>
                </a:solidFill>
                <a:cs typeface="Arial" panose="020B0604020202020204" pitchFamily="34" charset="0"/>
              </a:rPr>
              <a:t>La participación de los niños: de la participación simbólica a la participación auténtica</a:t>
            </a:r>
            <a:r>
              <a:rPr lang="es-ES" sz="1400" dirty="0">
                <a:solidFill>
                  <a:prstClr val="black"/>
                </a:solidFill>
                <a:cs typeface="Arial" panose="020B0604020202020204" pitchFamily="34" charset="0"/>
              </a:rPr>
              <a:t>. Editorial Nueva Gente, Bogotá, </a:t>
            </a:r>
            <a:r>
              <a:rPr lang="es-ES" sz="1400" dirty="0" smtClean="0">
                <a:solidFill>
                  <a:prstClr val="black"/>
                </a:solidFill>
                <a:cs typeface="Arial" panose="020B0604020202020204" pitchFamily="34" charset="0"/>
              </a:rPr>
              <a:t>Colombia. </a:t>
            </a:r>
            <a:r>
              <a:rPr lang="es-ES" sz="1400" dirty="0">
                <a:solidFill>
                  <a:prstClr val="black"/>
                </a:solidFill>
                <a:cs typeface="Arial" panose="020B0604020202020204" pitchFamily="34" charset="0"/>
              </a:rPr>
              <a:t>Pág. 5.</a:t>
            </a:r>
            <a:endParaRPr lang="es-MX" sz="1400" dirty="0">
              <a:solidFill>
                <a:prstClr val="black"/>
              </a:solidFill>
              <a:cs typeface="Arial" panose="020B0604020202020204" pitchFamily="34" charset="0"/>
            </a:endParaRPr>
          </a:p>
          <a:p>
            <a:endParaRPr lang="es-ES" sz="1600" dirty="0">
              <a:solidFill>
                <a:prstClr val="black"/>
              </a:solidFill>
              <a:latin typeface="Comic Sans MS" panose="030F0702030302020204" pitchFamily="66" charset="0"/>
            </a:endParaRPr>
          </a:p>
          <a:p>
            <a:endParaRPr lang="es-ES" sz="1600" dirty="0">
              <a:solidFill>
                <a:prstClr val="black"/>
              </a:solidFill>
              <a:latin typeface="Comic Sans MS" panose="030F0702030302020204" pitchFamily="66" charset="0"/>
            </a:endParaRPr>
          </a:p>
          <a:p>
            <a:endParaRPr lang="es-MX" dirty="0"/>
          </a:p>
        </p:txBody>
      </p:sp>
    </p:spTree>
    <p:extLst>
      <p:ext uri="{BB962C8B-B14F-4D97-AF65-F5344CB8AC3E}">
        <p14:creationId xmlns:p14="http://schemas.microsoft.com/office/powerpoint/2010/main" val="230146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 xmlns:a16="http://schemas.microsoft.com/office/drawing/2014/main" id="{B9B108D8-2D8D-467D-B61E-DE552F2B74A5}"/>
                </a:ext>
              </a:extLst>
            </p:cNvPr>
            <p:cNvGrpSpPr/>
            <p:nvPr/>
          </p:nvGrpSpPr>
          <p:grpSpPr>
            <a:xfrm>
              <a:off x="355425" y="673566"/>
              <a:ext cx="428155" cy="523220"/>
              <a:chOff x="325120" y="930779"/>
              <a:chExt cx="428155" cy="523220"/>
            </a:xfrm>
          </p:grpSpPr>
          <p:sp>
            <p:nvSpPr>
              <p:cNvPr id="11" name="Elipse 10">
                <a:extLst>
                  <a:ext uri="{FF2B5EF4-FFF2-40B4-BE49-F238E27FC236}">
                    <a16:creationId xmlns="" xmlns:a16="http://schemas.microsoft.com/office/drawing/2014/main" id="{880D7D52-E52E-46A6-9AD5-0FE86D8981B4}"/>
                  </a:ext>
                </a:extLst>
              </p:cNvPr>
              <p:cNvSpPr/>
              <p:nvPr/>
            </p:nvSpPr>
            <p:spPr>
              <a:xfrm>
                <a:off x="325120" y="975360"/>
                <a:ext cx="406400" cy="426720"/>
              </a:xfrm>
              <a:prstGeom prst="ellipse">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 xmlns:a16="http://schemas.microsoft.com/office/drawing/2014/main" id="{2E00C428-416A-4D97-97D6-9A76941C2425}"/>
                  </a:ext>
                </a:extLst>
              </p:cNvPr>
              <p:cNvSpPr txBox="1"/>
              <p:nvPr/>
            </p:nvSpPr>
            <p:spPr>
              <a:xfrm>
                <a:off x="371439" y="930779"/>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 xmlns:a16="http://schemas.microsoft.com/office/drawing/2014/main" id="{AB18F75A-0196-4C2E-8DAD-CD0713D15D0C}"/>
                </a:ext>
              </a:extLst>
            </p:cNvPr>
            <p:cNvSpPr/>
            <p:nvPr/>
          </p:nvSpPr>
          <p:spPr>
            <a:xfrm>
              <a:off x="1399789" y="699102"/>
              <a:ext cx="406400" cy="426720"/>
            </a:xfrm>
            <a:prstGeom prst="ellipse">
              <a:avLst/>
            </a:prstGeom>
            <a:solidFill>
              <a:schemeClr val="accent4">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 xmlns:a16="http://schemas.microsoft.com/office/drawing/2014/main" id="{01D9B938-D65D-4623-994E-C181087BDD6E}"/>
                </a:ext>
              </a:extLst>
            </p:cNvPr>
            <p:cNvSpPr txBox="1"/>
            <p:nvPr/>
          </p:nvSpPr>
          <p:spPr>
            <a:xfrm>
              <a:off x="1361874" y="652165"/>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a:t>
              </a:r>
              <a:r>
                <a:rPr lang="es-MX" dirty="0" smtClean="0"/>
                <a:t>: Aprende en casa</a:t>
              </a:r>
              <a:endParaRPr lang="es-MX" dirty="0"/>
            </a:p>
          </p:txBody>
        </p:sp>
        <p:sp>
          <p:nvSpPr>
            <p:cNvPr id="39" name="Rectángulo 38">
              <a:extLst>
                <a:ext uri="{FF2B5EF4-FFF2-40B4-BE49-F238E27FC236}">
                  <a16:creationId xmlns=""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 xmlns:a16="http://schemas.microsoft.com/office/drawing/2014/main" id="{1506E085-6A92-4E7F-8A05-A323A3E5E11A}"/>
                  </a:ext>
                </a:extLst>
              </p:cNvPr>
              <p:cNvSpPr/>
              <p:nvPr/>
            </p:nvSpPr>
            <p:spPr>
              <a:xfrm>
                <a:off x="121868" y="3907985"/>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 xmlns:a16="http://schemas.microsoft.com/office/drawing/2014/main" id="{1212747E-7242-4965-9DA4-929E41C6D9E7}"/>
                  </a:ext>
                </a:extLst>
              </p:cNvPr>
              <p:cNvSpPr/>
              <p:nvPr/>
            </p:nvSpPr>
            <p:spPr>
              <a:xfrm>
                <a:off x="121867" y="4101514"/>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 xmlns:a16="http://schemas.microsoft.com/office/drawing/2014/main" id="{AEEE6733-B8DB-4A76-A1EF-35918716BFAE}"/>
                  </a:ext>
                </a:extLst>
              </p:cNvPr>
              <p:cNvSpPr/>
              <p:nvPr/>
            </p:nvSpPr>
            <p:spPr>
              <a:xfrm>
                <a:off x="121867" y="4295044"/>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 xmlns:a16="http://schemas.microsoft.com/office/drawing/2014/main" id="{049B3706-E439-4954-A6A5-40C7B2714B0B}"/>
                  </a:ext>
                </a:extLst>
              </p:cNvPr>
              <p:cNvSpPr/>
              <p:nvPr/>
            </p:nvSpPr>
            <p:spPr>
              <a:xfrm>
                <a:off x="121867" y="4468535"/>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 xmlns:a16="http://schemas.microsoft.com/office/drawing/2014/main" id="{6324721C-3F31-47D7-9E44-60A4C321DE28}"/>
                  </a:ext>
                </a:extLst>
              </p:cNvPr>
              <p:cNvSpPr/>
              <p:nvPr/>
            </p:nvSpPr>
            <p:spPr>
              <a:xfrm>
                <a:off x="121866" y="4655227"/>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 xmlns:a16="http://schemas.microsoft.com/office/drawing/2014/main" id="{25E92943-3F55-46FD-819B-08C437F114C6}"/>
                  </a:ext>
                </a:extLst>
              </p:cNvPr>
              <p:cNvSpPr txBox="1"/>
              <p:nvPr/>
            </p:nvSpPr>
            <p:spPr>
              <a:xfrm>
                <a:off x="3498826" y="3590250"/>
                <a:ext cx="4255001" cy="1246495"/>
              </a:xfrm>
              <a:prstGeom prst="rect">
                <a:avLst/>
              </a:prstGeom>
              <a:noFill/>
            </p:spPr>
            <p:txBody>
              <a:bodyPr wrap="square" rtlCol="0">
                <a:spAutoFit/>
              </a:bodyPr>
              <a:lstStyle/>
              <a:p>
                <a:pPr algn="ctr"/>
                <a:r>
                  <a:rPr lang="es-MX" sz="1200" dirty="0" smtClean="0">
                    <a:latin typeface="Comic Sans MS" panose="030F0702030302020204" pitchFamily="66" charset="0"/>
                  </a:rPr>
                  <a:t>Observaciones</a:t>
                </a:r>
              </a:p>
              <a:p>
                <a:pPr algn="ctr"/>
                <a:r>
                  <a:rPr lang="es-MX" sz="1050" dirty="0" smtClean="0">
                    <a:latin typeface="Comic Sans MS" panose="030F0702030302020204" pitchFamily="66" charset="0"/>
                  </a:rPr>
                  <a:t>En el logro de aprendizaje, con algunos alumnos si pude notar un avance porque narraron solos su historia y la inventaron, sin embargo algunos otros retomaban cuentos que ya se sabían por ejemplo El patito feo, o tomaban el ejemplo que les envié, y sólo cambiaban algún personaje. (En la siguiente diapositiva se complementa). </a:t>
                </a:r>
                <a:endParaRPr lang="es-MX" sz="1050" dirty="0">
                  <a:latin typeface="Comic Sans MS" panose="030F0702030302020204" pitchFamily="66" charset="0"/>
                </a:endParaRPr>
              </a:p>
            </p:txBody>
          </p:sp>
        </p:grpSp>
        <p:grpSp>
          <p:nvGrpSpPr>
            <p:cNvPr id="168" name="Grupo 167">
              <a:extLst>
                <a:ext uri="{FF2B5EF4-FFF2-40B4-BE49-F238E27FC236}">
                  <a16:creationId xmlns=""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 xmlns:a16="http://schemas.microsoft.com/office/drawing/2014/main" id="{04898E7A-EFA5-4C5D-AA3E-E61854C86E67}"/>
                    </a:ext>
                  </a:extLst>
                </p:cNvPr>
                <p:cNvSpPr/>
                <p:nvPr/>
              </p:nvSpPr>
              <p:spPr>
                <a:xfrm>
                  <a:off x="5071405"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 xmlns:a16="http://schemas.microsoft.com/office/drawing/2014/main" id="{9106BBF0-3FDA-43EF-82D8-A91CE86F7BCC}"/>
                    </a:ext>
                  </a:extLst>
                </p:cNvPr>
                <p:cNvSpPr/>
                <p:nvPr/>
              </p:nvSpPr>
              <p:spPr>
                <a:xfrm>
                  <a:off x="5071405"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 xmlns:a16="http://schemas.microsoft.com/office/drawing/2014/main" id="{3DD59AD9-06DA-4644-919C-E7BC15F6BED6}"/>
                    </a:ext>
                  </a:extLst>
                </p:cNvPr>
                <p:cNvSpPr/>
                <p:nvPr/>
              </p:nvSpPr>
              <p:spPr>
                <a:xfrm>
                  <a:off x="5071405"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 xmlns:a16="http://schemas.microsoft.com/office/drawing/2014/main" id="{A020B64C-03E0-4C7A-BBB0-B1EB17ACCB9A}"/>
                    </a:ext>
                  </a:extLst>
                </p:cNvPr>
                <p:cNvSpPr/>
                <p:nvPr/>
              </p:nvSpPr>
              <p:spPr>
                <a:xfrm>
                  <a:off x="5071405"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 xmlns:a16="http://schemas.microsoft.com/office/drawing/2014/main" id="{FE1FD20A-6ED7-4845-8B11-A1EC792790C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 xmlns:a16="http://schemas.microsoft.com/office/drawing/2014/main" id="{E5A1820A-225E-426C-BB18-42E8BAA0D93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 xmlns:a16="http://schemas.microsoft.com/office/drawing/2014/main" id="{5628CDCD-EA35-4E0D-A852-C8D40DB87C60}"/>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 xmlns:a16="http://schemas.microsoft.com/office/drawing/2014/main" id="{2CBBDFBE-EB0C-41CC-A88B-D5A80720590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 xmlns:a16="http://schemas.microsoft.com/office/drawing/2014/main" id="{E7A56ADF-EACC-40C7-9184-0E3F0740A45D}"/>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 xmlns:a16="http://schemas.microsoft.com/office/drawing/2014/main" id="{FA69E7DF-4506-4800-9CFD-AB1AC1E70A37}"/>
                      </a:ext>
                    </a:extLst>
                  </p:cNvPr>
                  <p:cNvSpPr/>
                  <p:nvPr/>
                </p:nvSpPr>
                <p:spPr>
                  <a:xfrm>
                    <a:off x="6734591" y="7907624"/>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 xmlns:a16="http://schemas.microsoft.com/office/drawing/2014/main" id="{85E2E26E-9342-4297-B7CB-788C1192AFE7}"/>
                </a:ext>
              </a:extLst>
            </p:cNvPr>
            <p:cNvSpPr txBox="1"/>
            <p:nvPr/>
          </p:nvSpPr>
          <p:spPr>
            <a:xfrm>
              <a:off x="-40004" y="8592963"/>
              <a:ext cx="3901420" cy="938719"/>
            </a:xfrm>
            <a:prstGeom prst="rect">
              <a:avLst/>
            </a:prstGeom>
            <a:noFill/>
          </p:spPr>
          <p:txBody>
            <a:bodyPr wrap="square">
              <a:spAutoFit/>
            </a:bodyPr>
            <a:lstStyle/>
            <a:p>
              <a:pPr algn="ctr"/>
              <a:r>
                <a:rPr lang="es-MX" sz="1100" dirty="0" smtClean="0">
                  <a:latin typeface="Comic Sans MS" panose="030F0702030302020204" pitchFamily="66" charset="0"/>
                </a:rPr>
                <a:t>Hubo participación por parte de los alumnos, las instrucciones han sido claras, los </a:t>
              </a:r>
              <a:r>
                <a:rPr lang="es-MX" sz="1100" dirty="0" err="1" smtClean="0">
                  <a:latin typeface="Comic Sans MS" panose="030F0702030302020204" pitchFamily="66" charset="0"/>
                </a:rPr>
                <a:t>stickers</a:t>
              </a:r>
              <a:r>
                <a:rPr lang="es-MX" sz="1100" dirty="0" smtClean="0">
                  <a:latin typeface="Comic Sans MS" panose="030F0702030302020204" pitchFamily="66" charset="0"/>
                </a:rPr>
                <a:t> y al tomar el tiempo de revisarles a cada uno les ayuda a querer participar más, más comunicación con los alumnos por medio de audios. </a:t>
              </a:r>
              <a:endParaRPr lang="es-MX" sz="1100" dirty="0">
                <a:latin typeface="Comic Sans MS" panose="030F0702030302020204" pitchFamily="66" charset="0"/>
              </a:endParaRPr>
            </a:p>
          </p:txBody>
        </p:sp>
        <p:sp>
          <p:nvSpPr>
            <p:cNvPr id="194" name="Rectángulo: esquinas redondeadas 193">
              <a:extLst>
                <a:ext uri="{FF2B5EF4-FFF2-40B4-BE49-F238E27FC236}">
                  <a16:creationId xmlns=""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 xmlns:a16="http://schemas.microsoft.com/office/drawing/2014/main" id="{8EA301CD-1810-4DA1-96E7-490B3EEE9E43}"/>
                </a:ext>
              </a:extLst>
            </p:cNvPr>
            <p:cNvSpPr txBox="1"/>
            <p:nvPr/>
          </p:nvSpPr>
          <p:spPr>
            <a:xfrm>
              <a:off x="3825086" y="8591560"/>
              <a:ext cx="3901420" cy="1277273"/>
            </a:xfrm>
            <a:prstGeom prst="rect">
              <a:avLst/>
            </a:prstGeom>
            <a:noFill/>
          </p:spPr>
          <p:txBody>
            <a:bodyPr wrap="square">
              <a:spAutoFit/>
            </a:bodyPr>
            <a:lstStyle/>
            <a:p>
              <a:pPr algn="ctr"/>
              <a:r>
                <a:rPr lang="es-MX" sz="1100" dirty="0" smtClean="0">
                  <a:latin typeface="Comic Sans MS" panose="030F0702030302020204" pitchFamily="66" charset="0"/>
                </a:rPr>
                <a:t>En la actividad planeada el aprendizaje era que los alumnos narraran una historia inventada por ellos, y en algunos audios se puede apreciar la voz de los padres de familia ayudándolos a inventarla, así que la autonomía no estuvo muy presente.</a:t>
              </a:r>
            </a:p>
            <a:p>
              <a:pPr algn="ctr"/>
              <a:r>
                <a:rPr lang="es-MX" sz="1100" dirty="0" smtClean="0">
                  <a:latin typeface="Comic Sans MS" panose="030F0702030302020204" pitchFamily="66" charset="0"/>
                </a:rPr>
                <a:t>Así que lo considero como un dificultad porque no sé si el aprendizaje en el alumno se esté dando correctamente.  </a:t>
              </a:r>
              <a:endParaRPr lang="es-MX" sz="1100" dirty="0">
                <a:latin typeface="Comic Sans MS" panose="030F0702030302020204" pitchFamily="66" charset="0"/>
              </a:endParaRPr>
            </a:p>
          </p:txBody>
        </p:sp>
      </p:grpSp>
      <p:pic>
        <p:nvPicPr>
          <p:cNvPr id="4" name="Imagen 3" descr="Imagen que contiene muñeca, juguete, dibujo&#10;&#10;Descripción generada automáticamente">
            <a:extLst>
              <a:ext uri="{FF2B5EF4-FFF2-40B4-BE49-F238E27FC236}">
                <a16:creationId xmlns=""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smtClean="0"/>
              <a:t>12</a:t>
            </a:r>
            <a:endParaRPr lang="es-MX" dirty="0"/>
          </a:p>
        </p:txBody>
      </p:sp>
      <p:sp>
        <p:nvSpPr>
          <p:cNvPr id="7" name="CuadroTexto 6"/>
          <p:cNvSpPr txBox="1"/>
          <p:nvPr/>
        </p:nvSpPr>
        <p:spPr>
          <a:xfrm>
            <a:off x="1277161" y="271545"/>
            <a:ext cx="723744" cy="369332"/>
          </a:xfrm>
          <a:prstGeom prst="rect">
            <a:avLst/>
          </a:prstGeom>
          <a:noFill/>
        </p:spPr>
        <p:txBody>
          <a:bodyPr wrap="square" rtlCol="0">
            <a:spAutoFit/>
          </a:bodyPr>
          <a:lstStyle/>
          <a:p>
            <a:r>
              <a:rPr lang="es-MX" dirty="0" smtClean="0"/>
              <a:t>Mayo</a:t>
            </a:r>
            <a:endParaRPr lang="es-MX" dirty="0"/>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smtClean="0"/>
              <a:t>2021</a:t>
            </a:r>
            <a:endParaRPr lang="es-MX" dirty="0"/>
          </a:p>
        </p:txBody>
      </p:sp>
      <p:pic>
        <p:nvPicPr>
          <p:cNvPr id="14" name="Imagen 13"/>
          <p:cNvPicPr>
            <a:picLocks noChangeAspect="1"/>
          </p:cNvPicPr>
          <p:nvPr/>
        </p:nvPicPr>
        <p:blipFill>
          <a:blip r:embed="rId8"/>
          <a:stretch>
            <a:fillRect/>
          </a:stretch>
        </p:blipFill>
        <p:spPr>
          <a:xfrm>
            <a:off x="833768" y="2520757"/>
            <a:ext cx="256054" cy="243861"/>
          </a:xfrm>
          <a:prstGeom prst="rect">
            <a:avLst/>
          </a:prstGeom>
        </p:spPr>
      </p:pic>
      <p:pic>
        <p:nvPicPr>
          <p:cNvPr id="17" name="Imagen 16"/>
          <p:cNvPicPr>
            <a:picLocks noChangeAspect="1"/>
          </p:cNvPicPr>
          <p:nvPr/>
        </p:nvPicPr>
        <p:blipFill>
          <a:blip r:embed="rId9"/>
          <a:stretch>
            <a:fillRect/>
          </a:stretch>
        </p:blipFill>
        <p:spPr>
          <a:xfrm>
            <a:off x="4252111" y="3208970"/>
            <a:ext cx="256054" cy="243861"/>
          </a:xfrm>
          <a:prstGeom prst="rect">
            <a:avLst/>
          </a:prstGeom>
        </p:spPr>
      </p:pic>
    </p:spTree>
    <p:extLst>
      <p:ext uri="{BB962C8B-B14F-4D97-AF65-F5344CB8AC3E}">
        <p14:creationId xmlns:p14="http://schemas.microsoft.com/office/powerpoint/2010/main" val="40493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 y="606"/>
            <a:ext cx="7777163" cy="10044487"/>
          </a:xfrm>
          <a:prstGeom prst="rect">
            <a:avLst/>
          </a:prstGeom>
        </p:spPr>
      </p:pic>
      <p:sp>
        <p:nvSpPr>
          <p:cNvPr id="4" name="CuadroTexto 3"/>
          <p:cNvSpPr txBox="1"/>
          <p:nvPr/>
        </p:nvSpPr>
        <p:spPr>
          <a:xfrm>
            <a:off x="1169670" y="1306830"/>
            <a:ext cx="5574030" cy="4616648"/>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Observaciones</a:t>
            </a:r>
          </a:p>
          <a:p>
            <a:r>
              <a:rPr lang="es-MX" dirty="0">
                <a:latin typeface="Arial" panose="020B0604020202020204" pitchFamily="34" charset="0"/>
                <a:cs typeface="Arial" panose="020B0604020202020204" pitchFamily="34" charset="0"/>
              </a:rPr>
              <a:t>En el logro de aprendizaje, con algunos alumnos si pude notar un avance porque narraron </a:t>
            </a:r>
            <a:r>
              <a:rPr lang="es-MX" dirty="0" smtClean="0">
                <a:latin typeface="Arial" panose="020B0604020202020204" pitchFamily="34" charset="0"/>
                <a:cs typeface="Arial" panose="020B0604020202020204" pitchFamily="34" charset="0"/>
              </a:rPr>
              <a:t>solos </a:t>
            </a:r>
            <a:r>
              <a:rPr lang="es-MX" dirty="0">
                <a:latin typeface="Arial" panose="020B0604020202020204" pitchFamily="34" charset="0"/>
                <a:cs typeface="Arial" panose="020B0604020202020204" pitchFamily="34" charset="0"/>
              </a:rPr>
              <a:t>su historia y la inventaron, sin embargo algunos otros retomaban cuentos que ya se </a:t>
            </a:r>
            <a:r>
              <a:rPr lang="es-MX" dirty="0" smtClean="0">
                <a:latin typeface="Arial" panose="020B0604020202020204" pitchFamily="34" charset="0"/>
                <a:cs typeface="Arial" panose="020B0604020202020204" pitchFamily="34" charset="0"/>
              </a:rPr>
              <a:t>sabían, </a:t>
            </a:r>
            <a:r>
              <a:rPr lang="es-MX" dirty="0">
                <a:latin typeface="Arial" panose="020B0604020202020204" pitchFamily="34" charset="0"/>
                <a:cs typeface="Arial" panose="020B0604020202020204" pitchFamily="34" charset="0"/>
              </a:rPr>
              <a:t>por ejemplo El patito feo, o tomaban el ejemplo que les </a:t>
            </a:r>
            <a:r>
              <a:rPr lang="es-MX" dirty="0" smtClean="0">
                <a:latin typeface="Arial" panose="020B0604020202020204" pitchFamily="34" charset="0"/>
                <a:cs typeface="Arial" panose="020B0604020202020204" pitchFamily="34" charset="0"/>
              </a:rPr>
              <a:t>envié, </a:t>
            </a:r>
            <a:r>
              <a:rPr lang="es-MX" dirty="0">
                <a:latin typeface="Arial" panose="020B0604020202020204" pitchFamily="34" charset="0"/>
                <a:cs typeface="Arial" panose="020B0604020202020204" pitchFamily="34" charset="0"/>
              </a:rPr>
              <a:t>y sólo cambiaban algún personaje. Como lo menciona </a:t>
            </a:r>
            <a:r>
              <a:rPr lang="es-MX" dirty="0" smtClean="0">
                <a:latin typeface="Arial" panose="020B0604020202020204" pitchFamily="34" charset="0"/>
                <a:cs typeface="Arial" panose="020B0604020202020204" pitchFamily="34" charset="0"/>
              </a:rPr>
              <a:t>Gajardo et al </a:t>
            </a:r>
            <a:r>
              <a:rPr lang="es-MX" dirty="0">
                <a:latin typeface="Arial" panose="020B0604020202020204" pitchFamily="34" charset="0"/>
                <a:cs typeface="Arial" panose="020B0604020202020204" pitchFamily="34" charset="0"/>
              </a:rPr>
              <a:t>(2015), el aprendizaje es la </a:t>
            </a:r>
            <a:r>
              <a:rPr lang="es-ES" dirty="0">
                <a:latin typeface="Arial" panose="020B0604020202020204" pitchFamily="34" charset="0"/>
                <a:cs typeface="Arial" panose="020B0604020202020204" pitchFamily="34" charset="0"/>
              </a:rPr>
              <a:t>adquisición de conocimientos </a:t>
            </a:r>
            <a:r>
              <a:rPr lang="es-ES" dirty="0" smtClean="0">
                <a:latin typeface="Arial" panose="020B0604020202020204" pitchFamily="34" charset="0"/>
                <a:cs typeface="Arial" panose="020B0604020202020204" pitchFamily="34" charset="0"/>
              </a:rPr>
              <a:t>o habilidades</a:t>
            </a: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y en esta caso aunque retoman saberes previos a lo que es una historia, no se está desarrollando el aprendizaje como tal.</a:t>
            </a:r>
          </a:p>
          <a:p>
            <a:r>
              <a:rPr lang="es-ES" dirty="0" smtClean="0">
                <a:latin typeface="Arial" panose="020B0604020202020204" pitchFamily="34" charset="0"/>
                <a:cs typeface="Arial" panose="020B0604020202020204" pitchFamily="34" charset="0"/>
              </a:rPr>
              <a:t>Así que en este sentido, sería tomar otras alternativas para que el aprendizaje se satisfactoriamente. </a:t>
            </a:r>
            <a:endParaRPr lang="es-MX" dirty="0">
              <a:latin typeface="Arial" panose="020B0604020202020204" pitchFamily="34" charset="0"/>
              <a:cs typeface="Arial" panose="020B0604020202020204" pitchFamily="34" charset="0"/>
            </a:endParaRPr>
          </a:p>
          <a:p>
            <a:endParaRPr lang="es-MX" dirty="0"/>
          </a:p>
        </p:txBody>
      </p:sp>
      <p:sp>
        <p:nvSpPr>
          <p:cNvPr id="7" name="CuadroTexto 6"/>
          <p:cNvSpPr txBox="1"/>
          <p:nvPr/>
        </p:nvSpPr>
        <p:spPr>
          <a:xfrm>
            <a:off x="1169670" y="6635657"/>
            <a:ext cx="5189220" cy="1600438"/>
          </a:xfrm>
          <a:prstGeom prst="rect">
            <a:avLst/>
          </a:prstGeom>
          <a:noFill/>
        </p:spPr>
        <p:txBody>
          <a:bodyPr wrap="square" rtlCol="0">
            <a:spAutoFit/>
          </a:bodyPr>
          <a:lstStyle/>
          <a:p>
            <a:r>
              <a:rPr lang="es-ES" sz="1400" dirty="0" smtClean="0"/>
              <a:t>Referencia:</a:t>
            </a:r>
          </a:p>
          <a:p>
            <a:r>
              <a:rPr lang="es-ES" sz="1400" dirty="0" smtClean="0"/>
              <a:t>García Gajardo, Fernando, &amp; Fonseca </a:t>
            </a:r>
            <a:r>
              <a:rPr lang="es-ES" sz="1400" dirty="0" err="1" smtClean="0"/>
              <a:t>Grandón</a:t>
            </a:r>
            <a:r>
              <a:rPr lang="es-ES" sz="1400" dirty="0" smtClean="0"/>
              <a:t>, Gonzalo, &amp; Concha </a:t>
            </a:r>
            <a:r>
              <a:rPr lang="es-ES" sz="1400" dirty="0" err="1" smtClean="0"/>
              <a:t>Gfell</a:t>
            </a:r>
            <a:r>
              <a:rPr lang="es-ES" sz="1400" dirty="0" smtClean="0"/>
              <a:t>, Lisbeth (2015). APRENDIZAJE Y RENDIMIENTO ACADÉMICO EN EDUCACIÓN SUPERIOR: UN ESTUDIO COMPARADO. Revista Electrónica "Actualidades Investigativas en Educación", 15(3),1-26.[fecha de Consulta 13 de Mayo de 2021]. ISSN: . Disponible en:   https://www.redalyc.org/articulo.oa?id=44741347019</a:t>
            </a:r>
            <a:endParaRPr lang="es-MX" sz="1400" dirty="0"/>
          </a:p>
        </p:txBody>
      </p:sp>
    </p:spTree>
    <p:extLst>
      <p:ext uri="{BB962C8B-B14F-4D97-AF65-F5344CB8AC3E}">
        <p14:creationId xmlns:p14="http://schemas.microsoft.com/office/powerpoint/2010/main" val="295629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Paralelogramo 7">
              <a:extLst>
                <a:ext uri="{FF2B5EF4-FFF2-40B4-BE49-F238E27FC236}">
                  <a16:creationId xmlns=""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 name="Paralelogramo 9">
              <a:extLst>
                <a:ext uri="{FF2B5EF4-FFF2-40B4-BE49-F238E27FC236}">
                  <a16:creationId xmlns=""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nvGrpSpPr>
            <p:cNvPr id="13" name="Grupo 12">
              <a:extLst>
                <a:ext uri="{FF2B5EF4-FFF2-40B4-BE49-F238E27FC236}">
                  <a16:creationId xmlns="" xmlns:a16="http://schemas.microsoft.com/office/drawing/2014/main" id="{B9B108D8-2D8D-467D-B61E-DE552F2B74A5}"/>
                </a:ext>
              </a:extLst>
            </p:cNvPr>
            <p:cNvGrpSpPr/>
            <p:nvPr/>
          </p:nvGrpSpPr>
          <p:grpSpPr>
            <a:xfrm>
              <a:off x="355425" y="673566"/>
              <a:ext cx="428155" cy="523220"/>
              <a:chOff x="325120" y="930779"/>
              <a:chExt cx="428155" cy="523220"/>
            </a:xfrm>
          </p:grpSpPr>
          <p:sp>
            <p:nvSpPr>
              <p:cNvPr id="11" name="Elipse 10">
                <a:extLst>
                  <a:ext uri="{FF2B5EF4-FFF2-40B4-BE49-F238E27FC236}">
                    <a16:creationId xmlns="" xmlns:a16="http://schemas.microsoft.com/office/drawing/2014/main" id="{880D7D52-E52E-46A6-9AD5-0FE86D8981B4}"/>
                  </a:ext>
                </a:extLst>
              </p:cNvPr>
              <p:cNvSpPr/>
              <p:nvPr/>
            </p:nvSpPr>
            <p:spPr>
              <a:xfrm>
                <a:off x="325120" y="975360"/>
                <a:ext cx="406400" cy="426720"/>
              </a:xfrm>
              <a:prstGeom prst="ellipse">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2" name="CuadroTexto 11">
                <a:extLst>
                  <a:ext uri="{FF2B5EF4-FFF2-40B4-BE49-F238E27FC236}">
                    <a16:creationId xmlns="" xmlns:a16="http://schemas.microsoft.com/office/drawing/2014/main" id="{2E00C428-416A-4D97-97D6-9A76941C2425}"/>
                  </a:ext>
                </a:extLst>
              </p:cNvPr>
              <p:cNvSpPr txBox="1"/>
              <p:nvPr/>
            </p:nvSpPr>
            <p:spPr>
              <a:xfrm>
                <a:off x="371439" y="930779"/>
                <a:ext cx="381836"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L</a:t>
                </a:r>
              </a:p>
            </p:txBody>
          </p:sp>
        </p:grpSp>
        <p:sp>
          <p:nvSpPr>
            <p:cNvPr id="15" name="Elipse 14">
              <a:extLst>
                <a:ext uri="{FF2B5EF4-FFF2-40B4-BE49-F238E27FC236}">
                  <a16:creationId xmlns=""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6" name="CuadroTexto 15">
              <a:extLst>
                <a:ext uri="{FF2B5EF4-FFF2-40B4-BE49-F238E27FC236}">
                  <a16:creationId xmlns=""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M</a:t>
              </a:r>
            </a:p>
          </p:txBody>
        </p:sp>
        <p:sp>
          <p:nvSpPr>
            <p:cNvPr id="18" name="Elipse 17">
              <a:extLst>
                <a:ext uri="{FF2B5EF4-FFF2-40B4-BE49-F238E27FC236}">
                  <a16:creationId xmlns="" xmlns:a16="http://schemas.microsoft.com/office/drawing/2014/main" id="{AB18F75A-0196-4C2E-8DAD-CD0713D15D0C}"/>
                </a:ext>
              </a:extLst>
            </p:cNvPr>
            <p:cNvSpPr/>
            <p:nvPr/>
          </p:nvSpPr>
          <p:spPr>
            <a:xfrm>
              <a:off x="1399789" y="699102"/>
              <a:ext cx="406400" cy="426720"/>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9" name="CuadroTexto 18">
              <a:extLst>
                <a:ext uri="{FF2B5EF4-FFF2-40B4-BE49-F238E27FC236}">
                  <a16:creationId xmlns="" xmlns:a16="http://schemas.microsoft.com/office/drawing/2014/main" id="{01D9B938-D65D-4623-994E-C181087BDD6E}"/>
                </a:ext>
              </a:extLst>
            </p:cNvPr>
            <p:cNvSpPr txBox="1"/>
            <p:nvPr/>
          </p:nvSpPr>
          <p:spPr>
            <a:xfrm>
              <a:off x="1380163" y="690865"/>
              <a:ext cx="502061"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M</a:t>
              </a:r>
            </a:p>
          </p:txBody>
        </p:sp>
        <p:sp>
          <p:nvSpPr>
            <p:cNvPr id="21" name="Elipse 20">
              <a:extLst>
                <a:ext uri="{FF2B5EF4-FFF2-40B4-BE49-F238E27FC236}">
                  <a16:creationId xmlns="" xmlns:a16="http://schemas.microsoft.com/office/drawing/2014/main" id="{85E30B17-2BF6-437C-83C0-21DA04B245F6}"/>
                </a:ext>
              </a:extLst>
            </p:cNvPr>
            <p:cNvSpPr/>
            <p:nvPr/>
          </p:nvSpPr>
          <p:spPr>
            <a:xfrm>
              <a:off x="1910707" y="682587"/>
              <a:ext cx="406400" cy="426720"/>
            </a:xfrm>
            <a:prstGeom prst="ellipse">
              <a:avLst/>
            </a:prstGeom>
            <a:solidFill>
              <a:schemeClr val="accent4">
                <a:lumMod val="40000"/>
                <a:lumOff val="60000"/>
              </a:schemeClr>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  </a:t>
              </a:r>
            </a:p>
          </p:txBody>
        </p:sp>
        <p:sp>
          <p:nvSpPr>
            <p:cNvPr id="22" name="CuadroTexto 21">
              <a:extLst>
                <a:ext uri="{FF2B5EF4-FFF2-40B4-BE49-F238E27FC236}">
                  <a16:creationId xmlns="" xmlns:a16="http://schemas.microsoft.com/office/drawing/2014/main" id="{D10FE9A1-28D5-4310-BD57-3A5884781B43}"/>
                </a:ext>
              </a:extLst>
            </p:cNvPr>
            <p:cNvSpPr txBox="1"/>
            <p:nvPr/>
          </p:nvSpPr>
          <p:spPr>
            <a:xfrm>
              <a:off x="1920130" y="683226"/>
              <a:ext cx="310716" cy="523220"/>
            </a:xfrm>
            <a:prstGeom prst="rect">
              <a:avLst/>
            </a:prstGeom>
            <a:noFill/>
          </p:spPr>
          <p:txBody>
            <a:bodyPr wrap="square" rtlCol="0">
              <a:spAutoFit/>
            </a:bodyPr>
            <a:lstStyle/>
            <a:p>
              <a:r>
                <a:rPr lang="es-MX" sz="2800" dirty="0">
                  <a:solidFill>
                    <a:prstClr val="black"/>
                  </a:solidFill>
                  <a:latin typeface="Comic Sans MS" panose="030F0702030302020204" pitchFamily="66" charset="0"/>
                </a:rPr>
                <a:t>J</a:t>
              </a:r>
            </a:p>
          </p:txBody>
        </p:sp>
        <p:sp>
          <p:nvSpPr>
            <p:cNvPr id="24" name="Elipse 23">
              <a:extLst>
                <a:ext uri="{FF2B5EF4-FFF2-40B4-BE49-F238E27FC236}">
                  <a16:creationId xmlns=""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5" name="CuadroTexto 24">
              <a:extLst>
                <a:ext uri="{FF2B5EF4-FFF2-40B4-BE49-F238E27FC236}">
                  <a16:creationId xmlns=""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solidFill>
                    <a:prstClr val="black"/>
                  </a:solidFill>
                  <a:latin typeface="Comic Sans MS" panose="030F0702030302020204" pitchFamily="66" charset="0"/>
                </a:rPr>
                <a:t>V</a:t>
              </a:r>
            </a:p>
          </p:txBody>
        </p:sp>
        <p:grpSp>
          <p:nvGrpSpPr>
            <p:cNvPr id="37" name="Grupo 36">
              <a:extLst>
                <a:ext uri="{FF2B5EF4-FFF2-40B4-BE49-F238E27FC236}">
                  <a16:creationId xmlns=""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solidFill>
                    <a:prstClr val="black"/>
                  </a:solidFill>
                </a:rPr>
                <a:t>Situación de Aprendizaje</a:t>
              </a:r>
              <a:r>
                <a:rPr lang="es-MX" dirty="0" smtClean="0">
                  <a:solidFill>
                    <a:prstClr val="black"/>
                  </a:solidFill>
                </a:rPr>
                <a:t>: Aprende en casa</a:t>
              </a:r>
              <a:endParaRPr lang="es-MX" dirty="0">
                <a:solidFill>
                  <a:prstClr val="black"/>
                </a:solidFill>
              </a:endParaRPr>
            </a:p>
          </p:txBody>
        </p:sp>
        <p:sp>
          <p:nvSpPr>
            <p:cNvPr id="39" name="Rectángulo 38">
              <a:extLst>
                <a:ext uri="{FF2B5EF4-FFF2-40B4-BE49-F238E27FC236}">
                  <a16:creationId xmlns=""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0" name="CuadroTexto 39">
              <a:extLst>
                <a:ext uri="{FF2B5EF4-FFF2-40B4-BE49-F238E27FC236}">
                  <a16:creationId xmlns=""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3" name="CuadroTexto 42">
                  <a:extLst>
                    <a:ext uri="{FF2B5EF4-FFF2-40B4-BE49-F238E27FC236}">
                      <a16:creationId xmlns=""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Lenguaje y</a:t>
                  </a:r>
                </a:p>
                <a:p>
                  <a:pPr algn="ctr"/>
                  <a:r>
                    <a:rPr lang="es-MX" sz="1400" b="1" dirty="0">
                      <a:solidFill>
                        <a:prstClr val="white"/>
                      </a:solidFill>
                      <a:latin typeface="Comic Sans MS" panose="030F0702030302020204" pitchFamily="66" charset="0"/>
                    </a:rPr>
                    <a:t>comunicación</a:t>
                  </a:r>
                  <a:endParaRPr lang="es-MX" b="1" dirty="0">
                    <a:solidFill>
                      <a:prstClr val="white"/>
                    </a:solidFill>
                    <a:latin typeface="Comic Sans MS" panose="030F0702030302020204" pitchFamily="66" charset="0"/>
                  </a:endParaRPr>
                </a:p>
              </p:txBody>
            </p:sp>
          </p:grpSp>
          <p:grpSp>
            <p:nvGrpSpPr>
              <p:cNvPr id="57" name="Grupo 56">
                <a:extLst>
                  <a:ext uri="{FF2B5EF4-FFF2-40B4-BE49-F238E27FC236}">
                    <a16:creationId xmlns=""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9" name="CuadroTexto 58">
                  <a:extLst>
                    <a:ext uri="{FF2B5EF4-FFF2-40B4-BE49-F238E27FC236}">
                      <a16:creationId xmlns=""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Pensamiento </a:t>
                  </a:r>
                </a:p>
                <a:p>
                  <a:pPr algn="ctr"/>
                  <a:r>
                    <a:rPr lang="es-MX" sz="1400" b="1" dirty="0">
                      <a:solidFill>
                        <a:prstClr val="white"/>
                      </a:solidFill>
                      <a:latin typeface="Comic Sans MS" panose="030F0702030302020204" pitchFamily="66" charset="0"/>
                    </a:rPr>
                    <a:t>matemático</a:t>
                  </a:r>
                  <a:endParaRPr lang="es-MX" b="1" dirty="0">
                    <a:solidFill>
                      <a:prstClr val="white"/>
                    </a:solidFill>
                    <a:latin typeface="Comic Sans MS" panose="030F0702030302020204" pitchFamily="66" charset="0"/>
                  </a:endParaRPr>
                </a:p>
              </p:txBody>
            </p:sp>
          </p:grpSp>
          <p:grpSp>
            <p:nvGrpSpPr>
              <p:cNvPr id="60" name="Grupo 59">
                <a:extLst>
                  <a:ext uri="{FF2B5EF4-FFF2-40B4-BE49-F238E27FC236}">
                    <a16:creationId xmlns=""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2" name="CuadroTexto 61">
                  <a:extLst>
                    <a:ext uri="{FF2B5EF4-FFF2-40B4-BE49-F238E27FC236}">
                      <a16:creationId xmlns=""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prstClr val="white"/>
                      </a:solidFill>
                      <a:latin typeface="Comic Sans MS" panose="030F0702030302020204" pitchFamily="66" charset="0"/>
                    </a:rPr>
                    <a:t>Exploración del mundo natural y social</a:t>
                  </a:r>
                  <a:endParaRPr lang="es-MX" sz="1400" b="1" dirty="0">
                    <a:solidFill>
                      <a:prstClr val="white"/>
                    </a:solidFill>
                    <a:latin typeface="Comic Sans MS" panose="030F0702030302020204" pitchFamily="66" charset="0"/>
                  </a:endParaRPr>
                </a:p>
              </p:txBody>
            </p:sp>
          </p:grpSp>
          <p:grpSp>
            <p:nvGrpSpPr>
              <p:cNvPr id="63" name="Grupo 62">
                <a:extLst>
                  <a:ext uri="{FF2B5EF4-FFF2-40B4-BE49-F238E27FC236}">
                    <a16:creationId xmlns=""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5" name="CuadroTexto 64">
                  <a:extLst>
                    <a:ext uri="{FF2B5EF4-FFF2-40B4-BE49-F238E27FC236}">
                      <a16:creationId xmlns=""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Artes</a:t>
                  </a:r>
                  <a:endParaRPr lang="es-MX" b="1" dirty="0">
                    <a:solidFill>
                      <a:prstClr val="white"/>
                    </a:solidFill>
                    <a:latin typeface="Comic Sans MS" panose="030F0702030302020204" pitchFamily="66" charset="0"/>
                  </a:endParaRPr>
                </a:p>
              </p:txBody>
            </p:sp>
          </p:grpSp>
          <p:grpSp>
            <p:nvGrpSpPr>
              <p:cNvPr id="66" name="Grupo 65">
                <a:extLst>
                  <a:ext uri="{FF2B5EF4-FFF2-40B4-BE49-F238E27FC236}">
                    <a16:creationId xmlns=""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8" name="CuadroTexto 67">
                  <a:extLst>
                    <a:ext uri="{FF2B5EF4-FFF2-40B4-BE49-F238E27FC236}">
                      <a16:creationId xmlns=""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prstClr val="white"/>
                      </a:solidFill>
                      <a:latin typeface="Comic Sans MS" panose="030F0702030302020204" pitchFamily="66" charset="0"/>
                    </a:rPr>
                    <a:t>Educación </a:t>
                  </a:r>
                </a:p>
                <a:p>
                  <a:pPr algn="ctr"/>
                  <a:r>
                    <a:rPr lang="es-MX" sz="1400" b="1" dirty="0">
                      <a:solidFill>
                        <a:prstClr val="white"/>
                      </a:solidFill>
                      <a:latin typeface="Comic Sans MS" panose="030F0702030302020204" pitchFamily="66" charset="0"/>
                    </a:rPr>
                    <a:t>Física</a:t>
                  </a:r>
                  <a:endParaRPr lang="es-MX" b="1" dirty="0">
                    <a:solidFill>
                      <a:prstClr val="white"/>
                    </a:solidFill>
                    <a:latin typeface="Comic Sans MS" panose="030F0702030302020204" pitchFamily="66" charset="0"/>
                  </a:endParaRPr>
                </a:p>
              </p:txBody>
            </p:sp>
          </p:grpSp>
          <p:grpSp>
            <p:nvGrpSpPr>
              <p:cNvPr id="69" name="Grupo 68">
                <a:extLst>
                  <a:ext uri="{FF2B5EF4-FFF2-40B4-BE49-F238E27FC236}">
                    <a16:creationId xmlns=""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1" name="CuadroTexto 70">
                  <a:extLst>
                    <a:ext uri="{FF2B5EF4-FFF2-40B4-BE49-F238E27FC236}">
                      <a16:creationId xmlns=""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prstClr val="white"/>
                      </a:solidFill>
                      <a:latin typeface="Comic Sans MS" panose="030F0702030302020204" pitchFamily="66" charset="0"/>
                    </a:rPr>
                    <a:t>Educación Socioemocional</a:t>
                  </a:r>
                  <a:endParaRPr lang="es-MX" sz="1400" b="1" dirty="0">
                    <a:solidFill>
                      <a:prstClr val="white"/>
                    </a:solidFill>
                    <a:latin typeface="Comic Sans MS" panose="030F0702030302020204" pitchFamily="66" charset="0"/>
                  </a:endParaRPr>
                </a:p>
              </p:txBody>
            </p:sp>
          </p:grpSp>
        </p:grpSp>
        <p:grpSp>
          <p:nvGrpSpPr>
            <p:cNvPr id="170" name="Grupo 169">
              <a:extLst>
                <a:ext uri="{FF2B5EF4-FFF2-40B4-BE49-F238E27FC236}">
                  <a16:creationId xmlns=""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solidFill>
                      <a:prstClr val="black"/>
                    </a:solidFill>
                    <a:latin typeface="Comic Sans MS" panose="030F0702030302020204" pitchFamily="66" charset="0"/>
                  </a:rPr>
                  <a:t>La jornada de trabajo fue</a:t>
                </a:r>
                <a:r>
                  <a:rPr lang="es-MX" dirty="0">
                    <a:solidFill>
                      <a:prstClr val="black"/>
                    </a:solidFill>
                  </a:rPr>
                  <a:t>:</a:t>
                </a:r>
              </a:p>
            </p:txBody>
          </p:sp>
          <p:sp>
            <p:nvSpPr>
              <p:cNvPr id="76" name="Paralelogramo 75">
                <a:extLst>
                  <a:ext uri="{FF2B5EF4-FFF2-40B4-BE49-F238E27FC236}">
                    <a16:creationId xmlns=""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8" name="Paralelogramo 77">
                <a:extLst>
                  <a:ext uri="{FF2B5EF4-FFF2-40B4-BE49-F238E27FC236}">
                    <a16:creationId xmlns=""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0" name="Paralelogramo 79">
                <a:extLst>
                  <a:ext uri="{FF2B5EF4-FFF2-40B4-BE49-F238E27FC236}">
                    <a16:creationId xmlns=""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2" name="Paralelogramo 81">
                <a:extLst>
                  <a:ext uri="{FF2B5EF4-FFF2-40B4-BE49-F238E27FC236}">
                    <a16:creationId xmlns=""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3" name="CuadroTexto 82">
                <a:extLst>
                  <a:ext uri="{FF2B5EF4-FFF2-40B4-BE49-F238E27FC236}">
                    <a16:creationId xmlns=""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Exitosa</a:t>
                </a:r>
              </a:p>
            </p:txBody>
          </p:sp>
          <p:sp>
            <p:nvSpPr>
              <p:cNvPr id="85" name="CuadroTexto 84">
                <a:extLst>
                  <a:ext uri="{FF2B5EF4-FFF2-40B4-BE49-F238E27FC236}">
                    <a16:creationId xmlns=""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Buena</a:t>
                </a:r>
              </a:p>
            </p:txBody>
          </p:sp>
          <p:sp>
            <p:nvSpPr>
              <p:cNvPr id="87" name="CuadroTexto 86">
                <a:extLst>
                  <a:ext uri="{FF2B5EF4-FFF2-40B4-BE49-F238E27FC236}">
                    <a16:creationId xmlns=""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Regular</a:t>
                </a:r>
                <a:endParaRPr lang="es-MX" sz="1100" dirty="0">
                  <a:solidFill>
                    <a:prstClr val="black"/>
                  </a:solidFill>
                </a:endParaRPr>
              </a:p>
            </p:txBody>
          </p:sp>
          <p:sp>
            <p:nvSpPr>
              <p:cNvPr id="89" name="CuadroTexto 88">
                <a:extLst>
                  <a:ext uri="{FF2B5EF4-FFF2-40B4-BE49-F238E27FC236}">
                    <a16:creationId xmlns=""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Mala</a:t>
                </a:r>
                <a:endParaRPr lang="es-MX" sz="1400" dirty="0">
                  <a:solidFill>
                    <a:prstClr val="black"/>
                  </a:solidFill>
                </a:endParaRPr>
              </a:p>
            </p:txBody>
          </p:sp>
        </p:grpSp>
        <p:grpSp>
          <p:nvGrpSpPr>
            <p:cNvPr id="169" name="Grupo 168">
              <a:extLst>
                <a:ext uri="{FF2B5EF4-FFF2-40B4-BE49-F238E27FC236}">
                  <a16:creationId xmlns=""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3" name="CuadroTexto 92">
                  <a:extLst>
                    <a:ext uri="{FF2B5EF4-FFF2-40B4-BE49-F238E27FC236}">
                      <a16:creationId xmlns=""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Aspectos de la planeación didáctica </a:t>
                  </a:r>
                </a:p>
              </p:txBody>
            </p:sp>
          </p:grpSp>
          <p:sp>
            <p:nvSpPr>
              <p:cNvPr id="99" name="CuadroTexto 98">
                <a:extLst>
                  <a:ext uri="{FF2B5EF4-FFF2-40B4-BE49-F238E27FC236}">
                    <a16:creationId xmlns=""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solidFill>
                      <a:prstClr val="black"/>
                    </a:solidFill>
                    <a:latin typeface="Comic Sans MS" panose="030F0702030302020204" pitchFamily="66" charset="0"/>
                  </a:rPr>
                  <a:t>      </a:t>
                </a:r>
                <a:r>
                  <a:rPr lang="es-MX" sz="1200" dirty="0">
                    <a:solidFill>
                      <a:prstClr val="black"/>
                    </a:solidFill>
                    <a:latin typeface="Comic Sans MS" panose="030F0702030302020204" pitchFamily="66" charset="0"/>
                  </a:rPr>
                  <a:t>Logro de los aprendizajes esperados </a:t>
                </a:r>
                <a:endParaRPr lang="es-MX" sz="1400" dirty="0">
                  <a:solidFill>
                    <a:prstClr val="black"/>
                  </a:solidFill>
                  <a:latin typeface="Comic Sans MS" panose="030F0702030302020204" pitchFamily="66" charset="0"/>
                </a:endParaRPr>
              </a:p>
              <a:p>
                <a:r>
                  <a:rPr lang="es-MX" sz="1400" dirty="0">
                    <a:solidFill>
                      <a:prstClr val="black"/>
                    </a:solidFill>
                    <a:latin typeface="Comic Sans MS" panose="030F0702030302020204" pitchFamily="66" charset="0"/>
                  </a:rPr>
                  <a:t>      </a:t>
                </a:r>
                <a:r>
                  <a:rPr lang="es-MX" sz="1200" dirty="0">
                    <a:solidFill>
                      <a:prstClr val="black"/>
                    </a:solidFill>
                    <a:latin typeface="Comic Sans MS" panose="030F0702030302020204" pitchFamily="66" charset="0"/>
                  </a:rPr>
                  <a:t>Materiales educativos adecuados</a:t>
                </a:r>
              </a:p>
              <a:p>
                <a:r>
                  <a:rPr lang="es-MX" sz="1200" dirty="0">
                    <a:solidFill>
                      <a:prstClr val="black"/>
                    </a:solidFill>
                    <a:latin typeface="Comic Sans MS" panose="030F0702030302020204" pitchFamily="66" charset="0"/>
                  </a:rPr>
                  <a:t>       Nivel de complejidad adecuado </a:t>
                </a:r>
              </a:p>
              <a:p>
                <a:r>
                  <a:rPr lang="es-MX" sz="1200" dirty="0">
                    <a:solidFill>
                      <a:prstClr val="black"/>
                    </a:solidFill>
                    <a:latin typeface="Comic Sans MS" panose="030F0702030302020204" pitchFamily="66" charset="0"/>
                  </a:rPr>
                  <a:t>       Organización adecuada</a:t>
                </a:r>
              </a:p>
              <a:p>
                <a:r>
                  <a:rPr lang="es-MX" sz="1200" dirty="0">
                    <a:solidFill>
                      <a:prstClr val="black"/>
                    </a:solidFill>
                    <a:latin typeface="Comic Sans MS" panose="030F0702030302020204" pitchFamily="66" charset="0"/>
                  </a:rPr>
                  <a:t>       Tiempo planeado correctamente</a:t>
                </a:r>
              </a:p>
              <a:p>
                <a:r>
                  <a:rPr lang="es-MX" sz="1200" dirty="0">
                    <a:solidFill>
                      <a:prstClr val="black"/>
                    </a:solidFill>
                    <a:latin typeface="Comic Sans MS" panose="030F0702030302020204" pitchFamily="66" charset="0"/>
                  </a:rPr>
                  <a:t>       Actividades planeadas conforme a lo planeado </a:t>
                </a:r>
              </a:p>
              <a:p>
                <a:endParaRPr lang="es-MX" sz="1400" dirty="0">
                  <a:solidFill>
                    <a:prstClr val="black"/>
                  </a:solidFill>
                </a:endParaRPr>
              </a:p>
            </p:txBody>
          </p:sp>
          <p:sp>
            <p:nvSpPr>
              <p:cNvPr id="101" name="Elipse 100">
                <a:extLst>
                  <a:ext uri="{FF2B5EF4-FFF2-40B4-BE49-F238E27FC236}">
                    <a16:creationId xmlns="" xmlns:a16="http://schemas.microsoft.com/office/drawing/2014/main" id="{4A5C0622-884D-49F4-B550-4041500CA3C7}"/>
                  </a:ext>
                </a:extLst>
              </p:cNvPr>
              <p:cNvSpPr/>
              <p:nvPr/>
            </p:nvSpPr>
            <p:spPr>
              <a:xfrm>
                <a:off x="124089" y="3674275"/>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6" name="Elipse 105">
                <a:extLst>
                  <a:ext uri="{FF2B5EF4-FFF2-40B4-BE49-F238E27FC236}">
                    <a16:creationId xmlns="" xmlns:a16="http://schemas.microsoft.com/office/drawing/2014/main" id="{1506E085-6A92-4E7F-8A05-A323A3E5E11A}"/>
                  </a:ext>
                </a:extLst>
              </p:cNvPr>
              <p:cNvSpPr/>
              <p:nvPr/>
            </p:nvSpPr>
            <p:spPr>
              <a:xfrm>
                <a:off x="121868" y="3907985"/>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8" name="Elipse 107">
                <a:extLst>
                  <a:ext uri="{FF2B5EF4-FFF2-40B4-BE49-F238E27FC236}">
                    <a16:creationId xmlns="" xmlns:a16="http://schemas.microsoft.com/office/drawing/2014/main" id="{1212747E-7242-4965-9DA4-929E41C6D9E7}"/>
                  </a:ext>
                </a:extLst>
              </p:cNvPr>
              <p:cNvSpPr/>
              <p:nvPr/>
            </p:nvSpPr>
            <p:spPr>
              <a:xfrm>
                <a:off x="121867" y="4101514"/>
                <a:ext cx="140071" cy="148881"/>
              </a:xfrm>
              <a:prstGeom prst="ellipse">
                <a:avLst/>
              </a:prstGeom>
              <a:solidFill>
                <a:schemeClr val="bg1"/>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0" name="Elipse 109">
                <a:extLst>
                  <a:ext uri="{FF2B5EF4-FFF2-40B4-BE49-F238E27FC236}">
                    <a16:creationId xmlns="" xmlns:a16="http://schemas.microsoft.com/office/drawing/2014/main" id="{AEEE6733-B8DB-4A76-A1EF-35918716BFAE}"/>
                  </a:ext>
                </a:extLst>
              </p:cNvPr>
              <p:cNvSpPr/>
              <p:nvPr/>
            </p:nvSpPr>
            <p:spPr>
              <a:xfrm>
                <a:off x="121867" y="4295044"/>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2" name="Elipse 111">
                <a:extLst>
                  <a:ext uri="{FF2B5EF4-FFF2-40B4-BE49-F238E27FC236}">
                    <a16:creationId xmlns="" xmlns:a16="http://schemas.microsoft.com/office/drawing/2014/main" id="{049B3706-E439-4954-A6A5-40C7B2714B0B}"/>
                  </a:ext>
                </a:extLst>
              </p:cNvPr>
              <p:cNvSpPr/>
              <p:nvPr/>
            </p:nvSpPr>
            <p:spPr>
              <a:xfrm>
                <a:off x="121867" y="4468535"/>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4" name="Elipse 113">
                <a:extLst>
                  <a:ext uri="{FF2B5EF4-FFF2-40B4-BE49-F238E27FC236}">
                    <a16:creationId xmlns="" xmlns:a16="http://schemas.microsoft.com/office/drawing/2014/main" id="{6324721C-3F31-47D7-9E44-60A4C321DE28}"/>
                  </a:ext>
                </a:extLst>
              </p:cNvPr>
              <p:cNvSpPr/>
              <p:nvPr/>
            </p:nvSpPr>
            <p:spPr>
              <a:xfrm>
                <a:off x="121866" y="4655227"/>
                <a:ext cx="140071" cy="148881"/>
              </a:xfrm>
              <a:prstGeom prst="ellipse">
                <a:avLst/>
              </a:prstGeom>
              <a:solidFill>
                <a:srgbClr val="9966FF"/>
              </a:solid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5" name="CuadroTexto 114">
                <a:extLst>
                  <a:ext uri="{FF2B5EF4-FFF2-40B4-BE49-F238E27FC236}">
                    <a16:creationId xmlns="" xmlns:a16="http://schemas.microsoft.com/office/drawing/2014/main" id="{25E92943-3F55-46FD-819B-08C437F114C6}"/>
                  </a:ext>
                </a:extLst>
              </p:cNvPr>
              <p:cNvSpPr txBox="1"/>
              <p:nvPr/>
            </p:nvSpPr>
            <p:spPr>
              <a:xfrm>
                <a:off x="3498826" y="3590250"/>
                <a:ext cx="4255001" cy="276999"/>
              </a:xfrm>
              <a:prstGeom prst="rect">
                <a:avLst/>
              </a:prstGeom>
              <a:noFill/>
            </p:spPr>
            <p:txBody>
              <a:bodyPr wrap="square" rtlCol="0">
                <a:spAutoFit/>
              </a:bodyPr>
              <a:lstStyle/>
              <a:p>
                <a:pPr algn="ctr"/>
                <a:r>
                  <a:rPr lang="es-MX" sz="1200" dirty="0" smtClean="0">
                    <a:solidFill>
                      <a:prstClr val="black"/>
                    </a:solidFill>
                    <a:latin typeface="Comic Sans MS" panose="030F0702030302020204" pitchFamily="66" charset="0"/>
                  </a:rPr>
                  <a:t>Observaciones</a:t>
                </a:r>
              </a:p>
            </p:txBody>
          </p:sp>
        </p:grpSp>
        <p:grpSp>
          <p:nvGrpSpPr>
            <p:cNvPr id="168" name="Grupo 167">
              <a:extLst>
                <a:ext uri="{FF2B5EF4-FFF2-40B4-BE49-F238E27FC236}">
                  <a16:creationId xmlns=""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8" name="CuadroTexto 117">
                  <a:extLst>
                    <a:ext uri="{FF2B5EF4-FFF2-40B4-BE49-F238E27FC236}">
                      <a16:creationId xmlns=""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Manifestaciones de los alumnos</a:t>
                  </a:r>
                </a:p>
              </p:txBody>
            </p:sp>
          </p:grpSp>
          <p:sp>
            <p:nvSpPr>
              <p:cNvPr id="122" name="CuadroTexto 121">
                <a:extLst>
                  <a:ext uri="{FF2B5EF4-FFF2-40B4-BE49-F238E27FC236}">
                    <a16:creationId xmlns=""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Interés en las actividades</a:t>
                </a:r>
                <a:endParaRPr lang="es-MX" sz="14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Participación de la manera esperada</a:t>
                </a:r>
              </a:p>
              <a:p>
                <a:pPr algn="just"/>
                <a:r>
                  <a:rPr lang="es-MX" sz="1200" dirty="0">
                    <a:solidFill>
                      <a:prstClr val="black"/>
                    </a:solidFill>
                    <a:latin typeface="Comic Sans MS" panose="030F0702030302020204" pitchFamily="66" charset="0"/>
                  </a:rPr>
                  <a:t>Adaptación a la organización establecida</a:t>
                </a:r>
              </a:p>
              <a:p>
                <a:pPr algn="just"/>
                <a:r>
                  <a:rPr lang="es-MX" sz="1200" dirty="0">
                    <a:solidFill>
                      <a:prstClr val="black"/>
                    </a:solidFill>
                    <a:latin typeface="Comic Sans MS" panose="030F0702030302020204" pitchFamily="66" charset="0"/>
                  </a:rPr>
                  <a:t>Seguridad y cooperación al realizar las actividades</a:t>
                </a:r>
              </a:p>
            </p:txBody>
          </p:sp>
          <p:sp>
            <p:nvSpPr>
              <p:cNvPr id="126" name="CuadroTexto 125">
                <a:extLst>
                  <a:ext uri="{FF2B5EF4-FFF2-40B4-BE49-F238E27FC236}">
                    <a16:creationId xmlns=""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solidFill>
                      <a:prstClr val="black"/>
                    </a:solidFill>
                    <a:latin typeface="Comic Sans MS" panose="030F0702030302020204" pitchFamily="66" charset="0"/>
                  </a:rPr>
                  <a:t>Todos   Algunos  Pocos   Ninguno</a:t>
                </a:r>
              </a:p>
              <a:p>
                <a:pPr algn="ctr"/>
                <a:endParaRPr lang="es-MX" sz="1200" dirty="0">
                  <a:solidFill>
                    <a:prstClr val="black"/>
                  </a:solidFill>
                  <a:latin typeface="Comic Sans MS" panose="030F0702030302020204" pitchFamily="66" charset="0"/>
                </a:endParaRPr>
              </a:p>
            </p:txBody>
          </p:sp>
          <p:grpSp>
            <p:nvGrpSpPr>
              <p:cNvPr id="135" name="Grupo 134">
                <a:extLst>
                  <a:ext uri="{FF2B5EF4-FFF2-40B4-BE49-F238E27FC236}">
                    <a16:creationId xmlns=""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28" name="Elipse 127">
                  <a:extLst>
                    <a:ext uri="{FF2B5EF4-FFF2-40B4-BE49-F238E27FC236}">
                      <a16:creationId xmlns="" xmlns:a16="http://schemas.microsoft.com/office/drawing/2014/main" id="{04898E7A-EFA5-4C5D-AA3E-E61854C86E67}"/>
                    </a:ext>
                  </a:extLst>
                </p:cNvPr>
                <p:cNvSpPr/>
                <p:nvPr/>
              </p:nvSpPr>
              <p:spPr>
                <a:xfrm>
                  <a:off x="5071405"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0" name="Elipse 129">
                  <a:extLst>
                    <a:ext uri="{FF2B5EF4-FFF2-40B4-BE49-F238E27FC236}">
                      <a16:creationId xmlns=""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2" name="Elipse 131">
                  <a:extLst>
                    <a:ext uri="{FF2B5EF4-FFF2-40B4-BE49-F238E27FC236}">
                      <a16:creationId xmlns=""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36" name="Grupo 135">
                <a:extLst>
                  <a:ext uri="{FF2B5EF4-FFF2-40B4-BE49-F238E27FC236}">
                    <a16:creationId xmlns=""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8" name="Elipse 137">
                  <a:extLst>
                    <a:ext uri="{FF2B5EF4-FFF2-40B4-BE49-F238E27FC236}">
                      <a16:creationId xmlns="" xmlns:a16="http://schemas.microsoft.com/office/drawing/2014/main" id="{9106BBF0-3FDA-43EF-82D8-A91CE86F7BCC}"/>
                    </a:ext>
                  </a:extLst>
                </p:cNvPr>
                <p:cNvSpPr/>
                <p:nvPr/>
              </p:nvSpPr>
              <p:spPr>
                <a:xfrm>
                  <a:off x="5071405"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9" name="Elipse 138">
                  <a:extLst>
                    <a:ext uri="{FF2B5EF4-FFF2-40B4-BE49-F238E27FC236}">
                      <a16:creationId xmlns=""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0" name="Elipse 139">
                  <a:extLst>
                    <a:ext uri="{FF2B5EF4-FFF2-40B4-BE49-F238E27FC236}">
                      <a16:creationId xmlns=""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41" name="Grupo 140">
                <a:extLst>
                  <a:ext uri="{FF2B5EF4-FFF2-40B4-BE49-F238E27FC236}">
                    <a16:creationId xmlns=""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3" name="Elipse 142">
                  <a:extLst>
                    <a:ext uri="{FF2B5EF4-FFF2-40B4-BE49-F238E27FC236}">
                      <a16:creationId xmlns="" xmlns:a16="http://schemas.microsoft.com/office/drawing/2014/main" id="{3DD59AD9-06DA-4644-919C-E7BC15F6BED6}"/>
                    </a:ext>
                  </a:extLst>
                </p:cNvPr>
                <p:cNvSpPr/>
                <p:nvPr/>
              </p:nvSpPr>
              <p:spPr>
                <a:xfrm>
                  <a:off x="5071405"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4" name="Elipse 143">
                  <a:extLst>
                    <a:ext uri="{FF2B5EF4-FFF2-40B4-BE49-F238E27FC236}">
                      <a16:creationId xmlns=""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5" name="Elipse 144">
                  <a:extLst>
                    <a:ext uri="{FF2B5EF4-FFF2-40B4-BE49-F238E27FC236}">
                      <a16:creationId xmlns=""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46" name="Grupo 145">
                <a:extLst>
                  <a:ext uri="{FF2B5EF4-FFF2-40B4-BE49-F238E27FC236}">
                    <a16:creationId xmlns=""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8" name="Elipse 147">
                  <a:extLst>
                    <a:ext uri="{FF2B5EF4-FFF2-40B4-BE49-F238E27FC236}">
                      <a16:creationId xmlns="" xmlns:a16="http://schemas.microsoft.com/office/drawing/2014/main" id="{A020B64C-03E0-4C7A-BBB0-B1EB17ACCB9A}"/>
                    </a:ext>
                  </a:extLst>
                </p:cNvPr>
                <p:cNvSpPr/>
                <p:nvPr/>
              </p:nvSpPr>
              <p:spPr>
                <a:xfrm>
                  <a:off x="5071405" y="5453154"/>
                  <a:ext cx="140071" cy="148881"/>
                </a:xfrm>
                <a:prstGeom prst="ellipse">
                  <a:avLst/>
                </a:prstGeom>
                <a:solidFill>
                  <a:srgbClr val="79DC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49" name="Elipse 148">
                  <a:extLst>
                    <a:ext uri="{FF2B5EF4-FFF2-40B4-BE49-F238E27FC236}">
                      <a16:creationId xmlns=""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50" name="Elipse 149">
                  <a:extLst>
                    <a:ext uri="{FF2B5EF4-FFF2-40B4-BE49-F238E27FC236}">
                      <a16:creationId xmlns=""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grpSp>
          <p:nvGrpSpPr>
            <p:cNvPr id="151" name="Grupo 150">
              <a:extLst>
                <a:ext uri="{FF2B5EF4-FFF2-40B4-BE49-F238E27FC236}">
                  <a16:creationId xmlns=""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53" name="CuadroTexto 152">
                <a:extLst>
                  <a:ext uri="{FF2B5EF4-FFF2-40B4-BE49-F238E27FC236}">
                    <a16:creationId xmlns=""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prstClr val="white"/>
                    </a:solidFill>
                    <a:latin typeface="Comic Sans MS" panose="030F0702030302020204" pitchFamily="66" charset="0"/>
                  </a:rPr>
                  <a:t>Autoevaluación</a:t>
                </a:r>
              </a:p>
            </p:txBody>
          </p:sp>
        </p:grpSp>
        <p:sp>
          <p:nvSpPr>
            <p:cNvPr id="155" name="CuadroTexto 154">
              <a:extLst>
                <a:ext uri="{FF2B5EF4-FFF2-40B4-BE49-F238E27FC236}">
                  <a16:creationId xmlns=""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Rescato los conocimientos previos</a:t>
              </a:r>
              <a:endParaRPr lang="es-MX" sz="1400" dirty="0">
                <a:solidFill>
                  <a:prstClr val="black"/>
                </a:solidFill>
                <a:latin typeface="Comic Sans MS" panose="030F0702030302020204" pitchFamily="66" charset="0"/>
              </a:endParaRPr>
            </a:p>
            <a:p>
              <a:pPr algn="just"/>
              <a:r>
                <a:rPr lang="es-MX" sz="1200" dirty="0">
                  <a:solidFill>
                    <a:prstClr val="black"/>
                  </a:solidFill>
                  <a:latin typeface="Comic Sans MS" panose="030F0702030302020204" pitchFamily="66" charset="0"/>
                </a:rPr>
                <a:t>Identifico y actúa conforme a las necesidades e intereses de los alumnos  </a:t>
              </a:r>
            </a:p>
            <a:p>
              <a:pPr algn="just"/>
              <a:r>
                <a:rPr lang="es-MX" sz="1200" dirty="0">
                  <a:solidFill>
                    <a:prstClr val="black"/>
                  </a:solidFill>
                  <a:latin typeface="Comic Sans MS" panose="030F0702030302020204" pitchFamily="66" charset="0"/>
                </a:rPr>
                <a:t>Fomento la participación de todos los alumnos </a:t>
              </a:r>
            </a:p>
            <a:p>
              <a:pPr algn="just"/>
              <a:r>
                <a:rPr lang="es-MX" sz="1200" dirty="0">
                  <a:solidFill>
                    <a:prstClr val="black"/>
                  </a:solidFill>
                  <a:latin typeface="Comic Sans MS" panose="030F0702030302020204" pitchFamily="66" charset="0"/>
                </a:rPr>
                <a:t>Otorgo consignas claras</a:t>
              </a:r>
            </a:p>
            <a:p>
              <a:pPr algn="just"/>
              <a:r>
                <a:rPr lang="es-MX" sz="1200" dirty="0">
                  <a:solidFill>
                    <a:prstClr val="black"/>
                  </a:solidFill>
                  <a:latin typeface="Comic Sans MS" panose="030F0702030302020204" pitchFamily="66" charset="0"/>
                </a:rPr>
                <a:t>Intervengo adecuadamente</a:t>
              </a:r>
            </a:p>
            <a:p>
              <a:pPr algn="just"/>
              <a:r>
                <a:rPr lang="es-MX" sz="1200" dirty="0">
                  <a:solidFill>
                    <a:prstClr val="black"/>
                  </a:solidFill>
                  <a:latin typeface="Comic Sans MS" panose="030F0702030302020204" pitchFamily="66" charset="0"/>
                </a:rPr>
                <a:t>Fomento la autonomía de los alumnos </a:t>
              </a:r>
            </a:p>
          </p:txBody>
        </p:sp>
        <p:grpSp>
          <p:nvGrpSpPr>
            <p:cNvPr id="202" name="Grupo 201">
              <a:extLst>
                <a:ext uri="{FF2B5EF4-FFF2-40B4-BE49-F238E27FC236}">
                  <a16:creationId xmlns=""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solidFill>
                      <a:prstClr val="black"/>
                    </a:solidFill>
                    <a:latin typeface="Comic Sans MS" panose="030F0702030302020204" pitchFamily="66" charset="0"/>
                  </a:rPr>
                  <a:t>     Si            No   </a:t>
                </a:r>
              </a:p>
              <a:p>
                <a:pPr algn="ctr"/>
                <a:endParaRPr lang="es-MX" sz="1200" dirty="0">
                  <a:solidFill>
                    <a:prstClr val="black"/>
                  </a:solidFill>
                  <a:latin typeface="Comic Sans MS" panose="030F0702030302020204" pitchFamily="66" charset="0"/>
                </a:endParaRPr>
              </a:p>
            </p:txBody>
          </p:sp>
          <p:grpSp>
            <p:nvGrpSpPr>
              <p:cNvPr id="201" name="Grupo 200">
                <a:extLst>
                  <a:ext uri="{FF2B5EF4-FFF2-40B4-BE49-F238E27FC236}">
                    <a16:creationId xmlns=""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 xmlns:a16="http://schemas.microsoft.com/office/drawing/2014/main" id="{FE1FD20A-6ED7-4845-8B11-A1EC792790C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66" name="Elipse 165">
                    <a:extLst>
                      <a:ext uri="{FF2B5EF4-FFF2-40B4-BE49-F238E27FC236}">
                        <a16:creationId xmlns=""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72" name="Grupo 171">
                  <a:extLst>
                    <a:ext uri="{FF2B5EF4-FFF2-40B4-BE49-F238E27FC236}">
                      <a16:creationId xmlns=""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 xmlns:a16="http://schemas.microsoft.com/office/drawing/2014/main" id="{E5A1820A-225E-426C-BB18-42E8BAA0D93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74" name="Elipse 173">
                    <a:extLst>
                      <a:ext uri="{FF2B5EF4-FFF2-40B4-BE49-F238E27FC236}">
                        <a16:creationId xmlns=""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75" name="Grupo 174">
                  <a:extLst>
                    <a:ext uri="{FF2B5EF4-FFF2-40B4-BE49-F238E27FC236}">
                      <a16:creationId xmlns=""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 xmlns:a16="http://schemas.microsoft.com/office/drawing/2014/main" id="{5628CDCD-EA35-4E0D-A852-C8D40DB87C60}"/>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77" name="Elipse 176">
                    <a:extLst>
                      <a:ext uri="{FF2B5EF4-FFF2-40B4-BE49-F238E27FC236}">
                        <a16:creationId xmlns=""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78" name="Grupo 177">
                  <a:extLst>
                    <a:ext uri="{FF2B5EF4-FFF2-40B4-BE49-F238E27FC236}">
                      <a16:creationId xmlns=""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 xmlns:a16="http://schemas.microsoft.com/office/drawing/2014/main" id="{2CBBDFBE-EB0C-41CC-A88B-D5A80720590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0" name="Elipse 179">
                    <a:extLst>
                      <a:ext uri="{FF2B5EF4-FFF2-40B4-BE49-F238E27FC236}">
                        <a16:creationId xmlns=""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81" name="Grupo 180">
                  <a:extLst>
                    <a:ext uri="{FF2B5EF4-FFF2-40B4-BE49-F238E27FC236}">
                      <a16:creationId xmlns=""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 xmlns:a16="http://schemas.microsoft.com/office/drawing/2014/main" id="{E7A56ADF-EACC-40C7-9184-0E3F0740A45D}"/>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3" name="Elipse 182">
                    <a:extLst>
                      <a:ext uri="{FF2B5EF4-FFF2-40B4-BE49-F238E27FC236}">
                        <a16:creationId xmlns=""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184" name="Grupo 183">
                  <a:extLst>
                    <a:ext uri="{FF2B5EF4-FFF2-40B4-BE49-F238E27FC236}">
                      <a16:creationId xmlns=""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6" name="Elipse 185">
                    <a:extLst>
                      <a:ext uri="{FF2B5EF4-FFF2-40B4-BE49-F238E27FC236}">
                        <a16:creationId xmlns="" xmlns:a16="http://schemas.microsoft.com/office/drawing/2014/main" id="{FA69E7DF-4506-4800-9CFD-AB1AC1E70A37}"/>
                      </a:ext>
                    </a:extLst>
                  </p:cNvPr>
                  <p:cNvSpPr/>
                  <p:nvPr/>
                </p:nvSpPr>
                <p:spPr>
                  <a:xfrm>
                    <a:off x="6734591" y="7907624"/>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grpSp>
        <p:sp>
          <p:nvSpPr>
            <p:cNvPr id="187" name="Rectángulo: esquinas redondeadas 186">
              <a:extLst>
                <a:ext uri="{FF2B5EF4-FFF2-40B4-BE49-F238E27FC236}">
                  <a16:creationId xmlns=""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90" name="CuadroTexto 189">
              <a:extLst>
                <a:ext uri="{FF2B5EF4-FFF2-40B4-BE49-F238E27FC236}">
                  <a16:creationId xmlns=""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prstClr val="white"/>
                  </a:solidFill>
                  <a:latin typeface="Comic Sans MS" panose="030F0702030302020204" pitchFamily="66" charset="0"/>
                </a:rPr>
                <a:t>Logros</a:t>
              </a:r>
            </a:p>
          </p:txBody>
        </p:sp>
        <p:sp>
          <p:nvSpPr>
            <p:cNvPr id="192" name="CuadroTexto 191">
              <a:extLst>
                <a:ext uri="{FF2B5EF4-FFF2-40B4-BE49-F238E27FC236}">
                  <a16:creationId xmlns="" xmlns:a16="http://schemas.microsoft.com/office/drawing/2014/main" id="{85E2E26E-9342-4297-B7CB-788C1192AFE7}"/>
                </a:ext>
              </a:extLst>
            </p:cNvPr>
            <p:cNvSpPr txBox="1"/>
            <p:nvPr/>
          </p:nvSpPr>
          <p:spPr>
            <a:xfrm>
              <a:off x="-40004" y="8592963"/>
              <a:ext cx="3901420" cy="938719"/>
            </a:xfrm>
            <a:prstGeom prst="rect">
              <a:avLst/>
            </a:prstGeom>
            <a:noFill/>
          </p:spPr>
          <p:txBody>
            <a:bodyPr wrap="square">
              <a:spAutoFit/>
            </a:bodyPr>
            <a:lstStyle/>
            <a:p>
              <a:pPr algn="ctr"/>
              <a:r>
                <a:rPr lang="es-MX" sz="1100" dirty="0" smtClean="0">
                  <a:solidFill>
                    <a:prstClr val="black"/>
                  </a:solidFill>
                  <a:latin typeface="Comic Sans MS" panose="030F0702030302020204" pitchFamily="66" charset="0"/>
                </a:rPr>
                <a:t>Hubo participación por parte de los alumnos, las instrucciones han sido claras, los </a:t>
              </a:r>
              <a:r>
                <a:rPr lang="es-MX" sz="1100" dirty="0" err="1" smtClean="0">
                  <a:solidFill>
                    <a:prstClr val="black"/>
                  </a:solidFill>
                  <a:latin typeface="Comic Sans MS" panose="030F0702030302020204" pitchFamily="66" charset="0"/>
                </a:rPr>
                <a:t>stickers</a:t>
              </a:r>
              <a:r>
                <a:rPr lang="es-MX" sz="1100" dirty="0" smtClean="0">
                  <a:solidFill>
                    <a:prstClr val="black"/>
                  </a:solidFill>
                  <a:latin typeface="Comic Sans MS" panose="030F0702030302020204" pitchFamily="66" charset="0"/>
                </a:rPr>
                <a:t> y al tomar el tiempo de revisarles a cada uno les ayuda a querer participar más, más comunicación con los alumnos por medio de audios. </a:t>
              </a:r>
              <a:endParaRPr lang="es-MX" sz="1100" dirty="0">
                <a:solidFill>
                  <a:prstClr val="black"/>
                </a:solidFill>
                <a:latin typeface="Comic Sans MS" panose="030F0702030302020204" pitchFamily="66" charset="0"/>
              </a:endParaRPr>
            </a:p>
          </p:txBody>
        </p:sp>
        <p:sp>
          <p:nvSpPr>
            <p:cNvPr id="194" name="Rectángulo: esquinas redondeadas 193">
              <a:extLst>
                <a:ext uri="{FF2B5EF4-FFF2-40B4-BE49-F238E27FC236}">
                  <a16:creationId xmlns=""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96" name="CuadroTexto 195">
              <a:extLst>
                <a:ext uri="{FF2B5EF4-FFF2-40B4-BE49-F238E27FC236}">
                  <a16:creationId xmlns=""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prstClr val="white"/>
                  </a:solidFill>
                  <a:latin typeface="Comic Sans MS" panose="030F0702030302020204" pitchFamily="66" charset="0"/>
                </a:rPr>
                <a:t>Dificultades</a:t>
              </a:r>
            </a:p>
          </p:txBody>
        </p:sp>
        <p:sp>
          <p:nvSpPr>
            <p:cNvPr id="198" name="CuadroTexto 197">
              <a:extLst>
                <a:ext uri="{FF2B5EF4-FFF2-40B4-BE49-F238E27FC236}">
                  <a16:creationId xmlns="" xmlns:a16="http://schemas.microsoft.com/office/drawing/2014/main" id="{8EA301CD-1810-4DA1-96E7-490B3EEE9E43}"/>
                </a:ext>
              </a:extLst>
            </p:cNvPr>
            <p:cNvSpPr txBox="1"/>
            <p:nvPr/>
          </p:nvSpPr>
          <p:spPr>
            <a:xfrm>
              <a:off x="3825086" y="8591560"/>
              <a:ext cx="3901420" cy="1277273"/>
            </a:xfrm>
            <a:prstGeom prst="rect">
              <a:avLst/>
            </a:prstGeom>
            <a:noFill/>
          </p:spPr>
          <p:txBody>
            <a:bodyPr wrap="square">
              <a:spAutoFit/>
            </a:bodyPr>
            <a:lstStyle/>
            <a:p>
              <a:pPr algn="ctr"/>
              <a:r>
                <a:rPr lang="es-MX" sz="1100" dirty="0" smtClean="0">
                  <a:solidFill>
                    <a:prstClr val="black"/>
                  </a:solidFill>
                  <a:latin typeface="Comic Sans MS" panose="030F0702030302020204" pitchFamily="66" charset="0"/>
                </a:rPr>
                <a:t>En la actividad planeada el aprendizaje era que los alumnos narraran una historia inventada por ellos, y en algunos audios se puede apreciar la voz de los padres de familia ayudándolos a inventarla, así que la autonomía no estuvo muy presente.</a:t>
              </a:r>
            </a:p>
            <a:p>
              <a:pPr algn="ctr"/>
              <a:r>
                <a:rPr lang="es-MX" sz="1100" dirty="0" smtClean="0">
                  <a:solidFill>
                    <a:prstClr val="black"/>
                  </a:solidFill>
                  <a:latin typeface="Comic Sans MS" panose="030F0702030302020204" pitchFamily="66" charset="0"/>
                </a:rPr>
                <a:t>Así que lo considero como un dificultad porque no sé si el aprendizaje en el alumno se esté dando correctamente.  </a:t>
              </a:r>
              <a:endParaRPr lang="es-MX" sz="1100" dirty="0">
                <a:solidFill>
                  <a:prstClr val="black"/>
                </a:solidFill>
                <a:latin typeface="Comic Sans MS" panose="030F0702030302020204" pitchFamily="66" charset="0"/>
              </a:endParaRPr>
            </a:p>
          </p:txBody>
        </p:sp>
      </p:grpSp>
      <p:pic>
        <p:nvPicPr>
          <p:cNvPr id="4" name="Imagen 3" descr="Imagen que contiene muñeca, juguete, dibujo&#10;&#10;Descripción generada automáticamente">
            <a:extLst>
              <a:ext uri="{FF2B5EF4-FFF2-40B4-BE49-F238E27FC236}">
                <a16:creationId xmlns=""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smtClean="0">
                <a:solidFill>
                  <a:prstClr val="black"/>
                </a:solidFill>
              </a:rPr>
              <a:t>13</a:t>
            </a:r>
            <a:endParaRPr lang="es-MX" dirty="0">
              <a:solidFill>
                <a:prstClr val="black"/>
              </a:solidFill>
            </a:endParaRPr>
          </a:p>
        </p:txBody>
      </p:sp>
      <p:sp>
        <p:nvSpPr>
          <p:cNvPr id="7" name="CuadroTexto 6"/>
          <p:cNvSpPr txBox="1"/>
          <p:nvPr/>
        </p:nvSpPr>
        <p:spPr>
          <a:xfrm>
            <a:off x="1277161" y="271545"/>
            <a:ext cx="723744" cy="369332"/>
          </a:xfrm>
          <a:prstGeom prst="rect">
            <a:avLst/>
          </a:prstGeom>
          <a:noFill/>
        </p:spPr>
        <p:txBody>
          <a:bodyPr wrap="square" rtlCol="0">
            <a:spAutoFit/>
          </a:bodyPr>
          <a:lstStyle/>
          <a:p>
            <a:r>
              <a:rPr lang="es-MX" dirty="0" smtClean="0">
                <a:solidFill>
                  <a:prstClr val="black"/>
                </a:solidFill>
              </a:rPr>
              <a:t>Mayo</a:t>
            </a:r>
            <a:endParaRPr lang="es-MX" dirty="0">
              <a:solidFill>
                <a:prstClr val="black"/>
              </a:solidFill>
            </a:endParaRPr>
          </a:p>
        </p:txBody>
      </p:sp>
      <p:sp>
        <p:nvSpPr>
          <p:cNvPr id="9" name="CuadroTexto 8"/>
          <p:cNvSpPr txBox="1"/>
          <p:nvPr/>
        </p:nvSpPr>
        <p:spPr>
          <a:xfrm>
            <a:off x="1978547" y="257194"/>
            <a:ext cx="1091571" cy="369332"/>
          </a:xfrm>
          <a:prstGeom prst="rect">
            <a:avLst/>
          </a:prstGeom>
          <a:noFill/>
        </p:spPr>
        <p:txBody>
          <a:bodyPr wrap="square" rtlCol="0">
            <a:spAutoFit/>
          </a:bodyPr>
          <a:lstStyle/>
          <a:p>
            <a:r>
              <a:rPr lang="es-MX" dirty="0" smtClean="0">
                <a:solidFill>
                  <a:prstClr val="black"/>
                </a:solidFill>
              </a:rPr>
              <a:t>2021</a:t>
            </a:r>
            <a:endParaRPr lang="es-MX" dirty="0">
              <a:solidFill>
                <a:prstClr val="black"/>
              </a:solidFill>
            </a:endParaRPr>
          </a:p>
        </p:txBody>
      </p:sp>
      <p:pic>
        <p:nvPicPr>
          <p:cNvPr id="14" name="Imagen 13"/>
          <p:cNvPicPr>
            <a:picLocks noChangeAspect="1"/>
          </p:cNvPicPr>
          <p:nvPr/>
        </p:nvPicPr>
        <p:blipFill>
          <a:blip r:embed="rId8"/>
          <a:stretch>
            <a:fillRect/>
          </a:stretch>
        </p:blipFill>
        <p:spPr>
          <a:xfrm>
            <a:off x="833768" y="2520757"/>
            <a:ext cx="256054" cy="243861"/>
          </a:xfrm>
          <a:prstGeom prst="rect">
            <a:avLst/>
          </a:prstGeom>
        </p:spPr>
      </p:pic>
      <p:pic>
        <p:nvPicPr>
          <p:cNvPr id="17" name="Imagen 16"/>
          <p:cNvPicPr>
            <a:picLocks noChangeAspect="1"/>
          </p:cNvPicPr>
          <p:nvPr/>
        </p:nvPicPr>
        <p:blipFill>
          <a:blip r:embed="rId9"/>
          <a:stretch>
            <a:fillRect/>
          </a:stretch>
        </p:blipFill>
        <p:spPr>
          <a:xfrm>
            <a:off x="4252111" y="3208970"/>
            <a:ext cx="256054" cy="243861"/>
          </a:xfrm>
          <a:prstGeom prst="rect">
            <a:avLst/>
          </a:prstGeom>
        </p:spPr>
      </p:pic>
      <p:pic>
        <p:nvPicPr>
          <p:cNvPr id="131" name="Imagen 130"/>
          <p:cNvPicPr>
            <a:picLocks noChangeAspect="1"/>
          </p:cNvPicPr>
          <p:nvPr/>
        </p:nvPicPr>
        <p:blipFill>
          <a:blip r:embed="rId8"/>
          <a:stretch>
            <a:fillRect/>
          </a:stretch>
        </p:blipFill>
        <p:spPr>
          <a:xfrm>
            <a:off x="1938653" y="2517707"/>
            <a:ext cx="256054" cy="243861"/>
          </a:xfrm>
          <a:prstGeom prst="rect">
            <a:avLst/>
          </a:prstGeom>
        </p:spPr>
      </p:pic>
      <p:sp>
        <p:nvSpPr>
          <p:cNvPr id="20" name="CuadroTexto 19"/>
          <p:cNvSpPr txBox="1"/>
          <p:nvPr/>
        </p:nvSpPr>
        <p:spPr>
          <a:xfrm>
            <a:off x="3684024" y="4266048"/>
            <a:ext cx="3937476" cy="1107996"/>
          </a:xfrm>
          <a:prstGeom prst="rect">
            <a:avLst/>
          </a:prstGeom>
          <a:noFill/>
        </p:spPr>
        <p:txBody>
          <a:bodyPr wrap="square" rtlCol="0">
            <a:spAutoFit/>
          </a:bodyPr>
          <a:lstStyle/>
          <a:p>
            <a:r>
              <a:rPr lang="es-MX" sz="1100" dirty="0" smtClean="0"/>
              <a:t>El grado en el que practico es tercero, y de acuerdo a la actividad planeada, y después de la ejecución me di cuenta que el nivel de complejidad fue muy fácil, la imagen que proporcioné como material era un croquis, y los educando logaron identificar los puntos de referencia sin problema. (Lo demás está en la sig. diapositiva).</a:t>
            </a:r>
            <a:endParaRPr lang="es-MX" sz="1100" dirty="0"/>
          </a:p>
        </p:txBody>
      </p:sp>
    </p:spTree>
    <p:extLst>
      <p:ext uri="{BB962C8B-B14F-4D97-AF65-F5344CB8AC3E}">
        <p14:creationId xmlns:p14="http://schemas.microsoft.com/office/powerpoint/2010/main" val="165979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 y="606"/>
            <a:ext cx="7777163" cy="10044487"/>
          </a:xfrm>
          <a:prstGeom prst="rect">
            <a:avLst/>
          </a:prstGeom>
        </p:spPr>
      </p:pic>
      <p:sp>
        <p:nvSpPr>
          <p:cNvPr id="6" name="CuadroTexto 5"/>
          <p:cNvSpPr txBox="1"/>
          <p:nvPr/>
        </p:nvSpPr>
        <p:spPr>
          <a:xfrm>
            <a:off x="1372357" y="1685877"/>
            <a:ext cx="5188864" cy="630942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Observaciones</a:t>
            </a:r>
          </a:p>
          <a:p>
            <a:r>
              <a:rPr lang="es-MX" dirty="0" smtClean="0">
                <a:latin typeface="Arial" panose="020B0604020202020204" pitchFamily="34" charset="0"/>
                <a:cs typeface="Arial" panose="020B0604020202020204" pitchFamily="34" charset="0"/>
              </a:rPr>
              <a:t>El grado en el que practico es tercero, y de acuerdo a la actividad planeada, y después de la ejecución me di cuenta que el nivel de complejidad fue muy fácil, la imagen que proporcioné como material era un croquis, y los educando logaron identificar los puntos de referencia sin problema, sólo algunos tuvieron un poco de dificultad, pero aún así logaron describir el recorrido, y según Quezada </a:t>
            </a:r>
            <a:r>
              <a:rPr lang="es-MX" dirty="0">
                <a:latin typeface="Arial" panose="020B0604020202020204" pitchFamily="34" charset="0"/>
                <a:cs typeface="Arial" panose="020B0604020202020204" pitchFamily="34" charset="0"/>
              </a:rPr>
              <a:t>y </a:t>
            </a:r>
            <a:r>
              <a:rPr lang="es-MX" dirty="0" err="1" smtClean="0">
                <a:latin typeface="Arial" panose="020B0604020202020204" pitchFamily="34" charset="0"/>
                <a:cs typeface="Arial" panose="020B0604020202020204" pitchFamily="34" charset="0"/>
              </a:rPr>
              <a:t>Canessa</a:t>
            </a:r>
            <a:r>
              <a:rPr lang="es-MX" dirty="0" smtClean="0">
                <a:latin typeface="Arial" panose="020B0604020202020204" pitchFamily="34" charset="0"/>
                <a:cs typeface="Arial" panose="020B0604020202020204" pitchFamily="34" charset="0"/>
              </a:rPr>
              <a:t> (2008) </a:t>
            </a:r>
            <a:r>
              <a:rPr lang="es-ES" dirty="0" smtClean="0">
                <a:latin typeface="Arial" panose="020B0604020202020204" pitchFamily="34" charset="0"/>
                <a:cs typeface="Arial" panose="020B0604020202020204" pitchFamily="34" charset="0"/>
              </a:rPr>
              <a:t>se </a:t>
            </a:r>
            <a:r>
              <a:rPr lang="es-ES" dirty="0">
                <a:latin typeface="Arial" panose="020B0604020202020204" pitchFamily="34" charset="0"/>
                <a:cs typeface="Arial" panose="020B0604020202020204" pitchFamily="34" charset="0"/>
              </a:rPr>
              <a:t>debe considerar que el fenómeno de aprendizaje es </a:t>
            </a:r>
            <a:r>
              <a:rPr lang="es-ES" dirty="0" smtClean="0">
                <a:latin typeface="Arial" panose="020B0604020202020204" pitchFamily="34" charset="0"/>
                <a:cs typeface="Arial" panose="020B0604020202020204" pitchFamily="34" charset="0"/>
              </a:rPr>
              <a:t>una propiedad </a:t>
            </a:r>
            <a:r>
              <a:rPr lang="es-ES" dirty="0">
                <a:latin typeface="Arial" panose="020B0604020202020204" pitchFamily="34" charset="0"/>
                <a:cs typeface="Arial" panose="020B0604020202020204" pitchFamily="34" charset="0"/>
              </a:rPr>
              <a:t>emergente tanto a nivel </a:t>
            </a:r>
            <a:r>
              <a:rPr lang="es-ES" dirty="0" smtClean="0">
                <a:latin typeface="Arial" panose="020B0604020202020204" pitchFamily="34" charset="0"/>
                <a:cs typeface="Arial" panose="020B0604020202020204" pitchFamily="34" charset="0"/>
              </a:rPr>
              <a:t>individual, como </a:t>
            </a:r>
            <a:r>
              <a:rPr lang="es-ES" dirty="0">
                <a:latin typeface="Arial" panose="020B0604020202020204" pitchFamily="34" charset="0"/>
                <a:cs typeface="Arial" panose="020B0604020202020204" pitchFamily="34" charset="0"/>
              </a:rPr>
              <a:t>a nivel </a:t>
            </a:r>
            <a:r>
              <a:rPr lang="es-ES" dirty="0" smtClean="0">
                <a:latin typeface="Arial" panose="020B0604020202020204" pitchFamily="34" charset="0"/>
                <a:cs typeface="Arial" panose="020B0604020202020204" pitchFamily="34" charset="0"/>
              </a:rPr>
              <a:t>colectivo, y tomando esto como referencia estaría bien que en las próximas actividades observe la respuesta de cada educando para poder planear de acuerdo al nivel de complejidad necesario.</a:t>
            </a:r>
          </a:p>
          <a:p>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r>
              <a:rPr lang="es-ES" sz="1400" dirty="0"/>
              <a:t>Referencia:</a:t>
            </a:r>
          </a:p>
          <a:p>
            <a:r>
              <a:rPr lang="es-ES" sz="1400" dirty="0" smtClean="0"/>
              <a:t>Quezada</a:t>
            </a:r>
            <a:r>
              <a:rPr lang="es-ES" sz="1400" dirty="0"/>
              <a:t>, A.; </a:t>
            </a:r>
            <a:r>
              <a:rPr lang="es-ES" sz="1400" dirty="0" err="1"/>
              <a:t>Canessa</a:t>
            </a:r>
            <a:r>
              <a:rPr lang="es-ES" sz="1400" dirty="0"/>
              <a:t>, E. </a:t>
            </a:r>
            <a:r>
              <a:rPr lang="es-ES" sz="1400" i="1" dirty="0"/>
              <a:t>La complejidad de los procesos educativos en el aula de clases </a:t>
            </a:r>
            <a:endParaRPr lang="es-MX" sz="1400" i="1" dirty="0" smtClean="0"/>
          </a:p>
          <a:p>
            <a:r>
              <a:rPr lang="es-MX" sz="1400" dirty="0" smtClean="0"/>
              <a:t>Educar</a:t>
            </a:r>
            <a:r>
              <a:rPr lang="es-MX" sz="1400" dirty="0"/>
              <a:t>, Curitiba, n. 32, p. </a:t>
            </a:r>
            <a:r>
              <a:rPr lang="es-MX" sz="1400" dirty="0" smtClean="0"/>
              <a:t>103-119.</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87598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957</TotalTime>
  <Words>2508</Words>
  <Application>Microsoft Office PowerPoint</Application>
  <PresentationFormat>Personalizado</PresentationFormat>
  <Paragraphs>328</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Comic Sans MS</vt:lpstr>
      <vt:lpstr>Tema de Office</vt:lpstr>
      <vt:lpstr>Escuela Normal de Educación Preescolar del Estado de Coahuila 2020 – 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Segovia Gomez</dc:creator>
  <cp:lastModifiedBy>ADANARY</cp:lastModifiedBy>
  <cp:revision>55</cp:revision>
  <dcterms:created xsi:type="dcterms:W3CDTF">2020-11-09T23:20:30Z</dcterms:created>
  <dcterms:modified xsi:type="dcterms:W3CDTF">2021-05-15T00:00:05Z</dcterms:modified>
</cp:coreProperties>
</file>