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0" r:id="rId3"/>
    <p:sldId id="257" r:id="rId4"/>
    <p:sldId id="258" r:id="rId5"/>
    <p:sldId id="259" r:id="rId6"/>
    <p:sldId id="262" r:id="rId7"/>
    <p:sldId id="263"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84" d="100"/>
          <a:sy n="84" d="100"/>
        </p:scale>
        <p:origin x="1218" y="-2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13/05/2021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hyperlink" Target="http://www.ucm.es/info/vivataca/numeros/n116/DATOSS.htm#pr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D89A0D2-97D6-4F74-8540-F84DAD3E082B}"/>
              </a:ext>
            </a:extLst>
          </p:cNvPr>
          <p:cNvSpPr txBox="1"/>
          <p:nvPr/>
        </p:nvSpPr>
        <p:spPr>
          <a:xfrm>
            <a:off x="539591" y="1239660"/>
            <a:ext cx="6697980" cy="7166385"/>
          </a:xfrm>
          <a:prstGeom prst="rect">
            <a:avLst/>
          </a:prstGeom>
          <a:noFill/>
        </p:spPr>
        <p:txBody>
          <a:bodyPr wrap="square">
            <a:spAutoFit/>
          </a:bodyPr>
          <a:lstStyle/>
          <a:p>
            <a:pPr algn="ctr"/>
            <a:r>
              <a:rPr lang="es-MX" b="1" dirty="0">
                <a:latin typeface="Arial" panose="020B0604020202020204" pitchFamily="34" charset="0"/>
                <a:cs typeface="Arial" panose="020B0604020202020204" pitchFamily="34" charset="0"/>
              </a:rPr>
              <a:t>ESCUELA NORMAL DE EDUCACIÓN PREESCOLAR</a:t>
            </a:r>
          </a:p>
          <a:p>
            <a:pPr algn="ctr"/>
            <a:r>
              <a:rPr lang="es-MX" b="1" dirty="0">
                <a:latin typeface="Arial" panose="020B0604020202020204" pitchFamily="34" charset="0"/>
                <a:cs typeface="Arial" panose="020B0604020202020204" pitchFamily="34" charset="0"/>
              </a:rPr>
              <a:t>Licenciatura en Educación Preescolar</a:t>
            </a:r>
          </a:p>
          <a:p>
            <a:pPr algn="ctr"/>
            <a:r>
              <a:rPr lang="es-MX" b="1" dirty="0">
                <a:latin typeface="Arial" panose="020B0604020202020204" pitchFamily="34" charset="0"/>
                <a:cs typeface="Arial" panose="020B0604020202020204" pitchFamily="34" charset="0"/>
              </a:rPr>
              <a:t>Ciclo Escolar 2020-2021</a:t>
            </a: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endParaRPr lang="es-MX" b="1" dirty="0">
              <a:latin typeface="Arial" panose="020B0604020202020204" pitchFamily="34" charset="0"/>
              <a:cs typeface="Arial" panose="020B0604020202020204" pitchFamily="34" charset="0"/>
            </a:endParaRPr>
          </a:p>
          <a:p>
            <a:pPr algn="ctr"/>
            <a:r>
              <a:rPr lang="es-MX" b="1" u="sng" dirty="0">
                <a:latin typeface="Arial" panose="020B0604020202020204" pitchFamily="34" charset="0"/>
                <a:cs typeface="Arial" panose="020B0604020202020204" pitchFamily="34" charset="0"/>
              </a:rPr>
              <a:t>Diario de Campo “Primera semana”</a:t>
            </a:r>
          </a:p>
          <a:p>
            <a:pPr algn="ctr"/>
            <a:endParaRPr lang="es-MX" b="1" dirty="0">
              <a:latin typeface="Arial" panose="020B0604020202020204" pitchFamily="34" charset="0"/>
              <a:cs typeface="Arial" panose="020B0604020202020204" pitchFamily="34"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Curso</a:t>
            </a:r>
            <a:r>
              <a:rPr lang="es-MX" b="1" dirty="0">
                <a:latin typeface="Arial" panose="020B0604020202020204" pitchFamily="34" charset="0"/>
                <a:ea typeface="Calibri" panose="020F0502020204030204" pitchFamily="34" charset="0"/>
                <a:cs typeface="Times New Roman" panose="02020603050405020304" pitchFamily="18" charset="0"/>
              </a:rPr>
              <a:t>: </a:t>
            </a:r>
            <a:r>
              <a:rPr lang="es-MX" dirty="0">
                <a:latin typeface="Arial" panose="020B0604020202020204" pitchFamily="34" charset="0"/>
                <a:ea typeface="Calibri" panose="020F0502020204030204" pitchFamily="34" charset="0"/>
                <a:cs typeface="Times New Roman" panose="02020603050405020304" pitchFamily="18" charset="0"/>
              </a:rPr>
              <a:t>Trabajo docente y proyectos de mejora escolar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Maestra: </a:t>
            </a:r>
            <a:r>
              <a:rPr lang="es-MX" sz="1800" dirty="0">
                <a:effectLst/>
                <a:latin typeface="Arial" panose="020B0604020202020204" pitchFamily="34" charset="0"/>
                <a:ea typeface="Calibri" panose="020F0502020204030204" pitchFamily="34" charset="0"/>
                <a:cs typeface="Times New Roman" panose="02020603050405020304" pitchFamily="18" charset="0"/>
              </a:rPr>
              <a:t>Fabiola Valero Torres</a:t>
            </a:r>
            <a:r>
              <a:rPr lang="es-MX" sz="18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Alumna: </a:t>
            </a:r>
            <a:r>
              <a:rPr lang="es-MX" sz="1800" dirty="0">
                <a:effectLst/>
                <a:latin typeface="Arial" panose="020B0604020202020204" pitchFamily="34" charset="0"/>
                <a:ea typeface="Calibri" panose="020F0502020204030204" pitchFamily="34" charset="0"/>
                <a:cs typeface="Times New Roman" panose="02020603050405020304" pitchFamily="18" charset="0"/>
              </a:rPr>
              <a:t>Eva Camila </a:t>
            </a:r>
            <a:r>
              <a:rPr lang="es-MX" sz="1800" dirty="0" err="1">
                <a:effectLst/>
                <a:latin typeface="Arial" panose="020B0604020202020204" pitchFamily="34" charset="0"/>
                <a:ea typeface="Calibri" panose="020F0502020204030204" pitchFamily="34" charset="0"/>
                <a:cs typeface="Times New Roman" panose="02020603050405020304" pitchFamily="18" charset="0"/>
              </a:rPr>
              <a:t>Fong</a:t>
            </a:r>
            <a:r>
              <a:rPr lang="es-MX" sz="1800" dirty="0">
                <a:effectLst/>
                <a:latin typeface="Arial" panose="020B0604020202020204" pitchFamily="34" charset="0"/>
                <a:ea typeface="Calibri" panose="020F0502020204030204" pitchFamily="34" charset="0"/>
                <a:cs typeface="Times New Roman" panose="02020603050405020304" pitchFamily="18" charset="0"/>
              </a:rPr>
              <a:t> González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err="1">
                <a:effectLst/>
                <a:latin typeface="Arial" panose="020B0604020202020204" pitchFamily="34" charset="0"/>
                <a:ea typeface="Calibri" panose="020F0502020204030204" pitchFamily="34" charset="0"/>
                <a:cs typeface="Times New Roman" panose="02020603050405020304" pitchFamily="18" charset="0"/>
              </a:rPr>
              <a:t>N°</a:t>
            </a:r>
            <a:r>
              <a:rPr lang="es-MX" sz="1800" b="1" dirty="0">
                <a:effectLst/>
                <a:latin typeface="Arial" panose="020B0604020202020204" pitchFamily="34" charset="0"/>
                <a:ea typeface="Calibri" panose="020F0502020204030204" pitchFamily="34" charset="0"/>
                <a:cs typeface="Times New Roman" panose="02020603050405020304" pitchFamily="18" charset="0"/>
              </a:rPr>
              <a:t> de lista: </a:t>
            </a:r>
            <a:r>
              <a:rPr lang="es-MX" b="1" dirty="0">
                <a:latin typeface="Arial" panose="020B0604020202020204" pitchFamily="34" charset="0"/>
                <a:ea typeface="Calibri" panose="020F0502020204030204" pitchFamily="34" charset="0"/>
                <a:cs typeface="Times New Roman" panose="02020603050405020304" pitchFamily="18" charset="0"/>
              </a:rPr>
              <a:t>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err="1">
                <a:effectLst/>
                <a:latin typeface="Arial" panose="020B0604020202020204" pitchFamily="34" charset="0"/>
                <a:ea typeface="Calibri" panose="020F0502020204030204" pitchFamily="34" charset="0"/>
                <a:cs typeface="Times New Roman" panose="02020603050405020304" pitchFamily="18" charset="0"/>
              </a:rPr>
              <a:t>3°”B</a:t>
            </a:r>
            <a:r>
              <a:rPr lang="es-MX" sz="1800" dirty="0">
                <a:effectLst/>
                <a:latin typeface="Arial" panose="020B0604020202020204" pitchFamily="34" charset="0"/>
                <a:ea typeface="Calibri" panose="020F0502020204030204" pitchFamily="34" charset="0"/>
                <a:cs typeface="Times New Roman" panose="02020603050405020304" pitchFamily="18" charset="0"/>
              </a:rPr>
              <a:t>” Sexto semestre</a:t>
            </a:r>
          </a:p>
          <a:p>
            <a:pPr algn="ctr">
              <a:lnSpc>
                <a:spcPct val="107000"/>
              </a:lnSpc>
              <a:spcAft>
                <a:spcPts val="800"/>
              </a:spcAft>
            </a:pPr>
            <a:endParaRPr lang="es-MX"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Saltillo, Coahuila                                         14 de mayo del 2021</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AAF62D73-B7DD-447A-937C-D7D9D1C2162E}"/>
              </a:ext>
            </a:extLst>
          </p:cNvPr>
          <p:cNvSpPr/>
          <p:nvPr/>
        </p:nvSpPr>
        <p:spPr>
          <a:xfrm>
            <a:off x="240030" y="228600"/>
            <a:ext cx="7338060" cy="9464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Imagen 6">
            <a:extLst>
              <a:ext uri="{FF2B5EF4-FFF2-40B4-BE49-F238E27FC236}">
                <a16:creationId xmlns:a16="http://schemas.microsoft.com/office/drawing/2014/main" id="{40DB67E1-7B4C-4F6C-9A23-8A894191579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50959" y="2326290"/>
            <a:ext cx="3316202" cy="1837152"/>
          </a:xfrm>
          <a:prstGeom prst="rect">
            <a:avLst/>
          </a:prstGeom>
          <a:noFill/>
        </p:spPr>
      </p:pic>
    </p:spTree>
    <p:extLst>
      <p:ext uri="{BB962C8B-B14F-4D97-AF65-F5344CB8AC3E}">
        <p14:creationId xmlns:p14="http://schemas.microsoft.com/office/powerpoint/2010/main" val="750754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77F24244-90C2-4967-B2EA-FF775C615AE5}"/>
              </a:ext>
            </a:extLst>
          </p:cNvPr>
          <p:cNvGrpSpPr/>
          <p:nvPr/>
        </p:nvGrpSpPr>
        <p:grpSpPr>
          <a:xfrm>
            <a:off x="-60113" y="101667"/>
            <a:ext cx="8202188" cy="9788184"/>
            <a:chOff x="-60113" y="101667"/>
            <a:chExt cx="8202188" cy="9788184"/>
          </a:xfrm>
        </p:grpSpPr>
        <p:sp>
          <p:nvSpPr>
            <p:cNvPr id="5" name="Paralelogramo 4">
              <a:extLst>
                <a:ext uri="{FF2B5EF4-FFF2-40B4-BE49-F238E27FC236}">
                  <a16:creationId xmlns:a16="http://schemas.microsoft.com/office/drawing/2014/main" id="{C78C1763-0AF5-43F8-A356-F83C0F5B9B93}"/>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A5304C56-5B8E-4F38-A53A-397E853C60DC}"/>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35AACC89-B262-46A6-8FD7-BA54EC1975C6}"/>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67A1C12C-AD40-4169-B499-5814D9789B3D}"/>
                </a:ext>
              </a:extLst>
            </p:cNvPr>
            <p:cNvGrpSpPr/>
            <p:nvPr/>
          </p:nvGrpSpPr>
          <p:grpSpPr>
            <a:xfrm>
              <a:off x="355425" y="669897"/>
              <a:ext cx="406400" cy="523220"/>
              <a:chOff x="325120" y="927110"/>
              <a:chExt cx="406400" cy="523220"/>
            </a:xfrm>
          </p:grpSpPr>
          <p:sp>
            <p:nvSpPr>
              <p:cNvPr id="124" name="Elipse 123">
                <a:extLst>
                  <a:ext uri="{FF2B5EF4-FFF2-40B4-BE49-F238E27FC236}">
                    <a16:creationId xmlns:a16="http://schemas.microsoft.com/office/drawing/2014/main" id="{F0D38B9F-CE38-4084-B5DA-9B812A863D50}"/>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a16="http://schemas.microsoft.com/office/drawing/2014/main" id="{2D3D5B09-5B90-49DF-A110-E0DC5CBF72A1}"/>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307A9B8E-1829-488D-A348-A96CD670FA22}"/>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A6BB3660-2DC4-43C8-809B-F7486C551F84}"/>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6B22C3FF-B8F2-47DD-ACDA-E534039823A9}"/>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14C7CFA4-046F-44D2-A9F0-F53B08364E62}"/>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633CD97B-782A-4514-95FB-D14EFF3772CD}"/>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EC2DF890-6441-4621-A4C3-E45F46C72376}"/>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D45DE70D-18A2-43BE-BCC8-0FB425B3119B}"/>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DA1AC5B1-1CB0-45A1-8897-A1289E957BFD}"/>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BE4012A9-D96E-49EC-8EAB-AA9804F41A48}"/>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a16="http://schemas.microsoft.com/office/drawing/2014/main" id="{9BEE85C2-8230-4D32-BCB0-65F6AB487A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a16="http://schemas.microsoft.com/office/drawing/2014/main" id="{8B62D6BD-483C-4A28-8C0C-B23E5F02C2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a16="http://schemas.microsoft.com/office/drawing/2014/main" id="{8BF0BDA5-5AF6-4A01-BA9F-8F75A8639D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a16="http://schemas.microsoft.com/office/drawing/2014/main" id="{09A9E746-5472-499B-93DC-3F24718775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a16="http://schemas.microsoft.com/office/drawing/2014/main" id="{482EAEC2-B97E-45DF-95AC-85920BCBD7D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386AA71B-AB5F-48B1-A8B4-71C0AE20D914}"/>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latin typeface="Century Gothic" panose="020B0502020202020204" pitchFamily="34" charset="0"/>
                </a:rPr>
                <a:t>__Entre todos nos ayudamos__</a:t>
              </a:r>
              <a:r>
                <a:rPr lang="es-MX" u="sng" dirty="0"/>
                <a:t> ____________________________________________________________</a:t>
              </a:r>
            </a:p>
          </p:txBody>
        </p:sp>
        <p:sp>
          <p:nvSpPr>
            <p:cNvPr id="19" name="Rectángulo 18">
              <a:extLst>
                <a:ext uri="{FF2B5EF4-FFF2-40B4-BE49-F238E27FC236}">
                  <a16:creationId xmlns:a16="http://schemas.microsoft.com/office/drawing/2014/main" id="{98E40E43-E4E1-4027-8280-12630A8E40CA}"/>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9392DD6A-493B-48A8-808F-AA5405350C23}"/>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DA8E4A4D-9230-486E-8DFD-24D43C17F0A6}"/>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a16="http://schemas.microsoft.com/office/drawing/2014/main" id="{0BBF9453-878D-403E-BC30-27570C128EFA}"/>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a16="http://schemas.microsoft.com/office/drawing/2014/main" id="{568B59FF-BC66-4B96-98F4-655D22189318}"/>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74C16413-9231-49DC-8BE8-B24BE86E29B8}"/>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3530E758-5EFA-4828-9592-18AB2C857F4D}"/>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a16="http://schemas.microsoft.com/office/drawing/2014/main" id="{1F138799-8551-4273-9F4C-60735B3D9208}"/>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a16="http://schemas.microsoft.com/office/drawing/2014/main" id="{54C7A9E2-5C39-43CB-94B1-42C5DE92ADC7}"/>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1383DA8C-F5F0-43BD-9784-CA46FD6260A5}"/>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a16="http://schemas.microsoft.com/office/drawing/2014/main" id="{3544311C-5FB0-499A-8123-FC4BB432F01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a16="http://schemas.microsoft.com/office/drawing/2014/main" id="{D886D8E7-B149-4B0F-8D3E-46F04573D62B}"/>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D18BAA12-1063-4739-B252-9943BBF14958}"/>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a16="http://schemas.microsoft.com/office/drawing/2014/main" id="{5C3148B8-FDE7-4C56-9A2D-00A5659EFC91}"/>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a16="http://schemas.microsoft.com/office/drawing/2014/main" id="{5CA6FB23-1C9E-4A74-83DD-8E2CA4B14888}"/>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92AA1FB4-16AD-483A-B7A1-AF7D8F131BF6}"/>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a16="http://schemas.microsoft.com/office/drawing/2014/main" id="{63396DAA-99E2-4E2B-A5DF-076F021DB61D}"/>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a16="http://schemas.microsoft.com/office/drawing/2014/main" id="{711CC780-00C1-46D9-B2D2-BB23C0CC2EEC}"/>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a16="http://schemas.microsoft.com/office/drawing/2014/main" id="{E09865A2-ACE2-48F2-9FBE-677AB0AD3F6B}"/>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a16="http://schemas.microsoft.com/office/drawing/2014/main" id="{0C5673C1-EAA1-4A8F-8561-6C83554F3B13}"/>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a16="http://schemas.microsoft.com/office/drawing/2014/main" id="{1AECC3A8-2868-4CF9-B95E-650815E3ACEF}"/>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B061660C-808D-477C-A888-3FFA6599CC80}"/>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a16="http://schemas.microsoft.com/office/drawing/2014/main" id="{565A246B-CE15-490B-8E01-1A7B171CC734}"/>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a16="http://schemas.microsoft.com/office/drawing/2014/main" id="{8786F6B1-B0B4-4142-98EB-5BE9E177BD72}"/>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47D16EF2-6040-48D4-BE5B-EBCCFAFBF1F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575D6176-28A8-4473-856B-FE302BEC4922}"/>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a16="http://schemas.microsoft.com/office/drawing/2014/main" id="{DB1545BD-EC3B-40F2-BB67-9767F4A49D5A}"/>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a16="http://schemas.microsoft.com/office/drawing/2014/main" id="{4010D703-555E-49AE-A341-8800F95CBD5D}"/>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a16="http://schemas.microsoft.com/office/drawing/2014/main" id="{D112E77B-50B7-4E56-B4F4-26ADF3FE5078}"/>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a16="http://schemas.microsoft.com/office/drawing/2014/main" id="{6D62EAB0-13A1-41CC-9F04-D1558D2720E7}"/>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a16="http://schemas.microsoft.com/office/drawing/2014/main" id="{F1EE4EC6-D573-46A9-B949-8A3B4BBF86BD}"/>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EDF4F79D-7795-41ED-8AEE-5D57FC619B3A}"/>
                </a:ext>
              </a:extLst>
            </p:cNvPr>
            <p:cNvGrpSpPr/>
            <p:nvPr/>
          </p:nvGrpSpPr>
          <p:grpSpPr>
            <a:xfrm>
              <a:off x="-60113" y="3701185"/>
              <a:ext cx="7994134" cy="2219339"/>
              <a:chOff x="-104586" y="3258293"/>
              <a:chExt cx="7994134" cy="2219339"/>
            </a:xfrm>
          </p:grpSpPr>
          <p:grpSp>
            <p:nvGrpSpPr>
              <p:cNvPr id="81" name="Grupo 80">
                <a:extLst>
                  <a:ext uri="{FF2B5EF4-FFF2-40B4-BE49-F238E27FC236}">
                    <a16:creationId xmlns:a16="http://schemas.microsoft.com/office/drawing/2014/main" id="{3C20F0F8-F52A-44E9-9A24-52AC57E2767F}"/>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a16="http://schemas.microsoft.com/office/drawing/2014/main" id="{8D603F44-F713-4E3A-8F90-0E9633105C28}"/>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a16="http://schemas.microsoft.com/office/drawing/2014/main" id="{CA46AFEC-4DB6-4874-A9C4-4FF04C8F377A}"/>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1CFE71C9-B318-47CA-ADB3-21ABCA1748D7}"/>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06C88363-5B0A-4BCA-BFFB-E371A1E7C068}"/>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F66DFB7F-EB0F-401A-A278-5BA0E6BC869F}"/>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A86715D8-E65B-4FAB-9287-632F813F7FDC}"/>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9422A3DC-BDBF-4479-855C-8706950821BC}"/>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333B37D8-C3E9-4576-A800-691878B1C260}"/>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6FD82BF2-024C-44A1-BEBA-EF513ECD34E1}"/>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a16="http://schemas.microsoft.com/office/drawing/2014/main" id="{8DF3ED77-AFCB-4492-AEB7-80921BC92358}"/>
                  </a:ext>
                </a:extLst>
              </p:cNvPr>
              <p:cNvSpPr txBox="1"/>
              <p:nvPr/>
            </p:nvSpPr>
            <p:spPr>
              <a:xfrm>
                <a:off x="3501482" y="3538640"/>
                <a:ext cx="4388066" cy="1938992"/>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900" u="sng" dirty="0">
                    <a:latin typeface="Century Gothic" panose="020B0502020202020204" pitchFamily="34" charset="0"/>
                  </a:rPr>
                  <a:t>Se logró plasmar en las actividades los aprendizajes permitiendo que los alumnos se apropiaran de ellos.</a:t>
                </a:r>
              </a:p>
              <a:p>
                <a:r>
                  <a:rPr lang="es-MX" sz="900" u="sng" dirty="0">
                    <a:latin typeface="Century Gothic" panose="020B0502020202020204" pitchFamily="34" charset="0"/>
                  </a:rPr>
                  <a:t>Se utilizaron herramientas digitales atractivas, además de videos.</a:t>
                </a:r>
              </a:p>
              <a:p>
                <a:pPr algn="just"/>
                <a:r>
                  <a:rPr lang="es-MX" sz="900" u="sng" dirty="0">
                    <a:latin typeface="Century Gothic" panose="020B0502020202020204" pitchFamily="34" charset="0"/>
                  </a:rPr>
                  <a:t>El nivel de complejidad fue el apropiado los niños, al igual que la organización.</a:t>
                </a:r>
              </a:p>
              <a:p>
                <a:pPr algn="just"/>
                <a:r>
                  <a:rPr lang="es-MX" sz="900" u="sng" dirty="0">
                    <a:latin typeface="Century Gothic" panose="020B0502020202020204" pitchFamily="34" charset="0"/>
                  </a:rPr>
                  <a:t> El tiempo de la actividad fue lo adecuado, </a:t>
                </a:r>
              </a:p>
              <a:p>
                <a:pPr algn="just"/>
                <a:r>
                  <a:rPr lang="es-MX" sz="900" u="sng" dirty="0">
                    <a:latin typeface="Century Gothic" panose="020B0502020202020204" pitchFamily="34" charset="0"/>
                  </a:rPr>
                  <a:t>Lo que se planeo fue lo que se realizó en casa con ayuda de los padres.</a:t>
                </a:r>
              </a:p>
              <a:p>
                <a:pPr algn="just"/>
                <a:r>
                  <a:rPr lang="es-MX" sz="900" u="sng" dirty="0">
                    <a:latin typeface="Century Gothic" panose="020B0502020202020204" pitchFamily="34" charset="0"/>
                  </a:rPr>
                  <a:t> </a:t>
                </a:r>
                <a:r>
                  <a:rPr lang="es-MX" sz="9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a:t>
                </a:r>
              </a:p>
            </p:txBody>
          </p:sp>
        </p:grpSp>
        <p:grpSp>
          <p:nvGrpSpPr>
            <p:cNvPr id="24" name="Grupo 23">
              <a:extLst>
                <a:ext uri="{FF2B5EF4-FFF2-40B4-BE49-F238E27FC236}">
                  <a16:creationId xmlns:a16="http://schemas.microsoft.com/office/drawing/2014/main" id="{6EBF659E-8735-4345-BBC6-7CAD37262E98}"/>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2DD5A340-D477-4804-B2C4-E8D5DF596168}"/>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DD29FCEE-112F-4189-B46D-C1D3771D89E0}"/>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876B918D-08E5-413F-AF87-E57272493B19}"/>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D127ABDF-FB5D-4484-9EA4-6CB9CEBC3010}"/>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87D5EF81-76D0-4B77-A245-4D87BB012493}"/>
                  </a:ext>
                </a:extLst>
              </p:cNvPr>
              <p:cNvSpPr txBox="1"/>
              <p:nvPr/>
            </p:nvSpPr>
            <p:spPr>
              <a:xfrm>
                <a:off x="3588271" y="521205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AD8FB19D-90C8-4BCF-9199-0A42040F42ED}"/>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4F59AE84-30E0-4752-96DB-D46FCE73A48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44CB6184-5D33-4D60-A5F6-1577B1A4BDEB}"/>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B0809664-E63E-4A2F-9745-86D5A5C7F49B}"/>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E64D5F98-4E64-4B66-89F4-6670A454A5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557AB23E-532E-4C46-834F-AF9E7DB52B7F}"/>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4F20EC19-FBCF-4F54-9130-58BE160B1AB6}"/>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FD29034C-48A6-4C87-8A15-9113AD0F051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2A55F817-2693-4C45-A416-503989EC6DD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2B0F7AE9-3473-463A-809B-9B7110377D11}"/>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1EA580CF-98BD-4469-B727-A15BDF7755F6}"/>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043F8929-BFE3-4612-872D-B1C20F72FE52}"/>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52B8F252-05DC-46FF-B2A7-46E361127C24}"/>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684B60EF-33A9-4EA3-8FF7-C1CD60F14F42}"/>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BF87813D-ECF9-483B-8332-F7CC36FE5248}"/>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9050374C-EAE0-4B1F-98D9-4541A2EEA3C9}"/>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A5A1DCD3-1178-48B9-B7EF-B522B6A25D25}"/>
                    </a:ext>
                  </a:extLst>
                </p:cNvPr>
                <p:cNvSpPr/>
                <p:nvPr/>
              </p:nvSpPr>
              <p:spPr>
                <a:xfrm>
                  <a:off x="4481792" y="5453154"/>
                  <a:ext cx="140071" cy="148881"/>
                </a:xfrm>
                <a:prstGeom prst="ellipse">
                  <a:avLst/>
                </a:prstGeom>
                <a:solidFill>
                  <a:srgbClr val="FFFF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2E5D19E0-239A-4A65-A502-155B4A5C7E21}"/>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8D40FA16-0B7A-4D6F-BB5A-545AF762E28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F0157E38-F0AD-4EAC-AED6-5295A081342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C4D48B70-7DB6-4F94-82E6-C05B38C4D0D3}"/>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777CB9E3-F6AD-4928-A2A8-04BE85A054F0}"/>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D06C4C8D-3FEB-43FB-B57E-22A4C99AD036}"/>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20879F00-3E9A-4077-A145-B6B4FB98F8CA}"/>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99359BF0-AEE5-4964-924F-25717CA9C990}"/>
                </a:ext>
              </a:extLst>
            </p:cNvPr>
            <p:cNvGrpSpPr/>
            <p:nvPr/>
          </p:nvGrpSpPr>
          <p:grpSpPr>
            <a:xfrm>
              <a:off x="5395260" y="7049770"/>
              <a:ext cx="2255371" cy="1374940"/>
              <a:chOff x="5336178" y="7526938"/>
              <a:chExt cx="2255371" cy="1374940"/>
            </a:xfrm>
          </p:grpSpPr>
          <p:sp>
            <p:nvSpPr>
              <p:cNvPr id="34" name="CuadroTexto 33">
                <a:extLst>
                  <a:ext uri="{FF2B5EF4-FFF2-40B4-BE49-F238E27FC236}">
                    <a16:creationId xmlns:a16="http://schemas.microsoft.com/office/drawing/2014/main" id="{0D04FA41-4BCC-4690-ABCD-BBB41524F0CC}"/>
                  </a:ext>
                </a:extLst>
              </p:cNvPr>
              <p:cNvSpPr txBox="1"/>
              <p:nvPr/>
            </p:nvSpPr>
            <p:spPr>
              <a:xfrm>
                <a:off x="5336178" y="752693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AE3D6B99-897F-4A2F-9A10-47450CD50D1A}"/>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3E2809BE-C13A-4CF2-8026-049C32C5D405}"/>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FF627575-F324-4455-80B8-35C7E3FBA9AA}"/>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3FE2FE26-CA3D-49B0-97FF-E594443CEBF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5254654A-B008-4A28-9379-93479922B07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84282283-904E-455D-AEFB-D57D4AA97269}"/>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59D7401B-4A64-4DBD-B34F-33D854B4F5E8}"/>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C8E3695F-6C69-4BC9-938D-326A7A404241}"/>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BDA7097D-5A3A-4E91-B3C5-93B65EA3F45A}"/>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A76293D7-5651-4B8D-B359-4E8CFFDE63A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2C49A473-AD08-4A74-BD81-54D17CE22299}"/>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2961AC14-550A-49F5-BA0D-3D658ECF2A7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8DDE4903-337F-4603-9EAE-84187498621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F9AA2D08-FD67-41E0-A406-B531706C1292}"/>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A6D2FD43-46B2-4B94-8369-264079CA4EA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BF7C807A-0E21-48C2-9EA3-DB73F5DF3E01}"/>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E0411E1F-44C2-4C32-9B0D-19B8DC20B2FF}"/>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06BF4EEB-9D1C-4375-A6D6-4D37DFB8F7C4}"/>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FB9E5B7B-93C5-4A90-A337-771C2FE072D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53A3036E-09AE-44BE-9CA1-C4F5CE17081D}"/>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F7F0761A-0232-4A45-8141-A7D6E2C92775}"/>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A8F3F351-DC09-4745-8BCC-1FC10A633A1D}"/>
                </a:ext>
              </a:extLst>
            </p:cNvPr>
            <p:cNvSpPr txBox="1"/>
            <p:nvPr/>
          </p:nvSpPr>
          <p:spPr>
            <a:xfrm>
              <a:off x="-40004" y="8592963"/>
              <a:ext cx="3901420" cy="1015663"/>
            </a:xfrm>
            <a:prstGeom prst="rect">
              <a:avLst/>
            </a:prstGeom>
            <a:noFill/>
          </p:spPr>
          <p:txBody>
            <a:bodyPr wrap="square">
              <a:spAutoFit/>
            </a:bodyPr>
            <a:lstStyle/>
            <a:p>
              <a:pPr algn="just"/>
              <a:r>
                <a:rPr lang="es-MX" sz="1200" u="sng" dirty="0">
                  <a:latin typeface="Century Gothic" panose="020B0502020202020204" pitchFamily="34" charset="0"/>
                </a:rPr>
                <a:t>Las madres de familia fueron de gran apoyo se logro tener una buena comunicación entre ellos y yo, compartiendo sus inquietudes y yo al compartirles información estar al pendiente de sus necesidades.</a:t>
              </a:r>
              <a:endParaRPr lang="es-MX" sz="1800" dirty="0">
                <a:solidFill>
                  <a:schemeClr val="bg1"/>
                </a:solidFill>
                <a:latin typeface="Comic Sans MS" panose="030F0702030302020204" pitchFamily="66" charset="0"/>
              </a:endParaRPr>
            </a:p>
          </p:txBody>
        </p:sp>
        <p:sp>
          <p:nvSpPr>
            <p:cNvPr id="31" name="Rectángulo: esquinas redondeadas 30">
              <a:extLst>
                <a:ext uri="{FF2B5EF4-FFF2-40B4-BE49-F238E27FC236}">
                  <a16:creationId xmlns:a16="http://schemas.microsoft.com/office/drawing/2014/main" id="{43E29A7D-8C29-41D2-9463-C7F450C8163F}"/>
                </a:ext>
              </a:extLst>
            </p:cNvPr>
            <p:cNvSpPr/>
            <p:nvPr/>
          </p:nvSpPr>
          <p:spPr>
            <a:xfrm>
              <a:off x="3876573" y="8426610"/>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BD171A4F-0C28-4501-AB97-098258A6A5D5}"/>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5B59CD47-E734-410A-862B-72526AE69852}"/>
                </a:ext>
              </a:extLst>
            </p:cNvPr>
            <p:cNvSpPr txBox="1"/>
            <p:nvPr/>
          </p:nvSpPr>
          <p:spPr>
            <a:xfrm>
              <a:off x="3844748" y="8692033"/>
              <a:ext cx="3901420" cy="430887"/>
            </a:xfrm>
            <a:prstGeom prst="rect">
              <a:avLst/>
            </a:prstGeom>
            <a:noFill/>
          </p:spPr>
          <p:txBody>
            <a:bodyPr wrap="square">
              <a:spAutoFit/>
            </a:bodyPr>
            <a:lstStyle/>
            <a:p>
              <a:pPr algn="just"/>
              <a:r>
                <a:rPr lang="es-MX" sz="1100" u="sng" dirty="0">
                  <a:latin typeface="Century Gothic" panose="020B0502020202020204" pitchFamily="34" charset="0"/>
                </a:rPr>
                <a:t>No se obtuvieron evidencias de todos los alumnos, solo de algunos.. </a:t>
              </a:r>
              <a:endParaRPr lang="es-MX" sz="1800" dirty="0">
                <a:solidFill>
                  <a:schemeClr val="bg1"/>
                </a:solidFill>
                <a:latin typeface="Comic Sans MS" panose="030F0702030302020204" pitchFamily="66" charset="0"/>
              </a:endParaRPr>
            </a:p>
          </p:txBody>
        </p:sp>
      </p:grpSp>
      <p:sp>
        <p:nvSpPr>
          <p:cNvPr id="126" name="CuadroTexto 125">
            <a:extLst>
              <a:ext uri="{FF2B5EF4-FFF2-40B4-BE49-F238E27FC236}">
                <a16:creationId xmlns:a16="http://schemas.microsoft.com/office/drawing/2014/main" id="{F4985C24-9F5A-4634-8BF5-890409C092BF}"/>
              </a:ext>
            </a:extLst>
          </p:cNvPr>
          <p:cNvSpPr txBox="1"/>
          <p:nvPr/>
        </p:nvSpPr>
        <p:spPr>
          <a:xfrm>
            <a:off x="605790" y="210147"/>
            <a:ext cx="461853" cy="369332"/>
          </a:xfrm>
          <a:prstGeom prst="rect">
            <a:avLst/>
          </a:prstGeom>
          <a:noFill/>
          <a:ln>
            <a:noFill/>
          </a:ln>
        </p:spPr>
        <p:txBody>
          <a:bodyPr wrap="square" rtlCol="0">
            <a:spAutoFit/>
          </a:bodyPr>
          <a:lstStyle/>
          <a:p>
            <a:r>
              <a:rPr lang="es-MX" dirty="0"/>
              <a:t>10 </a:t>
            </a:r>
          </a:p>
        </p:txBody>
      </p:sp>
      <p:sp>
        <p:nvSpPr>
          <p:cNvPr id="127" name="CuadroTexto 126">
            <a:extLst>
              <a:ext uri="{FF2B5EF4-FFF2-40B4-BE49-F238E27FC236}">
                <a16:creationId xmlns:a16="http://schemas.microsoft.com/office/drawing/2014/main" id="{40933650-118C-4220-92DA-890F0492678D}"/>
              </a:ext>
            </a:extLst>
          </p:cNvPr>
          <p:cNvSpPr txBox="1"/>
          <p:nvPr/>
        </p:nvSpPr>
        <p:spPr>
          <a:xfrm>
            <a:off x="1375311" y="271025"/>
            <a:ext cx="504620" cy="369332"/>
          </a:xfrm>
          <a:prstGeom prst="rect">
            <a:avLst/>
          </a:prstGeom>
          <a:noFill/>
          <a:ln>
            <a:noFill/>
          </a:ln>
        </p:spPr>
        <p:txBody>
          <a:bodyPr wrap="square" rtlCol="0">
            <a:spAutoFit/>
          </a:bodyPr>
          <a:lstStyle/>
          <a:p>
            <a:r>
              <a:rPr lang="es-MX" dirty="0"/>
              <a:t>05 </a:t>
            </a:r>
          </a:p>
        </p:txBody>
      </p:sp>
      <p:sp>
        <p:nvSpPr>
          <p:cNvPr id="128" name="CuadroTexto 127">
            <a:extLst>
              <a:ext uri="{FF2B5EF4-FFF2-40B4-BE49-F238E27FC236}">
                <a16:creationId xmlns:a16="http://schemas.microsoft.com/office/drawing/2014/main" id="{9C0851B4-B366-4167-B9E0-0577AB8076A4}"/>
              </a:ext>
            </a:extLst>
          </p:cNvPr>
          <p:cNvSpPr txBox="1"/>
          <p:nvPr/>
        </p:nvSpPr>
        <p:spPr>
          <a:xfrm>
            <a:off x="2143131" y="240470"/>
            <a:ext cx="504620" cy="369332"/>
          </a:xfrm>
          <a:prstGeom prst="rect">
            <a:avLst/>
          </a:prstGeom>
          <a:noFill/>
          <a:ln>
            <a:noFill/>
          </a:ln>
        </p:spPr>
        <p:txBody>
          <a:bodyPr wrap="square" rtlCol="0">
            <a:spAutoFit/>
          </a:bodyPr>
          <a:lstStyle/>
          <a:p>
            <a:r>
              <a:rPr lang="es-MX" dirty="0"/>
              <a:t>21 </a:t>
            </a:r>
          </a:p>
        </p:txBody>
      </p:sp>
      <p:cxnSp>
        <p:nvCxnSpPr>
          <p:cNvPr id="130" name="Conector recto 129">
            <a:extLst>
              <a:ext uri="{FF2B5EF4-FFF2-40B4-BE49-F238E27FC236}">
                <a16:creationId xmlns:a16="http://schemas.microsoft.com/office/drawing/2014/main" id="{190E5D3B-2F15-47C3-A1DB-6B9BB65F6657}"/>
              </a:ext>
            </a:extLst>
          </p:cNvPr>
          <p:cNvCxnSpPr>
            <a:stCxn id="125" idx="0"/>
          </p:cNvCxnSpPr>
          <p:nvPr/>
        </p:nvCxnSpPr>
        <p:spPr>
          <a:xfrm flipH="1">
            <a:off x="558625" y="669897"/>
            <a:ext cx="12282" cy="5031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Conector recto 131">
            <a:extLst>
              <a:ext uri="{FF2B5EF4-FFF2-40B4-BE49-F238E27FC236}">
                <a16:creationId xmlns:a16="http://schemas.microsoft.com/office/drawing/2014/main" id="{97B7B061-C8EC-426E-979F-B0DD950B8C78}"/>
              </a:ext>
            </a:extLst>
          </p:cNvPr>
          <p:cNvCxnSpPr>
            <a:stCxn id="125" idx="1"/>
            <a:endCxn id="125" idx="3"/>
          </p:cNvCxnSpPr>
          <p:nvPr/>
        </p:nvCxnSpPr>
        <p:spPr>
          <a:xfrm>
            <a:off x="379989" y="931507"/>
            <a:ext cx="3818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Conector recto 133">
            <a:extLst>
              <a:ext uri="{FF2B5EF4-FFF2-40B4-BE49-F238E27FC236}">
                <a16:creationId xmlns:a16="http://schemas.microsoft.com/office/drawing/2014/main" id="{A0AFA284-41EF-40D1-A155-847B942D6BEF}"/>
              </a:ext>
            </a:extLst>
          </p:cNvPr>
          <p:cNvCxnSpPr/>
          <p:nvPr/>
        </p:nvCxnSpPr>
        <p:spPr>
          <a:xfrm>
            <a:off x="6333734" y="2372026"/>
            <a:ext cx="1061131" cy="44263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Conector recto 135">
            <a:extLst>
              <a:ext uri="{FF2B5EF4-FFF2-40B4-BE49-F238E27FC236}">
                <a16:creationId xmlns:a16="http://schemas.microsoft.com/office/drawing/2014/main" id="{46DAADC4-4B10-4620-B9CE-0C887E7D580B}"/>
              </a:ext>
            </a:extLst>
          </p:cNvPr>
          <p:cNvCxnSpPr/>
          <p:nvPr/>
        </p:nvCxnSpPr>
        <p:spPr>
          <a:xfrm flipV="1">
            <a:off x="6364651" y="2410743"/>
            <a:ext cx="1043026" cy="4728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Conector recto 137">
            <a:extLst>
              <a:ext uri="{FF2B5EF4-FFF2-40B4-BE49-F238E27FC236}">
                <a16:creationId xmlns:a16="http://schemas.microsoft.com/office/drawing/2014/main" id="{1CEABA3B-C433-4071-B7D7-F41EB7251ABF}"/>
              </a:ext>
            </a:extLst>
          </p:cNvPr>
          <p:cNvCxnSpPr/>
          <p:nvPr/>
        </p:nvCxnSpPr>
        <p:spPr>
          <a:xfrm>
            <a:off x="3993198" y="2362413"/>
            <a:ext cx="1096772" cy="5211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Conector recto 139">
            <a:extLst>
              <a:ext uri="{FF2B5EF4-FFF2-40B4-BE49-F238E27FC236}">
                <a16:creationId xmlns:a16="http://schemas.microsoft.com/office/drawing/2014/main" id="{5D7D64AB-75E5-4081-A582-A3550E09A8CE}"/>
              </a:ext>
            </a:extLst>
          </p:cNvPr>
          <p:cNvCxnSpPr/>
          <p:nvPr/>
        </p:nvCxnSpPr>
        <p:spPr>
          <a:xfrm flipV="1">
            <a:off x="3958342" y="2410743"/>
            <a:ext cx="1116961" cy="4728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Conector recto 141">
            <a:extLst>
              <a:ext uri="{FF2B5EF4-FFF2-40B4-BE49-F238E27FC236}">
                <a16:creationId xmlns:a16="http://schemas.microsoft.com/office/drawing/2014/main" id="{129AE939-7DF9-4AC9-9C38-B73DF8BE50C1}"/>
              </a:ext>
            </a:extLst>
          </p:cNvPr>
          <p:cNvCxnSpPr/>
          <p:nvPr/>
        </p:nvCxnSpPr>
        <p:spPr>
          <a:xfrm>
            <a:off x="4017266" y="3118253"/>
            <a:ext cx="739347" cy="3633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4" name="Conector recto 143">
            <a:extLst>
              <a:ext uri="{FF2B5EF4-FFF2-40B4-BE49-F238E27FC236}">
                <a16:creationId xmlns:a16="http://schemas.microsoft.com/office/drawing/2014/main" id="{2D08D742-A31B-4F75-AA64-DEA9671229D7}"/>
              </a:ext>
            </a:extLst>
          </p:cNvPr>
          <p:cNvCxnSpPr/>
          <p:nvPr/>
        </p:nvCxnSpPr>
        <p:spPr>
          <a:xfrm flipV="1">
            <a:off x="3918724" y="3134685"/>
            <a:ext cx="867052" cy="34035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432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12453919"/>
            <a:chOff x="-60113" y="101667"/>
            <a:chExt cx="8202188" cy="1245391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latin typeface="Century Gothic" panose="020B0502020202020204" pitchFamily="34" charset="0"/>
                </a:rPr>
                <a:t>__Oficios y profesiones. 	Medir distancias___</a:t>
              </a:r>
              <a:r>
                <a:rPr lang="es-MX" u="sng" dirty="0"/>
                <a:t> 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994134" cy="1837511"/>
              <a:chOff x="-104586" y="3258293"/>
              <a:chExt cx="7994134"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501482" y="3538640"/>
                <a:ext cx="4388066"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900" u="sng" dirty="0">
                    <a:latin typeface="Century Gothic" panose="020B0502020202020204" pitchFamily="34" charset="0"/>
                  </a:rPr>
                  <a:t>Se logró plasmar en las actividades los aprendizajes permitiendo que los alumnos se apropiaran de ellos.</a:t>
                </a:r>
              </a:p>
              <a:p>
                <a:r>
                  <a:rPr lang="es-MX" sz="900" u="sng" dirty="0">
                    <a:latin typeface="Century Gothic" panose="020B0502020202020204" pitchFamily="34" charset="0"/>
                  </a:rPr>
                  <a:t>Se utilizaron herramientas digitales atractivas, además de videos.</a:t>
                </a:r>
              </a:p>
              <a:p>
                <a:pPr algn="just"/>
                <a:r>
                  <a:rPr lang="es-MX" sz="900" u="sng" dirty="0">
                    <a:latin typeface="Century Gothic" panose="020B0502020202020204" pitchFamily="34" charset="0"/>
                  </a:rPr>
                  <a:t>El nivel de complejidad fue el apropiado los niños, al igual que la organización.</a:t>
                </a:r>
              </a:p>
              <a:p>
                <a:pPr algn="just"/>
                <a:r>
                  <a:rPr lang="es-MX" sz="900" u="sng" dirty="0">
                    <a:latin typeface="Century Gothic" panose="020B0502020202020204" pitchFamily="34" charset="0"/>
                  </a:rPr>
                  <a:t> El tiempo de la actividad fue lo adecuado, se lograron aplicar las dos actividades propuestas.</a:t>
                </a:r>
              </a:p>
              <a:p>
                <a:r>
                  <a:rPr lang="es-MX" sz="900" u="sng" dirty="0">
                    <a:latin typeface="Century Gothic" panose="020B0502020202020204" pitchFamily="34" charset="0"/>
                  </a:rPr>
                  <a:t>Lo que se planeo fue lo que se realizó en la cita virtual.</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577118" y="5180505"/>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95260" y="7049770"/>
              <a:ext cx="2255371" cy="1374940"/>
              <a:chOff x="5336178" y="7526938"/>
              <a:chExt cx="2255371" cy="137494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36178" y="752693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3962623"/>
            </a:xfrm>
            <a:prstGeom prst="rect">
              <a:avLst/>
            </a:prstGeom>
            <a:noFill/>
          </p:spPr>
          <p:txBody>
            <a:bodyPr wrap="square">
              <a:spAutoFit/>
            </a:bodyPr>
            <a:lstStyle/>
            <a:p>
              <a:pPr algn="just"/>
              <a:r>
                <a:rPr lang="es-MX" sz="1050" u="sng" dirty="0">
                  <a:latin typeface="Century Gothic" panose="020B0502020202020204" pitchFamily="34" charset="0"/>
                </a:rPr>
                <a:t>Se logró adaptar las necesidades de los alumnos y los aprendizajes esperados de manera virtual, utilizando herramientas digitales las cuales fueron de gran apoyo para una mayor comprensión del tema. </a:t>
              </a:r>
              <a:r>
                <a:rPr lang="es-MX" sz="1100" u="sng" dirty="0">
                  <a:latin typeface="Century Gothic" panose="020B0502020202020204" pitchFamily="34" charset="0"/>
                  <a:cs typeface="Arial" panose="020B0604020202020204" pitchFamily="34" charset="0"/>
                </a:rPr>
                <a:t>El material didáctico es necesario en la enseñanza de las matemáticas en las primeras edades por dos razones básicas: primera, posibilita el aprendizaje real de los conceptos, segunda, ejerce una función motivadora del aprendizaje sobre todo si con el material se crean situaciones interesantes para el niño, en las que se sienta sujeto activo. Moreno (2011).</a:t>
              </a:r>
              <a:endParaRPr lang="es-MX" sz="1050" u="sng" dirty="0">
                <a:latin typeface="Century Gothic" panose="020B0502020202020204" pitchFamily="34" charset="0"/>
                <a:cs typeface="Arial" panose="020B0604020202020204" pitchFamily="34" charset="0"/>
              </a:endParaRPr>
            </a:p>
            <a:p>
              <a:pPr algn="just"/>
              <a:r>
                <a:rPr lang="es-MX" sz="1050" u="sng" dirty="0">
                  <a:latin typeface="Century Gothic" panose="020B0502020202020204" pitchFamily="34" charset="0"/>
                </a:rPr>
                <a:t> Los niños mostraron interés a cada una de las actividades y muy participativos esto alimento de una mejor manera mi práctica docente, todo surgió de una muy buena manera.</a:t>
              </a:r>
            </a:p>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2662267"/>
            </a:xfrm>
            <a:prstGeom prst="rect">
              <a:avLst/>
            </a:prstGeom>
            <a:noFill/>
          </p:spPr>
          <p:txBody>
            <a:bodyPr wrap="square">
              <a:spAutoFit/>
            </a:bodyPr>
            <a:lstStyle/>
            <a:p>
              <a:pPr algn="just"/>
              <a:r>
                <a:rPr lang="es-MX" sz="1100" u="sng" dirty="0">
                  <a:latin typeface="Century Gothic" panose="020B0502020202020204" pitchFamily="34" charset="0"/>
                </a:rPr>
                <a:t>Sin duda una de las mayores dificultades han sido las problemáticas con el internet, aunque en ningún momento se careció de el, su intensidad era baja debilitando la señar de la plataforma de trabajo, en ocasiones se entrecortaba la sesión, pero aún y a pesar de estas problemáticas se dio una buena continuidad a las actividades. </a:t>
              </a: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CuadroTexto 6">
            <a:extLst>
              <a:ext uri="{FF2B5EF4-FFF2-40B4-BE49-F238E27FC236}">
                <a16:creationId xmlns:a16="http://schemas.microsoft.com/office/drawing/2014/main" id="{2763701B-D21F-4C55-A846-E1D2F63615FB}"/>
              </a:ext>
            </a:extLst>
          </p:cNvPr>
          <p:cNvSpPr txBox="1"/>
          <p:nvPr/>
        </p:nvSpPr>
        <p:spPr>
          <a:xfrm>
            <a:off x="577728" y="233464"/>
            <a:ext cx="472859" cy="369332"/>
          </a:xfrm>
          <a:prstGeom prst="rect">
            <a:avLst/>
          </a:prstGeom>
          <a:noFill/>
        </p:spPr>
        <p:txBody>
          <a:bodyPr wrap="square" rtlCol="0">
            <a:spAutoFit/>
          </a:bodyPr>
          <a:lstStyle/>
          <a:p>
            <a:r>
              <a:rPr lang="es-MX" dirty="0"/>
              <a:t>11</a:t>
            </a:r>
          </a:p>
        </p:txBody>
      </p:sp>
      <p:sp>
        <p:nvSpPr>
          <p:cNvPr id="127" name="CuadroTexto 126">
            <a:extLst>
              <a:ext uri="{FF2B5EF4-FFF2-40B4-BE49-F238E27FC236}">
                <a16:creationId xmlns:a16="http://schemas.microsoft.com/office/drawing/2014/main" id="{C8FF17AB-2249-406F-8EBC-3BEDF0FDD628}"/>
              </a:ext>
            </a:extLst>
          </p:cNvPr>
          <p:cNvSpPr txBox="1"/>
          <p:nvPr/>
        </p:nvSpPr>
        <p:spPr>
          <a:xfrm>
            <a:off x="1391950" y="267982"/>
            <a:ext cx="472859" cy="369332"/>
          </a:xfrm>
          <a:prstGeom prst="rect">
            <a:avLst/>
          </a:prstGeom>
          <a:noFill/>
        </p:spPr>
        <p:txBody>
          <a:bodyPr wrap="square" rtlCol="0">
            <a:spAutoFit/>
          </a:bodyPr>
          <a:lstStyle/>
          <a:p>
            <a:r>
              <a:rPr lang="es-MX" dirty="0"/>
              <a:t>05</a:t>
            </a:r>
          </a:p>
        </p:txBody>
      </p:sp>
      <p:sp>
        <p:nvSpPr>
          <p:cNvPr id="129" name="CuadroTexto 128">
            <a:extLst>
              <a:ext uri="{FF2B5EF4-FFF2-40B4-BE49-F238E27FC236}">
                <a16:creationId xmlns:a16="http://schemas.microsoft.com/office/drawing/2014/main" id="{BC82424F-EEA6-46A7-A8A9-5025506977CA}"/>
              </a:ext>
            </a:extLst>
          </p:cNvPr>
          <p:cNvSpPr txBox="1"/>
          <p:nvPr/>
        </p:nvSpPr>
        <p:spPr>
          <a:xfrm>
            <a:off x="2187824" y="303805"/>
            <a:ext cx="472859" cy="369332"/>
          </a:xfrm>
          <a:prstGeom prst="rect">
            <a:avLst/>
          </a:prstGeom>
          <a:noFill/>
        </p:spPr>
        <p:txBody>
          <a:bodyPr wrap="square" rtlCol="0">
            <a:spAutoFit/>
          </a:bodyPr>
          <a:lstStyle/>
          <a:p>
            <a:r>
              <a:rPr lang="es-MX" dirty="0"/>
              <a:t>21</a:t>
            </a:r>
          </a:p>
        </p:txBody>
      </p:sp>
      <p:cxnSp>
        <p:nvCxnSpPr>
          <p:cNvPr id="23" name="Conector recto 22">
            <a:extLst>
              <a:ext uri="{FF2B5EF4-FFF2-40B4-BE49-F238E27FC236}">
                <a16:creationId xmlns:a16="http://schemas.microsoft.com/office/drawing/2014/main" id="{C8113795-BC4C-48C6-BA21-4C3704ED2BDB}"/>
              </a:ext>
            </a:extLst>
          </p:cNvPr>
          <p:cNvCxnSpPr>
            <a:stCxn id="16" idx="0"/>
          </p:cNvCxnSpPr>
          <p:nvPr/>
        </p:nvCxnSpPr>
        <p:spPr>
          <a:xfrm>
            <a:off x="1110247" y="664837"/>
            <a:ext cx="47818" cy="4762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ector recto 26">
            <a:extLst>
              <a:ext uri="{FF2B5EF4-FFF2-40B4-BE49-F238E27FC236}">
                <a16:creationId xmlns:a16="http://schemas.microsoft.com/office/drawing/2014/main" id="{96090AC4-72C1-44BC-B45A-04C60468928C}"/>
              </a:ext>
            </a:extLst>
          </p:cNvPr>
          <p:cNvCxnSpPr>
            <a:stCxn id="16" idx="1"/>
            <a:endCxn id="16" idx="3"/>
          </p:cNvCxnSpPr>
          <p:nvPr/>
        </p:nvCxnSpPr>
        <p:spPr>
          <a:xfrm>
            <a:off x="859216" y="926447"/>
            <a:ext cx="50206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C759D6DB-BD02-47EC-8BB0-A75184C21517}"/>
              </a:ext>
            </a:extLst>
          </p:cNvPr>
          <p:cNvCxnSpPr/>
          <p:nvPr/>
        </p:nvCxnSpPr>
        <p:spPr>
          <a:xfrm>
            <a:off x="1568764" y="2383770"/>
            <a:ext cx="1091919" cy="45224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51CFEA26-7B85-446D-9DD9-9CD0F7C66A4B}"/>
              </a:ext>
            </a:extLst>
          </p:cNvPr>
          <p:cNvCxnSpPr/>
          <p:nvPr/>
        </p:nvCxnSpPr>
        <p:spPr>
          <a:xfrm flipV="1">
            <a:off x="1568764" y="2383770"/>
            <a:ext cx="1131628" cy="45224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Conector recto 45">
            <a:extLst>
              <a:ext uri="{FF2B5EF4-FFF2-40B4-BE49-F238E27FC236}">
                <a16:creationId xmlns:a16="http://schemas.microsoft.com/office/drawing/2014/main" id="{3AF96915-E2A3-4CAD-8C2B-5B7F426062E9}"/>
              </a:ext>
            </a:extLst>
          </p:cNvPr>
          <p:cNvCxnSpPr/>
          <p:nvPr/>
        </p:nvCxnSpPr>
        <p:spPr>
          <a:xfrm>
            <a:off x="2752525" y="2372026"/>
            <a:ext cx="1108891" cy="51360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1AC25AE9-36BF-4378-827F-FF554C46245C}"/>
              </a:ext>
            </a:extLst>
          </p:cNvPr>
          <p:cNvCxnSpPr/>
          <p:nvPr/>
        </p:nvCxnSpPr>
        <p:spPr>
          <a:xfrm flipV="1">
            <a:off x="2752525" y="2383770"/>
            <a:ext cx="1072561" cy="5114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ector recto 49">
            <a:extLst>
              <a:ext uri="{FF2B5EF4-FFF2-40B4-BE49-F238E27FC236}">
                <a16:creationId xmlns:a16="http://schemas.microsoft.com/office/drawing/2014/main" id="{8BAA8028-EC8A-4B74-833C-B745E07802B8}"/>
              </a:ext>
            </a:extLst>
          </p:cNvPr>
          <p:cNvCxnSpPr/>
          <p:nvPr/>
        </p:nvCxnSpPr>
        <p:spPr>
          <a:xfrm>
            <a:off x="2927214" y="3090094"/>
            <a:ext cx="756809" cy="392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id="{92C2AC60-2DB2-4958-BE00-6285E2EAD92F}"/>
              </a:ext>
            </a:extLst>
          </p:cNvPr>
          <p:cNvCxnSpPr/>
          <p:nvPr/>
        </p:nvCxnSpPr>
        <p:spPr>
          <a:xfrm flipV="1">
            <a:off x="2881785" y="3118788"/>
            <a:ext cx="870477" cy="3980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63261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421296D2-020A-4954-A540-91FC8E8E0D67}"/>
              </a:ext>
            </a:extLst>
          </p:cNvPr>
          <p:cNvGrpSpPr/>
          <p:nvPr/>
        </p:nvGrpSpPr>
        <p:grpSpPr>
          <a:xfrm>
            <a:off x="-60113" y="101667"/>
            <a:ext cx="8368491" cy="11442393"/>
            <a:chOff x="-60113" y="101667"/>
            <a:chExt cx="8368491" cy="11442393"/>
          </a:xfrm>
        </p:grpSpPr>
        <p:sp>
          <p:nvSpPr>
            <p:cNvPr id="5" name="Paralelogramo 4">
              <a:extLst>
                <a:ext uri="{FF2B5EF4-FFF2-40B4-BE49-F238E27FC236}">
                  <a16:creationId xmlns:a16="http://schemas.microsoft.com/office/drawing/2014/main" id="{D1C01380-B488-4716-ABF1-75FDE28874CB}"/>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BB4F90E3-DBFA-4291-9047-282906C0F7B4}"/>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43C76692-BCFD-4CDB-9C56-427C1710BC51}"/>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3B5F3BD1-CF72-4CBE-9389-DB40DFB6CCF2}"/>
                </a:ext>
              </a:extLst>
            </p:cNvPr>
            <p:cNvGrpSpPr/>
            <p:nvPr/>
          </p:nvGrpSpPr>
          <p:grpSpPr>
            <a:xfrm>
              <a:off x="355425" y="669897"/>
              <a:ext cx="406400" cy="523220"/>
              <a:chOff x="325120" y="927110"/>
              <a:chExt cx="406400" cy="523220"/>
            </a:xfrm>
          </p:grpSpPr>
          <p:sp>
            <p:nvSpPr>
              <p:cNvPr id="124" name="Elipse 123">
                <a:extLst>
                  <a:ext uri="{FF2B5EF4-FFF2-40B4-BE49-F238E27FC236}">
                    <a16:creationId xmlns:a16="http://schemas.microsoft.com/office/drawing/2014/main" id="{85A310FF-51B5-4FE2-B6F9-0C5FA383FE99}"/>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a16="http://schemas.microsoft.com/office/drawing/2014/main" id="{8B5C1014-EAF0-4E70-B73F-98E893D58593}"/>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A2EF2808-19E6-4BE5-9B96-6D9FA3670CF8}"/>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10181DFD-8FD8-411D-8789-794E285B1B04}"/>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12C302FF-A063-47CE-9AE0-26F84E065DE5}"/>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86534499-61B3-4D9F-93FD-55FBB132EE30}"/>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74DD34EA-D26F-438A-92E2-9879464D529C}"/>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BB286B81-E582-4004-B97E-1BE40EDA5E0D}"/>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8DB6BBFC-6660-4C11-92D8-DFC08C2122BF}"/>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07A4C142-5AC6-49CD-B7A1-37B18B53DDE9}"/>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49523A06-EB20-4D8C-A568-AFD9F3AD72B2}"/>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a16="http://schemas.microsoft.com/office/drawing/2014/main" id="{AD864605-CE35-4E7E-AB49-9B91690A40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a16="http://schemas.microsoft.com/office/drawing/2014/main" id="{E3A30B9D-CF1F-4733-A8F5-D31A1C095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a16="http://schemas.microsoft.com/office/drawing/2014/main" id="{4AA37FDB-6CD7-4416-BD48-6610B66240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a16="http://schemas.microsoft.com/office/drawing/2014/main" id="{5C9F2355-4C68-41DC-856A-021EC8A095A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a16="http://schemas.microsoft.com/office/drawing/2014/main" id="{A2C46246-5989-4164-BA34-7213200541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AF44F957-7CDE-4B15-AD12-58DEF433EF3F}"/>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sz="1200" u="sng" dirty="0">
                  <a:latin typeface="Century Gothic" panose="020B0502020202020204" pitchFamily="34" charset="0"/>
                </a:rPr>
                <a:t>_</a:t>
              </a:r>
              <a:r>
                <a:rPr lang="es-MX" sz="1400" u="sng" dirty="0">
                  <a:latin typeface="Century Gothic" panose="020B0502020202020204" pitchFamily="34" charset="0"/>
                </a:rPr>
                <a:t>Crear un cuento </a:t>
              </a:r>
              <a:r>
                <a:rPr lang="es-MX" sz="1200" u="sng" dirty="0">
                  <a:latin typeface="Century Gothic" panose="020B0502020202020204" pitchFamily="34" charset="0"/>
                </a:rPr>
                <a:t>____________________________________________</a:t>
              </a:r>
              <a:endParaRPr lang="es-MX" u="sng" dirty="0">
                <a:latin typeface="Century Gothic" panose="020B0502020202020204" pitchFamily="34" charset="0"/>
              </a:endParaRPr>
            </a:p>
            <a:p>
              <a:r>
                <a:rPr lang="es-MX" dirty="0"/>
                <a:t>____________________________________________________</a:t>
              </a:r>
            </a:p>
          </p:txBody>
        </p:sp>
        <p:sp>
          <p:nvSpPr>
            <p:cNvPr id="19" name="Rectángulo 18">
              <a:extLst>
                <a:ext uri="{FF2B5EF4-FFF2-40B4-BE49-F238E27FC236}">
                  <a16:creationId xmlns:a16="http://schemas.microsoft.com/office/drawing/2014/main" id="{ABD99992-D850-44B0-B620-5ED42ADF96E1}"/>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A48706D9-B75F-4914-BCAA-1EFF043620C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B6827F57-74DD-417B-8C63-FED36D7B0B05}"/>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a16="http://schemas.microsoft.com/office/drawing/2014/main" id="{A361F00C-C38A-4D81-B4C4-FC1F02398362}"/>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a16="http://schemas.microsoft.com/office/drawing/2014/main" id="{79669BB2-B2D8-4D55-B5FF-F4A97837CA20}"/>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C662E9E2-377B-4178-8AB0-D1DD328BD233}"/>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24802C31-069F-47FF-9F16-29A8FB28609D}"/>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a16="http://schemas.microsoft.com/office/drawing/2014/main" id="{C4E9CBB7-893F-4D22-AD58-81D69140E831}"/>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a16="http://schemas.microsoft.com/office/drawing/2014/main" id="{7C8CDA47-21BA-45BC-AD89-592E3B2424FC}"/>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9A2DDF65-314C-4835-8C2E-BC15C437419F}"/>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a16="http://schemas.microsoft.com/office/drawing/2014/main" id="{D649FC2B-3A85-44E8-A3DD-F2AD63394538}"/>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a16="http://schemas.microsoft.com/office/drawing/2014/main" id="{789C6DC1-994F-40AF-9EF1-D2C9F42AC536}"/>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50D2B84C-5C05-4F8F-8F6A-58B35DC42CAC}"/>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a16="http://schemas.microsoft.com/office/drawing/2014/main" id="{989C3BC8-D233-4ABC-85C8-B3FB0D9BE18F}"/>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a16="http://schemas.microsoft.com/office/drawing/2014/main" id="{0B81C2C7-C41D-49DF-972B-11AFC37760B1}"/>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AB2978DC-8230-4D86-823C-66A479F6903C}"/>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a16="http://schemas.microsoft.com/office/drawing/2014/main" id="{BD92B541-439D-47DD-9F18-ACDF7B55E814}"/>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a16="http://schemas.microsoft.com/office/drawing/2014/main" id="{55741CFE-007F-411B-A483-5BE320996CFE}"/>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a16="http://schemas.microsoft.com/office/drawing/2014/main" id="{6826B47E-5F65-4609-B174-B11747413D9C}"/>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a16="http://schemas.microsoft.com/office/drawing/2014/main" id="{38BCCA17-B62A-4253-A050-839EAB8B1AC9}"/>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a16="http://schemas.microsoft.com/office/drawing/2014/main" id="{F36742B5-3107-4F58-AD3D-66EBDCD99659}"/>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95F29250-C967-4F42-857E-4C811BBCC0D2}"/>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a16="http://schemas.microsoft.com/office/drawing/2014/main" id="{3DFDD54A-57FC-4AED-AC5F-6ECAAD52349D}"/>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a16="http://schemas.microsoft.com/office/drawing/2014/main" id="{3C71AD6E-0886-49E5-A7DE-BF8F500645BF}"/>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0D58D6FE-79F8-4954-87C7-1EBE61BB97F3}"/>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D33EF95D-2EC7-4F27-8AAA-FB071C14735A}"/>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a16="http://schemas.microsoft.com/office/drawing/2014/main" id="{0AC5842A-15EA-4E7F-B833-73415050358F}"/>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a16="http://schemas.microsoft.com/office/drawing/2014/main" id="{782F3F8F-81C2-4888-AEB4-5E25B46170D7}"/>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a16="http://schemas.microsoft.com/office/drawing/2014/main" id="{DFF7B781-8936-4459-81D9-A9A32244B9D7}"/>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a16="http://schemas.microsoft.com/office/drawing/2014/main" id="{92E1A5A2-FE76-4471-B505-065B7E5C44F4}"/>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a16="http://schemas.microsoft.com/office/drawing/2014/main" id="{3DC43064-5266-43CD-9B8B-67DABB8B9F1B}"/>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F2555B56-B964-42B3-AF6B-7DDB6B3F1912}"/>
                </a:ext>
              </a:extLst>
            </p:cNvPr>
            <p:cNvGrpSpPr/>
            <p:nvPr/>
          </p:nvGrpSpPr>
          <p:grpSpPr>
            <a:xfrm>
              <a:off x="-60113" y="3701185"/>
              <a:ext cx="8368491" cy="1837511"/>
              <a:chOff x="-104586" y="3258293"/>
              <a:chExt cx="8368491" cy="1837511"/>
            </a:xfrm>
          </p:grpSpPr>
          <p:grpSp>
            <p:nvGrpSpPr>
              <p:cNvPr id="81" name="Grupo 80">
                <a:extLst>
                  <a:ext uri="{FF2B5EF4-FFF2-40B4-BE49-F238E27FC236}">
                    <a16:creationId xmlns:a16="http://schemas.microsoft.com/office/drawing/2014/main" id="{176E5B76-EF5B-4B2D-A54C-1BB874DE6F51}"/>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a16="http://schemas.microsoft.com/office/drawing/2014/main" id="{3978C565-9084-4310-B203-B27013B30B4D}"/>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a16="http://schemas.microsoft.com/office/drawing/2014/main" id="{926D04EE-36B9-4D68-8961-8C8F8379260E}"/>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54920F0F-E05B-44F9-BF7E-642108ADD17D}"/>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8A294CBD-33B8-414B-A5B2-01BFFA8A8FBC}"/>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224AA826-FBE6-481F-A032-5607C5C48338}"/>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A813A346-1A6B-4B74-8BCF-43FDE655C06C}"/>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AEA4F23D-82A5-45A3-8A55-93C5FAE70E8A}"/>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2D8236C9-98D3-44E7-B48B-7CA0CBBE8AE6}"/>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A959E593-805D-4E46-A686-80CA1EA5FE23}"/>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a16="http://schemas.microsoft.com/office/drawing/2014/main" id="{2B5AC4B4-05DD-44A4-8554-DA5CDA979A01}"/>
                  </a:ext>
                </a:extLst>
              </p:cNvPr>
              <p:cNvSpPr txBox="1"/>
              <p:nvPr/>
            </p:nvSpPr>
            <p:spPr>
              <a:xfrm>
                <a:off x="3639551" y="3440569"/>
                <a:ext cx="4624354" cy="1523494"/>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900" u="sng" dirty="0">
                    <a:latin typeface="Century Gothic" panose="020B0502020202020204" pitchFamily="34" charset="0"/>
                  </a:rPr>
                  <a:t>El aprendizaje se logró, los niños inventaron y contaron una historia de manera grupal.</a:t>
                </a:r>
              </a:p>
              <a:p>
                <a:r>
                  <a:rPr lang="es-MX" sz="900" u="sng" dirty="0">
                    <a:latin typeface="Century Gothic" panose="020B0502020202020204" pitchFamily="34" charset="0"/>
                  </a:rPr>
                  <a:t>El material que se utilizo fue una presentación con animaciones.</a:t>
                </a:r>
              </a:p>
              <a:p>
                <a:r>
                  <a:rPr lang="es-MX" sz="900" u="sng" dirty="0">
                    <a:latin typeface="Century Gothic" panose="020B0502020202020204" pitchFamily="34" charset="0"/>
                  </a:rPr>
                  <a:t>Los niños lograron dar una idea de las imágenes que observaban logrando dar continuidad a la historia que se narró de manera grupal.</a:t>
                </a:r>
              </a:p>
              <a:p>
                <a:r>
                  <a:rPr lang="es-MX" sz="900" u="sng" dirty="0">
                    <a:latin typeface="Century Gothic" panose="020B0502020202020204" pitchFamily="34" charset="0"/>
                  </a:rPr>
                  <a:t>La organización fue buena, trataba de llevar un orden en las participaciones, la actividad se realizó en el tiempo establecido dentro del plan de trabajo.</a:t>
                </a:r>
              </a:p>
              <a:p>
                <a:r>
                  <a:rPr lang="es-MX" sz="900" u="sng" dirty="0">
                    <a:latin typeface="Century Gothic" panose="020B0502020202020204" pitchFamily="34" charset="0"/>
                  </a:rPr>
                  <a:t>La actividad se planteó según el plan de trabajo, no se realizaron modificaciones.</a:t>
                </a:r>
                <a:endParaRPr lang="es-MX" sz="1200" dirty="0">
                  <a:solidFill>
                    <a:srgbClr val="FF9999"/>
                  </a:solidFill>
                  <a:latin typeface="Comic Sans MS" panose="030F0702030302020204" pitchFamily="66" charset="0"/>
                </a:endParaRPr>
              </a:p>
            </p:txBody>
          </p:sp>
        </p:grpSp>
        <p:grpSp>
          <p:nvGrpSpPr>
            <p:cNvPr id="24" name="Grupo 23">
              <a:extLst>
                <a:ext uri="{FF2B5EF4-FFF2-40B4-BE49-F238E27FC236}">
                  <a16:creationId xmlns:a16="http://schemas.microsoft.com/office/drawing/2014/main" id="{C2D05DA6-CEF3-4FC1-9299-AF19CB7FFE37}"/>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FFE29A31-C9AE-42B2-97FE-F4590E86D177}"/>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C20CF290-10CA-46A4-847D-556CB101533D}"/>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582476AB-E53A-4A35-ADFE-B660492DD8B5}"/>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5C56220A-2D82-49FE-9F2A-7FC7922FC5C0}"/>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FC175D00-EE4E-4F60-B887-E8962C8A95A4}"/>
                  </a:ext>
                </a:extLst>
              </p:cNvPr>
              <p:cNvSpPr txBox="1"/>
              <p:nvPr/>
            </p:nvSpPr>
            <p:spPr>
              <a:xfrm>
                <a:off x="3636087" y="5182717"/>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E06F1B15-5924-47D3-804B-04A3F89F174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6FC0BD09-0EDA-4513-8407-9178A74C9F23}"/>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688AD95E-CAF3-44A5-A117-81205EE83E68}"/>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3AC06FED-E929-4784-BE0C-5F6C56862975}"/>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FC68C004-DA66-4127-88D5-29E8452DBB1D}"/>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9EA7C004-79E6-4F3F-BA29-70CDFDCD5D98}"/>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0F274EBA-AFFF-4A73-BE1D-8A58B510EED2}"/>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571DB557-7FB5-40C0-B52C-54038DE7144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00DE23C9-780F-46AA-AAD3-B3CF1A03C2F3}"/>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32EDE320-0824-4C6B-9CD5-48C9CDF2422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3B987039-08AC-4BFE-A558-D4E333381D55}"/>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20BADCFC-151C-46DA-9494-6B30CD81E34E}"/>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1AB9B806-10B9-4452-B305-A42B8CBBF135}"/>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D46FBBD3-40AF-4647-87D3-EBBBBE26C2C0}"/>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FE9AD896-8D22-44E3-B99D-50984FBE331F}"/>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FAAD83B4-9056-4DBC-ABE2-4F0159D84B9A}"/>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668CC761-8F3A-4DBD-B4A7-56FB8AFC8FD6}"/>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517A663D-3DAB-4C6F-88B4-F9169DF44621}"/>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C48BF6F5-C64B-4A32-9C2E-ECE7969B89CE}"/>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A7B4950A-FED7-4D41-BE7A-29D3D40CABE0}"/>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8BC2012D-F384-4101-A2AE-CA48C711DC1E}"/>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822B6217-5C42-484F-9D7E-AA7A9E3645B4}"/>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A155EF51-C1A9-46C7-9B88-EE8550B457AF}"/>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6FAB3ACB-92DD-4917-AAC1-B940AE0529B3}"/>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D2C9C618-CEE1-470E-A86E-CA936853B474}"/>
                </a:ext>
              </a:extLst>
            </p:cNvPr>
            <p:cNvGrpSpPr/>
            <p:nvPr/>
          </p:nvGrpSpPr>
          <p:grpSpPr>
            <a:xfrm>
              <a:off x="5410438" y="6880488"/>
              <a:ext cx="2255371" cy="1544222"/>
              <a:chOff x="5351356" y="7357656"/>
              <a:chExt cx="2255371" cy="1544222"/>
            </a:xfrm>
          </p:grpSpPr>
          <p:sp>
            <p:nvSpPr>
              <p:cNvPr id="34" name="CuadroTexto 33">
                <a:extLst>
                  <a:ext uri="{FF2B5EF4-FFF2-40B4-BE49-F238E27FC236}">
                    <a16:creationId xmlns:a16="http://schemas.microsoft.com/office/drawing/2014/main" id="{AD2CF83F-97AC-4BEB-9C59-677FE37B1AA9}"/>
                  </a:ext>
                </a:extLst>
              </p:cNvPr>
              <p:cNvSpPr txBox="1"/>
              <p:nvPr/>
            </p:nvSpPr>
            <p:spPr>
              <a:xfrm>
                <a:off x="5351356" y="7357656"/>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9F056357-05E1-4F53-B8EF-3EA894E699EE}"/>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003A9866-9EB4-4B55-868F-3C0E3936B29E}"/>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0D3E64C4-9480-4EED-AD29-033B9503381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8A8C7D09-817B-4899-82EE-F10820A31608}"/>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053E608A-51D7-49F8-8A4F-D6EEFF6801A5}"/>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15E60501-D754-4DAD-A7AF-6F9271EF0A4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E6BDE1D9-05EB-46DE-B1B6-7D81F709A65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1B0C0B09-E345-4A39-91C0-D4D115DDFF47}"/>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E31690F7-DFD6-4674-AD98-46F4C69AA70C}"/>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F1B526C7-60C5-4402-84C0-8423C924A18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7D86E9D7-0098-4900-AD15-1ED4838386FE}"/>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775E4422-08F1-47A2-88E8-AE46377CF51E}"/>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CF785AA0-4F31-41A0-BDF0-3ACE2C0B9026}"/>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BA12303A-458B-4DCC-BE7A-724AB520BE37}"/>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F4698414-BDDE-4D03-A8BE-CB0F61B7BA22}"/>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4A376488-8CE7-4DCB-BA2B-1F0A9E33DAD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A02A73FE-EFE1-4D38-954D-293305143B3B}"/>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47B63312-A061-42AB-A597-24EA26335CB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162D4F06-4739-455B-B7E1-54F25228579D}"/>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C0637E56-2942-4726-9317-8904D002A172}"/>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9E4316C6-6A23-4F04-B560-763FAC40178B}"/>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E67E69A9-35D7-4825-86BB-6BD3861CD6CB}"/>
                </a:ext>
              </a:extLst>
            </p:cNvPr>
            <p:cNvSpPr txBox="1"/>
            <p:nvPr/>
          </p:nvSpPr>
          <p:spPr>
            <a:xfrm>
              <a:off x="0" y="8543238"/>
              <a:ext cx="3901420" cy="2769989"/>
            </a:xfrm>
            <a:prstGeom prst="rect">
              <a:avLst/>
            </a:prstGeom>
            <a:noFill/>
          </p:spPr>
          <p:txBody>
            <a:bodyPr wrap="square">
              <a:spAutoFit/>
            </a:bodyPr>
            <a:lstStyle/>
            <a:p>
              <a:pPr algn="just"/>
              <a:r>
                <a:rPr lang="es-MX" sz="1200" u="sng" dirty="0">
                  <a:latin typeface="Century Gothic" panose="020B0502020202020204" pitchFamily="34" charset="0"/>
                </a:rPr>
                <a:t>Se logró dar la idea clara sobre la actividad planteada, los pequeños en compañía mía contaron un cuento de invención propia fueron ellos quienes realizaron el contenido del cuento guiándose de imágenes como guias, además inventaron un titulo para la historia y recordaron los personajes que se mencionaron. </a:t>
              </a: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31" name="Rectángulo: esquinas redondeadas 30">
              <a:extLst>
                <a:ext uri="{FF2B5EF4-FFF2-40B4-BE49-F238E27FC236}">
                  <a16:creationId xmlns:a16="http://schemas.microsoft.com/office/drawing/2014/main" id="{2B989185-360D-49B4-B30A-85A798E5E2EF}"/>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363EFA33-2321-4024-B20C-22104A13F28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5E460B5B-E4D1-49A3-83EA-6B41EFE4931A}"/>
                </a:ext>
              </a:extLst>
            </p:cNvPr>
            <p:cNvSpPr txBox="1"/>
            <p:nvPr/>
          </p:nvSpPr>
          <p:spPr>
            <a:xfrm>
              <a:off x="3840601" y="8681738"/>
              <a:ext cx="3901420" cy="2862322"/>
            </a:xfrm>
            <a:prstGeom prst="rect">
              <a:avLst/>
            </a:prstGeom>
            <a:noFill/>
          </p:spPr>
          <p:txBody>
            <a:bodyPr wrap="square">
              <a:spAutoFit/>
            </a:bodyPr>
            <a:lstStyle/>
            <a:p>
              <a:pPr algn="just"/>
              <a:r>
                <a:rPr lang="es-MX" sz="1200" u="sng" dirty="0">
                  <a:latin typeface="Century Gothic" panose="020B0502020202020204" pitchFamily="34" charset="0"/>
                </a:rPr>
                <a:t>Al principio percibí que las consignas que di no fueron muy claras pero volví a explicar la actividad y fue mas sencilla, se obtuvo la intención y el propósito de la actividad, las mamás también son de gran apoyo.</a:t>
              </a:r>
            </a:p>
            <a:p>
              <a:pPr algn="just"/>
              <a:r>
                <a:rPr lang="es-MX" sz="1200" u="sng" dirty="0">
                  <a:latin typeface="Century Gothic" panose="020B0502020202020204" pitchFamily="34" charset="0"/>
                </a:rPr>
                <a:t>Según </a:t>
              </a:r>
              <a:r>
                <a:rPr lang="es-MX" sz="1200" u="sng" dirty="0" err="1">
                  <a:latin typeface="Century Gothic" panose="020B0502020202020204" pitchFamily="34" charset="0"/>
                </a:rPr>
                <a:t>Atosseri</a:t>
              </a:r>
              <a:r>
                <a:rPr lang="es-MX" sz="1200" u="sng" dirty="0">
                  <a:latin typeface="Century Gothic" panose="020B0502020202020204" pitchFamily="34" charset="0"/>
                </a:rPr>
                <a:t> (2005) el par consigna-respuesta constituye un género propio del mundo educativo. Se trata de un texto </a:t>
              </a:r>
              <a:r>
                <a:rPr lang="es-MX" sz="1200" u="sng" dirty="0" err="1">
                  <a:latin typeface="Century Gothic" panose="020B0502020202020204" pitchFamily="34" charset="0"/>
                </a:rPr>
                <a:t>co-producido</a:t>
              </a:r>
              <a:r>
                <a:rPr lang="es-MX" sz="1200" u="sng" dirty="0">
                  <a:latin typeface="Century Gothic" panose="020B0502020202020204" pitchFamily="34" charset="0"/>
                </a:rPr>
                <a:t> por un docente, que propone la consigna con el fin de orientar o reforzar la interiorización de un saber, de relevar ideas sobre un tema, de evaluar conocimientos adquiridos. </a:t>
              </a:r>
              <a:r>
                <a:rPr lang="es-MX" sz="1200" u="sng" dirty="0">
                  <a:solidFill>
                    <a:schemeClr val="bg1"/>
                  </a:solidFill>
                  <a:latin typeface="Century Gothic" panose="020B0502020202020204" pitchFamily="34" charset="0"/>
                </a:rPr>
                <a:t>________________________________________________________________________________________________________________________________</a:t>
              </a:r>
              <a:endParaRPr lang="es-MX" sz="1800" u="sng" dirty="0">
                <a:solidFill>
                  <a:schemeClr val="bg1"/>
                </a:solidFill>
                <a:latin typeface="Century Gothic" panose="020B0502020202020204" pitchFamily="34" charset="0"/>
              </a:endParaRPr>
            </a:p>
          </p:txBody>
        </p:sp>
      </p:grpSp>
      <p:sp>
        <p:nvSpPr>
          <p:cNvPr id="126" name="CuadroTexto 125">
            <a:extLst>
              <a:ext uri="{FF2B5EF4-FFF2-40B4-BE49-F238E27FC236}">
                <a16:creationId xmlns:a16="http://schemas.microsoft.com/office/drawing/2014/main" id="{01830D31-6DFC-4B9D-AC55-70DFDB1BDC61}"/>
              </a:ext>
            </a:extLst>
          </p:cNvPr>
          <p:cNvSpPr txBox="1"/>
          <p:nvPr/>
        </p:nvSpPr>
        <p:spPr>
          <a:xfrm>
            <a:off x="572756" y="210147"/>
            <a:ext cx="510073" cy="369332"/>
          </a:xfrm>
          <a:prstGeom prst="rect">
            <a:avLst/>
          </a:prstGeom>
          <a:noFill/>
        </p:spPr>
        <p:txBody>
          <a:bodyPr wrap="square" rtlCol="0">
            <a:spAutoFit/>
          </a:bodyPr>
          <a:lstStyle/>
          <a:p>
            <a:r>
              <a:rPr lang="es-MX" dirty="0"/>
              <a:t>12</a:t>
            </a:r>
          </a:p>
        </p:txBody>
      </p:sp>
      <p:sp>
        <p:nvSpPr>
          <p:cNvPr id="127" name="CuadroTexto 126">
            <a:extLst>
              <a:ext uri="{FF2B5EF4-FFF2-40B4-BE49-F238E27FC236}">
                <a16:creationId xmlns:a16="http://schemas.microsoft.com/office/drawing/2014/main" id="{62306323-7266-4635-8A19-57D9841B56F1}"/>
              </a:ext>
            </a:extLst>
          </p:cNvPr>
          <p:cNvSpPr txBox="1"/>
          <p:nvPr/>
        </p:nvSpPr>
        <p:spPr>
          <a:xfrm>
            <a:off x="1380478" y="242183"/>
            <a:ext cx="510073" cy="369332"/>
          </a:xfrm>
          <a:prstGeom prst="rect">
            <a:avLst/>
          </a:prstGeom>
          <a:noFill/>
        </p:spPr>
        <p:txBody>
          <a:bodyPr wrap="square" rtlCol="0">
            <a:spAutoFit/>
          </a:bodyPr>
          <a:lstStyle/>
          <a:p>
            <a:r>
              <a:rPr lang="es-MX" dirty="0"/>
              <a:t>05</a:t>
            </a:r>
          </a:p>
        </p:txBody>
      </p:sp>
      <p:sp>
        <p:nvSpPr>
          <p:cNvPr id="128" name="CuadroTexto 127">
            <a:extLst>
              <a:ext uri="{FF2B5EF4-FFF2-40B4-BE49-F238E27FC236}">
                <a16:creationId xmlns:a16="http://schemas.microsoft.com/office/drawing/2014/main" id="{960E2DEA-51AC-4BAF-9FA2-E3735CDF1CF7}"/>
              </a:ext>
            </a:extLst>
          </p:cNvPr>
          <p:cNvSpPr txBox="1"/>
          <p:nvPr/>
        </p:nvSpPr>
        <p:spPr>
          <a:xfrm>
            <a:off x="2170678" y="234308"/>
            <a:ext cx="510073" cy="369332"/>
          </a:xfrm>
          <a:prstGeom prst="rect">
            <a:avLst/>
          </a:prstGeom>
          <a:noFill/>
        </p:spPr>
        <p:txBody>
          <a:bodyPr wrap="square" rtlCol="0">
            <a:spAutoFit/>
          </a:bodyPr>
          <a:lstStyle/>
          <a:p>
            <a:r>
              <a:rPr lang="es-MX" dirty="0"/>
              <a:t>21</a:t>
            </a:r>
          </a:p>
        </p:txBody>
      </p:sp>
      <p:cxnSp>
        <p:nvCxnSpPr>
          <p:cNvPr id="130" name="Conector recto 129">
            <a:extLst>
              <a:ext uri="{FF2B5EF4-FFF2-40B4-BE49-F238E27FC236}">
                <a16:creationId xmlns:a16="http://schemas.microsoft.com/office/drawing/2014/main" id="{90A2B584-B8E8-4858-A0E8-3BFC6150BF0D}"/>
              </a:ext>
            </a:extLst>
          </p:cNvPr>
          <p:cNvCxnSpPr>
            <a:stCxn id="12" idx="0"/>
          </p:cNvCxnSpPr>
          <p:nvPr/>
        </p:nvCxnSpPr>
        <p:spPr>
          <a:xfrm flipH="1">
            <a:off x="1602989" y="650852"/>
            <a:ext cx="1275" cy="4901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Conector recto 131">
            <a:extLst>
              <a:ext uri="{FF2B5EF4-FFF2-40B4-BE49-F238E27FC236}">
                <a16:creationId xmlns:a16="http://schemas.microsoft.com/office/drawing/2014/main" id="{63024733-0B71-41DE-BA79-AC39EF4983C9}"/>
              </a:ext>
            </a:extLst>
          </p:cNvPr>
          <p:cNvCxnSpPr>
            <a:stCxn id="12" idx="1"/>
            <a:endCxn id="12" idx="3"/>
          </p:cNvCxnSpPr>
          <p:nvPr/>
        </p:nvCxnSpPr>
        <p:spPr>
          <a:xfrm>
            <a:off x="1353233" y="912462"/>
            <a:ext cx="50206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Conector recto 133">
            <a:extLst>
              <a:ext uri="{FF2B5EF4-FFF2-40B4-BE49-F238E27FC236}">
                <a16:creationId xmlns:a16="http://schemas.microsoft.com/office/drawing/2014/main" id="{90353193-8927-4A08-837C-57E5AF4D5910}"/>
              </a:ext>
            </a:extLst>
          </p:cNvPr>
          <p:cNvCxnSpPr/>
          <p:nvPr/>
        </p:nvCxnSpPr>
        <p:spPr>
          <a:xfrm>
            <a:off x="369486" y="2362413"/>
            <a:ext cx="1131628" cy="55422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Conector recto 135">
            <a:extLst>
              <a:ext uri="{FF2B5EF4-FFF2-40B4-BE49-F238E27FC236}">
                <a16:creationId xmlns:a16="http://schemas.microsoft.com/office/drawing/2014/main" id="{9B91732B-A7E5-4664-8C94-C7C19EF4262D}"/>
              </a:ext>
            </a:extLst>
          </p:cNvPr>
          <p:cNvCxnSpPr/>
          <p:nvPr/>
        </p:nvCxnSpPr>
        <p:spPr>
          <a:xfrm flipV="1">
            <a:off x="369486" y="2383770"/>
            <a:ext cx="1131628" cy="5018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Conector recto 137">
            <a:extLst>
              <a:ext uri="{FF2B5EF4-FFF2-40B4-BE49-F238E27FC236}">
                <a16:creationId xmlns:a16="http://schemas.microsoft.com/office/drawing/2014/main" id="{FA71EBB2-B170-47A2-80E4-EF3079356B77}"/>
              </a:ext>
            </a:extLst>
          </p:cNvPr>
          <p:cNvCxnSpPr/>
          <p:nvPr/>
        </p:nvCxnSpPr>
        <p:spPr>
          <a:xfrm>
            <a:off x="2944676" y="3090094"/>
            <a:ext cx="739347" cy="392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Conector recto 139">
            <a:extLst>
              <a:ext uri="{FF2B5EF4-FFF2-40B4-BE49-F238E27FC236}">
                <a16:creationId xmlns:a16="http://schemas.microsoft.com/office/drawing/2014/main" id="{DEDECFE7-3769-470D-A889-6BDB639768E9}"/>
              </a:ext>
            </a:extLst>
          </p:cNvPr>
          <p:cNvCxnSpPr/>
          <p:nvPr/>
        </p:nvCxnSpPr>
        <p:spPr>
          <a:xfrm flipV="1">
            <a:off x="2866202" y="3090094"/>
            <a:ext cx="886060" cy="392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30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211DCCE8-6747-472D-9D4A-FF314E1281F6}"/>
              </a:ext>
            </a:extLst>
          </p:cNvPr>
          <p:cNvGrpSpPr/>
          <p:nvPr/>
        </p:nvGrpSpPr>
        <p:grpSpPr>
          <a:xfrm>
            <a:off x="-60113" y="101667"/>
            <a:ext cx="8809240" cy="11907616"/>
            <a:chOff x="-60113" y="101667"/>
            <a:chExt cx="8809240" cy="11907616"/>
          </a:xfrm>
        </p:grpSpPr>
        <p:sp>
          <p:nvSpPr>
            <p:cNvPr id="5" name="Paralelogramo 4">
              <a:extLst>
                <a:ext uri="{FF2B5EF4-FFF2-40B4-BE49-F238E27FC236}">
                  <a16:creationId xmlns:a16="http://schemas.microsoft.com/office/drawing/2014/main" id="{258C2BD3-48DA-4876-9A2D-DCA0CD35E490}"/>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FAE13F8D-2B27-4BB4-AFCC-35919C112324}"/>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98626490-FC7C-4F40-AB05-08E0386CF69C}"/>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BA163346-2C36-424A-BF2C-9AAA1C151E7C}"/>
                </a:ext>
              </a:extLst>
            </p:cNvPr>
            <p:cNvGrpSpPr/>
            <p:nvPr/>
          </p:nvGrpSpPr>
          <p:grpSpPr>
            <a:xfrm>
              <a:off x="355425" y="669897"/>
              <a:ext cx="406400" cy="523220"/>
              <a:chOff x="325120" y="927110"/>
              <a:chExt cx="406400" cy="523220"/>
            </a:xfrm>
          </p:grpSpPr>
          <p:sp>
            <p:nvSpPr>
              <p:cNvPr id="124" name="Elipse 123">
                <a:extLst>
                  <a:ext uri="{FF2B5EF4-FFF2-40B4-BE49-F238E27FC236}">
                    <a16:creationId xmlns:a16="http://schemas.microsoft.com/office/drawing/2014/main" id="{FBC3BEA3-1BC6-4272-8007-32B29FF4635D}"/>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a16="http://schemas.microsoft.com/office/drawing/2014/main" id="{8D222F47-5032-41AF-867F-DCF50F411040}"/>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8121837F-0986-42C6-97B4-3A2009E33267}"/>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07B17EB5-F439-4B43-BD2B-0AB2C579D441}"/>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17A2508E-4D71-4E47-82E3-DCA8FFC61378}"/>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C37DE630-E08E-46C5-A6DF-76A7592DD3CC}"/>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8E227649-2104-45CE-A4F5-F6BD0126108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A98CCDAB-4866-45B9-AEBA-5A6061D11DF2}"/>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D540EB68-D6E9-491E-9009-29245A512888}"/>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0E2C59E0-AC9D-4023-8A78-228080C64812}"/>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662E5B68-4E58-44AA-9F6D-35897CEE6748}"/>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a16="http://schemas.microsoft.com/office/drawing/2014/main" id="{5DE8C1BD-C2AB-4FD5-AD9C-9F5261D7CF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a16="http://schemas.microsoft.com/office/drawing/2014/main" id="{7816FBF3-B6A7-4ADE-A4EE-CA603A1CEF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a16="http://schemas.microsoft.com/office/drawing/2014/main" id="{EC14E768-F8A9-4CE3-9181-02E68207EF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a16="http://schemas.microsoft.com/office/drawing/2014/main" id="{919CB2E7-D3A4-43F1-A320-56FECE51E0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a16="http://schemas.microsoft.com/office/drawing/2014/main" id="{F841859D-221C-4EB0-B120-F356414C9FA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53809AE1-BA53-4AFD-9E24-1D281DD11C1C}"/>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9" name="Rectángulo 18">
              <a:extLst>
                <a:ext uri="{FF2B5EF4-FFF2-40B4-BE49-F238E27FC236}">
                  <a16:creationId xmlns:a16="http://schemas.microsoft.com/office/drawing/2014/main" id="{FEB7DB98-44BF-416F-9F6E-0D071B9EEAE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368C653B-6970-4487-AB80-032F1731468F}"/>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D4FEB0DF-19D6-400D-9E9F-9DC1340D7A41}"/>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a16="http://schemas.microsoft.com/office/drawing/2014/main" id="{A5106A3B-0FF9-4BED-9D93-74EFA238A7AD}"/>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a16="http://schemas.microsoft.com/office/drawing/2014/main" id="{04AFA872-5A46-4785-89CA-10B0FB5340E8}"/>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BE5D7E54-5CA3-432B-9C3E-0172A8D4478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EE19F478-ADB6-4304-BA52-0C5946DF53E2}"/>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a16="http://schemas.microsoft.com/office/drawing/2014/main" id="{2A0B0E63-A113-44A1-BF3A-A59925245B58}"/>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a16="http://schemas.microsoft.com/office/drawing/2014/main" id="{C31FB274-F868-45F8-A5AB-89FF09CFC764}"/>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5DB80B77-6D43-463C-BFEB-B3E21EB4B478}"/>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a16="http://schemas.microsoft.com/office/drawing/2014/main" id="{58B6C504-3D20-4778-8DAB-035D75B2CF40}"/>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a16="http://schemas.microsoft.com/office/drawing/2014/main" id="{034D6555-94B6-4736-A82B-F8F0540605D4}"/>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EC84612D-1551-41EC-B5BF-6F9C7A0B2551}"/>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a16="http://schemas.microsoft.com/office/drawing/2014/main" id="{71B5FF22-2822-49F0-B58E-43341FD417F6}"/>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a16="http://schemas.microsoft.com/office/drawing/2014/main" id="{01CA3CBA-18C2-4325-BE19-0FA45E3A7145}"/>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AF36A12E-7E14-4D63-821A-C9BC86A92D6E}"/>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a16="http://schemas.microsoft.com/office/drawing/2014/main" id="{EBC79877-53BB-490F-8B1B-06F1EC53099E}"/>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a16="http://schemas.microsoft.com/office/drawing/2014/main" id="{F2E41C77-FCFB-45AE-8F4E-800C5DCB526E}"/>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a16="http://schemas.microsoft.com/office/drawing/2014/main" id="{440B9B88-D65F-4297-A288-C786E23B3670}"/>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a16="http://schemas.microsoft.com/office/drawing/2014/main" id="{FFE9D6BF-8566-405D-9309-E58279F078CA}"/>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a16="http://schemas.microsoft.com/office/drawing/2014/main" id="{9E61AA9F-5F04-48CF-A0E2-73001AAFB11A}"/>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82D27C80-EC8A-4AC7-A7ED-A7DF8936E327}"/>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a16="http://schemas.microsoft.com/office/drawing/2014/main" id="{F0DB13D7-62EA-40A1-A39C-F57DF973618A}"/>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a16="http://schemas.microsoft.com/office/drawing/2014/main" id="{F424B082-82A1-4629-8C89-A8B28802B722}"/>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6213C592-AE6F-4187-A14B-176B92F32AE7}"/>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D665338F-A054-4347-836D-A1495A8E4B24}"/>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a16="http://schemas.microsoft.com/office/drawing/2014/main" id="{7033A403-94BA-46EE-A92D-63A98ECEA8E4}"/>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a16="http://schemas.microsoft.com/office/drawing/2014/main" id="{9437BCC1-AC68-4BD2-B6A6-C37AC1212DAF}"/>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a16="http://schemas.microsoft.com/office/drawing/2014/main" id="{99C44856-DE11-4E53-841D-4751130B05B5}"/>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a16="http://schemas.microsoft.com/office/drawing/2014/main" id="{C3451369-8347-41DA-8459-5FE442F3ABC9}"/>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a16="http://schemas.microsoft.com/office/drawing/2014/main" id="{90CF6CC7-AF56-412B-86BB-CFA22AD03666}"/>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66DE29F3-72D2-418C-A844-0118C2DC293C}"/>
                </a:ext>
              </a:extLst>
            </p:cNvPr>
            <p:cNvGrpSpPr/>
            <p:nvPr/>
          </p:nvGrpSpPr>
          <p:grpSpPr>
            <a:xfrm>
              <a:off x="-60113" y="3701185"/>
              <a:ext cx="8809240" cy="1837511"/>
              <a:chOff x="-104586" y="3258293"/>
              <a:chExt cx="8809240" cy="1837511"/>
            </a:xfrm>
          </p:grpSpPr>
          <p:grpSp>
            <p:nvGrpSpPr>
              <p:cNvPr id="81" name="Grupo 80">
                <a:extLst>
                  <a:ext uri="{FF2B5EF4-FFF2-40B4-BE49-F238E27FC236}">
                    <a16:creationId xmlns:a16="http://schemas.microsoft.com/office/drawing/2014/main" id="{64EC1E27-7133-48D5-B39B-3C532210BDC4}"/>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a16="http://schemas.microsoft.com/office/drawing/2014/main" id="{ECAB5952-4899-44FB-9907-0B429276ED5A}"/>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a16="http://schemas.microsoft.com/office/drawing/2014/main" id="{702F5311-659D-4E82-A6EC-93DE2695473F}"/>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5A85CAFE-4EE0-4C4F-8084-54032C744645}"/>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DAF0067A-6A86-4AEE-A149-FDEAC15AE3C0}"/>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C21D5381-E087-45CC-AC55-E894D550607F}"/>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74E0B0F8-AC82-4E77-AEE5-D1A7B7ADDDA3}"/>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38A17751-C66E-4C2A-AE1C-84F53FF764F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CAB113A9-AE8C-44F4-BBFB-9A614168CC87}"/>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7C2E7367-D6DD-4CA0-939E-04AF2DB9B900}"/>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a16="http://schemas.microsoft.com/office/drawing/2014/main" id="{C05177E8-6506-4018-B412-D1FE8BEFC258}"/>
                  </a:ext>
                </a:extLst>
              </p:cNvPr>
              <p:cNvSpPr txBox="1"/>
              <p:nvPr/>
            </p:nvSpPr>
            <p:spPr>
              <a:xfrm>
                <a:off x="3526864" y="3546045"/>
                <a:ext cx="5177790" cy="1523494"/>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just"/>
                <a:r>
                  <a:rPr lang="es-MX" sz="900" u="sng" dirty="0">
                    <a:latin typeface="Century Gothic" panose="020B0502020202020204" pitchFamily="34" charset="0"/>
                  </a:rPr>
                  <a:t>Se lograron  los aprendizajes obtenidos en los dos campo de formación académica.</a:t>
                </a:r>
              </a:p>
              <a:p>
                <a:pPr algn="just"/>
                <a:r>
                  <a:rPr lang="es-MX" sz="900" u="sng" dirty="0">
                    <a:latin typeface="Century Gothic" panose="020B0502020202020204" pitchFamily="34" charset="0"/>
                  </a:rPr>
                  <a:t>Los materiales fueron buenos, pero no se pudo dar mucho uso a ellos como se esperaba.</a:t>
                </a:r>
              </a:p>
              <a:p>
                <a:pPr algn="just"/>
                <a:r>
                  <a:rPr lang="es-MX" sz="900" u="sng" dirty="0">
                    <a:latin typeface="Century Gothic" panose="020B0502020202020204" pitchFamily="34" charset="0"/>
                  </a:rPr>
                  <a:t>El nivel de complejidad fue el adecuado en cada una de las actividades.</a:t>
                </a:r>
              </a:p>
              <a:p>
                <a:pPr algn="just"/>
                <a:r>
                  <a:rPr lang="es-MX" sz="900" u="sng" dirty="0">
                    <a:latin typeface="Century Gothic" panose="020B0502020202020204" pitchFamily="34" charset="0"/>
                  </a:rPr>
                  <a:t>La organización fue buena, hubo comunicación aun y a pesar de las fallas tecnológicas.</a:t>
                </a:r>
              </a:p>
              <a:p>
                <a:pPr algn="just"/>
                <a:r>
                  <a:rPr lang="es-MX" sz="900" u="sng" dirty="0">
                    <a:latin typeface="Century Gothic" panose="020B0502020202020204" pitchFamily="34" charset="0"/>
                  </a:rPr>
                  <a:t>El tiempo de las actividades duraron lo que se programo en la planeación.</a:t>
                </a:r>
              </a:p>
              <a:p>
                <a:pPr algn="just"/>
                <a:r>
                  <a:rPr lang="es-MX" sz="900" u="sng" dirty="0">
                    <a:latin typeface="Century Gothic" panose="020B0502020202020204" pitchFamily="34" charset="0"/>
                  </a:rPr>
                  <a:t>Las actividades se realizaron un poco diferente en cuanto al manejo de ellas ya que tuve problemas con mi computadora y la educadora titular me apoyo en el manejo de las herramientas.</a:t>
                </a:r>
              </a:p>
              <a:p>
                <a:pPr algn="ctr"/>
                <a:endParaRPr lang="es-MX" sz="900" u="sng" dirty="0">
                  <a:latin typeface="Century Gothic" panose="020B0502020202020204" pitchFamily="34" charset="0"/>
                </a:endParaRPr>
              </a:p>
            </p:txBody>
          </p:sp>
        </p:grpSp>
        <p:grpSp>
          <p:nvGrpSpPr>
            <p:cNvPr id="24" name="Grupo 23">
              <a:extLst>
                <a:ext uri="{FF2B5EF4-FFF2-40B4-BE49-F238E27FC236}">
                  <a16:creationId xmlns:a16="http://schemas.microsoft.com/office/drawing/2014/main" id="{8FC53CB0-66E8-4E3F-8FF8-D37E8BB1C938}"/>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AB78037F-77DC-43CF-BD99-6CDE7DCFBBA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B3DA3B16-F369-4514-ABFD-3006E847EEA6}"/>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D39E09AE-4AC5-44D5-8454-D4CAE6E8B30C}"/>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71AF1990-2A48-490E-92F9-7AAA61F03BA7}"/>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AA5F9C5C-A31D-433D-ABD8-E88701D4CC12}"/>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BBA63C8E-405A-415F-91B7-D2501FBC8320}"/>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56502DEB-8805-4FE1-B971-659082B52EB1}"/>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57D7A3DF-919C-476A-9CD0-0A86FEB5FF84}"/>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7E01C7C7-98D4-4BC3-BFCC-8389DC78F314}"/>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7DA42365-E4B7-4683-82FF-AC202D3F895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AC36F43F-B20F-4BA3-9B3F-1E59394EB6D3}"/>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0A0FD0BE-99F9-4299-9167-BAEDAFB248EA}"/>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646BA37D-EBEA-41DA-BC78-127AE4FC0C5E}"/>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361FFC73-D174-4C47-B583-F4AF43029D85}"/>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10C51C54-C48A-4671-8955-E85B07B5B50A}"/>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E2C08169-FC3B-4DD7-A4CC-B81D3895358B}"/>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D82AE775-21D6-4FA6-A38C-8554CD876EE9}"/>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B6F38DA3-38EF-4DCF-8078-3DD5E514844D}"/>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59843D1A-6496-43E4-B128-95B21F34902E}"/>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7BAB6946-7495-4AAE-80E4-B9D1418F8266}"/>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E849140B-8B1B-44C7-AB7B-C0593F700B4A}"/>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D4467E79-DF69-40A8-918E-3547749D0F36}"/>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8696F9A9-A195-4DDF-80AF-9580FBECA478}"/>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39B106A6-BCBC-477D-A179-60EB12F40DB2}"/>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FF91D519-6F6E-4D3C-90B7-D46F7C2E450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A958474D-C695-4E02-817F-ED5E751EF012}"/>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DC0E364C-C6F2-4144-8802-EF1BEA5C2539}"/>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4DA672AD-3399-4130-A8E2-B1C7C2356FA6}"/>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E256322F-A730-454F-B4AC-97396E43599B}"/>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7C93D01B-A8E1-4092-A7C4-35702CDB41C7}"/>
                </a:ext>
              </a:extLst>
            </p:cNvPr>
            <p:cNvGrpSpPr/>
            <p:nvPr/>
          </p:nvGrpSpPr>
          <p:grpSpPr>
            <a:xfrm>
              <a:off x="5412398" y="6909008"/>
              <a:ext cx="2255371" cy="1515702"/>
              <a:chOff x="5353316" y="7386176"/>
              <a:chExt cx="2255371" cy="1515702"/>
            </a:xfrm>
          </p:grpSpPr>
          <p:sp>
            <p:nvSpPr>
              <p:cNvPr id="34" name="CuadroTexto 33">
                <a:extLst>
                  <a:ext uri="{FF2B5EF4-FFF2-40B4-BE49-F238E27FC236}">
                    <a16:creationId xmlns:a16="http://schemas.microsoft.com/office/drawing/2014/main" id="{82244E6B-1413-4D28-A69A-ACAC580C7419}"/>
                  </a:ext>
                </a:extLst>
              </p:cNvPr>
              <p:cNvSpPr txBox="1"/>
              <p:nvPr/>
            </p:nvSpPr>
            <p:spPr>
              <a:xfrm>
                <a:off x="5353316" y="7386176"/>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D3107CCD-A360-47C0-BA86-00AEC8347B7F}"/>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48AE3561-7E5A-43A7-91DA-9C21638D5AD6}"/>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66FB6536-DFC8-4467-8A29-8BD31D005A19}"/>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1CD277A3-F899-4023-89F6-B47F84CDC513}"/>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10D226A1-CB3E-4E32-9BBC-85A40BC948C1}"/>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BC2797F9-6490-49FE-9E08-B02BB491C2DF}"/>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2204F271-2243-41AC-B7A7-B1B8EB7F731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3552450E-B237-4949-BC15-4D38B1BE30C5}"/>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C6872F59-0DFF-40B5-9B3D-4108B0ECECA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93DBB675-5326-4377-A80F-040F811190B9}"/>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7C11D637-B539-4807-9027-8EE4C0AAE4BB}"/>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C8272031-2848-4C3D-AFFD-0FAB2732A0A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C10D0AB1-6CC3-4107-9B15-9553E5694450}"/>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9A28456D-53BB-4B36-B7AE-209BD3BBFA95}"/>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BCC3B5FB-9519-4B44-95B2-89DF36C90F31}"/>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0D91F119-6EDE-4F46-B015-4C6FDEB3CDC1}"/>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7AFEF02A-510B-483C-98EE-249436BE1B46}"/>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75613736-1DC0-4B63-AB6D-3C713DADF2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E828474A-D673-47BD-8836-7D010FCE4069}"/>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51D98F93-4872-40B4-98DA-0567B2EA7F76}"/>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4AF3E47C-E10A-4F4E-B4D3-FCAABF448334}"/>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15CFB6FC-1E6F-47D7-B04D-68A231EAEF5F}"/>
                </a:ext>
              </a:extLst>
            </p:cNvPr>
            <p:cNvSpPr txBox="1"/>
            <p:nvPr/>
          </p:nvSpPr>
          <p:spPr>
            <a:xfrm>
              <a:off x="-40004" y="8592963"/>
              <a:ext cx="3901420" cy="3416320"/>
            </a:xfrm>
            <a:prstGeom prst="rect">
              <a:avLst/>
            </a:prstGeom>
            <a:noFill/>
          </p:spPr>
          <p:txBody>
            <a:bodyPr wrap="square">
              <a:spAutoFit/>
            </a:bodyPr>
            <a:lstStyle/>
            <a:p>
              <a:pPr algn="just"/>
              <a:r>
                <a:rPr lang="es-MX" sz="1200" u="sng" dirty="0">
                  <a:latin typeface="Century Gothic" panose="020B0502020202020204" pitchFamily="34" charset="0"/>
                </a:rPr>
                <a:t>Se logro dar pie a las actividades que se diseñaron para este día , aún y enfrentándose a fallas de la tecnología, se logro dar resolución a ese problema al que me enfrenté y me permitió buscar solución a algo que no tenia previsto pero que se tomo como un aprendizaje para mi formación. </a:t>
              </a:r>
            </a:p>
            <a:p>
              <a:pPr algn="just"/>
              <a:r>
                <a:rPr lang="es-MX" sz="1200" u="sng" dirty="0">
                  <a:latin typeface="Century Gothic" panose="020B0502020202020204" pitchFamily="34" charset="0"/>
                </a:rPr>
                <a:t>Al respecto, señalan </a:t>
              </a:r>
              <a:r>
                <a:rPr lang="es-MX" sz="1200" u="sng" dirty="0" err="1">
                  <a:latin typeface="Century Gothic" panose="020B0502020202020204" pitchFamily="34" charset="0"/>
                </a:rPr>
                <a:t>Bricall</a:t>
              </a:r>
              <a:r>
                <a:rPr lang="es-MX" sz="1200" u="sng" dirty="0">
                  <a:latin typeface="Century Gothic" panose="020B0502020202020204" pitchFamily="34" charset="0"/>
                </a:rPr>
                <a:t> (2000) y </a:t>
              </a:r>
              <a:r>
                <a:rPr lang="es-MX" sz="1200" u="sng" dirty="0" err="1">
                  <a:latin typeface="Century Gothic" panose="020B0502020202020204" pitchFamily="34" charset="0"/>
                </a:rPr>
                <a:t>Márques</a:t>
              </a:r>
              <a:r>
                <a:rPr lang="es-MX" sz="1200" u="sng" dirty="0">
                  <a:latin typeface="Century Gothic" panose="020B0502020202020204" pitchFamily="34" charset="0"/>
                </a:rPr>
                <a:t> (2002) que las funciones de las TIC desde la perspectiva de los estudiantes tienen las siguientes ventajas: propicia y mantiene el interés, motivación, interacción mediante grupos de trabajo y de discusión que se apoyen en las nuevas herramientas comunicativas: la utilización del correo electrónico, de la videoconferencia y de la red; desarrollo de la iniciativa, aprendizaje a partir de los errores y mayor comunicación entre profesores y alumnos.</a:t>
              </a:r>
              <a:endParaRPr lang="es-MX" sz="1200" u="sng" dirty="0">
                <a:solidFill>
                  <a:schemeClr val="bg1"/>
                </a:solidFill>
                <a:latin typeface="Century Gothic" panose="020B0502020202020204" pitchFamily="34" charset="0"/>
              </a:endParaRPr>
            </a:p>
          </p:txBody>
        </p:sp>
        <p:sp>
          <p:nvSpPr>
            <p:cNvPr id="31" name="Rectángulo: esquinas redondeadas 30">
              <a:extLst>
                <a:ext uri="{FF2B5EF4-FFF2-40B4-BE49-F238E27FC236}">
                  <a16:creationId xmlns:a16="http://schemas.microsoft.com/office/drawing/2014/main" id="{C168F866-44DF-40FF-8826-C95B8D2B8113}"/>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4B49E748-C780-4C82-9470-548571AF1C48}"/>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1BBC8F40-C399-434A-94C0-7A5E980E963B}"/>
                </a:ext>
              </a:extLst>
            </p:cNvPr>
            <p:cNvSpPr txBox="1"/>
            <p:nvPr/>
          </p:nvSpPr>
          <p:spPr>
            <a:xfrm>
              <a:off x="3825086" y="8591560"/>
              <a:ext cx="3901420" cy="2954655"/>
            </a:xfrm>
            <a:prstGeom prst="rect">
              <a:avLst/>
            </a:prstGeom>
            <a:noFill/>
          </p:spPr>
          <p:txBody>
            <a:bodyPr wrap="square">
              <a:spAutoFit/>
            </a:bodyPr>
            <a:lstStyle/>
            <a:p>
              <a:pPr algn="just"/>
              <a:r>
                <a:rPr lang="es-MX" sz="1200" u="sng" dirty="0">
                  <a:latin typeface="Century Gothic" panose="020B0502020202020204" pitchFamily="34" charset="0"/>
                </a:rPr>
                <a:t>Se presento una situación de conflicto en plena clase virtual ya que tuve fallas con mi computadora y el audio.</a:t>
              </a:r>
            </a:p>
            <a:p>
              <a:pPr algn="just"/>
              <a:r>
                <a:rPr lang="es-MX" sz="1200" u="sng" dirty="0">
                  <a:latin typeface="Century Gothic" panose="020B0502020202020204" pitchFamily="34" charset="0"/>
                </a:rPr>
                <a:t>Pero con ayuda de mi educadora y mi disposición para buscar soluciones a dicha problemática se logró compartir con los niños las actividades y conocimientos que ya se tenían planeados.  </a:t>
              </a: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sp>
        <p:nvSpPr>
          <p:cNvPr id="2" name="CuadroTexto 1">
            <a:extLst>
              <a:ext uri="{FF2B5EF4-FFF2-40B4-BE49-F238E27FC236}">
                <a16:creationId xmlns:a16="http://schemas.microsoft.com/office/drawing/2014/main" id="{76B166FF-0129-41EC-B2DC-031E90375D2F}"/>
              </a:ext>
            </a:extLst>
          </p:cNvPr>
          <p:cNvSpPr txBox="1"/>
          <p:nvPr/>
        </p:nvSpPr>
        <p:spPr>
          <a:xfrm>
            <a:off x="603115" y="267987"/>
            <a:ext cx="464528" cy="369332"/>
          </a:xfrm>
          <a:prstGeom prst="rect">
            <a:avLst/>
          </a:prstGeom>
          <a:noFill/>
        </p:spPr>
        <p:txBody>
          <a:bodyPr wrap="square" rtlCol="0">
            <a:spAutoFit/>
          </a:bodyPr>
          <a:lstStyle/>
          <a:p>
            <a:r>
              <a:rPr lang="es-MX" dirty="0"/>
              <a:t>13</a:t>
            </a:r>
          </a:p>
        </p:txBody>
      </p:sp>
      <p:sp>
        <p:nvSpPr>
          <p:cNvPr id="3" name="CuadroTexto 2">
            <a:extLst>
              <a:ext uri="{FF2B5EF4-FFF2-40B4-BE49-F238E27FC236}">
                <a16:creationId xmlns:a16="http://schemas.microsoft.com/office/drawing/2014/main" id="{9EC3E01C-1C4C-4BE3-9C8F-2E2C46C87457}"/>
              </a:ext>
            </a:extLst>
          </p:cNvPr>
          <p:cNvSpPr txBox="1"/>
          <p:nvPr/>
        </p:nvSpPr>
        <p:spPr>
          <a:xfrm>
            <a:off x="1399126" y="288585"/>
            <a:ext cx="480142" cy="369332"/>
          </a:xfrm>
          <a:prstGeom prst="rect">
            <a:avLst/>
          </a:prstGeom>
          <a:noFill/>
        </p:spPr>
        <p:txBody>
          <a:bodyPr wrap="square" rtlCol="0">
            <a:spAutoFit/>
          </a:bodyPr>
          <a:lstStyle/>
          <a:p>
            <a:r>
              <a:rPr lang="es-MX" dirty="0"/>
              <a:t>05</a:t>
            </a:r>
          </a:p>
        </p:txBody>
      </p:sp>
      <p:sp>
        <p:nvSpPr>
          <p:cNvPr id="126" name="CuadroTexto 125">
            <a:extLst>
              <a:ext uri="{FF2B5EF4-FFF2-40B4-BE49-F238E27FC236}">
                <a16:creationId xmlns:a16="http://schemas.microsoft.com/office/drawing/2014/main" id="{59207DB8-92A4-4F9C-A6D1-CD3CA06731E1}"/>
              </a:ext>
            </a:extLst>
          </p:cNvPr>
          <p:cNvSpPr txBox="1"/>
          <p:nvPr/>
        </p:nvSpPr>
        <p:spPr>
          <a:xfrm>
            <a:off x="2214636" y="208698"/>
            <a:ext cx="480142" cy="369332"/>
          </a:xfrm>
          <a:prstGeom prst="rect">
            <a:avLst/>
          </a:prstGeom>
          <a:noFill/>
        </p:spPr>
        <p:txBody>
          <a:bodyPr wrap="square" rtlCol="0">
            <a:spAutoFit/>
          </a:bodyPr>
          <a:lstStyle/>
          <a:p>
            <a:r>
              <a:rPr lang="es-MX" dirty="0"/>
              <a:t>21</a:t>
            </a:r>
          </a:p>
        </p:txBody>
      </p:sp>
      <p:cxnSp>
        <p:nvCxnSpPr>
          <p:cNvPr id="128" name="Conector recto 127">
            <a:extLst>
              <a:ext uri="{FF2B5EF4-FFF2-40B4-BE49-F238E27FC236}">
                <a16:creationId xmlns:a16="http://schemas.microsoft.com/office/drawing/2014/main" id="{6F1AE3AD-DBBC-4C51-A74C-51266FFB7707}"/>
              </a:ext>
            </a:extLst>
          </p:cNvPr>
          <p:cNvCxnSpPr>
            <a:stCxn id="14" idx="0"/>
          </p:cNvCxnSpPr>
          <p:nvPr/>
        </p:nvCxnSpPr>
        <p:spPr>
          <a:xfrm flipH="1">
            <a:off x="2072465" y="682587"/>
            <a:ext cx="4284" cy="4263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Conector recto 129">
            <a:extLst>
              <a:ext uri="{FF2B5EF4-FFF2-40B4-BE49-F238E27FC236}">
                <a16:creationId xmlns:a16="http://schemas.microsoft.com/office/drawing/2014/main" id="{28A0CEB3-C915-491B-BEB5-A8ED850B807A}"/>
              </a:ext>
            </a:extLst>
          </p:cNvPr>
          <p:cNvCxnSpPr>
            <a:stCxn id="13" idx="2"/>
            <a:endCxn id="13" idx="6"/>
          </p:cNvCxnSpPr>
          <p:nvPr/>
        </p:nvCxnSpPr>
        <p:spPr>
          <a:xfrm>
            <a:off x="1910707" y="895947"/>
            <a:ext cx="406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Conector recto 131">
            <a:extLst>
              <a:ext uri="{FF2B5EF4-FFF2-40B4-BE49-F238E27FC236}">
                <a16:creationId xmlns:a16="http://schemas.microsoft.com/office/drawing/2014/main" id="{7E088EAB-167A-4BBA-A3F7-B0F1EFA37E78}"/>
              </a:ext>
            </a:extLst>
          </p:cNvPr>
          <p:cNvCxnSpPr/>
          <p:nvPr/>
        </p:nvCxnSpPr>
        <p:spPr>
          <a:xfrm>
            <a:off x="355425" y="2372026"/>
            <a:ext cx="1082465" cy="46398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Conector recto 133">
            <a:extLst>
              <a:ext uri="{FF2B5EF4-FFF2-40B4-BE49-F238E27FC236}">
                <a16:creationId xmlns:a16="http://schemas.microsoft.com/office/drawing/2014/main" id="{658930A8-0737-4EB9-91FD-A8BFB992A43E}"/>
              </a:ext>
            </a:extLst>
          </p:cNvPr>
          <p:cNvCxnSpPr/>
          <p:nvPr/>
        </p:nvCxnSpPr>
        <p:spPr>
          <a:xfrm flipH="1">
            <a:off x="443677" y="2394943"/>
            <a:ext cx="989600" cy="42505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Conector recto 135">
            <a:extLst>
              <a:ext uri="{FF2B5EF4-FFF2-40B4-BE49-F238E27FC236}">
                <a16:creationId xmlns:a16="http://schemas.microsoft.com/office/drawing/2014/main" id="{38DEAF3B-A707-4E12-8F4D-140397A87A46}"/>
              </a:ext>
            </a:extLst>
          </p:cNvPr>
          <p:cNvCxnSpPr/>
          <p:nvPr/>
        </p:nvCxnSpPr>
        <p:spPr>
          <a:xfrm>
            <a:off x="1602989" y="2394943"/>
            <a:ext cx="1091789" cy="4410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Conector recto 137">
            <a:extLst>
              <a:ext uri="{FF2B5EF4-FFF2-40B4-BE49-F238E27FC236}">
                <a16:creationId xmlns:a16="http://schemas.microsoft.com/office/drawing/2014/main" id="{5B149E71-6FD3-4899-8325-35E9F97CA317}"/>
              </a:ext>
            </a:extLst>
          </p:cNvPr>
          <p:cNvCxnSpPr/>
          <p:nvPr/>
        </p:nvCxnSpPr>
        <p:spPr>
          <a:xfrm flipV="1">
            <a:off x="1615265" y="2394943"/>
            <a:ext cx="981126" cy="4410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Conector recto 139">
            <a:extLst>
              <a:ext uri="{FF2B5EF4-FFF2-40B4-BE49-F238E27FC236}">
                <a16:creationId xmlns:a16="http://schemas.microsoft.com/office/drawing/2014/main" id="{9B44AE6F-3714-4A53-B750-30D5C950BECC}"/>
              </a:ext>
            </a:extLst>
          </p:cNvPr>
          <p:cNvCxnSpPr/>
          <p:nvPr/>
        </p:nvCxnSpPr>
        <p:spPr>
          <a:xfrm>
            <a:off x="5248345" y="3118788"/>
            <a:ext cx="609153" cy="3633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Conector recto 141">
            <a:extLst>
              <a:ext uri="{FF2B5EF4-FFF2-40B4-BE49-F238E27FC236}">
                <a16:creationId xmlns:a16="http://schemas.microsoft.com/office/drawing/2014/main" id="{DBF9C4E8-F58D-4EAA-A3DD-0EB453A90C74}"/>
              </a:ext>
            </a:extLst>
          </p:cNvPr>
          <p:cNvCxnSpPr/>
          <p:nvPr/>
        </p:nvCxnSpPr>
        <p:spPr>
          <a:xfrm flipV="1">
            <a:off x="5075303" y="3174337"/>
            <a:ext cx="914400" cy="33006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4768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77F24244-90C2-4967-B2EA-FF775C615AE5}"/>
              </a:ext>
            </a:extLst>
          </p:cNvPr>
          <p:cNvGrpSpPr/>
          <p:nvPr/>
        </p:nvGrpSpPr>
        <p:grpSpPr>
          <a:xfrm>
            <a:off x="-60113" y="101667"/>
            <a:ext cx="8202188" cy="9788184"/>
            <a:chOff x="-60113" y="101667"/>
            <a:chExt cx="8202188" cy="9788184"/>
          </a:xfrm>
        </p:grpSpPr>
        <p:sp>
          <p:nvSpPr>
            <p:cNvPr id="5" name="Paralelogramo 4">
              <a:extLst>
                <a:ext uri="{FF2B5EF4-FFF2-40B4-BE49-F238E27FC236}">
                  <a16:creationId xmlns:a16="http://schemas.microsoft.com/office/drawing/2014/main" id="{C78C1763-0AF5-43F8-A356-F83C0F5B9B93}"/>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A5304C56-5B8E-4F38-A53A-397E853C60DC}"/>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35AACC89-B262-46A6-8FD7-BA54EC1975C6}"/>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67A1C12C-AD40-4169-B499-5814D9789B3D}"/>
                </a:ext>
              </a:extLst>
            </p:cNvPr>
            <p:cNvGrpSpPr/>
            <p:nvPr/>
          </p:nvGrpSpPr>
          <p:grpSpPr>
            <a:xfrm>
              <a:off x="355425" y="669897"/>
              <a:ext cx="406400" cy="523220"/>
              <a:chOff x="325120" y="927110"/>
              <a:chExt cx="406400" cy="523220"/>
            </a:xfrm>
          </p:grpSpPr>
          <p:sp>
            <p:nvSpPr>
              <p:cNvPr id="124" name="Elipse 123">
                <a:extLst>
                  <a:ext uri="{FF2B5EF4-FFF2-40B4-BE49-F238E27FC236}">
                    <a16:creationId xmlns:a16="http://schemas.microsoft.com/office/drawing/2014/main" id="{F0D38B9F-CE38-4084-B5DA-9B812A863D50}"/>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a16="http://schemas.microsoft.com/office/drawing/2014/main" id="{2D3D5B09-5B90-49DF-A110-E0DC5CBF72A1}"/>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307A9B8E-1829-488D-A348-A96CD670FA22}"/>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A6BB3660-2DC4-43C8-809B-F7486C551F84}"/>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6B22C3FF-B8F2-47DD-ACDA-E534039823A9}"/>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14C7CFA4-046F-44D2-A9F0-F53B08364E62}"/>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633CD97B-782A-4514-95FB-D14EFF3772CD}"/>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EC2DF890-6441-4621-A4C3-E45F46C72376}"/>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D45DE70D-18A2-43BE-BCC8-0FB425B3119B}"/>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DA1AC5B1-1CB0-45A1-8897-A1289E957BFD}"/>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BE4012A9-D96E-49EC-8EAB-AA9804F41A48}"/>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a16="http://schemas.microsoft.com/office/drawing/2014/main" id="{9BEE85C2-8230-4D32-BCB0-65F6AB487A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a16="http://schemas.microsoft.com/office/drawing/2014/main" id="{8B62D6BD-483C-4A28-8C0C-B23E5F02C2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a16="http://schemas.microsoft.com/office/drawing/2014/main" id="{8BF0BDA5-5AF6-4A01-BA9F-8F75A8639D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a16="http://schemas.microsoft.com/office/drawing/2014/main" id="{09A9E746-5472-499B-93DC-3F24718775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a16="http://schemas.microsoft.com/office/drawing/2014/main" id="{482EAEC2-B97E-45DF-95AC-85920BCBD7D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386AA71B-AB5F-48B1-A8B4-71C0AE20D914}"/>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latin typeface="Century Gothic" panose="020B0502020202020204" pitchFamily="34" charset="0"/>
                </a:rPr>
                <a:t>__Conociendo sobre las aves___</a:t>
              </a:r>
              <a:r>
                <a:rPr lang="es-MX" u="sng" dirty="0"/>
                <a:t> ____________________________________________________________</a:t>
              </a:r>
            </a:p>
          </p:txBody>
        </p:sp>
        <p:sp>
          <p:nvSpPr>
            <p:cNvPr id="19" name="Rectángulo 18">
              <a:extLst>
                <a:ext uri="{FF2B5EF4-FFF2-40B4-BE49-F238E27FC236}">
                  <a16:creationId xmlns:a16="http://schemas.microsoft.com/office/drawing/2014/main" id="{98E40E43-E4E1-4027-8280-12630A8E40CA}"/>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9392DD6A-493B-48A8-808F-AA5405350C23}"/>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DA8E4A4D-9230-486E-8DFD-24D43C17F0A6}"/>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a16="http://schemas.microsoft.com/office/drawing/2014/main" id="{0BBF9453-878D-403E-BC30-27570C128EFA}"/>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a16="http://schemas.microsoft.com/office/drawing/2014/main" id="{568B59FF-BC66-4B96-98F4-655D22189318}"/>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74C16413-9231-49DC-8BE8-B24BE86E29B8}"/>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3530E758-5EFA-4828-9592-18AB2C857F4D}"/>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a16="http://schemas.microsoft.com/office/drawing/2014/main" id="{1F138799-8551-4273-9F4C-60735B3D9208}"/>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a16="http://schemas.microsoft.com/office/drawing/2014/main" id="{54C7A9E2-5C39-43CB-94B1-42C5DE92ADC7}"/>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1383DA8C-F5F0-43BD-9784-CA46FD6260A5}"/>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a16="http://schemas.microsoft.com/office/drawing/2014/main" id="{3544311C-5FB0-499A-8123-FC4BB432F01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a16="http://schemas.microsoft.com/office/drawing/2014/main" id="{D886D8E7-B149-4B0F-8D3E-46F04573D62B}"/>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D18BAA12-1063-4739-B252-9943BBF14958}"/>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a16="http://schemas.microsoft.com/office/drawing/2014/main" id="{5C3148B8-FDE7-4C56-9A2D-00A5659EFC91}"/>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a16="http://schemas.microsoft.com/office/drawing/2014/main" id="{5CA6FB23-1C9E-4A74-83DD-8E2CA4B14888}"/>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92AA1FB4-16AD-483A-B7A1-AF7D8F131BF6}"/>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a16="http://schemas.microsoft.com/office/drawing/2014/main" id="{63396DAA-99E2-4E2B-A5DF-076F021DB61D}"/>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a16="http://schemas.microsoft.com/office/drawing/2014/main" id="{711CC780-00C1-46D9-B2D2-BB23C0CC2EEC}"/>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a16="http://schemas.microsoft.com/office/drawing/2014/main" id="{E09865A2-ACE2-48F2-9FBE-677AB0AD3F6B}"/>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a16="http://schemas.microsoft.com/office/drawing/2014/main" id="{0C5673C1-EAA1-4A8F-8561-6C83554F3B13}"/>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a16="http://schemas.microsoft.com/office/drawing/2014/main" id="{1AECC3A8-2868-4CF9-B95E-650815E3ACEF}"/>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B061660C-808D-477C-A888-3FFA6599CC80}"/>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a16="http://schemas.microsoft.com/office/drawing/2014/main" id="{565A246B-CE15-490B-8E01-1A7B171CC734}"/>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a16="http://schemas.microsoft.com/office/drawing/2014/main" id="{8786F6B1-B0B4-4142-98EB-5BE9E177BD72}"/>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47D16EF2-6040-48D4-BE5B-EBCCFAFBF1F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575D6176-28A8-4473-856B-FE302BEC4922}"/>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a16="http://schemas.microsoft.com/office/drawing/2014/main" id="{DB1545BD-EC3B-40F2-BB67-9767F4A49D5A}"/>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a16="http://schemas.microsoft.com/office/drawing/2014/main" id="{4010D703-555E-49AE-A341-8800F95CBD5D}"/>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a16="http://schemas.microsoft.com/office/drawing/2014/main" id="{D112E77B-50B7-4E56-B4F4-26ADF3FE5078}"/>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a16="http://schemas.microsoft.com/office/drawing/2014/main" id="{6D62EAB0-13A1-41CC-9F04-D1558D2720E7}"/>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a16="http://schemas.microsoft.com/office/drawing/2014/main" id="{F1EE4EC6-D573-46A9-B949-8A3B4BBF86BD}"/>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EDF4F79D-7795-41ED-8AEE-5D57FC619B3A}"/>
                </a:ext>
              </a:extLst>
            </p:cNvPr>
            <p:cNvGrpSpPr/>
            <p:nvPr/>
          </p:nvGrpSpPr>
          <p:grpSpPr>
            <a:xfrm>
              <a:off x="-60113" y="3701185"/>
              <a:ext cx="7994134" cy="2219339"/>
              <a:chOff x="-104586" y="3258293"/>
              <a:chExt cx="7994134" cy="2219339"/>
            </a:xfrm>
          </p:grpSpPr>
          <p:grpSp>
            <p:nvGrpSpPr>
              <p:cNvPr id="81" name="Grupo 80">
                <a:extLst>
                  <a:ext uri="{FF2B5EF4-FFF2-40B4-BE49-F238E27FC236}">
                    <a16:creationId xmlns:a16="http://schemas.microsoft.com/office/drawing/2014/main" id="{3C20F0F8-F52A-44E9-9A24-52AC57E2767F}"/>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a16="http://schemas.microsoft.com/office/drawing/2014/main" id="{8D603F44-F713-4E3A-8F90-0E9633105C28}"/>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a16="http://schemas.microsoft.com/office/drawing/2014/main" id="{CA46AFEC-4DB6-4874-A9C4-4FF04C8F377A}"/>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1CFE71C9-B318-47CA-ADB3-21ABCA1748D7}"/>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06C88363-5B0A-4BCA-BFFB-E371A1E7C068}"/>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F66DFB7F-EB0F-401A-A278-5BA0E6BC869F}"/>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A86715D8-E65B-4FAB-9287-632F813F7FDC}"/>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9422A3DC-BDBF-4479-855C-8706950821BC}"/>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333B37D8-C3E9-4576-A800-691878B1C260}"/>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6FD82BF2-024C-44A1-BEBA-EF513ECD34E1}"/>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a16="http://schemas.microsoft.com/office/drawing/2014/main" id="{8DF3ED77-AFCB-4492-AEB7-80921BC92358}"/>
                  </a:ext>
                </a:extLst>
              </p:cNvPr>
              <p:cNvSpPr txBox="1"/>
              <p:nvPr/>
            </p:nvSpPr>
            <p:spPr>
              <a:xfrm>
                <a:off x="3501482" y="3538640"/>
                <a:ext cx="4388066" cy="1938992"/>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900" u="sng" dirty="0">
                    <a:latin typeface="Century Gothic" panose="020B0502020202020204" pitchFamily="34" charset="0"/>
                  </a:rPr>
                  <a:t>Se logró plasmar en las actividades los aprendizajes permitiendo que los alumnos se apropiaran de ellos.</a:t>
                </a:r>
              </a:p>
              <a:p>
                <a:r>
                  <a:rPr lang="es-MX" sz="900" u="sng" dirty="0">
                    <a:latin typeface="Century Gothic" panose="020B0502020202020204" pitchFamily="34" charset="0"/>
                  </a:rPr>
                  <a:t>Se utilizaron herramientas digitales atractivas, además de videos.</a:t>
                </a:r>
              </a:p>
              <a:p>
                <a:pPr algn="just"/>
                <a:r>
                  <a:rPr lang="es-MX" sz="900" u="sng" dirty="0">
                    <a:latin typeface="Century Gothic" panose="020B0502020202020204" pitchFamily="34" charset="0"/>
                  </a:rPr>
                  <a:t>El nivel de complejidad fue el apropiado los niños, al igual que la organización.</a:t>
                </a:r>
              </a:p>
              <a:p>
                <a:pPr algn="just"/>
                <a:r>
                  <a:rPr lang="es-MX" sz="900" u="sng" dirty="0">
                    <a:latin typeface="Century Gothic" panose="020B0502020202020204" pitchFamily="34" charset="0"/>
                  </a:rPr>
                  <a:t> El tiempo de la actividad fue lo adecuado, </a:t>
                </a:r>
              </a:p>
              <a:p>
                <a:pPr algn="just"/>
                <a:r>
                  <a:rPr lang="es-MX" sz="900" u="sng" dirty="0">
                    <a:latin typeface="Century Gothic" panose="020B0502020202020204" pitchFamily="34" charset="0"/>
                  </a:rPr>
                  <a:t>Lo que se planeo fue lo que se realizó en casa con ayuda de los padres.</a:t>
                </a:r>
              </a:p>
              <a:p>
                <a:pPr algn="just"/>
                <a:r>
                  <a:rPr lang="es-MX" sz="900" u="sng" dirty="0">
                    <a:latin typeface="Century Gothic" panose="020B0502020202020204" pitchFamily="34" charset="0"/>
                  </a:rPr>
                  <a:t> </a:t>
                </a:r>
                <a:r>
                  <a:rPr lang="es-MX" sz="9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a:t>
                </a:r>
              </a:p>
            </p:txBody>
          </p:sp>
        </p:grpSp>
        <p:grpSp>
          <p:nvGrpSpPr>
            <p:cNvPr id="24" name="Grupo 23">
              <a:extLst>
                <a:ext uri="{FF2B5EF4-FFF2-40B4-BE49-F238E27FC236}">
                  <a16:creationId xmlns:a16="http://schemas.microsoft.com/office/drawing/2014/main" id="{6EBF659E-8735-4345-BBC6-7CAD37262E98}"/>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2DD5A340-D477-4804-B2C4-E8D5DF596168}"/>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DD29FCEE-112F-4189-B46D-C1D3771D89E0}"/>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876B918D-08E5-413F-AF87-E57272493B19}"/>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D127ABDF-FB5D-4484-9EA4-6CB9CEBC3010}"/>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87D5EF81-76D0-4B77-A245-4D87BB012493}"/>
                  </a:ext>
                </a:extLst>
              </p:cNvPr>
              <p:cNvSpPr txBox="1"/>
              <p:nvPr/>
            </p:nvSpPr>
            <p:spPr>
              <a:xfrm>
                <a:off x="3588271" y="521205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AD8FB19D-90C8-4BCF-9199-0A42040F42ED}"/>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4F59AE84-30E0-4752-96DB-D46FCE73A48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44CB6184-5D33-4D60-A5F6-1577B1A4BDEB}"/>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B0809664-E63E-4A2F-9745-86D5A5C7F49B}"/>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E64D5F98-4E64-4B66-89F4-6670A454A5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557AB23E-532E-4C46-834F-AF9E7DB52B7F}"/>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4F20EC19-FBCF-4F54-9130-58BE160B1AB6}"/>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FD29034C-48A6-4C87-8A15-9113AD0F051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2A55F817-2693-4C45-A416-503989EC6DD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2B0F7AE9-3473-463A-809B-9B7110377D11}"/>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1EA580CF-98BD-4469-B727-A15BDF7755F6}"/>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043F8929-BFE3-4612-872D-B1C20F72FE52}"/>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52B8F252-05DC-46FF-B2A7-46E361127C24}"/>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684B60EF-33A9-4EA3-8FF7-C1CD60F14F42}"/>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BF87813D-ECF9-483B-8332-F7CC36FE5248}"/>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9050374C-EAE0-4B1F-98D9-4541A2EEA3C9}"/>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A5A1DCD3-1178-48B9-B7EF-B522B6A25D25}"/>
                    </a:ext>
                  </a:extLst>
                </p:cNvPr>
                <p:cNvSpPr/>
                <p:nvPr/>
              </p:nvSpPr>
              <p:spPr>
                <a:xfrm>
                  <a:off x="4481792" y="5453154"/>
                  <a:ext cx="140071" cy="148881"/>
                </a:xfrm>
                <a:prstGeom prst="ellipse">
                  <a:avLst/>
                </a:prstGeom>
                <a:solidFill>
                  <a:srgbClr val="FFFF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a16="http://schemas.microsoft.com/office/drawing/2014/main" id="{2E5D19E0-239A-4A65-A502-155B4A5C7E21}"/>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8D40FA16-0B7A-4D6F-BB5A-545AF762E28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F0157E38-F0AD-4EAC-AED6-5295A081342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C4D48B70-7DB6-4F94-82E6-C05B38C4D0D3}"/>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777CB9E3-F6AD-4928-A2A8-04BE85A054F0}"/>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D06C4C8D-3FEB-43FB-B57E-22A4C99AD036}"/>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20879F00-3E9A-4077-A145-B6B4FB98F8CA}"/>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99359BF0-AEE5-4964-924F-25717CA9C990}"/>
                </a:ext>
              </a:extLst>
            </p:cNvPr>
            <p:cNvGrpSpPr/>
            <p:nvPr/>
          </p:nvGrpSpPr>
          <p:grpSpPr>
            <a:xfrm>
              <a:off x="5395260" y="7049770"/>
              <a:ext cx="2255371" cy="1374940"/>
              <a:chOff x="5336178" y="7526938"/>
              <a:chExt cx="2255371" cy="1374940"/>
            </a:xfrm>
          </p:grpSpPr>
          <p:sp>
            <p:nvSpPr>
              <p:cNvPr id="34" name="CuadroTexto 33">
                <a:extLst>
                  <a:ext uri="{FF2B5EF4-FFF2-40B4-BE49-F238E27FC236}">
                    <a16:creationId xmlns:a16="http://schemas.microsoft.com/office/drawing/2014/main" id="{0D04FA41-4BCC-4690-ABCD-BBB41524F0CC}"/>
                  </a:ext>
                </a:extLst>
              </p:cNvPr>
              <p:cNvSpPr txBox="1"/>
              <p:nvPr/>
            </p:nvSpPr>
            <p:spPr>
              <a:xfrm>
                <a:off x="5336178" y="752693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AE3D6B99-897F-4A2F-9A10-47450CD50D1A}"/>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3E2809BE-C13A-4CF2-8026-049C32C5D405}"/>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FF627575-F324-4455-80B8-35C7E3FBA9AA}"/>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3FE2FE26-CA3D-49B0-97FF-E594443CEBF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5254654A-B008-4A28-9379-93479922B07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84282283-904E-455D-AEFB-D57D4AA97269}"/>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59D7401B-4A64-4DBD-B34F-33D854B4F5E8}"/>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C8E3695F-6C69-4BC9-938D-326A7A404241}"/>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BDA7097D-5A3A-4E91-B3C5-93B65EA3F45A}"/>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A76293D7-5651-4B8D-B359-4E8CFFDE63A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2C49A473-AD08-4A74-BD81-54D17CE22299}"/>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2961AC14-550A-49F5-BA0D-3D658ECF2A7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8DDE4903-337F-4603-9EAE-84187498621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F9AA2D08-FD67-41E0-A406-B531706C1292}"/>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A6D2FD43-46B2-4B94-8369-264079CA4EA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BF7C807A-0E21-48C2-9EA3-DB73F5DF3E01}"/>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E0411E1F-44C2-4C32-9B0D-19B8DC20B2FF}"/>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06BF4EEB-9D1C-4375-A6D6-4D37DFB8F7C4}"/>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FB9E5B7B-93C5-4A90-A337-771C2FE072D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53A3036E-09AE-44BE-9CA1-C4F5CE17081D}"/>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F7F0761A-0232-4A45-8141-A7D6E2C92775}"/>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A8F3F351-DC09-4745-8BCC-1FC10A633A1D}"/>
                </a:ext>
              </a:extLst>
            </p:cNvPr>
            <p:cNvSpPr txBox="1"/>
            <p:nvPr/>
          </p:nvSpPr>
          <p:spPr>
            <a:xfrm>
              <a:off x="-40004" y="8592963"/>
              <a:ext cx="3901420" cy="1015663"/>
            </a:xfrm>
            <a:prstGeom prst="rect">
              <a:avLst/>
            </a:prstGeom>
            <a:noFill/>
          </p:spPr>
          <p:txBody>
            <a:bodyPr wrap="square">
              <a:spAutoFit/>
            </a:bodyPr>
            <a:lstStyle/>
            <a:p>
              <a:pPr algn="just"/>
              <a:r>
                <a:rPr lang="es-MX" sz="1200" u="sng" dirty="0">
                  <a:latin typeface="Century Gothic" panose="020B0502020202020204" pitchFamily="34" charset="0"/>
                </a:rPr>
                <a:t>Las madres de familia fueron de gran apoyo se logro tener una buena comunicación entre ellos y yo, compartiendo sus inquietudes y yo al compartirles información estar al pendiente de sus necesidades.</a:t>
              </a:r>
              <a:endParaRPr lang="es-MX" sz="1800" dirty="0">
                <a:solidFill>
                  <a:schemeClr val="bg1"/>
                </a:solidFill>
                <a:latin typeface="Comic Sans MS" panose="030F0702030302020204" pitchFamily="66" charset="0"/>
              </a:endParaRPr>
            </a:p>
          </p:txBody>
        </p:sp>
        <p:sp>
          <p:nvSpPr>
            <p:cNvPr id="31" name="Rectángulo: esquinas redondeadas 30">
              <a:extLst>
                <a:ext uri="{FF2B5EF4-FFF2-40B4-BE49-F238E27FC236}">
                  <a16:creationId xmlns:a16="http://schemas.microsoft.com/office/drawing/2014/main" id="{43E29A7D-8C29-41D2-9463-C7F450C8163F}"/>
                </a:ext>
              </a:extLst>
            </p:cNvPr>
            <p:cNvSpPr/>
            <p:nvPr/>
          </p:nvSpPr>
          <p:spPr>
            <a:xfrm>
              <a:off x="3876573" y="8426610"/>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BD171A4F-0C28-4501-AB97-098258A6A5D5}"/>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5B59CD47-E734-410A-862B-72526AE69852}"/>
                </a:ext>
              </a:extLst>
            </p:cNvPr>
            <p:cNvSpPr txBox="1"/>
            <p:nvPr/>
          </p:nvSpPr>
          <p:spPr>
            <a:xfrm>
              <a:off x="3844748" y="8692033"/>
              <a:ext cx="3901420" cy="430887"/>
            </a:xfrm>
            <a:prstGeom prst="rect">
              <a:avLst/>
            </a:prstGeom>
            <a:noFill/>
          </p:spPr>
          <p:txBody>
            <a:bodyPr wrap="square">
              <a:spAutoFit/>
            </a:bodyPr>
            <a:lstStyle/>
            <a:p>
              <a:pPr algn="just"/>
              <a:r>
                <a:rPr lang="es-MX" sz="1100" u="sng" dirty="0">
                  <a:latin typeface="Century Gothic" panose="020B0502020202020204" pitchFamily="34" charset="0"/>
                </a:rPr>
                <a:t>No se obtuvieron evidencias de todos los alumnos, solo de algunos.. </a:t>
              </a:r>
              <a:endParaRPr lang="es-MX" sz="1800" dirty="0">
                <a:solidFill>
                  <a:schemeClr val="bg1"/>
                </a:solidFill>
                <a:latin typeface="Comic Sans MS" panose="030F0702030302020204" pitchFamily="66" charset="0"/>
              </a:endParaRPr>
            </a:p>
          </p:txBody>
        </p:sp>
      </p:grpSp>
      <p:sp>
        <p:nvSpPr>
          <p:cNvPr id="126" name="CuadroTexto 125">
            <a:extLst>
              <a:ext uri="{FF2B5EF4-FFF2-40B4-BE49-F238E27FC236}">
                <a16:creationId xmlns:a16="http://schemas.microsoft.com/office/drawing/2014/main" id="{F4985C24-9F5A-4634-8BF5-890409C092BF}"/>
              </a:ext>
            </a:extLst>
          </p:cNvPr>
          <p:cNvSpPr txBox="1"/>
          <p:nvPr/>
        </p:nvSpPr>
        <p:spPr>
          <a:xfrm>
            <a:off x="605790" y="210147"/>
            <a:ext cx="461853" cy="369332"/>
          </a:xfrm>
          <a:prstGeom prst="rect">
            <a:avLst/>
          </a:prstGeom>
          <a:noFill/>
          <a:ln>
            <a:noFill/>
          </a:ln>
        </p:spPr>
        <p:txBody>
          <a:bodyPr wrap="square" rtlCol="0">
            <a:spAutoFit/>
          </a:bodyPr>
          <a:lstStyle/>
          <a:p>
            <a:r>
              <a:rPr lang="es-MX" dirty="0"/>
              <a:t>14 </a:t>
            </a:r>
          </a:p>
        </p:txBody>
      </p:sp>
      <p:sp>
        <p:nvSpPr>
          <p:cNvPr id="127" name="CuadroTexto 126">
            <a:extLst>
              <a:ext uri="{FF2B5EF4-FFF2-40B4-BE49-F238E27FC236}">
                <a16:creationId xmlns:a16="http://schemas.microsoft.com/office/drawing/2014/main" id="{40933650-118C-4220-92DA-890F0492678D}"/>
              </a:ext>
            </a:extLst>
          </p:cNvPr>
          <p:cNvSpPr txBox="1"/>
          <p:nvPr/>
        </p:nvSpPr>
        <p:spPr>
          <a:xfrm>
            <a:off x="1375311" y="271025"/>
            <a:ext cx="504620" cy="369332"/>
          </a:xfrm>
          <a:prstGeom prst="rect">
            <a:avLst/>
          </a:prstGeom>
          <a:noFill/>
          <a:ln>
            <a:noFill/>
          </a:ln>
        </p:spPr>
        <p:txBody>
          <a:bodyPr wrap="square" rtlCol="0">
            <a:spAutoFit/>
          </a:bodyPr>
          <a:lstStyle/>
          <a:p>
            <a:r>
              <a:rPr lang="es-MX" dirty="0"/>
              <a:t>05 </a:t>
            </a:r>
          </a:p>
        </p:txBody>
      </p:sp>
      <p:sp>
        <p:nvSpPr>
          <p:cNvPr id="128" name="CuadroTexto 127">
            <a:extLst>
              <a:ext uri="{FF2B5EF4-FFF2-40B4-BE49-F238E27FC236}">
                <a16:creationId xmlns:a16="http://schemas.microsoft.com/office/drawing/2014/main" id="{9C0851B4-B366-4167-B9E0-0577AB8076A4}"/>
              </a:ext>
            </a:extLst>
          </p:cNvPr>
          <p:cNvSpPr txBox="1"/>
          <p:nvPr/>
        </p:nvSpPr>
        <p:spPr>
          <a:xfrm>
            <a:off x="2143131" y="240470"/>
            <a:ext cx="504620" cy="369332"/>
          </a:xfrm>
          <a:prstGeom prst="rect">
            <a:avLst/>
          </a:prstGeom>
          <a:noFill/>
          <a:ln>
            <a:noFill/>
          </a:ln>
        </p:spPr>
        <p:txBody>
          <a:bodyPr wrap="square" rtlCol="0">
            <a:spAutoFit/>
          </a:bodyPr>
          <a:lstStyle/>
          <a:p>
            <a:r>
              <a:rPr lang="es-MX" dirty="0"/>
              <a:t>21 </a:t>
            </a:r>
          </a:p>
        </p:txBody>
      </p:sp>
      <p:cxnSp>
        <p:nvCxnSpPr>
          <p:cNvPr id="130" name="Conector recto 129">
            <a:extLst>
              <a:ext uri="{FF2B5EF4-FFF2-40B4-BE49-F238E27FC236}">
                <a16:creationId xmlns:a16="http://schemas.microsoft.com/office/drawing/2014/main" id="{190E5D3B-2F15-47C3-A1DB-6B9BB65F6657}"/>
              </a:ext>
            </a:extLst>
          </p:cNvPr>
          <p:cNvCxnSpPr>
            <a:cxnSpLocks/>
          </p:cNvCxnSpPr>
          <p:nvPr/>
        </p:nvCxnSpPr>
        <p:spPr>
          <a:xfrm flipH="1">
            <a:off x="2617032" y="704183"/>
            <a:ext cx="12282" cy="5031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Conector recto 131">
            <a:extLst>
              <a:ext uri="{FF2B5EF4-FFF2-40B4-BE49-F238E27FC236}">
                <a16:creationId xmlns:a16="http://schemas.microsoft.com/office/drawing/2014/main" id="{97B7B061-C8EC-426E-979F-B0DD950B8C78}"/>
              </a:ext>
            </a:extLst>
          </p:cNvPr>
          <p:cNvCxnSpPr>
            <a:cxnSpLocks/>
          </p:cNvCxnSpPr>
          <p:nvPr/>
        </p:nvCxnSpPr>
        <p:spPr>
          <a:xfrm>
            <a:off x="2424712" y="931507"/>
            <a:ext cx="3818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Conector recto 137">
            <a:extLst>
              <a:ext uri="{FF2B5EF4-FFF2-40B4-BE49-F238E27FC236}">
                <a16:creationId xmlns:a16="http://schemas.microsoft.com/office/drawing/2014/main" id="{1CEABA3B-C433-4071-B7D7-F41EB7251ABF}"/>
              </a:ext>
            </a:extLst>
          </p:cNvPr>
          <p:cNvCxnSpPr/>
          <p:nvPr/>
        </p:nvCxnSpPr>
        <p:spPr>
          <a:xfrm>
            <a:off x="2759064" y="2362616"/>
            <a:ext cx="1096772" cy="5211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Conector recto 139">
            <a:extLst>
              <a:ext uri="{FF2B5EF4-FFF2-40B4-BE49-F238E27FC236}">
                <a16:creationId xmlns:a16="http://schemas.microsoft.com/office/drawing/2014/main" id="{5D7D64AB-75E5-4081-A582-A3550E09A8CE}"/>
              </a:ext>
            </a:extLst>
          </p:cNvPr>
          <p:cNvCxnSpPr/>
          <p:nvPr/>
        </p:nvCxnSpPr>
        <p:spPr>
          <a:xfrm flipV="1">
            <a:off x="2758345" y="2410262"/>
            <a:ext cx="1116961" cy="4728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Conector recto 141">
            <a:extLst>
              <a:ext uri="{FF2B5EF4-FFF2-40B4-BE49-F238E27FC236}">
                <a16:creationId xmlns:a16="http://schemas.microsoft.com/office/drawing/2014/main" id="{129AE939-7DF9-4AC9-9C38-B73DF8BE50C1}"/>
              </a:ext>
            </a:extLst>
          </p:cNvPr>
          <p:cNvCxnSpPr/>
          <p:nvPr/>
        </p:nvCxnSpPr>
        <p:spPr>
          <a:xfrm>
            <a:off x="4017266" y="3118315"/>
            <a:ext cx="739347" cy="3633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Conector recto 2">
            <a:extLst>
              <a:ext uri="{FF2B5EF4-FFF2-40B4-BE49-F238E27FC236}">
                <a16:creationId xmlns:a16="http://schemas.microsoft.com/office/drawing/2014/main" id="{612EF5D1-3D90-4BC0-8E15-79A14B89725C}"/>
              </a:ext>
            </a:extLst>
          </p:cNvPr>
          <p:cNvCxnSpPr/>
          <p:nvPr/>
        </p:nvCxnSpPr>
        <p:spPr>
          <a:xfrm flipV="1">
            <a:off x="3917414" y="3118315"/>
            <a:ext cx="839199" cy="3860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457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725D8B-94ED-4BBF-B15A-03133EFE80C3}"/>
              </a:ext>
            </a:extLst>
          </p:cNvPr>
          <p:cNvSpPr>
            <a:spLocks noGrp="1"/>
          </p:cNvSpPr>
          <p:nvPr>
            <p:ph type="title"/>
          </p:nvPr>
        </p:nvSpPr>
        <p:spPr/>
        <p:txBody>
          <a:bodyPr/>
          <a:lstStyle/>
          <a:p>
            <a:r>
              <a:rPr lang="es-MX" dirty="0"/>
              <a:t>REFERENCIAS</a:t>
            </a:r>
          </a:p>
        </p:txBody>
      </p:sp>
      <p:sp>
        <p:nvSpPr>
          <p:cNvPr id="3" name="Marcador de contenido 2">
            <a:extLst>
              <a:ext uri="{FF2B5EF4-FFF2-40B4-BE49-F238E27FC236}">
                <a16:creationId xmlns:a16="http://schemas.microsoft.com/office/drawing/2014/main" id="{610D21B8-558E-417F-B029-25D9517A7724}"/>
              </a:ext>
            </a:extLst>
          </p:cNvPr>
          <p:cNvSpPr>
            <a:spLocks noGrp="1"/>
          </p:cNvSpPr>
          <p:nvPr>
            <p:ph idx="1"/>
          </p:nvPr>
        </p:nvSpPr>
        <p:spPr/>
        <p:txBody>
          <a:bodyPr/>
          <a:lstStyle/>
          <a:p>
            <a:r>
              <a:rPr lang="es-MX" dirty="0" err="1">
                <a:latin typeface="Century Gothic" panose="020B0502020202020204" pitchFamily="34" charset="0"/>
              </a:rPr>
              <a:t>Atorresi</a:t>
            </a:r>
            <a:r>
              <a:rPr lang="es-MX" dirty="0">
                <a:latin typeface="Century Gothic" panose="020B0502020202020204" pitchFamily="34" charset="0"/>
              </a:rPr>
              <a:t>, A. (2005). Taller de Escritura II. Las respuestas a consignas de escritura académica. Curso de postgrado Enseñanza de las ciencias sociales, construcción del conocimiento y actualización disciplinar. FLACSO Argentina.</a:t>
            </a:r>
          </a:p>
          <a:p>
            <a:r>
              <a:rPr lang="es-MX" sz="2400" dirty="0">
                <a:latin typeface="Century Gothic" panose="020B0502020202020204" pitchFamily="34" charset="0"/>
                <a:cs typeface="Arial" panose="020B0604020202020204" pitchFamily="34" charset="0"/>
              </a:rPr>
              <a:t>MORENO LUCAS, Francisco Manuel (2011): “Proyecto de innovación educativa sobre la formación para las personas que acceden a la prueba de acceso a la Universidad para mayores de 25 años” en Revista </a:t>
            </a:r>
            <a:r>
              <a:rPr lang="es-MX" sz="2400" dirty="0" err="1">
                <a:latin typeface="Century Gothic" panose="020B0502020202020204" pitchFamily="34" charset="0"/>
                <a:cs typeface="Arial" panose="020B0604020202020204" pitchFamily="34" charset="0"/>
              </a:rPr>
              <a:t>Vivat</a:t>
            </a:r>
            <a:r>
              <a:rPr lang="es-MX" sz="2400" dirty="0">
                <a:latin typeface="Century Gothic" panose="020B0502020202020204" pitchFamily="34" charset="0"/>
                <a:cs typeface="Arial" panose="020B0604020202020204" pitchFamily="34" charset="0"/>
              </a:rPr>
              <a:t> Academia, año XIII, </a:t>
            </a:r>
            <a:r>
              <a:rPr lang="es-MX" sz="2400" dirty="0" err="1">
                <a:latin typeface="Century Gothic" panose="020B0502020202020204" pitchFamily="34" charset="0"/>
                <a:cs typeface="Arial" panose="020B0604020202020204" pitchFamily="34" charset="0"/>
              </a:rPr>
              <a:t>nº</a:t>
            </a:r>
            <a:r>
              <a:rPr lang="es-MX" sz="2400" dirty="0">
                <a:latin typeface="Century Gothic" panose="020B0502020202020204" pitchFamily="34" charset="0"/>
                <a:cs typeface="Arial" panose="020B0604020202020204" pitchFamily="34" charset="0"/>
              </a:rPr>
              <a:t> 116: </a:t>
            </a:r>
            <a:r>
              <a:rPr lang="es-MX" sz="2400" dirty="0">
                <a:latin typeface="Century Gothic" panose="020B0502020202020204" pitchFamily="34" charset="0"/>
                <a:cs typeface="Arial" panose="020B0604020202020204" pitchFamily="34" charset="0"/>
                <a:hlinkClick r:id="rId2"/>
              </a:rPr>
              <a:t>http://www.ucm.es/info/vivataca/numeros/n116/DATOSS.htm#pro</a:t>
            </a:r>
            <a:endParaRPr lang="es-MX" sz="2400" dirty="0">
              <a:latin typeface="Century Gothic" panose="020B0502020202020204" pitchFamily="34" charset="0"/>
              <a:cs typeface="Arial" panose="020B0604020202020204" pitchFamily="34" charset="0"/>
            </a:endParaRPr>
          </a:p>
          <a:p>
            <a:r>
              <a:rPr lang="es-MX" sz="2000" dirty="0">
                <a:latin typeface="Century Gothic" panose="020B0502020202020204" pitchFamily="34" charset="0"/>
              </a:rPr>
              <a:t>Marqués, P., (2002). Diseño Y Educación De Programas Educativos Disponible En http://www.xtec.es/pmarques/edusoft.htm. [consultado julio 10, 2002].</a:t>
            </a:r>
            <a:endParaRPr lang="es-MX" sz="2400" dirty="0">
              <a:latin typeface="Century Gothic" panose="020B0502020202020204" pitchFamily="34" charset="0"/>
              <a:cs typeface="Arial" panose="020B0604020202020204" pitchFamily="34" charset="0"/>
            </a:endParaRPr>
          </a:p>
          <a:p>
            <a:endParaRPr lang="es-MX" dirty="0"/>
          </a:p>
          <a:p>
            <a:endParaRPr lang="es-MX" dirty="0"/>
          </a:p>
        </p:txBody>
      </p:sp>
    </p:spTree>
    <p:extLst>
      <p:ext uri="{BB962C8B-B14F-4D97-AF65-F5344CB8AC3E}">
        <p14:creationId xmlns:p14="http://schemas.microsoft.com/office/powerpoint/2010/main" val="319923533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487</TotalTime>
  <Words>2072</Words>
  <Application>Microsoft Office PowerPoint</Application>
  <PresentationFormat>Personalizado</PresentationFormat>
  <Paragraphs>326</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Calibri Light</vt:lpstr>
      <vt:lpstr>Century Gothic</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JUAN FONG MELENDEZ</cp:lastModifiedBy>
  <cp:revision>31</cp:revision>
  <dcterms:created xsi:type="dcterms:W3CDTF">2020-11-09T23:20:30Z</dcterms:created>
  <dcterms:modified xsi:type="dcterms:W3CDTF">2021-05-14T03:07:38Z</dcterms:modified>
</cp:coreProperties>
</file>