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57" r:id="rId4"/>
    <p:sldId id="260" r:id="rId5"/>
    <p:sldId id="261" r:id="rId6"/>
    <p:sldId id="263" r:id="rId7"/>
    <p:sldId id="262" r:id="rId8"/>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12" autoAdjust="0"/>
    <p:restoredTop sz="94249" autoAdjust="0"/>
  </p:normalViewPr>
  <p:slideViewPr>
    <p:cSldViewPr snapToGrid="0">
      <p:cViewPr>
        <p:scale>
          <a:sx n="100" d="100"/>
          <a:sy n="100" d="100"/>
        </p:scale>
        <p:origin x="786" y="-3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flores" userId="5d0269ee9b06e5e9" providerId="LiveId" clId="{9B543ED0-36A2-4933-BBDF-748AD0B4AAF0}"/>
    <pc:docChg chg="modSld">
      <pc:chgData name="andrea flores" userId="5d0269ee9b06e5e9" providerId="LiveId" clId="{9B543ED0-36A2-4933-BBDF-748AD0B4AAF0}" dt="2021-05-11T03:55:55.028" v="138" actId="20577"/>
      <pc:docMkLst>
        <pc:docMk/>
      </pc:docMkLst>
      <pc:sldChg chg="modSp mod">
        <pc:chgData name="andrea flores" userId="5d0269ee9b06e5e9" providerId="LiveId" clId="{9B543ED0-36A2-4933-BBDF-748AD0B4AAF0}" dt="2021-05-11T03:54:10.390" v="27" actId="20577"/>
        <pc:sldMkLst>
          <pc:docMk/>
          <pc:sldMk cId="733152472" sldId="258"/>
        </pc:sldMkLst>
        <pc:spChg chg="mod">
          <ac:chgData name="andrea flores" userId="5d0269ee9b06e5e9" providerId="LiveId" clId="{9B543ED0-36A2-4933-BBDF-748AD0B4AAF0}" dt="2021-05-11T03:54:10.390" v="27" actId="20577"/>
          <ac:spMkLst>
            <pc:docMk/>
            <pc:sldMk cId="733152472" sldId="258"/>
            <ac:spMk id="5" creationId="{00000000-0000-0000-0000-000000000000}"/>
          </ac:spMkLst>
        </pc:spChg>
      </pc:sldChg>
      <pc:sldChg chg="modSp mod">
        <pc:chgData name="andrea flores" userId="5d0269ee9b06e5e9" providerId="LiveId" clId="{9B543ED0-36A2-4933-BBDF-748AD0B4AAF0}" dt="2021-05-11T03:55:55.028" v="138" actId="20577"/>
        <pc:sldMkLst>
          <pc:docMk/>
          <pc:sldMk cId="2211735912" sldId="259"/>
        </pc:sldMkLst>
        <pc:spChg chg="mod">
          <ac:chgData name="andrea flores" userId="5d0269ee9b06e5e9" providerId="LiveId" clId="{9B543ED0-36A2-4933-BBDF-748AD0B4AAF0}" dt="2021-05-11T03:55:55.028" v="138" actId="20577"/>
          <ac:spMkLst>
            <pc:docMk/>
            <pc:sldMk cId="2211735912" sldId="259"/>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13/05/2021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13/05/2021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13/05/2021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13/05/2021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4679" y="165191"/>
            <a:ext cx="6707803" cy="1649191"/>
          </a:xfrm>
        </p:spPr>
        <p:txBody>
          <a:bodyPr>
            <a:normAutofit/>
          </a:bodyPr>
          <a:lstStyle/>
          <a:p>
            <a:pPr algn="ctr"/>
            <a:r>
              <a:rPr lang="es-MX" sz="2000" b="1" dirty="0">
                <a:latin typeface="Arial" panose="020B0604020202020204" pitchFamily="34" charset="0"/>
                <a:cs typeface="Arial" panose="020B0604020202020204" pitchFamily="34" charset="0"/>
              </a:rPr>
              <a:t>Escuela Normal de Educación Preescolar del Estado de Coahuila</a:t>
            </a:r>
            <a:br>
              <a:rPr lang="es-MX" sz="2000" b="1" dirty="0">
                <a:latin typeface="Arial" panose="020B0604020202020204" pitchFamily="34" charset="0"/>
                <a:cs typeface="Arial" panose="020B0604020202020204" pitchFamily="34" charset="0"/>
              </a:rPr>
            </a:br>
            <a:r>
              <a:rPr lang="es-MX" sz="2000" b="1" dirty="0">
                <a:latin typeface="Arial" panose="020B0604020202020204" pitchFamily="34" charset="0"/>
                <a:cs typeface="Arial" panose="020B0604020202020204" pitchFamily="34" charset="0"/>
              </a:rPr>
              <a:t>2020 – 2021</a:t>
            </a:r>
            <a:r>
              <a:rPr lang="es-MX" sz="2800" b="1" dirty="0">
                <a:latin typeface="Arial" panose="020B0604020202020204" pitchFamily="34" charset="0"/>
                <a:cs typeface="Arial" panose="020B0604020202020204" pitchFamily="34" charset="0"/>
              </a:rPr>
              <a:t/>
            </a:r>
            <a:br>
              <a:rPr lang="es-MX" sz="2800" b="1" dirty="0">
                <a:latin typeface="Arial" panose="020B0604020202020204" pitchFamily="34" charset="0"/>
                <a:cs typeface="Arial" panose="020B0604020202020204" pitchFamily="34" charset="0"/>
              </a:rPr>
            </a:br>
            <a:endParaRPr lang="es-MX" sz="2800" b="1" dirty="0">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pic>
        <p:nvPicPr>
          <p:cNvPr id="4" name="Marcador de contenid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72706" y="1351339"/>
            <a:ext cx="1231746" cy="1511111"/>
          </a:xfrm>
        </p:spPr>
      </p:pic>
      <p:sp>
        <p:nvSpPr>
          <p:cNvPr id="5" name="CuadroTexto 4"/>
          <p:cNvSpPr txBox="1"/>
          <p:nvPr/>
        </p:nvSpPr>
        <p:spPr>
          <a:xfrm>
            <a:off x="172613" y="3136717"/>
            <a:ext cx="7431932" cy="6001643"/>
          </a:xfrm>
          <a:prstGeom prst="rect">
            <a:avLst/>
          </a:prstGeom>
          <a:noFill/>
        </p:spPr>
        <p:txBody>
          <a:bodyPr wrap="square" rtlCol="0">
            <a:spAutoFit/>
          </a:bodyPr>
          <a:lstStyle/>
          <a:p>
            <a:pPr algn="ctr"/>
            <a:r>
              <a:rPr lang="es-MX" sz="1600" b="1" dirty="0">
                <a:latin typeface="Arial" panose="020B0604020202020204" pitchFamily="34" charset="0"/>
                <a:cs typeface="Arial" panose="020B0604020202020204" pitchFamily="34" charset="0"/>
              </a:rPr>
              <a:t>Docente: </a:t>
            </a:r>
            <a:r>
              <a:rPr lang="es-MX" sz="1600" dirty="0">
                <a:latin typeface="Arial" panose="020B0604020202020204" pitchFamily="34" charset="0"/>
                <a:cs typeface="Arial" panose="020B0604020202020204" pitchFamily="34" charset="0"/>
              </a:rPr>
              <a:t>Dolores Patricia Segovia Gómez. </a:t>
            </a:r>
          </a:p>
          <a:p>
            <a:pPr algn="ctr"/>
            <a:r>
              <a:rPr lang="es-MX" sz="1600" b="1" dirty="0">
                <a:latin typeface="Arial" panose="020B0604020202020204" pitchFamily="34" charset="0"/>
                <a:cs typeface="Arial" panose="020B0604020202020204" pitchFamily="34" charset="0"/>
              </a:rPr>
              <a:t>Asignatura: </a:t>
            </a:r>
            <a:r>
              <a:rPr lang="es-MX" sz="1600" dirty="0">
                <a:latin typeface="Arial" panose="020B0604020202020204" pitchFamily="34" charset="0"/>
                <a:cs typeface="Arial" panose="020B0604020202020204" pitchFamily="34" charset="0"/>
              </a:rPr>
              <a:t>Trabajo docente y proyectos de mejora escolar.</a:t>
            </a:r>
          </a:p>
          <a:p>
            <a:pPr algn="ctr"/>
            <a:r>
              <a:rPr lang="es-MX" sz="1600" b="1" dirty="0">
                <a:latin typeface="Arial" panose="020B0604020202020204" pitchFamily="34" charset="0"/>
                <a:cs typeface="Arial" panose="020B0604020202020204" pitchFamily="34" charset="0"/>
              </a:rPr>
              <a:t>Diario </a:t>
            </a:r>
          </a:p>
          <a:p>
            <a:pPr algn="ctr"/>
            <a:r>
              <a:rPr lang="es-MX" sz="1600" b="1" dirty="0">
                <a:latin typeface="Arial" panose="020B0604020202020204" pitchFamily="34" charset="0"/>
                <a:cs typeface="Arial" panose="020B0604020202020204" pitchFamily="34" charset="0"/>
              </a:rPr>
              <a:t>Competencias: </a:t>
            </a:r>
          </a:p>
          <a:p>
            <a:pPr algn="just"/>
            <a:r>
              <a:rPr lang="es-MX" sz="1600" dirty="0">
                <a:latin typeface="Arial" panose="020B0604020202020204" pitchFamily="34" charset="0"/>
                <a:cs typeface="Arial" panose="020B0604020202020204" pitchFamily="34" charset="0"/>
              </a:rPr>
              <a:t>• Detecta los procesos de aprendizaje de sus alumnos para favorecer su desarrollo cognitivo y socioemocional.</a:t>
            </a:r>
          </a:p>
          <a:p>
            <a:pPr algn="just"/>
            <a:r>
              <a:rPr lang="es-MX" sz="1600" dirty="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algn="just"/>
            <a:r>
              <a:rPr lang="es-MX" sz="1600" dirty="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600" dirty="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algn="just"/>
            <a:r>
              <a:rPr lang="es-MX" sz="1600" dirty="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algn="just"/>
            <a:r>
              <a:rPr lang="es-MX" sz="1600" dirty="0">
                <a:latin typeface="Arial" panose="020B0604020202020204" pitchFamily="34" charset="0"/>
                <a:cs typeface="Arial" panose="020B0604020202020204" pitchFamily="34" charset="0"/>
              </a:rPr>
              <a:t>• Actúa de manera ética ante la diversidad de situaciones que se presentan en la práctica profesional.</a:t>
            </a:r>
          </a:p>
          <a:p>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Alumna: Paulina Guerrero Sánchez #9. </a:t>
            </a:r>
          </a:p>
          <a:p>
            <a:pPr algn="ctr"/>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3° “A”</a:t>
            </a:r>
          </a:p>
          <a:p>
            <a:pPr algn="ctr"/>
            <a:r>
              <a:rPr lang="es-MX" sz="1600" dirty="0">
                <a:latin typeface="Arial" panose="020B0604020202020204" pitchFamily="34" charset="0"/>
                <a:cs typeface="Arial" panose="020B0604020202020204" pitchFamily="34" charset="0"/>
              </a:rPr>
              <a:t>Saltillo Coahuila, a Mayo del 2021                                                                                                                                                                                        </a:t>
            </a:r>
            <a:endParaRPr lang="es-MX" sz="1600" dirty="0"/>
          </a:p>
        </p:txBody>
      </p:sp>
    </p:spTree>
    <p:extLst>
      <p:ext uri="{BB962C8B-B14F-4D97-AF65-F5344CB8AC3E}">
        <p14:creationId xmlns:p14="http://schemas.microsoft.com/office/powerpoint/2010/main" val="733152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1050587" y="1926077"/>
            <a:ext cx="5564222" cy="5909310"/>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Día Lunes 10 de Mayo del 2021</a:t>
            </a:r>
          </a:p>
          <a:p>
            <a:endParaRPr lang="es-MX" b="1"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El día de hoy se suspendió la actividad de el área de educación socioemocional que era la que se tenía planeada, por verse como día festivo, como practicante sólo me presenté con el grupo, di los buenos días, y pedí como pase de asistencia un audio de los niños con un mensaje para felicitar a sus mamás dando respuesta a estos con un </a:t>
            </a:r>
            <a:r>
              <a:rPr lang="es-MX" dirty="0" err="1">
                <a:latin typeface="Arial" panose="020B0604020202020204" pitchFamily="34" charset="0"/>
                <a:cs typeface="Arial" panose="020B0604020202020204" pitchFamily="34" charset="0"/>
              </a:rPr>
              <a:t>sticker</a:t>
            </a:r>
            <a:r>
              <a:rPr lang="es-MX" dirty="0">
                <a:latin typeface="Arial" panose="020B0604020202020204" pitchFamily="34" charset="0"/>
                <a:cs typeface="Arial" panose="020B0604020202020204" pitchFamily="34" charset="0"/>
              </a:rPr>
              <a:t> para registrar la asistencia.</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Las actividades que se llevaron fueron por parte de la Institución, en dónde la Educadora les hizo llegar un vídeo de las mañanitas y un vídeo con fotografías madre e hijo. </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Por esta vez sólo me correspondió estar al pendiente de las asistencias. </a:t>
            </a:r>
          </a:p>
          <a:p>
            <a:endParaRPr lang="es-MX" dirty="0">
              <a:latin typeface="Arial" panose="020B0604020202020204" pitchFamily="34" charset="0"/>
              <a:cs typeface="Arial" panose="020B0604020202020204" pitchFamily="34" charset="0"/>
            </a:endParaRPr>
          </a:p>
          <a:p>
            <a:endParaRPr lang="es-MX" b="1"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2211735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10</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Mayo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spTree>
    <p:extLst>
      <p:ext uri="{BB962C8B-B14F-4D97-AF65-F5344CB8AC3E}">
        <p14:creationId xmlns:p14="http://schemas.microsoft.com/office/powerpoint/2010/main" val="52632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76625"/>
            <a:chOff x="-60113" y="101667"/>
            <a:chExt cx="8202188" cy="9876625"/>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solidFill>
                <a:schemeClr val="bg1"/>
              </a:solid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53133" y="1318700"/>
              <a:ext cx="7777163" cy="369332"/>
            </a:xfrm>
            <a:prstGeom prst="rect">
              <a:avLst/>
            </a:prstGeom>
            <a:noFill/>
          </p:spPr>
          <p:txBody>
            <a:bodyPr wrap="square" rtlCol="0">
              <a:spAutoFit/>
            </a:bodyPr>
            <a:lstStyle/>
            <a:p>
              <a:r>
                <a:rPr lang="es-MX" dirty="0"/>
                <a:t>Situación de Aprendizaje: </a:t>
              </a:r>
              <a:r>
                <a:rPr lang="es-MX" u="sng" dirty="0" smtClean="0"/>
                <a:t>Trabajando </a:t>
              </a:r>
              <a:r>
                <a:rPr lang="es-MX" u="sng" dirty="0"/>
                <a:t>en </a:t>
              </a:r>
              <a:r>
                <a:rPr lang="es-MX" u="sng" dirty="0" smtClean="0"/>
                <a:t>casa</a:t>
              </a:r>
              <a:endParaRPr lang="es-MX" u="sng" dirty="0"/>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94780" y="3620043"/>
                <a:ext cx="3950342" cy="120032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just"/>
                <a:r>
                  <a:rPr lang="es-MX" sz="1200" dirty="0" smtClean="0">
                    <a:latin typeface="Comic Sans MS" panose="030F0702030302020204" pitchFamily="66" charset="0"/>
                  </a:rPr>
                  <a:t>Las actividades que se realizaron fueron planeadas basándonos en el programa de aprende en casa, sin embargo es difícil para algunos niños realizar las actividades pues no tienen apoyo por parte de los papás en casa.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34545" y="8593297"/>
              <a:ext cx="3844465" cy="1384995"/>
            </a:xfrm>
            <a:prstGeom prst="rect">
              <a:avLst/>
            </a:prstGeom>
            <a:noFill/>
          </p:spPr>
          <p:txBody>
            <a:bodyPr wrap="square">
              <a:spAutoFit/>
            </a:bodyPr>
            <a:lstStyle/>
            <a:p>
              <a:pPr algn="just"/>
              <a:r>
                <a:rPr lang="es-MX" sz="1200" dirty="0" smtClean="0">
                  <a:latin typeface="Comic Sans MS" panose="030F0702030302020204" pitchFamily="66" charset="0"/>
                </a:rPr>
                <a:t>Durante este día hubo mucha respuesta en la realización de actividades, por parte de los niños, esto quiere decir que los padres de familiar si los están apoyando en casa y más que nada reforzando el aprendizaje. No todos tuvieron asistencia pero si participo y estuvo al pendiente del grupo la mayoría. </a:t>
              </a:r>
              <a:endParaRPr lang="es-MX" sz="1200" dirty="0">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79298" y="8650606"/>
              <a:ext cx="3864509" cy="1200329"/>
            </a:xfrm>
            <a:prstGeom prst="rect">
              <a:avLst/>
            </a:prstGeom>
            <a:noFill/>
          </p:spPr>
          <p:txBody>
            <a:bodyPr wrap="square">
              <a:spAutoFit/>
            </a:bodyPr>
            <a:lstStyle/>
            <a:p>
              <a:pPr algn="ctr"/>
              <a:r>
                <a:rPr lang="es-MX" sz="1200" dirty="0" smtClean="0">
                  <a:latin typeface="Comic Sans MS" panose="030F0702030302020204" pitchFamily="66" charset="0"/>
                </a:rPr>
                <a:t>Los aprendizajes esperados no se completan al 100% debido a que es difícil trabajar solo por WhatsApp y  únicamente por audios, videos o fotos. Los niños necesitan interactuar con sus compañeros y por supuesto con la maestra, y debido a las circunstancias es difícil llevarlo a cabo.  </a:t>
              </a:r>
              <a:endParaRPr lang="es-MX" sz="12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smtClean="0"/>
              <a:t>11</a:t>
            </a:r>
            <a:endParaRPr lang="es-MX" dirty="0"/>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Mayo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sp>
        <p:nvSpPr>
          <p:cNvPr id="14" name="Multiplicar 13"/>
          <p:cNvSpPr/>
          <p:nvPr/>
        </p:nvSpPr>
        <p:spPr>
          <a:xfrm>
            <a:off x="1762528" y="2260239"/>
            <a:ext cx="700074" cy="62405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9" name="Multiplicar 128"/>
          <p:cNvSpPr/>
          <p:nvPr/>
        </p:nvSpPr>
        <p:spPr>
          <a:xfrm>
            <a:off x="872573" y="641529"/>
            <a:ext cx="488049" cy="505903"/>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1" name="Multiplicar 130"/>
          <p:cNvSpPr/>
          <p:nvPr/>
        </p:nvSpPr>
        <p:spPr>
          <a:xfrm>
            <a:off x="4010875" y="2986649"/>
            <a:ext cx="700074" cy="62405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3" name="Multiplicar 132"/>
          <p:cNvSpPr/>
          <p:nvPr/>
        </p:nvSpPr>
        <p:spPr>
          <a:xfrm>
            <a:off x="111707" y="4316958"/>
            <a:ext cx="230283" cy="21696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4" name="Multiplicar 153"/>
          <p:cNvSpPr/>
          <p:nvPr/>
        </p:nvSpPr>
        <p:spPr>
          <a:xfrm>
            <a:off x="111548" y="4507314"/>
            <a:ext cx="230283" cy="21696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6" name="Multiplicar 155"/>
          <p:cNvSpPr/>
          <p:nvPr/>
        </p:nvSpPr>
        <p:spPr>
          <a:xfrm>
            <a:off x="121231" y="4707904"/>
            <a:ext cx="230283" cy="21696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7" name="Multiplicar 156"/>
          <p:cNvSpPr/>
          <p:nvPr/>
        </p:nvSpPr>
        <p:spPr>
          <a:xfrm>
            <a:off x="121073" y="5080551"/>
            <a:ext cx="230283" cy="21696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8" name="Multiplicar 157"/>
          <p:cNvSpPr/>
          <p:nvPr/>
        </p:nvSpPr>
        <p:spPr>
          <a:xfrm>
            <a:off x="5140957" y="6347227"/>
            <a:ext cx="230283" cy="21696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9" name="Multiplicar 158"/>
          <p:cNvSpPr/>
          <p:nvPr/>
        </p:nvSpPr>
        <p:spPr>
          <a:xfrm>
            <a:off x="5133203" y="6158813"/>
            <a:ext cx="230283" cy="21696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0" name="Multiplicar 159"/>
          <p:cNvSpPr/>
          <p:nvPr/>
        </p:nvSpPr>
        <p:spPr>
          <a:xfrm>
            <a:off x="5148712" y="5975481"/>
            <a:ext cx="230283" cy="21696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2" name="Multiplicar 161"/>
          <p:cNvSpPr/>
          <p:nvPr/>
        </p:nvSpPr>
        <p:spPr>
          <a:xfrm>
            <a:off x="5130355" y="6529143"/>
            <a:ext cx="230283" cy="21696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3" name="Multiplicar 162"/>
          <p:cNvSpPr/>
          <p:nvPr/>
        </p:nvSpPr>
        <p:spPr>
          <a:xfrm>
            <a:off x="6870626" y="7291666"/>
            <a:ext cx="230283" cy="21696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4" name="Multiplicar 163"/>
          <p:cNvSpPr/>
          <p:nvPr/>
        </p:nvSpPr>
        <p:spPr>
          <a:xfrm>
            <a:off x="6149590" y="7491128"/>
            <a:ext cx="230283" cy="21696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7" name="Multiplicar 166"/>
          <p:cNvSpPr/>
          <p:nvPr/>
        </p:nvSpPr>
        <p:spPr>
          <a:xfrm>
            <a:off x="6149589" y="7690463"/>
            <a:ext cx="230283" cy="21696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8" name="Multiplicar 187"/>
          <p:cNvSpPr/>
          <p:nvPr/>
        </p:nvSpPr>
        <p:spPr>
          <a:xfrm>
            <a:off x="6134099" y="7869934"/>
            <a:ext cx="230283" cy="21696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9" name="Multiplicar 188"/>
          <p:cNvSpPr/>
          <p:nvPr/>
        </p:nvSpPr>
        <p:spPr>
          <a:xfrm>
            <a:off x="6137659" y="8062144"/>
            <a:ext cx="230283" cy="21696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1" name="Multiplicar 190"/>
          <p:cNvSpPr/>
          <p:nvPr/>
        </p:nvSpPr>
        <p:spPr>
          <a:xfrm>
            <a:off x="6140963" y="8251879"/>
            <a:ext cx="230283" cy="21696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360541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748277" y="3637008"/>
                <a:ext cx="3950343" cy="120032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just"/>
                <a:r>
                  <a:rPr lang="es-MX" sz="1200" dirty="0" smtClean="0">
                    <a:latin typeface="Comic Sans MS" panose="030F0702030302020204" pitchFamily="66" charset="0"/>
                  </a:rPr>
                  <a:t>Es difícil lograr observar si los aprendizajes esperados se están llevando acabo al 100%, sin embargo los materiales que utilizamos y la organización de las actividades han sido adecuadas y conforme a lo que se planeo. </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7621" y="8612013"/>
              <a:ext cx="3901420" cy="1200329"/>
            </a:xfrm>
            <a:prstGeom prst="rect">
              <a:avLst/>
            </a:prstGeom>
            <a:noFill/>
          </p:spPr>
          <p:txBody>
            <a:bodyPr wrap="square">
              <a:spAutoFit/>
            </a:bodyPr>
            <a:lstStyle/>
            <a:p>
              <a:pPr algn="ctr"/>
              <a:r>
                <a:rPr lang="es-MX" sz="1200" dirty="0" smtClean="0">
                  <a:latin typeface="Comic Sans MS" panose="030F0702030302020204" pitchFamily="66" charset="0"/>
                </a:rPr>
                <a:t>Los padres de familia han estado apoyando mucho en casa y reforzando el aprendizaje, sin embargo es necesario utilizar estrategias que ayuden y motiven a los niños a realizar las actividades, y no solo eso que también le pongan empeño al momento de hacerlo. </a:t>
              </a:r>
              <a:endParaRPr lang="es-MX" sz="1200" dirty="0">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47209" y="8688079"/>
              <a:ext cx="3901420" cy="1200329"/>
            </a:xfrm>
            <a:prstGeom prst="rect">
              <a:avLst/>
            </a:prstGeom>
            <a:noFill/>
          </p:spPr>
          <p:txBody>
            <a:bodyPr wrap="square">
              <a:spAutoFit/>
            </a:bodyPr>
            <a:lstStyle/>
            <a:p>
              <a:pPr algn="ctr"/>
              <a:r>
                <a:rPr lang="es-MX" sz="1200" dirty="0" smtClean="0">
                  <a:latin typeface="Comic Sans MS" panose="030F0702030302020204" pitchFamily="66" charset="0"/>
                </a:rPr>
                <a:t>Este día hubo menos respuesta al momento de subir las actividades que debían realizar. En nuestra planeación solo era realizar una actividad, pero tuvimos que incorporar actividades del PNCE Y PEMC, en mi opinión son muchas actividades por día para los niños y se agobian con tantas actividades.   </a:t>
              </a:r>
              <a:endParaRPr lang="es-MX" sz="12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5" name="CuadroTexto 124"/>
          <p:cNvSpPr txBox="1"/>
          <p:nvPr/>
        </p:nvSpPr>
        <p:spPr>
          <a:xfrm>
            <a:off x="1277161" y="271545"/>
            <a:ext cx="723744" cy="369332"/>
          </a:xfrm>
          <a:prstGeom prst="rect">
            <a:avLst/>
          </a:prstGeom>
          <a:noFill/>
        </p:spPr>
        <p:txBody>
          <a:bodyPr wrap="square" rtlCol="0">
            <a:spAutoFit/>
          </a:bodyPr>
          <a:lstStyle/>
          <a:p>
            <a:r>
              <a:rPr lang="es-MX" dirty="0"/>
              <a:t>Mayo</a:t>
            </a:r>
          </a:p>
        </p:txBody>
      </p:sp>
      <p:sp>
        <p:nvSpPr>
          <p:cNvPr id="127" name="Multiplicar 126"/>
          <p:cNvSpPr/>
          <p:nvPr/>
        </p:nvSpPr>
        <p:spPr>
          <a:xfrm>
            <a:off x="585263" y="2302351"/>
            <a:ext cx="700074" cy="62405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9" name="CuadroTexto 128"/>
          <p:cNvSpPr txBox="1"/>
          <p:nvPr/>
        </p:nvSpPr>
        <p:spPr>
          <a:xfrm>
            <a:off x="515799" y="245888"/>
            <a:ext cx="723744" cy="369332"/>
          </a:xfrm>
          <a:prstGeom prst="rect">
            <a:avLst/>
          </a:prstGeom>
          <a:noFill/>
        </p:spPr>
        <p:txBody>
          <a:bodyPr wrap="square" rtlCol="0">
            <a:spAutoFit/>
          </a:bodyPr>
          <a:lstStyle/>
          <a:p>
            <a:pPr algn="ctr"/>
            <a:r>
              <a:rPr lang="es-MX" dirty="0" smtClean="0"/>
              <a:t>12</a:t>
            </a:r>
            <a:endParaRPr lang="es-MX" dirty="0"/>
          </a:p>
        </p:txBody>
      </p:sp>
      <p:sp>
        <p:nvSpPr>
          <p:cNvPr id="131" name="CuadroTexto 130"/>
          <p:cNvSpPr txBox="1"/>
          <p:nvPr/>
        </p:nvSpPr>
        <p:spPr>
          <a:xfrm>
            <a:off x="2065923" y="269894"/>
            <a:ext cx="723744" cy="369332"/>
          </a:xfrm>
          <a:prstGeom prst="rect">
            <a:avLst/>
          </a:prstGeom>
          <a:noFill/>
        </p:spPr>
        <p:txBody>
          <a:bodyPr wrap="square" rtlCol="0">
            <a:spAutoFit/>
          </a:bodyPr>
          <a:lstStyle/>
          <a:p>
            <a:pPr algn="ctr"/>
            <a:r>
              <a:rPr lang="es-MX" dirty="0" smtClean="0"/>
              <a:t>2021</a:t>
            </a:r>
            <a:endParaRPr lang="es-MX" dirty="0"/>
          </a:p>
        </p:txBody>
      </p:sp>
      <p:sp>
        <p:nvSpPr>
          <p:cNvPr id="133" name="Multiplicar 132"/>
          <p:cNvSpPr/>
          <p:nvPr/>
        </p:nvSpPr>
        <p:spPr>
          <a:xfrm>
            <a:off x="1368610" y="685017"/>
            <a:ext cx="476607" cy="47372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4" name="CuadroTexto 133">
            <a:extLst>
              <a:ext uri="{FF2B5EF4-FFF2-40B4-BE49-F238E27FC236}">
                <a16:creationId xmlns:a16="http://schemas.microsoft.com/office/drawing/2014/main" id="{C0070B9A-B372-4799-9461-A579B3A946DE}"/>
              </a:ext>
            </a:extLst>
          </p:cNvPr>
          <p:cNvSpPr txBox="1"/>
          <p:nvPr/>
        </p:nvSpPr>
        <p:spPr>
          <a:xfrm>
            <a:off x="53133" y="1318700"/>
            <a:ext cx="7777163" cy="369332"/>
          </a:xfrm>
          <a:prstGeom prst="rect">
            <a:avLst/>
          </a:prstGeom>
          <a:noFill/>
        </p:spPr>
        <p:txBody>
          <a:bodyPr wrap="square" rtlCol="0">
            <a:spAutoFit/>
          </a:bodyPr>
          <a:lstStyle/>
          <a:p>
            <a:r>
              <a:rPr lang="es-MX" dirty="0"/>
              <a:t>Situación de Aprendizaje: </a:t>
            </a:r>
            <a:r>
              <a:rPr lang="es-MX" u="sng" dirty="0" smtClean="0"/>
              <a:t>Trabajando </a:t>
            </a:r>
            <a:r>
              <a:rPr lang="es-MX" u="sng" dirty="0"/>
              <a:t>en </a:t>
            </a:r>
            <a:r>
              <a:rPr lang="es-MX" u="sng" dirty="0" smtClean="0"/>
              <a:t>casa</a:t>
            </a:r>
            <a:endParaRPr lang="es-MX" u="sng" dirty="0"/>
          </a:p>
        </p:txBody>
      </p:sp>
      <p:sp>
        <p:nvSpPr>
          <p:cNvPr id="154" name="Multiplicar 153"/>
          <p:cNvSpPr/>
          <p:nvPr/>
        </p:nvSpPr>
        <p:spPr>
          <a:xfrm>
            <a:off x="4010875" y="2986649"/>
            <a:ext cx="700074" cy="62405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6" name="Multiplicar 155"/>
          <p:cNvSpPr/>
          <p:nvPr/>
        </p:nvSpPr>
        <p:spPr>
          <a:xfrm>
            <a:off x="100095" y="4315442"/>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7" name="Multiplicar 156"/>
          <p:cNvSpPr/>
          <p:nvPr/>
        </p:nvSpPr>
        <p:spPr>
          <a:xfrm>
            <a:off x="100095" y="4515349"/>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8" name="Multiplicar 157"/>
          <p:cNvSpPr/>
          <p:nvPr/>
        </p:nvSpPr>
        <p:spPr>
          <a:xfrm>
            <a:off x="100095" y="4707585"/>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9" name="Multiplicar 158"/>
          <p:cNvSpPr/>
          <p:nvPr/>
        </p:nvSpPr>
        <p:spPr>
          <a:xfrm>
            <a:off x="100095" y="5058147"/>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0" name="Multiplicar 159"/>
          <p:cNvSpPr/>
          <p:nvPr/>
        </p:nvSpPr>
        <p:spPr>
          <a:xfrm>
            <a:off x="5635493" y="5972802"/>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2" name="Multiplicar 161"/>
          <p:cNvSpPr/>
          <p:nvPr/>
        </p:nvSpPr>
        <p:spPr>
          <a:xfrm>
            <a:off x="5643368" y="6154599"/>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3" name="Multiplicar 162"/>
          <p:cNvSpPr/>
          <p:nvPr/>
        </p:nvSpPr>
        <p:spPr>
          <a:xfrm>
            <a:off x="5635492" y="6354680"/>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4" name="Multiplicar 163"/>
          <p:cNvSpPr/>
          <p:nvPr/>
        </p:nvSpPr>
        <p:spPr>
          <a:xfrm>
            <a:off x="5643368" y="6526925"/>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7" name="Multiplicar 166"/>
          <p:cNvSpPr/>
          <p:nvPr/>
        </p:nvSpPr>
        <p:spPr>
          <a:xfrm>
            <a:off x="6843699" y="7276670"/>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8" name="Multiplicar 187"/>
          <p:cNvSpPr/>
          <p:nvPr/>
        </p:nvSpPr>
        <p:spPr>
          <a:xfrm>
            <a:off x="6132709" y="7466235"/>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9" name="Multiplicar 188"/>
          <p:cNvSpPr/>
          <p:nvPr/>
        </p:nvSpPr>
        <p:spPr>
          <a:xfrm>
            <a:off x="6141755" y="7668044"/>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1" name="Multiplicar 190"/>
          <p:cNvSpPr/>
          <p:nvPr/>
        </p:nvSpPr>
        <p:spPr>
          <a:xfrm>
            <a:off x="6132708" y="7879144"/>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3" name="Multiplicar 192"/>
          <p:cNvSpPr/>
          <p:nvPr/>
        </p:nvSpPr>
        <p:spPr>
          <a:xfrm>
            <a:off x="6132707" y="8068136"/>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5" name="Multiplicar 194"/>
          <p:cNvSpPr/>
          <p:nvPr/>
        </p:nvSpPr>
        <p:spPr>
          <a:xfrm>
            <a:off x="6132706" y="8249276"/>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80038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37846"/>
            <a:chOff x="-60113" y="101667"/>
            <a:chExt cx="8202188" cy="9937846"/>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920363"/>
              <a:chOff x="-104586" y="3258293"/>
              <a:chExt cx="7866108" cy="1920363"/>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78218"/>
                <a:ext cx="4114277" cy="1600438"/>
              </a:xfrm>
              <a:prstGeom prst="rect">
                <a:avLst/>
              </a:prstGeom>
              <a:noFill/>
            </p:spPr>
            <p:txBody>
              <a:bodyPr wrap="square" rtlCol="0">
                <a:spAutoFit/>
              </a:bodyPr>
              <a:lstStyle/>
              <a:p>
                <a:pPr algn="ctr"/>
                <a:r>
                  <a:rPr lang="es-MX" sz="1400" b="1" dirty="0" smtClean="0">
                    <a:latin typeface="Comic Sans MS" panose="030F0702030302020204" pitchFamily="66" charset="0"/>
                  </a:rPr>
                  <a:t>Observaciones</a:t>
                </a:r>
                <a:endParaRPr lang="es-MX" sz="1200" b="1" dirty="0" smtClean="0">
                  <a:latin typeface="Comic Sans MS" panose="030F0702030302020204" pitchFamily="66" charset="0"/>
                </a:endParaRPr>
              </a:p>
              <a:p>
                <a:pPr algn="just"/>
                <a:r>
                  <a:rPr lang="es-MX" sz="1200" dirty="0">
                    <a:latin typeface="Comic Sans MS" panose="030F0702030302020204" pitchFamily="66" charset="0"/>
                  </a:rPr>
                  <a:t>Es difícil lograr observar si los aprendizajes esperados se están llevando acabo al 100%, sin embargo los materiales que utilizamos y la organización de las actividades han sido adecuadas y conforme a lo que se planeo. </a:t>
                </a:r>
                <a:r>
                  <a:rPr lang="es-MX" sz="1200" dirty="0" smtClean="0">
                    <a:latin typeface="Comic Sans MS" panose="030F0702030302020204" pitchFamily="66" charset="0"/>
                  </a:rPr>
                  <a:t>El nivel de complejidad fue un poco mas avanzado de lo esperado.</a:t>
                </a:r>
                <a:endParaRPr lang="es-MX" sz="1200" dirty="0">
                  <a:latin typeface="Comic Sans MS" panose="030F0702030302020204" pitchFamily="66" charset="0"/>
                </a:endParaRPr>
              </a:p>
              <a:p>
                <a:pPr algn="ct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46550"/>
            </a:xfrm>
            <a:prstGeom prst="rect">
              <a:avLst/>
            </a:prstGeom>
            <a:noFill/>
          </p:spPr>
          <p:txBody>
            <a:bodyPr wrap="square">
              <a:spAutoFit/>
            </a:bodyPr>
            <a:lstStyle/>
            <a:p>
              <a:pPr algn="ctr"/>
              <a:r>
                <a:rPr lang="es-MX" sz="1100" dirty="0" smtClean="0">
                  <a:latin typeface="Comic Sans MS" panose="030F0702030302020204" pitchFamily="66" charset="0"/>
                </a:rPr>
                <a:t>El día de hoy a pesar de que fueron muchas actividades las que se pusieron en practica, logre desarrollar el interés por realizar las actividades del día de hoy, pues tuve un poco mas de respuesta que ayer</a:t>
              </a:r>
              <a:r>
                <a:rPr lang="es-MX" sz="1100" dirty="0">
                  <a:latin typeface="Comic Sans MS" panose="030F0702030302020204" pitchFamily="66" charset="0"/>
                </a:rPr>
                <a:t>. El papel del profesor en el ámbito de la motivación debe estar centrada </a:t>
              </a:r>
              <a:r>
                <a:rPr lang="es-MX" sz="1100" dirty="0" smtClean="0">
                  <a:latin typeface="Comic Sans MS" panose="030F0702030302020204" pitchFamily="66" charset="0"/>
                </a:rPr>
                <a:t>de tal </a:t>
              </a:r>
              <a:r>
                <a:rPr lang="es-MX" sz="1100" dirty="0">
                  <a:latin typeface="Comic Sans MS" panose="030F0702030302020204" pitchFamily="66" charset="0"/>
                </a:rPr>
                <a:t>manera que los alumnos desarrollen un verdadero gusto por la actividad escolar y comprendan su utilidad personal y </a:t>
              </a:r>
              <a:r>
                <a:rPr lang="es-MX" sz="1100" dirty="0" smtClean="0">
                  <a:latin typeface="Comic Sans MS" panose="030F0702030302020204" pitchFamily="66" charset="0"/>
                </a:rPr>
                <a:t>social. </a:t>
              </a:r>
              <a:endParaRPr lang="es-MX" sz="1100" dirty="0">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629660"/>
              <a:ext cx="3901420" cy="1015663"/>
            </a:xfrm>
            <a:prstGeom prst="rect">
              <a:avLst/>
            </a:prstGeom>
            <a:noFill/>
          </p:spPr>
          <p:txBody>
            <a:bodyPr wrap="square">
              <a:spAutoFit/>
            </a:bodyPr>
            <a:lstStyle/>
            <a:p>
              <a:pPr algn="ctr"/>
              <a:r>
                <a:rPr lang="es-MX" sz="1200" dirty="0" smtClean="0">
                  <a:latin typeface="Comic Sans MS" panose="030F0702030302020204" pitchFamily="66" charset="0"/>
                </a:rPr>
                <a:t>Algunas de las dificultades que se presentaron el día de hoy fueron mínimas pero estas surgieron en relación a una actividad del PEMC, sin embargo se resolvieron las dudas y después mandaron sus evidencias al grupo. </a:t>
              </a:r>
              <a:endParaRPr lang="es-MX" sz="12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5" name="CuadroTexto 124"/>
          <p:cNvSpPr txBox="1"/>
          <p:nvPr/>
        </p:nvSpPr>
        <p:spPr>
          <a:xfrm>
            <a:off x="1277161" y="271545"/>
            <a:ext cx="723744" cy="369332"/>
          </a:xfrm>
          <a:prstGeom prst="rect">
            <a:avLst/>
          </a:prstGeom>
          <a:noFill/>
        </p:spPr>
        <p:txBody>
          <a:bodyPr wrap="square" rtlCol="0">
            <a:spAutoFit/>
          </a:bodyPr>
          <a:lstStyle/>
          <a:p>
            <a:r>
              <a:rPr lang="es-MX" dirty="0"/>
              <a:t>Mayo</a:t>
            </a:r>
          </a:p>
        </p:txBody>
      </p:sp>
      <p:sp>
        <p:nvSpPr>
          <p:cNvPr id="127" name="CuadroTexto 126"/>
          <p:cNvSpPr txBox="1"/>
          <p:nvPr/>
        </p:nvSpPr>
        <p:spPr>
          <a:xfrm>
            <a:off x="515799" y="245888"/>
            <a:ext cx="723744" cy="369332"/>
          </a:xfrm>
          <a:prstGeom prst="rect">
            <a:avLst/>
          </a:prstGeom>
          <a:noFill/>
        </p:spPr>
        <p:txBody>
          <a:bodyPr wrap="square" rtlCol="0">
            <a:spAutoFit/>
          </a:bodyPr>
          <a:lstStyle/>
          <a:p>
            <a:pPr algn="ctr"/>
            <a:r>
              <a:rPr lang="es-MX" dirty="0" smtClean="0"/>
              <a:t>13</a:t>
            </a:r>
            <a:endParaRPr lang="es-MX" dirty="0"/>
          </a:p>
        </p:txBody>
      </p:sp>
      <p:sp>
        <p:nvSpPr>
          <p:cNvPr id="129" name="CuadroTexto 128"/>
          <p:cNvSpPr txBox="1"/>
          <p:nvPr/>
        </p:nvSpPr>
        <p:spPr>
          <a:xfrm>
            <a:off x="2019293" y="283893"/>
            <a:ext cx="723744" cy="369332"/>
          </a:xfrm>
          <a:prstGeom prst="rect">
            <a:avLst/>
          </a:prstGeom>
          <a:noFill/>
        </p:spPr>
        <p:txBody>
          <a:bodyPr wrap="square" rtlCol="0">
            <a:spAutoFit/>
          </a:bodyPr>
          <a:lstStyle/>
          <a:p>
            <a:pPr algn="ctr"/>
            <a:r>
              <a:rPr lang="es-MX" dirty="0" smtClean="0"/>
              <a:t>2021</a:t>
            </a:r>
            <a:endParaRPr lang="es-MX" dirty="0"/>
          </a:p>
        </p:txBody>
      </p:sp>
      <p:sp>
        <p:nvSpPr>
          <p:cNvPr id="131" name="Multiplicar 130"/>
          <p:cNvSpPr/>
          <p:nvPr/>
        </p:nvSpPr>
        <p:spPr>
          <a:xfrm>
            <a:off x="1863565" y="646511"/>
            <a:ext cx="476607" cy="47372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3" name="CuadroTexto 132">
            <a:extLst>
              <a:ext uri="{FF2B5EF4-FFF2-40B4-BE49-F238E27FC236}">
                <a16:creationId xmlns:a16="http://schemas.microsoft.com/office/drawing/2014/main" id="{C0070B9A-B372-4799-9461-A579B3A946DE}"/>
              </a:ext>
            </a:extLst>
          </p:cNvPr>
          <p:cNvSpPr txBox="1"/>
          <p:nvPr/>
        </p:nvSpPr>
        <p:spPr>
          <a:xfrm>
            <a:off x="53133" y="1318700"/>
            <a:ext cx="7777163" cy="369332"/>
          </a:xfrm>
          <a:prstGeom prst="rect">
            <a:avLst/>
          </a:prstGeom>
          <a:noFill/>
        </p:spPr>
        <p:txBody>
          <a:bodyPr wrap="square" rtlCol="0">
            <a:spAutoFit/>
          </a:bodyPr>
          <a:lstStyle/>
          <a:p>
            <a:r>
              <a:rPr lang="es-MX" dirty="0"/>
              <a:t>Situación de Aprendizaje: </a:t>
            </a:r>
            <a:r>
              <a:rPr lang="es-MX" u="sng" dirty="0" smtClean="0"/>
              <a:t>Trabajando </a:t>
            </a:r>
            <a:r>
              <a:rPr lang="es-MX" u="sng" dirty="0"/>
              <a:t>en </a:t>
            </a:r>
            <a:r>
              <a:rPr lang="es-MX" u="sng" dirty="0" smtClean="0"/>
              <a:t>casa</a:t>
            </a:r>
            <a:endParaRPr lang="es-MX" u="sng" dirty="0"/>
          </a:p>
        </p:txBody>
      </p:sp>
      <p:sp>
        <p:nvSpPr>
          <p:cNvPr id="134" name="Multiplicar 133"/>
          <p:cNvSpPr/>
          <p:nvPr/>
        </p:nvSpPr>
        <p:spPr>
          <a:xfrm>
            <a:off x="591295" y="2303804"/>
            <a:ext cx="611776" cy="57390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6" name="Multiplicar 155"/>
          <p:cNvSpPr/>
          <p:nvPr/>
        </p:nvSpPr>
        <p:spPr>
          <a:xfrm>
            <a:off x="1811836" y="2303804"/>
            <a:ext cx="611776" cy="57390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7" name="Multiplicar 156"/>
          <p:cNvSpPr/>
          <p:nvPr/>
        </p:nvSpPr>
        <p:spPr>
          <a:xfrm>
            <a:off x="4137288" y="3029819"/>
            <a:ext cx="611776" cy="57390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8" name="Multiplicar 157"/>
          <p:cNvSpPr/>
          <p:nvPr/>
        </p:nvSpPr>
        <p:spPr>
          <a:xfrm>
            <a:off x="100095" y="4315442"/>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9" name="Multiplicar 158"/>
          <p:cNvSpPr/>
          <p:nvPr/>
        </p:nvSpPr>
        <p:spPr>
          <a:xfrm>
            <a:off x="107964" y="4514872"/>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0" name="Multiplicar 159"/>
          <p:cNvSpPr/>
          <p:nvPr/>
        </p:nvSpPr>
        <p:spPr>
          <a:xfrm>
            <a:off x="90911" y="4691704"/>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2" name="Multiplicar 161"/>
          <p:cNvSpPr/>
          <p:nvPr/>
        </p:nvSpPr>
        <p:spPr>
          <a:xfrm>
            <a:off x="100094" y="5036096"/>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3" name="Multiplicar 162"/>
          <p:cNvSpPr/>
          <p:nvPr/>
        </p:nvSpPr>
        <p:spPr>
          <a:xfrm>
            <a:off x="5100527" y="5947562"/>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4" name="Multiplicar 163"/>
          <p:cNvSpPr/>
          <p:nvPr/>
        </p:nvSpPr>
        <p:spPr>
          <a:xfrm>
            <a:off x="5110852" y="6150827"/>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7" name="Multiplicar 166"/>
          <p:cNvSpPr/>
          <p:nvPr/>
        </p:nvSpPr>
        <p:spPr>
          <a:xfrm>
            <a:off x="5108274" y="6338702"/>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8" name="Multiplicar 187"/>
          <p:cNvSpPr/>
          <p:nvPr/>
        </p:nvSpPr>
        <p:spPr>
          <a:xfrm>
            <a:off x="5115917" y="6527625"/>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9" name="Multiplicar 188"/>
          <p:cNvSpPr/>
          <p:nvPr/>
        </p:nvSpPr>
        <p:spPr>
          <a:xfrm>
            <a:off x="6106766" y="7495541"/>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1" name="Multiplicar 190"/>
          <p:cNvSpPr/>
          <p:nvPr/>
        </p:nvSpPr>
        <p:spPr>
          <a:xfrm>
            <a:off x="6113536" y="7684749"/>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3" name="Multiplicar 192"/>
          <p:cNvSpPr/>
          <p:nvPr/>
        </p:nvSpPr>
        <p:spPr>
          <a:xfrm>
            <a:off x="6120306" y="7885762"/>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5" name="Multiplicar 194"/>
          <p:cNvSpPr/>
          <p:nvPr/>
        </p:nvSpPr>
        <p:spPr>
          <a:xfrm>
            <a:off x="6127076" y="8076277"/>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7" name="Multiplicar 196"/>
          <p:cNvSpPr/>
          <p:nvPr/>
        </p:nvSpPr>
        <p:spPr>
          <a:xfrm>
            <a:off x="6121814" y="8253359"/>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9" name="Multiplicar 198"/>
          <p:cNvSpPr/>
          <p:nvPr/>
        </p:nvSpPr>
        <p:spPr>
          <a:xfrm>
            <a:off x="6836835" y="7257570"/>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725556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10153289"/>
            <a:chOff x="-60113" y="101667"/>
            <a:chExt cx="8202188" cy="10153289"/>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latin typeface="Comic Sans MS" panose="030F0702030302020204" pitchFamily="66" charset="0"/>
                  </a:rPr>
                  <a:t>Difícilmente logramos </a:t>
                </a:r>
                <a:r>
                  <a:rPr lang="es-MX" sz="1200" dirty="0">
                    <a:latin typeface="Comic Sans MS" panose="030F0702030302020204" pitchFamily="66" charset="0"/>
                  </a:rPr>
                  <a:t>observar si los aprendizajes esperados se están llevando acabo al 100%, sin embargo los materiales que utilizamos y la organización de las actividades han sido adecuadas y conforme a lo que se planeo. </a:t>
                </a:r>
                <a:r>
                  <a:rPr lang="es-MX" sz="1200" dirty="0" smtClean="0">
                    <a:latin typeface="Comic Sans MS" panose="030F0702030302020204" pitchFamily="66" charset="0"/>
                  </a:rPr>
                  <a:t>El nivel de complejidad fue el correcto.</a:t>
                </a:r>
                <a:endParaRPr lang="es-MX" sz="1200" dirty="0">
                  <a:latin typeface="Comic Sans MS" panose="030F0702030302020204" pitchFamily="66" charset="0"/>
                </a:endParaRP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661993"/>
            </a:xfrm>
            <a:prstGeom prst="rect">
              <a:avLst/>
            </a:prstGeom>
            <a:noFill/>
          </p:spPr>
          <p:txBody>
            <a:bodyPr wrap="square">
              <a:spAutoFit/>
            </a:bodyPr>
            <a:lstStyle/>
            <a:p>
              <a:pPr algn="ctr"/>
              <a:r>
                <a:rPr lang="es-MX" sz="1200" dirty="0">
                  <a:latin typeface="Comic Sans MS" panose="030F0702030302020204" pitchFamily="66" charset="0"/>
                </a:rPr>
                <a:t>Durante este día hubo mucha respuesta en la realización de actividades, por parte de los niños, </a:t>
              </a:r>
              <a:r>
                <a:rPr lang="es-MX" sz="1200" dirty="0" smtClean="0">
                  <a:latin typeface="Comic Sans MS" panose="030F0702030302020204" pitchFamily="66" charset="0"/>
                </a:rPr>
                <a:t>esto talvez se dio debido a que solo fueron dos actividades las que se pusieron practica, y era viernes, procure mandarles ánimos y motivarlos a dar el ultimo estirón para que mandaran sus evidencias. </a:t>
              </a:r>
              <a:endParaRPr lang="es-MX" sz="1200" dirty="0">
                <a:latin typeface="Comic Sans MS" panose="030F0702030302020204" pitchFamily="66" charset="0"/>
              </a:endParaRPr>
            </a:p>
            <a:p>
              <a:pPr algn="ct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32523" y="8717639"/>
              <a:ext cx="3901420" cy="1015663"/>
            </a:xfrm>
            <a:prstGeom prst="rect">
              <a:avLst/>
            </a:prstGeom>
            <a:noFill/>
          </p:spPr>
          <p:txBody>
            <a:bodyPr wrap="square">
              <a:spAutoFit/>
            </a:bodyPr>
            <a:lstStyle/>
            <a:p>
              <a:pPr algn="ctr"/>
              <a:r>
                <a:rPr lang="es-MX" sz="1200" dirty="0" smtClean="0">
                  <a:latin typeface="Comic Sans MS" panose="030F0702030302020204" pitchFamily="66" charset="0"/>
                </a:rPr>
                <a:t>Fueron insignificantes las dificultades que se presentaron el día de hoy, debido a que fueron solo dos actividades las que se pusieron en practica y los niños estaban felices por que ya era su ultimo </a:t>
              </a:r>
              <a:r>
                <a:rPr lang="es-MX" sz="1200" dirty="0" err="1" smtClean="0">
                  <a:latin typeface="Comic Sans MS" panose="030F0702030302020204" pitchFamily="66" charset="0"/>
                </a:rPr>
                <a:t>dia</a:t>
              </a:r>
              <a:r>
                <a:rPr lang="es-MX" sz="1200" dirty="0" smtClean="0">
                  <a:latin typeface="Comic Sans MS" panose="030F0702030302020204" pitchFamily="66" charset="0"/>
                </a:rPr>
                <a:t> de trabajo para poder ir a descansar</a:t>
              </a:r>
              <a:endParaRPr lang="es-MX" sz="12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125" name="CuadroTexto 124"/>
          <p:cNvSpPr txBox="1"/>
          <p:nvPr/>
        </p:nvSpPr>
        <p:spPr>
          <a:xfrm>
            <a:off x="1277161" y="271545"/>
            <a:ext cx="723744" cy="369332"/>
          </a:xfrm>
          <a:prstGeom prst="rect">
            <a:avLst/>
          </a:prstGeom>
          <a:noFill/>
        </p:spPr>
        <p:txBody>
          <a:bodyPr wrap="square" rtlCol="0">
            <a:spAutoFit/>
          </a:bodyPr>
          <a:lstStyle/>
          <a:p>
            <a:r>
              <a:rPr lang="es-MX" dirty="0"/>
              <a:t>Mayo</a:t>
            </a:r>
          </a:p>
        </p:txBody>
      </p:sp>
      <p:sp>
        <p:nvSpPr>
          <p:cNvPr id="127" name="Multiplicar 126"/>
          <p:cNvSpPr/>
          <p:nvPr/>
        </p:nvSpPr>
        <p:spPr>
          <a:xfrm>
            <a:off x="2355397" y="699309"/>
            <a:ext cx="476607" cy="473726"/>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9" name="CuadroTexto 128"/>
          <p:cNvSpPr txBox="1"/>
          <p:nvPr/>
        </p:nvSpPr>
        <p:spPr>
          <a:xfrm>
            <a:off x="492975" y="293560"/>
            <a:ext cx="723744" cy="338554"/>
          </a:xfrm>
          <a:prstGeom prst="rect">
            <a:avLst/>
          </a:prstGeom>
          <a:noFill/>
        </p:spPr>
        <p:txBody>
          <a:bodyPr wrap="square" rtlCol="0">
            <a:spAutoFit/>
          </a:bodyPr>
          <a:lstStyle/>
          <a:p>
            <a:pPr algn="ctr"/>
            <a:r>
              <a:rPr lang="es-MX" sz="1600" dirty="0" smtClean="0"/>
              <a:t>14</a:t>
            </a:r>
            <a:endParaRPr lang="es-MX" sz="1600" dirty="0"/>
          </a:p>
        </p:txBody>
      </p:sp>
      <p:sp>
        <p:nvSpPr>
          <p:cNvPr id="131" name="CuadroTexto 130"/>
          <p:cNvSpPr txBox="1"/>
          <p:nvPr/>
        </p:nvSpPr>
        <p:spPr>
          <a:xfrm>
            <a:off x="2009934" y="270854"/>
            <a:ext cx="723744" cy="338554"/>
          </a:xfrm>
          <a:prstGeom prst="rect">
            <a:avLst/>
          </a:prstGeom>
          <a:noFill/>
        </p:spPr>
        <p:txBody>
          <a:bodyPr wrap="square" rtlCol="0">
            <a:spAutoFit/>
          </a:bodyPr>
          <a:lstStyle/>
          <a:p>
            <a:pPr algn="ctr"/>
            <a:r>
              <a:rPr lang="es-MX" sz="1600" dirty="0" smtClean="0"/>
              <a:t>2021</a:t>
            </a:r>
            <a:endParaRPr lang="es-MX" sz="1600" dirty="0"/>
          </a:p>
        </p:txBody>
      </p:sp>
      <p:sp>
        <p:nvSpPr>
          <p:cNvPr id="133" name="CuadroTexto 132">
            <a:extLst>
              <a:ext uri="{FF2B5EF4-FFF2-40B4-BE49-F238E27FC236}">
                <a16:creationId xmlns:a16="http://schemas.microsoft.com/office/drawing/2014/main" id="{C0070B9A-B372-4799-9461-A579B3A946DE}"/>
              </a:ext>
            </a:extLst>
          </p:cNvPr>
          <p:cNvSpPr txBox="1"/>
          <p:nvPr/>
        </p:nvSpPr>
        <p:spPr>
          <a:xfrm>
            <a:off x="53133" y="1318700"/>
            <a:ext cx="7777163" cy="369332"/>
          </a:xfrm>
          <a:prstGeom prst="rect">
            <a:avLst/>
          </a:prstGeom>
          <a:noFill/>
        </p:spPr>
        <p:txBody>
          <a:bodyPr wrap="square" rtlCol="0">
            <a:spAutoFit/>
          </a:bodyPr>
          <a:lstStyle/>
          <a:p>
            <a:r>
              <a:rPr lang="es-MX" dirty="0"/>
              <a:t>Situación de Aprendizaje: </a:t>
            </a:r>
            <a:r>
              <a:rPr lang="es-MX" u="sng" dirty="0" smtClean="0"/>
              <a:t>Trabajando </a:t>
            </a:r>
            <a:r>
              <a:rPr lang="es-MX" u="sng" dirty="0"/>
              <a:t>en </a:t>
            </a:r>
            <a:r>
              <a:rPr lang="es-MX" u="sng" dirty="0" smtClean="0"/>
              <a:t>casa</a:t>
            </a:r>
            <a:endParaRPr lang="es-MX" u="sng" dirty="0"/>
          </a:p>
        </p:txBody>
      </p:sp>
      <p:sp>
        <p:nvSpPr>
          <p:cNvPr id="134" name="Multiplicar 133"/>
          <p:cNvSpPr/>
          <p:nvPr/>
        </p:nvSpPr>
        <p:spPr>
          <a:xfrm>
            <a:off x="2928089" y="2347596"/>
            <a:ext cx="611776" cy="57390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4" name="Multiplicar 153"/>
          <p:cNvSpPr/>
          <p:nvPr/>
        </p:nvSpPr>
        <p:spPr>
          <a:xfrm>
            <a:off x="4091993" y="3014775"/>
            <a:ext cx="611776" cy="57390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7" name="Multiplicar 156"/>
          <p:cNvSpPr/>
          <p:nvPr/>
        </p:nvSpPr>
        <p:spPr>
          <a:xfrm>
            <a:off x="100095" y="4315442"/>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8" name="Multiplicar 157"/>
          <p:cNvSpPr/>
          <p:nvPr/>
        </p:nvSpPr>
        <p:spPr>
          <a:xfrm>
            <a:off x="107964" y="4514872"/>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9" name="Multiplicar 158"/>
          <p:cNvSpPr/>
          <p:nvPr/>
        </p:nvSpPr>
        <p:spPr>
          <a:xfrm>
            <a:off x="90911" y="4691704"/>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0" name="Multiplicar 159"/>
          <p:cNvSpPr/>
          <p:nvPr/>
        </p:nvSpPr>
        <p:spPr>
          <a:xfrm>
            <a:off x="100094" y="5036096"/>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2" name="Multiplicar 161"/>
          <p:cNvSpPr/>
          <p:nvPr/>
        </p:nvSpPr>
        <p:spPr>
          <a:xfrm>
            <a:off x="5110052" y="5947562"/>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3" name="Multiplicar 162"/>
          <p:cNvSpPr/>
          <p:nvPr/>
        </p:nvSpPr>
        <p:spPr>
          <a:xfrm>
            <a:off x="5110852" y="6150827"/>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4" name="Multiplicar 163"/>
          <p:cNvSpPr/>
          <p:nvPr/>
        </p:nvSpPr>
        <p:spPr>
          <a:xfrm>
            <a:off x="5108274" y="6338702"/>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7" name="Multiplicar 166"/>
          <p:cNvSpPr/>
          <p:nvPr/>
        </p:nvSpPr>
        <p:spPr>
          <a:xfrm>
            <a:off x="5115917" y="6527625"/>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8" name="Multiplicar 187"/>
          <p:cNvSpPr/>
          <p:nvPr/>
        </p:nvSpPr>
        <p:spPr>
          <a:xfrm>
            <a:off x="6106766" y="7495541"/>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9" name="Multiplicar 188"/>
          <p:cNvSpPr/>
          <p:nvPr/>
        </p:nvSpPr>
        <p:spPr>
          <a:xfrm>
            <a:off x="6113536" y="7684749"/>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1" name="Multiplicar 190"/>
          <p:cNvSpPr/>
          <p:nvPr/>
        </p:nvSpPr>
        <p:spPr>
          <a:xfrm>
            <a:off x="6120306" y="7885762"/>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3" name="Multiplicar 192"/>
          <p:cNvSpPr/>
          <p:nvPr/>
        </p:nvSpPr>
        <p:spPr>
          <a:xfrm>
            <a:off x="6127076" y="8076277"/>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5" name="Multiplicar 194"/>
          <p:cNvSpPr/>
          <p:nvPr/>
        </p:nvSpPr>
        <p:spPr>
          <a:xfrm>
            <a:off x="6121814" y="8253359"/>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7" name="Multiplicar 196"/>
          <p:cNvSpPr/>
          <p:nvPr/>
        </p:nvSpPr>
        <p:spPr>
          <a:xfrm>
            <a:off x="6847826" y="7267359"/>
            <a:ext cx="264855" cy="229750"/>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547090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3047</TotalTime>
  <Words>1717</Words>
  <Application>Microsoft Office PowerPoint</Application>
  <PresentationFormat>Personalizado</PresentationFormat>
  <Paragraphs>295</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Comic Sans MS</vt:lpstr>
      <vt:lpstr>Tema de Office</vt:lpstr>
      <vt:lpstr>Escuela Normal de Educación Preescolar del Estado de Coahuila 2020 – 2021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paulina guerrero sanchez</cp:lastModifiedBy>
  <cp:revision>38</cp:revision>
  <dcterms:created xsi:type="dcterms:W3CDTF">2020-11-09T23:20:30Z</dcterms:created>
  <dcterms:modified xsi:type="dcterms:W3CDTF">2021-05-15T03:04:58Z</dcterms:modified>
</cp:coreProperties>
</file>