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7777163" cy="1032351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5" d="100"/>
          <a:sy n="95" d="100"/>
        </p:scale>
        <p:origin x="10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89520"/>
            <a:ext cx="6610589" cy="3594112"/>
          </a:xfrm>
        </p:spPr>
        <p:txBody>
          <a:bodyPr anchor="b"/>
          <a:lstStyle>
            <a:lvl1pPr algn="ctr">
              <a:defRPr sz="5103"/>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72146" y="5422235"/>
            <a:ext cx="5832872" cy="2492459"/>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4A46305-9327-4580-BD23-B9A30EB3D2D8}"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2570114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4A46305-9327-4580-BD23-B9A30EB3D2D8}"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1255086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49632"/>
            <a:ext cx="1676951" cy="87487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34680" y="549632"/>
            <a:ext cx="4933638" cy="87487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4A46305-9327-4580-BD23-B9A30EB3D2D8}"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2679526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4A46305-9327-4580-BD23-B9A30EB3D2D8}"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1758466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73712"/>
            <a:ext cx="6707803" cy="4294294"/>
          </a:xfrm>
        </p:spPr>
        <p:txBody>
          <a:bodyPr anchor="b"/>
          <a:lstStyle>
            <a:lvl1pPr>
              <a:defRPr sz="5103"/>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0630" y="6908632"/>
            <a:ext cx="6707803" cy="2258268"/>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4A46305-9327-4580-BD23-B9A30EB3D2D8}"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331310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34680" y="2748157"/>
            <a:ext cx="3305294" cy="655017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937189" y="2748157"/>
            <a:ext cx="3305294" cy="655017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4A46305-9327-4580-BD23-B9A30EB3D2D8}"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4118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49634"/>
            <a:ext cx="6707803" cy="19954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5694" y="2530695"/>
            <a:ext cx="3290104" cy="1240255"/>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smtClean="0"/>
              <a:t>Haga clic para modificar el estilo de texto del patrón</a:t>
            </a:r>
          </a:p>
        </p:txBody>
      </p:sp>
      <p:sp>
        <p:nvSpPr>
          <p:cNvPr id="4" name="Content Placeholder 3"/>
          <p:cNvSpPr>
            <a:spLocks noGrp="1"/>
          </p:cNvSpPr>
          <p:nvPr>
            <p:ph sz="half" idx="2"/>
          </p:nvPr>
        </p:nvSpPr>
        <p:spPr>
          <a:xfrm>
            <a:off x="535694" y="3770950"/>
            <a:ext cx="3290104" cy="55464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937189" y="2530695"/>
            <a:ext cx="3306307" cy="1240255"/>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937189" y="3770950"/>
            <a:ext cx="3306307" cy="55464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4A46305-9327-4580-BD23-B9A30EB3D2D8}"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395126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4A46305-9327-4580-BD23-B9A30EB3D2D8}"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122335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46305-9327-4580-BD23-B9A30EB3D2D8}"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1452365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88234"/>
            <a:ext cx="2508337" cy="2408820"/>
          </a:xfrm>
        </p:spPr>
        <p:txBody>
          <a:bodyPr anchor="b"/>
          <a:lstStyle>
            <a:lvl1pPr>
              <a:defRPr sz="2722"/>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306307" y="1486397"/>
            <a:ext cx="3937189" cy="7336385"/>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35693" y="3097054"/>
            <a:ext cx="2508337" cy="5737675"/>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4A46305-9327-4580-BD23-B9A30EB3D2D8}"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2843866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88234"/>
            <a:ext cx="2508337" cy="2408820"/>
          </a:xfrm>
        </p:spPr>
        <p:txBody>
          <a:bodyPr anchor="b"/>
          <a:lstStyle>
            <a:lvl1pPr>
              <a:defRPr sz="2722"/>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306307" y="1486397"/>
            <a:ext cx="3937189" cy="7336385"/>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35693" y="3097054"/>
            <a:ext cx="2508337" cy="5737675"/>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4A46305-9327-4580-BD23-B9A30EB3D2D8}"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D305821-B8FE-4D53-B186-2502958A5AFD}" type="slidenum">
              <a:rPr lang="es-MX" smtClean="0"/>
              <a:t>‹Nº›</a:t>
            </a:fld>
            <a:endParaRPr lang="es-MX"/>
          </a:p>
        </p:txBody>
      </p:sp>
    </p:spTree>
    <p:extLst>
      <p:ext uri="{BB962C8B-B14F-4D97-AF65-F5344CB8AC3E}">
        <p14:creationId xmlns:p14="http://schemas.microsoft.com/office/powerpoint/2010/main" val="77131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49634"/>
            <a:ext cx="6707803" cy="19954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4680" y="2748157"/>
            <a:ext cx="6707803" cy="655017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34680" y="9568370"/>
            <a:ext cx="1749862" cy="549631"/>
          </a:xfrm>
          <a:prstGeom prst="rect">
            <a:avLst/>
          </a:prstGeom>
        </p:spPr>
        <p:txBody>
          <a:bodyPr vert="horz" lIns="91440" tIns="45720" rIns="91440" bIns="45720" rtlCol="0" anchor="ctr"/>
          <a:lstStyle>
            <a:lvl1pPr algn="l">
              <a:defRPr sz="1021">
                <a:solidFill>
                  <a:schemeClr val="tx1">
                    <a:tint val="75000"/>
                  </a:schemeClr>
                </a:solidFill>
              </a:defRPr>
            </a:lvl1pPr>
          </a:lstStyle>
          <a:p>
            <a:fld id="{14A46305-9327-4580-BD23-B9A30EB3D2D8}" type="datetimeFigureOut">
              <a:rPr lang="es-MX" smtClean="0"/>
              <a:t>14/05/2021</a:t>
            </a:fld>
            <a:endParaRPr lang="es-MX"/>
          </a:p>
        </p:txBody>
      </p:sp>
      <p:sp>
        <p:nvSpPr>
          <p:cNvPr id="5" name="Footer Placeholder 4"/>
          <p:cNvSpPr>
            <a:spLocks noGrp="1"/>
          </p:cNvSpPr>
          <p:nvPr>
            <p:ph type="ftr" sz="quarter" idx="3"/>
          </p:nvPr>
        </p:nvSpPr>
        <p:spPr>
          <a:xfrm>
            <a:off x="2576185" y="9568370"/>
            <a:ext cx="2624793" cy="54963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568370"/>
            <a:ext cx="1749862" cy="549631"/>
          </a:xfrm>
          <a:prstGeom prst="rect">
            <a:avLst/>
          </a:prstGeom>
        </p:spPr>
        <p:txBody>
          <a:bodyPr vert="horz" lIns="91440" tIns="45720" rIns="91440" bIns="45720" rtlCol="0" anchor="ctr"/>
          <a:lstStyle>
            <a:lvl1pPr algn="r">
              <a:defRPr sz="1021">
                <a:solidFill>
                  <a:schemeClr val="tx1">
                    <a:tint val="75000"/>
                  </a:schemeClr>
                </a:solidFill>
              </a:defRPr>
            </a:lvl1pPr>
          </a:lstStyle>
          <a:p>
            <a:fld id="{9D305821-B8FE-4D53-B186-2502958A5AFD}" type="slidenum">
              <a:rPr lang="es-MX" smtClean="0"/>
              <a:t>‹Nº›</a:t>
            </a:fld>
            <a:endParaRPr lang="es-MX"/>
          </a:p>
        </p:txBody>
      </p:sp>
    </p:spTree>
    <p:extLst>
      <p:ext uri="{BB962C8B-B14F-4D97-AF65-F5344CB8AC3E}">
        <p14:creationId xmlns:p14="http://schemas.microsoft.com/office/powerpoint/2010/main" val="21316367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62574" y="548840"/>
            <a:ext cx="4723007" cy="1030539"/>
          </a:xfrm>
          <a:prstGeom prst="rect">
            <a:avLst/>
          </a:prstGeom>
        </p:spPr>
        <p:txBody>
          <a:bodyPr wrap="square">
            <a:spAutoFit/>
          </a:bodyPr>
          <a:lstStyle/>
          <a:p>
            <a:pPr algn="ctr"/>
            <a:r>
              <a:rPr lang="es-MX" sz="1524" b="1" dirty="0">
                <a:latin typeface="Arial" panose="020B0604020202020204" pitchFamily="34" charset="0"/>
                <a:cs typeface="Arial" panose="020B0604020202020204" pitchFamily="34" charset="0"/>
              </a:rPr>
              <a:t>Escuela Normal de Educación Preescolar del Estado de Coahuila</a:t>
            </a:r>
            <a:br>
              <a:rPr lang="es-MX" sz="1524" b="1" dirty="0">
                <a:latin typeface="Arial" panose="020B0604020202020204" pitchFamily="34" charset="0"/>
                <a:cs typeface="Arial" panose="020B0604020202020204" pitchFamily="34" charset="0"/>
              </a:rPr>
            </a:br>
            <a:r>
              <a:rPr lang="es-MX" sz="1524" b="1" dirty="0">
                <a:latin typeface="Arial" panose="020B0604020202020204" pitchFamily="34" charset="0"/>
                <a:cs typeface="Arial" panose="020B0604020202020204" pitchFamily="34" charset="0"/>
              </a:rPr>
              <a:t>2020 – 2021</a:t>
            </a:r>
            <a:r>
              <a:rPr lang="es-MX" sz="2032" b="1" dirty="0">
                <a:latin typeface="Arial" panose="020B0604020202020204" pitchFamily="34" charset="0"/>
                <a:cs typeface="Arial" panose="020B0604020202020204" pitchFamily="34" charset="0"/>
              </a:rPr>
              <a:t/>
            </a:r>
            <a:br>
              <a:rPr lang="es-MX" sz="2032" b="1" dirty="0">
                <a:latin typeface="Arial" panose="020B0604020202020204" pitchFamily="34" charset="0"/>
                <a:cs typeface="Arial" panose="020B0604020202020204" pitchFamily="34" charset="0"/>
              </a:rPr>
            </a:br>
            <a:endParaRPr lang="es-MX" sz="1524" dirty="0"/>
          </a:p>
        </p:txBody>
      </p:sp>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2589" y="1625774"/>
            <a:ext cx="1042975" cy="1279525"/>
          </a:xfrm>
          <a:prstGeom prst="rect">
            <a:avLst/>
          </a:prstGeom>
        </p:spPr>
      </p:pic>
      <p:sp>
        <p:nvSpPr>
          <p:cNvPr id="6" name="Rectángulo 5"/>
          <p:cNvSpPr/>
          <p:nvPr/>
        </p:nvSpPr>
        <p:spPr>
          <a:xfrm>
            <a:off x="419100" y="3027894"/>
            <a:ext cx="7105650" cy="5721566"/>
          </a:xfrm>
          <a:prstGeom prst="rect">
            <a:avLst/>
          </a:prstGeom>
        </p:spPr>
        <p:txBody>
          <a:bodyPr wrap="square">
            <a:spAutoFit/>
          </a:bodyPr>
          <a:lstStyle/>
          <a:p>
            <a:pPr algn="ctr"/>
            <a:r>
              <a:rPr lang="es-MX" sz="1524" b="1" dirty="0">
                <a:latin typeface="Arial" panose="020B0604020202020204" pitchFamily="34" charset="0"/>
                <a:cs typeface="Arial" panose="020B0604020202020204" pitchFamily="34" charset="0"/>
              </a:rPr>
              <a:t>Docente: </a:t>
            </a:r>
            <a:r>
              <a:rPr lang="es-MX" sz="1524" dirty="0">
                <a:latin typeface="Arial" panose="020B0604020202020204" pitchFamily="34" charset="0"/>
                <a:cs typeface="Arial" panose="020B0604020202020204" pitchFamily="34" charset="0"/>
              </a:rPr>
              <a:t>Dolores Patricia Segovia Gómez. </a:t>
            </a:r>
          </a:p>
          <a:p>
            <a:pPr algn="ctr"/>
            <a:r>
              <a:rPr lang="es-MX" sz="1524" b="1" dirty="0">
                <a:latin typeface="Arial" panose="020B0604020202020204" pitchFamily="34" charset="0"/>
                <a:cs typeface="Arial" panose="020B0604020202020204" pitchFamily="34" charset="0"/>
              </a:rPr>
              <a:t>Asignatura: </a:t>
            </a:r>
            <a:r>
              <a:rPr lang="es-MX" sz="1524" dirty="0">
                <a:latin typeface="Arial" panose="020B0604020202020204" pitchFamily="34" charset="0"/>
                <a:cs typeface="Arial" panose="020B0604020202020204" pitchFamily="34" charset="0"/>
              </a:rPr>
              <a:t>Trabajo docente y proyectos de mejora escolar.</a:t>
            </a:r>
          </a:p>
          <a:p>
            <a:pPr algn="ctr"/>
            <a:r>
              <a:rPr lang="es-MX" sz="1524" b="1" dirty="0">
                <a:latin typeface="Arial" panose="020B0604020202020204" pitchFamily="34" charset="0"/>
                <a:cs typeface="Arial" panose="020B0604020202020204" pitchFamily="34" charset="0"/>
              </a:rPr>
              <a:t>Diario </a:t>
            </a:r>
          </a:p>
          <a:p>
            <a:pPr algn="ctr"/>
            <a:r>
              <a:rPr lang="es-MX" sz="1524" b="1" dirty="0">
                <a:latin typeface="Arial" panose="020B0604020202020204" pitchFamily="34" charset="0"/>
                <a:cs typeface="Arial" panose="020B0604020202020204" pitchFamily="34" charset="0"/>
              </a:rPr>
              <a:t>Competencias: </a:t>
            </a:r>
          </a:p>
          <a:p>
            <a:pPr algn="just"/>
            <a:r>
              <a:rPr lang="es-MX" sz="1524"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524"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524"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524"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524"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524"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524" dirty="0">
              <a:latin typeface="Arial" panose="020B0604020202020204" pitchFamily="34" charset="0"/>
              <a:cs typeface="Arial" panose="020B0604020202020204" pitchFamily="34" charset="0"/>
            </a:endParaRPr>
          </a:p>
          <a:p>
            <a:pPr algn="ctr"/>
            <a:r>
              <a:rPr lang="es-MX" sz="1524" dirty="0">
                <a:latin typeface="Arial" panose="020B0604020202020204" pitchFamily="34" charset="0"/>
                <a:cs typeface="Arial" panose="020B0604020202020204" pitchFamily="34" charset="0"/>
              </a:rPr>
              <a:t>Alumna: Midori Karely Arias Sosa  </a:t>
            </a:r>
            <a:r>
              <a:rPr lang="es-MX" sz="1524" dirty="0" smtClean="0">
                <a:latin typeface="Arial" panose="020B0604020202020204" pitchFamily="34" charset="0"/>
                <a:cs typeface="Arial" panose="020B0604020202020204" pitchFamily="34" charset="0"/>
              </a:rPr>
              <a:t>#1</a:t>
            </a:r>
            <a:endParaRPr lang="es-MX" sz="1524" dirty="0">
              <a:latin typeface="Arial" panose="020B0604020202020204" pitchFamily="34" charset="0"/>
              <a:cs typeface="Arial" panose="020B0604020202020204" pitchFamily="34" charset="0"/>
            </a:endParaRPr>
          </a:p>
          <a:p>
            <a:pPr algn="ctr"/>
            <a:endParaRPr lang="es-MX" sz="1524" dirty="0">
              <a:latin typeface="Arial" panose="020B0604020202020204" pitchFamily="34" charset="0"/>
              <a:cs typeface="Arial" panose="020B0604020202020204" pitchFamily="34" charset="0"/>
            </a:endParaRPr>
          </a:p>
          <a:p>
            <a:pPr algn="ctr"/>
            <a:r>
              <a:rPr lang="es-MX" sz="1524" dirty="0">
                <a:latin typeface="Arial" panose="020B0604020202020204" pitchFamily="34" charset="0"/>
                <a:cs typeface="Arial" panose="020B0604020202020204" pitchFamily="34" charset="0"/>
              </a:rPr>
              <a:t>3° “A”</a:t>
            </a:r>
          </a:p>
          <a:p>
            <a:pPr algn="ctr"/>
            <a:r>
              <a:rPr lang="es-MX" sz="1524" dirty="0">
                <a:latin typeface="Arial" panose="020B0604020202020204" pitchFamily="34" charset="0"/>
                <a:cs typeface="Arial" panose="020B0604020202020204" pitchFamily="34" charset="0"/>
              </a:rPr>
              <a:t>Saltillo Coahuila, a Mayo del 2021 </a:t>
            </a:r>
            <a:endParaRPr lang="es-MX" sz="1524" dirty="0"/>
          </a:p>
        </p:txBody>
      </p:sp>
    </p:spTree>
    <p:extLst>
      <p:ext uri="{BB962C8B-B14F-4D97-AF65-F5344CB8AC3E}">
        <p14:creationId xmlns:p14="http://schemas.microsoft.com/office/powerpoint/2010/main" val="1150658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frame school | Bordas coloridas, Portfólio de jardim de infância,  Molduras boni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2628900" y="1524000"/>
            <a:ext cx="4305300" cy="400110"/>
          </a:xfrm>
          <a:prstGeom prst="rect">
            <a:avLst/>
          </a:prstGeom>
          <a:noFill/>
        </p:spPr>
        <p:txBody>
          <a:bodyPr wrap="square" rtlCol="0">
            <a:spAutoFit/>
          </a:bodyPr>
          <a:lstStyle/>
          <a:p>
            <a:r>
              <a:rPr lang="es-MX" sz="2000" dirty="0" smtClean="0">
                <a:latin typeface="Lucida Handwriting" panose="03010101010101010101" pitchFamily="66" charset="0"/>
              </a:rPr>
              <a:t>Viernes 14 de Mayo de 2021 </a:t>
            </a:r>
            <a:endParaRPr lang="es-MX" sz="2000" dirty="0">
              <a:latin typeface="Lucida Handwriting" panose="03010101010101010101" pitchFamily="66" charset="0"/>
            </a:endParaRPr>
          </a:p>
        </p:txBody>
      </p:sp>
      <p:sp>
        <p:nvSpPr>
          <p:cNvPr id="8" name="CuadroTexto 7"/>
          <p:cNvSpPr txBox="1"/>
          <p:nvPr/>
        </p:nvSpPr>
        <p:spPr>
          <a:xfrm>
            <a:off x="1771650" y="1924110"/>
            <a:ext cx="5334000" cy="6463308"/>
          </a:xfrm>
          <a:prstGeom prst="rect">
            <a:avLst/>
          </a:prstGeom>
          <a:noFill/>
        </p:spPr>
        <p:txBody>
          <a:bodyPr wrap="square" rtlCol="0">
            <a:spAutoFit/>
          </a:bodyPr>
          <a:lstStyle/>
          <a:p>
            <a:r>
              <a:rPr lang="es-MX" dirty="0" smtClean="0">
                <a:latin typeface="Century Gothic" panose="020B0502020202020204" pitchFamily="34" charset="0"/>
              </a:rPr>
              <a:t>El día de hoy como pase de lista, pedí que mandaran un </a:t>
            </a:r>
            <a:r>
              <a:rPr lang="es-MX" dirty="0" err="1" smtClean="0">
                <a:latin typeface="Century Gothic" panose="020B0502020202020204" pitchFamily="34" charset="0"/>
              </a:rPr>
              <a:t>sticker</a:t>
            </a:r>
            <a:r>
              <a:rPr lang="es-MX" dirty="0" smtClean="0">
                <a:latin typeface="Century Gothic" panose="020B0502020202020204" pitchFamily="34" charset="0"/>
              </a:rPr>
              <a:t> de agua con su nombre y les recordé la importancia de lavarse las manos. Posteriormente a las 9:07 de la mañana, mande las actividades del día que consistía en jugar a través de una aplicación, para que reconocieran los diferentes animales, como por ejemplo animales con alas, con dos patas,  con bigote, entre otros. Así como también se vio el tema de la higiene. </a:t>
            </a:r>
          </a:p>
          <a:p>
            <a:r>
              <a:rPr lang="es-MX" dirty="0" smtClean="0">
                <a:latin typeface="Century Gothic" panose="020B0502020202020204" pitchFamily="34" charset="0"/>
              </a:rPr>
              <a:t>Como evidencia, les pedí que por medio de un audio expusiera a su animal favorito  y por una foto, mandar el cartel. </a:t>
            </a:r>
          </a:p>
          <a:p>
            <a:r>
              <a:rPr lang="es-MX" dirty="0" smtClean="0">
                <a:latin typeface="Century Gothic" panose="020B0502020202020204" pitchFamily="34" charset="0"/>
              </a:rPr>
              <a:t>Considero que este ha sido uno de los mejores días ya que obtuve muy buenas respuestas por parte de los alumnos y ya no se tardaron tanto en enviar las tareas. Además de que estoy logrando que interactúen entre ellos por medio de </a:t>
            </a:r>
            <a:r>
              <a:rPr lang="es-MX" dirty="0" err="1" smtClean="0">
                <a:latin typeface="Century Gothic" panose="020B0502020202020204" pitchFamily="34" charset="0"/>
              </a:rPr>
              <a:t>whatsapp</a:t>
            </a:r>
            <a:r>
              <a:rPr lang="es-MX" dirty="0" smtClean="0">
                <a:latin typeface="Century Gothic" panose="020B0502020202020204" pitchFamily="34" charset="0"/>
              </a:rPr>
              <a:t>. Aunque se me complicó al inicio, siento que he logrado un gran avance en su responsabilidad. </a:t>
            </a:r>
            <a:endParaRPr lang="es-MX" dirty="0">
              <a:latin typeface="Century Gothic" panose="020B0502020202020204" pitchFamily="34" charset="0"/>
            </a:endParaRPr>
          </a:p>
        </p:txBody>
      </p:sp>
    </p:spTree>
    <p:extLst>
      <p:ext uri="{BB962C8B-B14F-4D97-AF65-F5344CB8AC3E}">
        <p14:creationId xmlns:p14="http://schemas.microsoft.com/office/powerpoint/2010/main" val="1150439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179917" y="-1475"/>
            <a:ext cx="8183532" cy="10278782"/>
            <a:chOff x="-240030" y="101667"/>
            <a:chExt cx="8183532" cy="10278782"/>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692044"/>
              <a:ext cx="424314" cy="523220"/>
              <a:chOff x="325120" y="949257"/>
              <a:chExt cx="424314" cy="523220"/>
            </a:xfrm>
          </p:grpSpPr>
          <p:sp>
            <p:nvSpPr>
              <p:cNvPr id="122" name="Elipse 121">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3" name="CuadroTexto 122">
                <a:extLst>
                  <a:ext uri="{FF2B5EF4-FFF2-40B4-BE49-F238E27FC236}">
                    <a16:creationId xmlns="" xmlns:a16="http://schemas.microsoft.com/office/drawing/2014/main" id="{2E00C428-416A-4D97-97D6-9A76941C2425}"/>
                  </a:ext>
                </a:extLst>
              </p:cNvPr>
              <p:cNvSpPr txBox="1"/>
              <p:nvPr/>
            </p:nvSpPr>
            <p:spPr>
              <a:xfrm>
                <a:off x="367598" y="949257"/>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899405" y="721927"/>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 xmlns:a16="http://schemas.microsoft.com/office/drawing/2014/main" id="{AB18F75A-0196-4C2E-8DAD-CD0713D15D0C}"/>
                </a:ext>
              </a:extLst>
            </p:cNvPr>
            <p:cNvSpPr/>
            <p:nvPr/>
          </p:nvSpPr>
          <p:spPr>
            <a:xfrm>
              <a:off x="1399789" y="720999"/>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 xmlns:a16="http://schemas.microsoft.com/office/drawing/2014/main" id="{01D9B938-D65D-4623-994E-C181087BDD6E}"/>
                </a:ext>
              </a:extLst>
            </p:cNvPr>
            <p:cNvSpPr txBox="1"/>
            <p:nvPr/>
          </p:nvSpPr>
          <p:spPr>
            <a:xfrm>
              <a:off x="875082" y="662858"/>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2" name="Elipse 11">
              <a:extLst>
                <a:ext uri="{FF2B5EF4-FFF2-40B4-BE49-F238E27FC236}">
                  <a16:creationId xmlns="" xmlns:a16="http://schemas.microsoft.com/office/drawing/2014/main" id="{85E30B17-2BF6-437C-83C0-21DA04B245F6}"/>
                </a:ext>
              </a:extLst>
            </p:cNvPr>
            <p:cNvSpPr/>
            <p:nvPr/>
          </p:nvSpPr>
          <p:spPr>
            <a:xfrm>
              <a:off x="1921391" y="727884"/>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3" name="CuadroTexto 12">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4" name="Elipse 1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a:extLst>
                <a:ext uri="{FF2B5EF4-FFF2-40B4-BE49-F238E27FC236}">
                  <a16:creationId xmlns="" xmlns:a16="http://schemas.microsoft.com/office/drawing/2014/main" id="{675EA713-7166-4AA9-B421-958EB661CA25}"/>
                </a:ext>
              </a:extLst>
            </p:cNvPr>
            <p:cNvSpPr txBox="1"/>
            <p:nvPr/>
          </p:nvSpPr>
          <p:spPr>
            <a:xfrm>
              <a:off x="2422056" y="679184"/>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6" name="Grupo 15">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7" name="Imagen 116"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8" name="Imagen 11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19" name="Imagen 118"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0" name="Imagen 119">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7" name="Rectángulo 16">
              <a:extLst>
                <a:ext uri="{FF2B5EF4-FFF2-40B4-BE49-F238E27FC236}">
                  <a16:creationId xmlns="" xmlns:a16="http://schemas.microsoft.com/office/drawing/2014/main" id="{1A3DE5BB-AF26-4C12-B49E-ABDE42CACE67}"/>
                </a:ext>
              </a:extLst>
            </p:cNvPr>
            <p:cNvSpPr/>
            <p:nvPr/>
          </p:nvSpPr>
          <p:spPr>
            <a:xfrm>
              <a:off x="-60112" y="1906196"/>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uadroTexto 17">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19" name="Grupo 18">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99" name="Grupo 98">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5" name="Rectángulo 114">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0" name="Grupo 99">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3" name="Rectángulo 112">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1" name="Rectángulo 11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09" name="Rectángulo 108">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7" name="Rectángulo 10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5" name="Rectángulo 104">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CuadroTexto 105">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0" name="Grupo 1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0" name="CuadroTexto 89">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1" name="Paralelogramo 90">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Paralelogramo 91">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CuadroTexto 94">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6" name="CuadroTexto 95">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7" name="CuadroTexto 9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8" name="CuadroTexto 97">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1" name="Grupo 20">
              <a:extLst>
                <a:ext uri="{FF2B5EF4-FFF2-40B4-BE49-F238E27FC236}">
                  <a16:creationId xmlns="" xmlns:a16="http://schemas.microsoft.com/office/drawing/2014/main" id="{F98882BD-1128-4333-AD3C-C99E090A88D9}"/>
                </a:ext>
              </a:extLst>
            </p:cNvPr>
            <p:cNvGrpSpPr/>
            <p:nvPr/>
          </p:nvGrpSpPr>
          <p:grpSpPr>
            <a:xfrm>
              <a:off x="-63495" y="3708055"/>
              <a:ext cx="7840695" cy="1830641"/>
              <a:chOff x="-107968" y="3265163"/>
              <a:chExt cx="7840695" cy="1830641"/>
            </a:xfrm>
          </p:grpSpPr>
          <p:grpSp>
            <p:nvGrpSpPr>
              <p:cNvPr id="79" name="Grupo 78">
                <a:extLst>
                  <a:ext uri="{FF2B5EF4-FFF2-40B4-BE49-F238E27FC236}">
                    <a16:creationId xmlns="" xmlns:a16="http://schemas.microsoft.com/office/drawing/2014/main" id="{F98E8578-A55C-4D5A-B67B-F07061ED95EB}"/>
                  </a:ext>
                </a:extLst>
              </p:cNvPr>
              <p:cNvGrpSpPr/>
              <p:nvPr/>
            </p:nvGrpSpPr>
            <p:grpSpPr>
              <a:xfrm>
                <a:off x="-107968" y="3265163"/>
                <a:ext cx="7780544" cy="372965"/>
                <a:chOff x="-92328" y="1737642"/>
                <a:chExt cx="7780544" cy="372965"/>
              </a:xfrm>
            </p:grpSpPr>
            <p:sp>
              <p:nvSpPr>
                <p:cNvPr id="88" name="Rectángulo 87">
                  <a:extLst>
                    <a:ext uri="{FF2B5EF4-FFF2-40B4-BE49-F238E27FC236}">
                      <a16:creationId xmlns="" xmlns:a16="http://schemas.microsoft.com/office/drawing/2014/main" id="{5D321D22-2312-4122-957D-75CC9CBC1D04}"/>
                    </a:ext>
                  </a:extLst>
                </p:cNvPr>
                <p:cNvSpPr/>
                <p:nvPr/>
              </p:nvSpPr>
              <p:spPr>
                <a:xfrm>
                  <a:off x="-92328" y="1741275"/>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0" name="CuadroTexto 79">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1" name="Elipse 8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Elipse 81">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Elipse 82">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CuadroTexto 86">
                <a:extLst>
                  <a:ext uri="{FF2B5EF4-FFF2-40B4-BE49-F238E27FC236}">
                    <a16:creationId xmlns="" xmlns:a16="http://schemas.microsoft.com/office/drawing/2014/main" id="{25E92943-3F55-46FD-819B-08C437F114C6}"/>
                  </a:ext>
                </a:extLst>
              </p:cNvPr>
              <p:cNvSpPr txBox="1"/>
              <p:nvPr/>
            </p:nvSpPr>
            <p:spPr>
              <a:xfrm>
                <a:off x="3554917" y="3646669"/>
                <a:ext cx="4114277" cy="830997"/>
              </a:xfrm>
              <a:prstGeom prst="rect">
                <a:avLst/>
              </a:prstGeom>
              <a:noFill/>
            </p:spPr>
            <p:txBody>
              <a:bodyPr wrap="square" rtlCol="0">
                <a:spAutoFit/>
              </a:bodyPr>
              <a:lstStyle/>
              <a:p>
                <a:pPr algn="ctr"/>
                <a:r>
                  <a:rPr lang="es-MX" sz="1200" b="1" dirty="0" smtClean="0">
                    <a:latin typeface="Comic Sans MS" panose="030F0702030302020204" pitchFamily="66" charset="0"/>
                  </a:rPr>
                  <a:t>Observaciones</a:t>
                </a:r>
              </a:p>
              <a:p>
                <a:pPr algn="ctr"/>
                <a:r>
                  <a:rPr lang="es-MX" sz="1200" dirty="0" smtClean="0">
                    <a:latin typeface="Comic Sans MS" panose="030F0702030302020204" pitchFamily="66" charset="0"/>
                  </a:rPr>
                  <a:t>Los niños comenzaron a tener más interés por las actividades que envió y ya se ve el apoyo de los padres de familia. Aún así faltan alumnos de contestar. </a:t>
                </a:r>
                <a:endParaRPr lang="es-MX" sz="1200" dirty="0" smtClean="0">
                  <a:latin typeface="Comic Sans MS" panose="030F0702030302020204" pitchFamily="66" charset="0"/>
                </a:endParaRPr>
              </a:p>
            </p:txBody>
          </p:sp>
        </p:grpSp>
        <p:grpSp>
          <p:nvGrpSpPr>
            <p:cNvPr id="22" name="Grupo 21">
              <a:extLst>
                <a:ext uri="{FF2B5EF4-FFF2-40B4-BE49-F238E27FC236}">
                  <a16:creationId xmlns="" xmlns:a16="http://schemas.microsoft.com/office/drawing/2014/main" id="{BB09A73F-77AD-421C-9A12-1B07E4E28D91}"/>
                </a:ext>
              </a:extLst>
            </p:cNvPr>
            <p:cNvGrpSpPr/>
            <p:nvPr/>
          </p:nvGrpSpPr>
          <p:grpSpPr>
            <a:xfrm>
              <a:off x="-240030" y="5364558"/>
              <a:ext cx="8142075" cy="1381135"/>
              <a:chOff x="-346935" y="4822880"/>
              <a:chExt cx="8142075" cy="1381135"/>
            </a:xfrm>
          </p:grpSpPr>
          <p:grpSp>
            <p:nvGrpSpPr>
              <p:cNvPr id="54" name="Grupo 53">
                <a:extLst>
                  <a:ext uri="{FF2B5EF4-FFF2-40B4-BE49-F238E27FC236}">
                    <a16:creationId xmlns="" xmlns:a16="http://schemas.microsoft.com/office/drawing/2014/main" id="{86E20A7A-7587-4421-B56B-9A932A9F7109}"/>
                  </a:ext>
                </a:extLst>
              </p:cNvPr>
              <p:cNvGrpSpPr/>
              <p:nvPr/>
            </p:nvGrpSpPr>
            <p:grpSpPr>
              <a:xfrm>
                <a:off x="-346935" y="4822880"/>
                <a:ext cx="8142075" cy="369332"/>
                <a:chOff x="-331295" y="1660930"/>
                <a:chExt cx="8142075" cy="369332"/>
              </a:xfrm>
            </p:grpSpPr>
            <p:sp>
              <p:nvSpPr>
                <p:cNvPr id="77" name="Rectángulo 76">
                  <a:extLst>
                    <a:ext uri="{FF2B5EF4-FFF2-40B4-BE49-F238E27FC236}">
                      <a16:creationId xmlns="" xmlns:a16="http://schemas.microsoft.com/office/drawing/2014/main" id="{811F3B92-D7D1-4EAA-AF61-3E94D18C4AEE}"/>
                    </a:ext>
                  </a:extLst>
                </p:cNvPr>
                <p:cNvSpPr/>
                <p:nvPr/>
              </p:nvSpPr>
              <p:spPr>
                <a:xfrm>
                  <a:off x="-154760" y="1660930"/>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CuadroTexto 77">
                  <a:extLst>
                    <a:ext uri="{FF2B5EF4-FFF2-40B4-BE49-F238E27FC236}">
                      <a16:creationId xmlns="" xmlns:a16="http://schemas.microsoft.com/office/drawing/2014/main" id="{1B9E0E7C-C94D-4D33-90C9-F83AE03AC5F1}"/>
                    </a:ext>
                  </a:extLst>
                </p:cNvPr>
                <p:cNvSpPr txBox="1"/>
                <p:nvPr/>
              </p:nvSpPr>
              <p:spPr>
                <a:xfrm>
                  <a:off x="-331295" y="169091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5" name="CuadroTexto 54">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6" name="CuadroTexto 5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7" name="Grupo 56">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3" name="Elipse 72">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Elipse 74">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8" name="Grupo 57">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69" name="Elipse 68">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Elipse 70">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9" name="Grupo 58">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5" name="Elipse 64">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Elipse 66">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1" name="Elipse 60">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Elipse 61">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3" name="Elipse 62">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3" name="Grupo 22">
              <a:extLst>
                <a:ext uri="{FF2B5EF4-FFF2-40B4-BE49-F238E27FC236}">
                  <a16:creationId xmlns="" xmlns:a16="http://schemas.microsoft.com/office/drawing/2014/main" id="{E3FB72F6-392F-40AB-A175-66BC4FD1180C}"/>
                </a:ext>
              </a:extLst>
            </p:cNvPr>
            <p:cNvGrpSpPr/>
            <p:nvPr/>
          </p:nvGrpSpPr>
          <p:grpSpPr>
            <a:xfrm>
              <a:off x="-63495" y="6808026"/>
              <a:ext cx="7777162" cy="358362"/>
              <a:chOff x="-152441" y="1744648"/>
              <a:chExt cx="7777162" cy="358362"/>
            </a:xfrm>
          </p:grpSpPr>
          <p:sp>
            <p:nvSpPr>
              <p:cNvPr id="52" name="Rectángulo 51">
                <a:extLst>
                  <a:ext uri="{FF2B5EF4-FFF2-40B4-BE49-F238E27FC236}">
                    <a16:creationId xmlns="" xmlns:a16="http://schemas.microsoft.com/office/drawing/2014/main" id="{8BFA794B-7B5C-4B21-A452-F05082E198A2}"/>
                  </a:ext>
                </a:extLst>
              </p:cNvPr>
              <p:cNvSpPr/>
              <p:nvPr/>
            </p:nvSpPr>
            <p:spPr>
              <a:xfrm>
                <a:off x="-152441" y="1744648"/>
                <a:ext cx="7777162"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CuadroTexto 52">
                <a:extLst>
                  <a:ext uri="{FF2B5EF4-FFF2-40B4-BE49-F238E27FC236}">
                    <a16:creationId xmlns="" xmlns:a16="http://schemas.microsoft.com/office/drawing/2014/main" id="{B6E65149-4C4C-4DA3-BBD4-37E7A7D3A7A0}"/>
                  </a:ext>
                </a:extLst>
              </p:cNvPr>
              <p:cNvSpPr txBox="1"/>
              <p:nvPr/>
            </p:nvSpPr>
            <p:spPr>
              <a:xfrm>
                <a:off x="201640" y="1758486"/>
                <a:ext cx="6923351"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4" name="CuadroTexto 23">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5" name="Grupo 24">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2" name="CuadroTexto 31">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3" name="Grupo 32">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4" name="Grupo 33">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0" name="Elipse 49">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5" name="Grupo 34">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48" name="Elipse 47">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6" name="Grupo 35">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6" name="Elipse 4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4" name="Elipse 43">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2" name="Elipse 4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0" name="Elipse 39">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1" name="Elipse 40">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6"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97571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CuadroTexto 26">
              <a:extLst>
                <a:ext uri="{FF2B5EF4-FFF2-40B4-BE49-F238E27FC236}">
                  <a16:creationId xmlns="" xmlns:a16="http://schemas.microsoft.com/office/drawing/2014/main" id="{325B8F71-AFA8-4D1C-8817-B3B06A563118}"/>
                </a:ext>
              </a:extLst>
            </p:cNvPr>
            <p:cNvSpPr txBox="1"/>
            <p:nvPr/>
          </p:nvSpPr>
          <p:spPr>
            <a:xfrm>
              <a:off x="153310" y="8470907"/>
              <a:ext cx="3553735" cy="400110"/>
            </a:xfrm>
            <a:prstGeom prst="rect">
              <a:avLst/>
            </a:prstGeom>
            <a:noFill/>
          </p:spPr>
          <p:txBody>
            <a:bodyPr wrap="square" rtlCol="0">
              <a:spAutoFit/>
            </a:bodyPr>
            <a:lstStyle/>
            <a:p>
              <a:pPr algn="ctr"/>
              <a:r>
                <a:rPr lang="es-MX" sz="2000" dirty="0">
                  <a:latin typeface="Comic Sans MS" panose="030F0702030302020204" pitchFamily="66" charset="0"/>
                </a:rPr>
                <a:t>Logros</a:t>
              </a:r>
            </a:p>
          </p:txBody>
        </p:sp>
        <p:sp>
          <p:nvSpPr>
            <p:cNvPr id="28" name="CuadroTexto 27">
              <a:extLst>
                <a:ext uri="{FF2B5EF4-FFF2-40B4-BE49-F238E27FC236}">
                  <a16:creationId xmlns="" xmlns:a16="http://schemas.microsoft.com/office/drawing/2014/main" id="{85E2E26E-9342-4297-B7CB-788C1192AFE7}"/>
                </a:ext>
              </a:extLst>
            </p:cNvPr>
            <p:cNvSpPr txBox="1"/>
            <p:nvPr/>
          </p:nvSpPr>
          <p:spPr>
            <a:xfrm>
              <a:off x="-17267" y="8810789"/>
              <a:ext cx="3901420" cy="1477328"/>
            </a:xfrm>
            <a:prstGeom prst="rect">
              <a:avLst/>
            </a:prstGeom>
            <a:noFill/>
          </p:spPr>
          <p:txBody>
            <a:bodyPr wrap="square">
              <a:spAutoFit/>
            </a:bodyPr>
            <a:lstStyle/>
            <a:p>
              <a:pPr algn="ctr"/>
              <a:r>
                <a:rPr lang="es-MX" sz="1000" dirty="0" smtClean="0">
                  <a:latin typeface="Comic Sans MS" panose="030F0702030302020204" pitchFamily="66" charset="0"/>
                </a:rPr>
                <a:t>El día de hoy, logré que la mayoría me contestara en el grupo de </a:t>
              </a:r>
              <a:r>
                <a:rPr lang="es-MX" sz="1000" dirty="0" err="1" smtClean="0">
                  <a:latin typeface="Comic Sans MS" panose="030F0702030302020204" pitchFamily="66" charset="0"/>
                </a:rPr>
                <a:t>whatsapp</a:t>
              </a:r>
              <a:r>
                <a:rPr lang="es-MX" sz="1000" dirty="0" smtClean="0">
                  <a:latin typeface="Comic Sans MS" panose="030F0702030302020204" pitchFamily="66" charset="0"/>
                </a:rPr>
                <a:t>, no solo en la asistencia, si no a la hora de enviar evidencias. Estoy fomentando el habla y aunque batallan, demuestran su autonomía. El programa de aprendizajes clave (2017) </a:t>
              </a:r>
              <a:r>
                <a:rPr lang="es-MX" sz="1000" dirty="0" smtClean="0">
                  <a:latin typeface="Comic Sans MS" panose="030F0702030302020204" pitchFamily="66" charset="0"/>
                </a:rPr>
                <a:t>nos dice que debemos </a:t>
              </a:r>
              <a:r>
                <a:rPr lang="es-MX" sz="1000" dirty="0">
                  <a:latin typeface="Comic Sans MS" panose="030F0702030302020204" pitchFamily="66" charset="0"/>
                </a:rPr>
                <a:t>i</a:t>
              </a:r>
              <a:r>
                <a:rPr lang="es-MX" sz="1000" dirty="0" smtClean="0">
                  <a:latin typeface="Comic Sans MS" panose="030F0702030302020204" pitchFamily="66" charset="0"/>
                </a:rPr>
                <a:t>nvolucrar </a:t>
              </a:r>
              <a:r>
                <a:rPr lang="es-MX" sz="1000" dirty="0">
                  <a:latin typeface="Comic Sans MS" panose="030F0702030302020204" pitchFamily="66" charset="0"/>
                </a:rPr>
                <a:t>a los padres de familia para establecer estrategias que permitan reconocer los intereses y necesidades de los estudiantes y posibiliten su </a:t>
              </a:r>
              <a:r>
                <a:rPr lang="es-MX" sz="1000" dirty="0" smtClean="0">
                  <a:latin typeface="Comic Sans MS" panose="030F0702030302020204" pitchFamily="66" charset="0"/>
                </a:rPr>
                <a:t>integración. Meta que he logrado, ya que los papás ya se involucran más en las actividades de sus hijos. </a:t>
              </a:r>
              <a:endParaRPr lang="es-MX" sz="1000" dirty="0">
                <a:latin typeface="Comic Sans MS" panose="030F0702030302020204" pitchFamily="66" charset="0"/>
              </a:endParaRPr>
            </a:p>
          </p:txBody>
        </p:sp>
        <p:sp>
          <p:nvSpPr>
            <p:cNvPr id="29" name="Rectángulo: esquinas redondeadas 193">
              <a:extLst>
                <a:ext uri="{FF2B5EF4-FFF2-40B4-BE49-F238E27FC236}">
                  <a16:creationId xmlns="" xmlns:a16="http://schemas.microsoft.com/office/drawing/2014/main" id="{9AB7BEDB-7556-441A-9B5B-EEF117C2E971}"/>
                </a:ext>
              </a:extLst>
            </p:cNvPr>
            <p:cNvSpPr/>
            <p:nvPr/>
          </p:nvSpPr>
          <p:spPr>
            <a:xfrm>
              <a:off x="3896601" y="8451270"/>
              <a:ext cx="3829905" cy="188387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0" name="CuadroTexto 29">
              <a:extLst>
                <a:ext uri="{FF2B5EF4-FFF2-40B4-BE49-F238E27FC236}">
                  <a16:creationId xmlns="" xmlns:a16="http://schemas.microsoft.com/office/drawing/2014/main" id="{3E8B0A84-AA2E-44B9-9328-AF2D69544E7C}"/>
                </a:ext>
              </a:extLst>
            </p:cNvPr>
            <p:cNvSpPr txBox="1"/>
            <p:nvPr/>
          </p:nvSpPr>
          <p:spPr>
            <a:xfrm>
              <a:off x="4080631" y="8474478"/>
              <a:ext cx="3553735" cy="338554"/>
            </a:xfrm>
            <a:prstGeom prst="rect">
              <a:avLst/>
            </a:prstGeom>
            <a:noFill/>
          </p:spPr>
          <p:txBody>
            <a:bodyPr wrap="square" rtlCol="0">
              <a:spAutoFit/>
            </a:bodyPr>
            <a:lstStyle/>
            <a:p>
              <a:pPr algn="ctr"/>
              <a:r>
                <a:rPr lang="es-MX" sz="1600" dirty="0">
                  <a:latin typeface="Comic Sans MS" panose="030F0702030302020204" pitchFamily="66" charset="0"/>
                </a:rPr>
                <a:t>Dificultades</a:t>
              </a:r>
            </a:p>
          </p:txBody>
        </p:sp>
        <p:sp>
          <p:nvSpPr>
            <p:cNvPr id="31" name="CuadroTexto 30">
              <a:extLst>
                <a:ext uri="{FF2B5EF4-FFF2-40B4-BE49-F238E27FC236}">
                  <a16:creationId xmlns="" xmlns:a16="http://schemas.microsoft.com/office/drawing/2014/main" id="{8EA301CD-1810-4DA1-96E7-490B3EEE9E43}"/>
                </a:ext>
              </a:extLst>
            </p:cNvPr>
            <p:cNvSpPr txBox="1"/>
            <p:nvPr/>
          </p:nvSpPr>
          <p:spPr>
            <a:xfrm>
              <a:off x="3822295" y="8765486"/>
              <a:ext cx="3901420" cy="1200329"/>
            </a:xfrm>
            <a:prstGeom prst="rect">
              <a:avLst/>
            </a:prstGeom>
            <a:noFill/>
          </p:spPr>
          <p:txBody>
            <a:bodyPr wrap="square">
              <a:spAutoFit/>
            </a:bodyPr>
            <a:lstStyle/>
            <a:p>
              <a:pPr algn="ctr"/>
              <a:r>
                <a:rPr lang="es-MX" sz="1200" dirty="0" smtClean="0">
                  <a:latin typeface="Comic Sans MS" panose="030F0702030302020204" pitchFamily="66" charset="0"/>
                </a:rPr>
                <a:t>El programa educativo nos comenta que </a:t>
              </a:r>
              <a:r>
                <a:rPr lang="es-MX" sz="1200" dirty="0">
                  <a:latin typeface="Comic Sans MS" panose="030F0702030302020204" pitchFamily="66" charset="0"/>
                </a:rPr>
                <a:t>los padres de familia y la sociedad en su conjunto han de valorar y respetar la función social que desempeñan los profesores</a:t>
              </a:r>
              <a:r>
                <a:rPr lang="es-MX" sz="1200" dirty="0" smtClean="0">
                  <a:latin typeface="Comic Sans MS" panose="030F0702030302020204" pitchFamily="66" charset="0"/>
                </a:rPr>
                <a:t>. Sin embargo, siento que aún no desarrollo mucho ese lazo de confianza con los papás pero ya se lleva un progreso. </a:t>
              </a:r>
              <a:endParaRPr lang="es-MX" sz="1200" dirty="0">
                <a:solidFill>
                  <a:schemeClr val="bg1"/>
                </a:solidFill>
                <a:latin typeface="Comic Sans MS" panose="030F0702030302020204" pitchFamily="66" charset="0"/>
              </a:endParaRPr>
            </a:p>
          </p:txBody>
        </p:sp>
      </p:grpSp>
      <p:pic>
        <p:nvPicPr>
          <p:cNvPr id="124"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2262801" y="415149"/>
            <a:ext cx="845006" cy="845006"/>
          </a:xfrm>
          <a:prstGeom prst="rect">
            <a:avLst/>
          </a:prstGeom>
          <a:noFill/>
          <a:extLst>
            <a:ext uri="{909E8E84-426E-40DD-AFC4-6F175D3DCCD1}">
              <a14:hiddenFill xmlns:a14="http://schemas.microsoft.com/office/drawing/2010/main">
                <a:solidFill>
                  <a:srgbClr val="FFFFFF"/>
                </a:solidFill>
              </a14:hiddenFill>
            </a:ext>
          </a:extLst>
        </p:spPr>
      </p:pic>
      <p:sp>
        <p:nvSpPr>
          <p:cNvPr id="125" name="CuadroTexto 124">
            <a:extLst>
              <a:ext uri="{FF2B5EF4-FFF2-40B4-BE49-F238E27FC236}">
                <a16:creationId xmlns="" xmlns:a16="http://schemas.microsoft.com/office/drawing/2014/main" id="{01D9B938-D65D-4623-994E-C181087BDD6E}"/>
              </a:ext>
            </a:extLst>
          </p:cNvPr>
          <p:cNvSpPr txBox="1"/>
          <p:nvPr/>
        </p:nvSpPr>
        <p:spPr>
          <a:xfrm>
            <a:off x="1430495" y="559716"/>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52067" y="2183283"/>
            <a:ext cx="685791" cy="685791"/>
          </a:xfrm>
          <a:prstGeom prst="rect">
            <a:avLst/>
          </a:prstGeom>
        </p:spPr>
      </p:pic>
      <p:pic>
        <p:nvPicPr>
          <p:cNvPr id="127" name="Imagen 1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18635" y="2887955"/>
            <a:ext cx="685791" cy="685791"/>
          </a:xfrm>
          <a:prstGeom prst="rect">
            <a:avLst/>
          </a:prstGeom>
        </p:spPr>
      </p:pic>
      <p:pic>
        <p:nvPicPr>
          <p:cNvPr id="128" name="Imagen 1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0849" y="3938284"/>
            <a:ext cx="308750" cy="308750"/>
          </a:xfrm>
          <a:prstGeom prst="rect">
            <a:avLst/>
          </a:prstGeom>
        </p:spPr>
      </p:pic>
      <p:pic>
        <p:nvPicPr>
          <p:cNvPr id="129" name="Imagen 12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773" y="4160656"/>
            <a:ext cx="308750" cy="308750"/>
          </a:xfrm>
          <a:prstGeom prst="rect">
            <a:avLst/>
          </a:prstGeom>
        </p:spPr>
      </p:pic>
      <p:pic>
        <p:nvPicPr>
          <p:cNvPr id="130" name="Imagen 12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9266" y="4374516"/>
            <a:ext cx="308750" cy="308750"/>
          </a:xfrm>
          <a:prstGeom prst="rect">
            <a:avLst/>
          </a:prstGeom>
        </p:spPr>
      </p:pic>
      <p:pic>
        <p:nvPicPr>
          <p:cNvPr id="131" name="Imagen 1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0440" y="4553275"/>
            <a:ext cx="308750" cy="308750"/>
          </a:xfrm>
          <a:prstGeom prst="rect">
            <a:avLst/>
          </a:prstGeom>
        </p:spPr>
      </p:pic>
      <p:pic>
        <p:nvPicPr>
          <p:cNvPr id="132" name="Imagen 13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773" y="4733134"/>
            <a:ext cx="308750" cy="308750"/>
          </a:xfrm>
          <a:prstGeom prst="rect">
            <a:avLst/>
          </a:prstGeom>
        </p:spPr>
      </p:pic>
      <p:pic>
        <p:nvPicPr>
          <p:cNvPr id="133" name="Imagen 1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2626" y="4943701"/>
            <a:ext cx="308750" cy="308750"/>
          </a:xfrm>
          <a:prstGeom prst="rect">
            <a:avLst/>
          </a:prstGeom>
        </p:spPr>
      </p:pic>
      <p:pic>
        <p:nvPicPr>
          <p:cNvPr id="134" name="Imagen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50083" y="5808288"/>
            <a:ext cx="308750" cy="308750"/>
          </a:xfrm>
          <a:prstGeom prst="rect">
            <a:avLst/>
          </a:prstGeom>
        </p:spPr>
      </p:pic>
      <p:pic>
        <p:nvPicPr>
          <p:cNvPr id="135" name="Imagen 1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3079" y="5982274"/>
            <a:ext cx="308750" cy="308750"/>
          </a:xfrm>
          <a:prstGeom prst="rect">
            <a:avLst/>
          </a:prstGeom>
        </p:spPr>
      </p:pic>
      <p:pic>
        <p:nvPicPr>
          <p:cNvPr id="136" name="Imagen 13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0842" y="6212411"/>
            <a:ext cx="308750" cy="308750"/>
          </a:xfrm>
          <a:prstGeom prst="rect">
            <a:avLst/>
          </a:prstGeom>
        </p:spPr>
      </p:pic>
      <p:pic>
        <p:nvPicPr>
          <p:cNvPr id="137" name="Imagen 1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61075" y="6393232"/>
            <a:ext cx="308750" cy="308750"/>
          </a:xfrm>
          <a:prstGeom prst="rect">
            <a:avLst/>
          </a:prstGeom>
        </p:spPr>
      </p:pic>
      <p:pic>
        <p:nvPicPr>
          <p:cNvPr id="138" name="Imagen 13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87735" y="7126495"/>
            <a:ext cx="308750" cy="308750"/>
          </a:xfrm>
          <a:prstGeom prst="rect">
            <a:avLst/>
          </a:prstGeom>
        </p:spPr>
      </p:pic>
      <p:pic>
        <p:nvPicPr>
          <p:cNvPr id="139" name="Imagen 1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87735" y="7309178"/>
            <a:ext cx="308750" cy="308750"/>
          </a:xfrm>
          <a:prstGeom prst="rect">
            <a:avLst/>
          </a:prstGeom>
        </p:spPr>
      </p:pic>
      <p:pic>
        <p:nvPicPr>
          <p:cNvPr id="140" name="Imagen 13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9921" y="7499806"/>
            <a:ext cx="308750" cy="308750"/>
          </a:xfrm>
          <a:prstGeom prst="rect">
            <a:avLst/>
          </a:prstGeom>
        </p:spPr>
      </p:pic>
      <p:pic>
        <p:nvPicPr>
          <p:cNvPr id="141" name="Imagen 14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1484" y="7711155"/>
            <a:ext cx="308750" cy="308750"/>
          </a:xfrm>
          <a:prstGeom prst="rect">
            <a:avLst/>
          </a:prstGeom>
        </p:spPr>
      </p:pic>
      <p:pic>
        <p:nvPicPr>
          <p:cNvPr id="142" name="Imagen 14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1825" y="7893208"/>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1264" y="8091717"/>
            <a:ext cx="308750" cy="308750"/>
          </a:xfrm>
          <a:prstGeom prst="rect">
            <a:avLst/>
          </a:prstGeom>
        </p:spPr>
      </p:pic>
    </p:spTree>
    <p:extLst>
      <p:ext uri="{BB962C8B-B14F-4D97-AF65-F5344CB8AC3E}">
        <p14:creationId xmlns:p14="http://schemas.microsoft.com/office/powerpoint/2010/main" val="181265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ng frame school | Bordas coloridas, Portfólio de jardim de infância,  Molduras boni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3429000" y="1600200"/>
            <a:ext cx="3695700" cy="369332"/>
          </a:xfrm>
          <a:prstGeom prst="rect">
            <a:avLst/>
          </a:prstGeom>
          <a:noFill/>
        </p:spPr>
        <p:txBody>
          <a:bodyPr wrap="square" rtlCol="0">
            <a:spAutoFit/>
          </a:bodyPr>
          <a:lstStyle/>
          <a:p>
            <a:r>
              <a:rPr lang="es-MX" dirty="0" smtClean="0">
                <a:latin typeface="Lucida Handwriting" panose="03010101010101010101" pitchFamily="66" charset="0"/>
              </a:rPr>
              <a:t>Lunes 10 de Mayo de 2021 </a:t>
            </a:r>
            <a:endParaRPr lang="es-MX" dirty="0">
              <a:latin typeface="Lucida Handwriting" panose="03010101010101010101" pitchFamily="66" charset="0"/>
            </a:endParaRPr>
          </a:p>
        </p:txBody>
      </p:sp>
      <p:sp>
        <p:nvSpPr>
          <p:cNvPr id="5" name="Rectángulo 4"/>
          <p:cNvSpPr/>
          <p:nvPr/>
        </p:nvSpPr>
        <p:spPr>
          <a:xfrm>
            <a:off x="1581150" y="2244408"/>
            <a:ext cx="5543550" cy="5016758"/>
          </a:xfrm>
          <a:prstGeom prst="rect">
            <a:avLst/>
          </a:prstGeom>
        </p:spPr>
        <p:txBody>
          <a:bodyPr wrap="square">
            <a:spAutoFit/>
          </a:bodyPr>
          <a:lstStyle/>
          <a:p>
            <a:r>
              <a:rPr lang="es-MX" sz="2000" dirty="0" smtClean="0">
                <a:latin typeface="Century Gothic" panose="020B0502020202020204" pitchFamily="34" charset="0"/>
                <a:cs typeface="Arial" panose="020B0604020202020204" pitchFamily="34" charset="0"/>
              </a:rPr>
              <a:t>El día de hoy fue mi presentación con los padres de familia, les hice llegar un audio y una foto mía con un cartel pequeño, felicitando a las mamás. </a:t>
            </a:r>
          </a:p>
          <a:p>
            <a:endParaRPr lang="es-MX" sz="2000" dirty="0" smtClean="0">
              <a:latin typeface="Century Gothic" panose="020B0502020202020204" pitchFamily="34" charset="0"/>
              <a:cs typeface="Arial" panose="020B0604020202020204" pitchFamily="34" charset="0"/>
            </a:endParaRPr>
          </a:p>
          <a:p>
            <a:r>
              <a:rPr lang="es-MX" sz="2000" dirty="0" smtClean="0">
                <a:latin typeface="Century Gothic" panose="020B0502020202020204" pitchFamily="34" charset="0"/>
                <a:cs typeface="Arial" panose="020B0604020202020204" pitchFamily="34" charset="0"/>
              </a:rPr>
              <a:t>Cabe resaltar que por esta ocasión se suspendió la actividad de el área de educación socioemocional que era la que se tenía planeada, ya que por parte de las educadoras titulares y directoras, planearon un vídeo de mamá e hijo por el día de las madres. El cuál se envío alrededor de las 9 de la mañana. </a:t>
            </a:r>
            <a:endParaRPr lang="es-MX" sz="2000" dirty="0">
              <a:latin typeface="Century Gothic" panose="020B0502020202020204" pitchFamily="34" charset="0"/>
              <a:cs typeface="Arial" panose="020B0604020202020204" pitchFamily="34" charset="0"/>
            </a:endParaRPr>
          </a:p>
          <a:p>
            <a:endParaRPr lang="es-MX" sz="2000" dirty="0" smtClean="0">
              <a:latin typeface="Century Gothic" panose="020B0502020202020204" pitchFamily="34" charset="0"/>
              <a:cs typeface="Arial" panose="020B0604020202020204" pitchFamily="34" charset="0"/>
            </a:endParaRPr>
          </a:p>
          <a:p>
            <a:r>
              <a:rPr lang="es-MX" sz="2000" dirty="0" smtClean="0">
                <a:latin typeface="Century Gothic" panose="020B0502020202020204" pitchFamily="34" charset="0"/>
                <a:cs typeface="Arial" panose="020B0604020202020204" pitchFamily="34" charset="0"/>
              </a:rPr>
              <a:t>En este día solo estuve al pendiente de la asistencia de los pequeños. </a:t>
            </a:r>
          </a:p>
        </p:txBody>
      </p:sp>
    </p:spTree>
    <p:extLst>
      <p:ext uri="{BB962C8B-B14F-4D97-AF65-F5344CB8AC3E}">
        <p14:creationId xmlns:p14="http://schemas.microsoft.com/office/powerpoint/2010/main" val="1006954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0" y="0"/>
            <a:ext cx="8202188" cy="9968624"/>
            <a:chOff x="-60113" y="101667"/>
            <a:chExt cx="8202188" cy="9968624"/>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127"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203079" y="377742"/>
            <a:ext cx="845006" cy="845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59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frame school | Bordas coloridas, Portfólio de jardim de infância,  Molduras boni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3295650" y="1466850"/>
            <a:ext cx="4098131" cy="369332"/>
          </a:xfrm>
          <a:prstGeom prst="rect">
            <a:avLst/>
          </a:prstGeom>
          <a:noFill/>
        </p:spPr>
        <p:txBody>
          <a:bodyPr wrap="square" rtlCol="0">
            <a:spAutoFit/>
          </a:bodyPr>
          <a:lstStyle/>
          <a:p>
            <a:r>
              <a:rPr lang="es-MX" dirty="0" smtClean="0">
                <a:latin typeface="Lucida Handwriting" panose="03010101010101010101" pitchFamily="66" charset="0"/>
              </a:rPr>
              <a:t>Martes 11 de Mayo de 2021 </a:t>
            </a:r>
            <a:endParaRPr lang="es-MX" dirty="0">
              <a:latin typeface="Lucida Handwriting" panose="03010101010101010101" pitchFamily="66" charset="0"/>
            </a:endParaRPr>
          </a:p>
        </p:txBody>
      </p:sp>
      <p:sp>
        <p:nvSpPr>
          <p:cNvPr id="7" name="CuadroTexto 6"/>
          <p:cNvSpPr txBox="1"/>
          <p:nvPr/>
        </p:nvSpPr>
        <p:spPr>
          <a:xfrm>
            <a:off x="1466850" y="2190750"/>
            <a:ext cx="5695950" cy="5878532"/>
          </a:xfrm>
          <a:prstGeom prst="rect">
            <a:avLst/>
          </a:prstGeom>
          <a:noFill/>
        </p:spPr>
        <p:txBody>
          <a:bodyPr wrap="square" rtlCol="0">
            <a:spAutoFit/>
          </a:bodyPr>
          <a:lstStyle/>
          <a:p>
            <a:r>
              <a:rPr lang="es-MX" sz="2000" dirty="0" smtClean="0">
                <a:latin typeface="Century Gothic" panose="020B0502020202020204" pitchFamily="34" charset="0"/>
              </a:rPr>
              <a:t>El día de hoy, mande los buenos días al grupo de WhatsApp y para hacer un poco más divertida la asistencia, les pedí a los alumnos que mandaran un audio diciendo su nombre y su comida favorita. Posteriormente se observó el canal de “Aprende en casa” en donde se vieron los temas de las profesiones y el de medir objetos.</a:t>
            </a:r>
          </a:p>
          <a:p>
            <a:r>
              <a:rPr lang="es-MX" sz="2000" dirty="0" smtClean="0">
                <a:latin typeface="Century Gothic" panose="020B0502020202020204" pitchFamily="34" charset="0"/>
              </a:rPr>
              <a:t> Al finalizar la programación mande las actividades que consistían en mandar un vídeo sobre la profesión que le gustaría ejercer , después fue el de medir objetos y espere para recibir las evidencias. </a:t>
            </a:r>
          </a:p>
          <a:p>
            <a:r>
              <a:rPr lang="es-MX" sz="2000" dirty="0" smtClean="0">
                <a:latin typeface="Century Gothic" panose="020B0502020202020204" pitchFamily="34" charset="0"/>
              </a:rPr>
              <a:t>Noté que son pocas las mamás que están activas durante la mañana y los trabajos comienzan a llegar en la tarde noche. </a:t>
            </a:r>
          </a:p>
          <a:p>
            <a:endParaRPr lang="es-MX" dirty="0" smtClean="0">
              <a:latin typeface="Century Gothic" panose="020B0502020202020204" pitchFamily="34" charset="0"/>
            </a:endParaRPr>
          </a:p>
          <a:p>
            <a:endParaRPr lang="es-MX" dirty="0">
              <a:latin typeface="Century Gothic" panose="020B0502020202020204" pitchFamily="34" charset="0"/>
            </a:endParaRPr>
          </a:p>
        </p:txBody>
      </p:sp>
    </p:spTree>
    <p:extLst>
      <p:ext uri="{BB962C8B-B14F-4D97-AF65-F5344CB8AC3E}">
        <p14:creationId xmlns:p14="http://schemas.microsoft.com/office/powerpoint/2010/main" val="2749178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Elipse 125">
            <a:extLst>
              <a:ext uri="{FF2B5EF4-FFF2-40B4-BE49-F238E27FC236}">
                <a16:creationId xmlns="" xmlns:a16="http://schemas.microsoft.com/office/drawing/2014/main" id="{880D7D52-E52E-46A6-9AD5-0FE86D8981B4}"/>
              </a:ext>
            </a:extLst>
          </p:cNvPr>
          <p:cNvSpPr/>
          <p:nvPr/>
        </p:nvSpPr>
        <p:spPr>
          <a:xfrm>
            <a:off x="968067" y="614763"/>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4" name="Grupo 3">
            <a:extLst>
              <a:ext uri="{FF2B5EF4-FFF2-40B4-BE49-F238E27FC236}">
                <a16:creationId xmlns="" xmlns:a16="http://schemas.microsoft.com/office/drawing/2014/main" id="{BA74D494-408A-4E9A-8CBA-796030CBE8BE}"/>
              </a:ext>
            </a:extLst>
          </p:cNvPr>
          <p:cNvGrpSpPr/>
          <p:nvPr/>
        </p:nvGrpSpPr>
        <p:grpSpPr>
          <a:xfrm>
            <a:off x="-179917" y="-1475"/>
            <a:ext cx="8183532" cy="9894925"/>
            <a:chOff x="-240030" y="101667"/>
            <a:chExt cx="8183532" cy="9894925"/>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692044"/>
              <a:ext cx="424314" cy="523220"/>
              <a:chOff x="325120" y="949257"/>
              <a:chExt cx="424314"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67598" y="949257"/>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899405" y="721927"/>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720999"/>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875082" y="662858"/>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21391" y="727884"/>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422056" y="679184"/>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9" name="Rectángulo 18">
              <a:extLst>
                <a:ext uri="{FF2B5EF4-FFF2-40B4-BE49-F238E27FC236}">
                  <a16:creationId xmlns="" xmlns:a16="http://schemas.microsoft.com/office/drawing/2014/main" id="{1A3DE5BB-AF26-4C12-B49E-ABDE42CACE67}"/>
                </a:ext>
              </a:extLst>
            </p:cNvPr>
            <p:cNvSpPr/>
            <p:nvPr/>
          </p:nvSpPr>
          <p:spPr>
            <a:xfrm>
              <a:off x="-60112" y="1906196"/>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3495" y="3708055"/>
              <a:ext cx="7840695" cy="1830641"/>
              <a:chOff x="-107968" y="3265163"/>
              <a:chExt cx="7840695" cy="183064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7968" y="3265163"/>
                <a:ext cx="7780544" cy="372965"/>
                <a:chOff x="-92328" y="1737642"/>
                <a:chExt cx="7780544" cy="372965"/>
              </a:xfrm>
            </p:grpSpPr>
            <p:sp>
              <p:nvSpPr>
                <p:cNvPr id="90" name="Rectángulo 89">
                  <a:extLst>
                    <a:ext uri="{FF2B5EF4-FFF2-40B4-BE49-F238E27FC236}">
                      <a16:creationId xmlns="" xmlns:a16="http://schemas.microsoft.com/office/drawing/2014/main" id="{5D321D22-2312-4122-957D-75CC9CBC1D04}"/>
                    </a:ext>
                  </a:extLst>
                </p:cNvPr>
                <p:cNvSpPr/>
                <p:nvPr/>
              </p:nvSpPr>
              <p:spPr>
                <a:xfrm>
                  <a:off x="-92328" y="1741275"/>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554917" y="3646669"/>
                <a:ext cx="4114277" cy="1200329"/>
              </a:xfrm>
              <a:prstGeom prst="rect">
                <a:avLst/>
              </a:prstGeom>
              <a:noFill/>
            </p:spPr>
            <p:txBody>
              <a:bodyPr wrap="square" rtlCol="0">
                <a:spAutoFit/>
              </a:bodyPr>
              <a:lstStyle/>
              <a:p>
                <a:pPr algn="ctr"/>
                <a:r>
                  <a:rPr lang="es-MX" sz="1200" b="1" dirty="0" smtClean="0">
                    <a:latin typeface="Comic Sans MS" panose="030F0702030302020204" pitchFamily="66" charset="0"/>
                  </a:rPr>
                  <a:t>Observaciones</a:t>
                </a:r>
              </a:p>
              <a:p>
                <a:pPr algn="ctr"/>
                <a:r>
                  <a:rPr lang="es-MX" sz="1200" dirty="0" smtClean="0">
                    <a:latin typeface="Comic Sans MS" panose="030F0702030302020204" pitchFamily="66" charset="0"/>
                  </a:rPr>
                  <a:t>Considero que las actividades planeadas fueron adecuadas a alumnos de primer grado, además de que son creativas y divertidas. Los materiales son cosas que tienen en casa. Todo lo adecue a la nueva modalidad de aprende en casa. </a:t>
                </a:r>
                <a:endParaRPr lang="es-MX" sz="1200" dirty="0">
                  <a:latin typeface="Comic Sans MS" panose="030F0702030302020204" pitchFamily="66" charset="0"/>
                </a:endParaRP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240030" y="5364558"/>
              <a:ext cx="8142075" cy="1381135"/>
              <a:chOff x="-346935" y="4822880"/>
              <a:chExt cx="8142075" cy="1381135"/>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346935" y="4822880"/>
                <a:ext cx="8142075" cy="369332"/>
                <a:chOff x="-331295" y="1660930"/>
                <a:chExt cx="8142075" cy="369332"/>
              </a:xfrm>
            </p:grpSpPr>
            <p:sp>
              <p:nvSpPr>
                <p:cNvPr id="79" name="Rectángulo 78">
                  <a:extLst>
                    <a:ext uri="{FF2B5EF4-FFF2-40B4-BE49-F238E27FC236}">
                      <a16:creationId xmlns="" xmlns:a16="http://schemas.microsoft.com/office/drawing/2014/main" id="{811F3B92-D7D1-4EAA-AF61-3E94D18C4AEE}"/>
                    </a:ext>
                  </a:extLst>
                </p:cNvPr>
                <p:cNvSpPr/>
                <p:nvPr/>
              </p:nvSpPr>
              <p:spPr>
                <a:xfrm>
                  <a:off x="-154760" y="1660930"/>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331295" y="169091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63495" y="6808026"/>
              <a:ext cx="7777162" cy="358362"/>
              <a:chOff x="-152441" y="1744648"/>
              <a:chExt cx="7777162"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52441" y="1744648"/>
                <a:ext cx="7777162"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201640" y="1758486"/>
                <a:ext cx="6923351"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400110"/>
            </a:xfrm>
            <a:prstGeom prst="rect">
              <a:avLst/>
            </a:prstGeom>
            <a:noFill/>
          </p:spPr>
          <p:txBody>
            <a:bodyPr wrap="square" rtlCol="0">
              <a:spAutoFit/>
            </a:bodyPr>
            <a:lstStyle/>
            <a:p>
              <a:pPr algn="ctr"/>
              <a:r>
                <a:rPr lang="es-MX" sz="2000" dirty="0">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17267" y="8810789"/>
              <a:ext cx="3901420" cy="738664"/>
            </a:xfrm>
            <a:prstGeom prst="rect">
              <a:avLst/>
            </a:prstGeom>
            <a:noFill/>
          </p:spPr>
          <p:txBody>
            <a:bodyPr wrap="square">
              <a:spAutoFit/>
            </a:bodyPr>
            <a:lstStyle/>
            <a:p>
              <a:pPr algn="ctr"/>
              <a:r>
                <a:rPr lang="es-MX" sz="1400" dirty="0" smtClean="0">
                  <a:latin typeface="Comic Sans MS" panose="030F0702030302020204" pitchFamily="66" charset="0"/>
                </a:rPr>
                <a:t>Considero que uno de los logros que tuve es que todos pusieran su asistencia y fomentar el habla en los alumnos. </a:t>
              </a:r>
              <a:endParaRPr lang="es-MX" sz="1400" dirty="0">
                <a:latin typeface="Comic Sans MS" panose="030F0702030302020204" pitchFamily="66" charset="0"/>
              </a:endParaRP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338554"/>
            </a:xfrm>
            <a:prstGeom prst="rect">
              <a:avLst/>
            </a:prstGeom>
            <a:noFill/>
          </p:spPr>
          <p:txBody>
            <a:bodyPr wrap="square" rtlCol="0">
              <a:spAutoFit/>
            </a:bodyPr>
            <a:lstStyle/>
            <a:p>
              <a:pPr algn="ctr"/>
              <a:r>
                <a:rPr lang="es-MX" sz="1600" dirty="0">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12247" y="8765486"/>
              <a:ext cx="3901420" cy="1231106"/>
            </a:xfrm>
            <a:prstGeom prst="rect">
              <a:avLst/>
            </a:prstGeom>
            <a:noFill/>
          </p:spPr>
          <p:txBody>
            <a:bodyPr wrap="square">
              <a:spAutoFit/>
            </a:bodyPr>
            <a:lstStyle/>
            <a:p>
              <a:pPr algn="ctr"/>
              <a:r>
                <a:rPr lang="es-MX" sz="1400" dirty="0" smtClean="0">
                  <a:latin typeface="Comic Sans MS" panose="030F0702030302020204" pitchFamily="66" charset="0"/>
                </a:rPr>
                <a:t>No estoy teniendo el apoyo suficiente por parte de los padres de familia, siento que falta algo de reglas dentro del grupo, ya que me envían las actividades muy tarde y solo son 4 niños.</a:t>
              </a:r>
              <a:r>
                <a:rPr lang="es-MX" sz="1800" dirty="0" smtClean="0">
                  <a:solidFill>
                    <a:schemeClr val="bg1"/>
                  </a:solidFill>
                  <a:latin typeface="Comic Sans MS" panose="030F0702030302020204" pitchFamily="66" charset="0"/>
                </a:rPr>
                <a:t> </a:t>
              </a:r>
              <a:endParaRPr lang="es-MX" sz="1800" dirty="0">
                <a:solidFill>
                  <a:schemeClr val="bg1"/>
                </a:solidFill>
                <a:latin typeface="Comic Sans MS" panose="030F0702030302020204" pitchFamily="66" charset="0"/>
              </a:endParaRPr>
            </a:p>
          </p:txBody>
        </p:sp>
      </p:grpSp>
      <p:sp>
        <p:nvSpPr>
          <p:cNvPr id="128" name="Rectángulo 127"/>
          <p:cNvSpPr/>
          <p:nvPr/>
        </p:nvSpPr>
        <p:spPr>
          <a:xfrm>
            <a:off x="419085" y="108047"/>
            <a:ext cx="2541570" cy="461665"/>
          </a:xfrm>
          <a:prstGeom prst="rect">
            <a:avLst/>
          </a:prstGeom>
          <a:noFill/>
        </p:spPr>
        <p:txBody>
          <a:bodyPr wrap="square" lIns="91440" tIns="45720" rIns="91440" bIns="45720">
            <a:spAutoFit/>
          </a:bodyPr>
          <a:lstStyle/>
          <a:p>
            <a:pPr algn="ctr"/>
            <a:r>
              <a:rPr lang="es-ES" sz="2400" b="0" cap="none" spc="0" dirty="0" smtClean="0">
                <a:ln w="0"/>
                <a:solidFill>
                  <a:schemeClr val="tx1"/>
                </a:solidFill>
                <a:effectLst>
                  <a:outerShdw blurRad="38100" dist="19050" dir="2700000" algn="tl" rotWithShape="0">
                    <a:schemeClr val="dk1">
                      <a:alpha val="40000"/>
                    </a:schemeClr>
                  </a:outerShdw>
                </a:effectLst>
              </a:rPr>
              <a:t>11       </a:t>
            </a:r>
            <a:r>
              <a:rPr lang="es-ES" sz="2400" b="0" cap="none" spc="0" dirty="0" err="1" smtClean="0">
                <a:ln w="0"/>
                <a:solidFill>
                  <a:schemeClr val="tx1"/>
                </a:solidFill>
                <a:effectLst>
                  <a:outerShdw blurRad="38100" dist="19050" dir="2700000" algn="tl" rotWithShape="0">
                    <a:schemeClr val="dk1">
                      <a:alpha val="40000"/>
                    </a:schemeClr>
                  </a:outerShdw>
                </a:effectLst>
              </a:rPr>
              <a:t>May</a:t>
            </a:r>
            <a:r>
              <a:rPr lang="es-ES" sz="2400" b="0" cap="none" spc="0" dirty="0" smtClean="0">
                <a:ln w="0"/>
                <a:solidFill>
                  <a:schemeClr val="tx1"/>
                </a:solidFill>
                <a:effectLst>
                  <a:outerShdw blurRad="38100" dist="19050" dir="2700000" algn="tl" rotWithShape="0">
                    <a:schemeClr val="dk1">
                      <a:alpha val="40000"/>
                    </a:schemeClr>
                  </a:outerShdw>
                </a:effectLst>
              </a:rPr>
              <a:t>   2021</a:t>
            </a:r>
            <a:endParaRPr lang="es-ES" sz="2400" b="0" cap="none" spc="0" dirty="0">
              <a:ln w="0"/>
              <a:solidFill>
                <a:schemeClr val="tx1"/>
              </a:solidFill>
              <a:effectLst>
                <a:outerShdw blurRad="38100" dist="19050" dir="2700000" algn="tl" rotWithShape="0">
                  <a:schemeClr val="dk1">
                    <a:alpha val="40000"/>
                  </a:schemeClr>
                </a:outerShdw>
              </a:effectLst>
            </a:endParaRPr>
          </a:p>
        </p:txBody>
      </p:sp>
      <p:pic>
        <p:nvPicPr>
          <p:cNvPr id="129" name="Imagen 12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66302" y="2202693"/>
            <a:ext cx="685791" cy="685791"/>
          </a:xfrm>
          <a:prstGeom prst="rect">
            <a:avLst/>
          </a:prstGeom>
        </p:spPr>
      </p:pic>
      <p:pic>
        <p:nvPicPr>
          <p:cNvPr id="130" name="Imagen 1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53678" y="2189073"/>
            <a:ext cx="685791" cy="685791"/>
          </a:xfrm>
          <a:prstGeom prst="rect">
            <a:avLst/>
          </a:prstGeom>
        </p:spPr>
      </p:pic>
      <p:sp>
        <p:nvSpPr>
          <p:cNvPr id="132" name="CuadroTexto 131">
            <a:extLst>
              <a:ext uri="{FF2B5EF4-FFF2-40B4-BE49-F238E27FC236}">
                <a16:creationId xmlns="" xmlns:a16="http://schemas.microsoft.com/office/drawing/2014/main" id="{C0070B9A-B372-4799-9461-A579B3A946DE}"/>
              </a:ext>
            </a:extLst>
          </p:cNvPr>
          <p:cNvSpPr txBox="1"/>
          <p:nvPr/>
        </p:nvSpPr>
        <p:spPr>
          <a:xfrm>
            <a:off x="184995" y="1086924"/>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33" name="CuadroTexto 132">
            <a:extLst>
              <a:ext uri="{FF2B5EF4-FFF2-40B4-BE49-F238E27FC236}">
                <a16:creationId xmlns="" xmlns:a16="http://schemas.microsoft.com/office/drawing/2014/main" id="{01D9B938-D65D-4623-994E-C181087BDD6E}"/>
              </a:ext>
            </a:extLst>
          </p:cNvPr>
          <p:cNvSpPr txBox="1"/>
          <p:nvPr/>
        </p:nvSpPr>
        <p:spPr>
          <a:xfrm>
            <a:off x="1419065" y="552096"/>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pic>
        <p:nvPicPr>
          <p:cNvPr id="134" name="Imagen 1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38423" y="2869049"/>
            <a:ext cx="685791" cy="685791"/>
          </a:xfrm>
          <a:prstGeom prst="rect">
            <a:avLst/>
          </a:prstGeom>
        </p:spPr>
      </p:pic>
      <p:pic>
        <p:nvPicPr>
          <p:cNvPr id="135" name="Imagen 1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3938284"/>
            <a:ext cx="308750" cy="308750"/>
          </a:xfrm>
          <a:prstGeom prst="rect">
            <a:avLst/>
          </a:prstGeom>
        </p:spPr>
      </p:pic>
      <p:pic>
        <p:nvPicPr>
          <p:cNvPr id="136" name="Imagen 1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483" y="4167800"/>
            <a:ext cx="308750" cy="308750"/>
          </a:xfrm>
          <a:prstGeom prst="rect">
            <a:avLst/>
          </a:prstGeom>
        </p:spPr>
      </p:pic>
      <p:pic>
        <p:nvPicPr>
          <p:cNvPr id="137" name="Imagen 13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117" y="4361555"/>
            <a:ext cx="308750" cy="308750"/>
          </a:xfrm>
          <a:prstGeom prst="rect">
            <a:avLst/>
          </a:prstGeom>
        </p:spPr>
      </p:pic>
      <p:pic>
        <p:nvPicPr>
          <p:cNvPr id="138" name="Imagen 1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117" y="4544588"/>
            <a:ext cx="308750" cy="308750"/>
          </a:xfrm>
          <a:prstGeom prst="rect">
            <a:avLst/>
          </a:prstGeom>
        </p:spPr>
      </p:pic>
      <p:pic>
        <p:nvPicPr>
          <p:cNvPr id="139" name="Imagen 1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0667" y="4726860"/>
            <a:ext cx="308750" cy="308750"/>
          </a:xfrm>
          <a:prstGeom prst="rect">
            <a:avLst/>
          </a:prstGeom>
        </p:spPr>
      </p:pic>
      <p:pic>
        <p:nvPicPr>
          <p:cNvPr id="140" name="Imagen 13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0667" y="4921500"/>
            <a:ext cx="308750" cy="308750"/>
          </a:xfrm>
          <a:prstGeom prst="rect">
            <a:avLst/>
          </a:prstGeom>
        </p:spPr>
      </p:pic>
      <p:pic>
        <p:nvPicPr>
          <p:cNvPr id="141" name="Imagen 1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35462" y="5813141"/>
            <a:ext cx="308750" cy="308750"/>
          </a:xfrm>
          <a:prstGeom prst="rect">
            <a:avLst/>
          </a:prstGeom>
        </p:spPr>
      </p:pic>
      <p:pic>
        <p:nvPicPr>
          <p:cNvPr id="142" name="Imagen 1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661319" y="6018860"/>
            <a:ext cx="308750" cy="308750"/>
          </a:xfrm>
          <a:prstGeom prst="rect">
            <a:avLst/>
          </a:prstGeom>
        </p:spPr>
      </p:pic>
      <p:pic>
        <p:nvPicPr>
          <p:cNvPr id="143" name="Imagen 14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75778" y="6189927"/>
            <a:ext cx="308750" cy="308750"/>
          </a:xfrm>
          <a:prstGeom prst="rect">
            <a:avLst/>
          </a:prstGeom>
        </p:spPr>
      </p:pic>
      <p:pic>
        <p:nvPicPr>
          <p:cNvPr id="144" name="Imagen 14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50083" y="6372053"/>
            <a:ext cx="308750" cy="308750"/>
          </a:xfrm>
          <a:prstGeom prst="rect">
            <a:avLst/>
          </a:prstGeom>
        </p:spPr>
      </p:pic>
      <p:pic>
        <p:nvPicPr>
          <p:cNvPr id="145" name="Imagen 14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5882" y="7139461"/>
            <a:ext cx="308750" cy="308750"/>
          </a:xfrm>
          <a:prstGeom prst="rect">
            <a:avLst/>
          </a:prstGeom>
        </p:spPr>
      </p:pic>
      <p:pic>
        <p:nvPicPr>
          <p:cNvPr id="146" name="Imagen 14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5882" y="7309857"/>
            <a:ext cx="308750" cy="308750"/>
          </a:xfrm>
          <a:prstGeom prst="rect">
            <a:avLst/>
          </a:prstGeom>
        </p:spPr>
      </p:pic>
      <p:pic>
        <p:nvPicPr>
          <p:cNvPr id="147" name="Imagen 14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5882" y="7494128"/>
            <a:ext cx="308750" cy="308750"/>
          </a:xfrm>
          <a:prstGeom prst="rect">
            <a:avLst/>
          </a:prstGeom>
        </p:spPr>
      </p:pic>
      <p:pic>
        <p:nvPicPr>
          <p:cNvPr id="148" name="Imagen 14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43793" y="7708491"/>
            <a:ext cx="308750" cy="308750"/>
          </a:xfrm>
          <a:prstGeom prst="rect">
            <a:avLst/>
          </a:prstGeom>
        </p:spPr>
      </p:pic>
      <p:pic>
        <p:nvPicPr>
          <p:cNvPr id="149" name="Imagen 14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838" y="7882162"/>
            <a:ext cx="308750" cy="308750"/>
          </a:xfrm>
          <a:prstGeom prst="rect">
            <a:avLst/>
          </a:prstGeom>
        </p:spPr>
      </p:pic>
      <p:pic>
        <p:nvPicPr>
          <p:cNvPr id="150" name="Imagen 14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5882" y="8077229"/>
            <a:ext cx="308750" cy="308750"/>
          </a:xfrm>
          <a:prstGeom prst="rect">
            <a:avLst/>
          </a:prstGeom>
        </p:spPr>
      </p:pic>
      <p:pic>
        <p:nvPicPr>
          <p:cNvPr id="151" name="Picture 2" descr="Flores png: vectores, gráficos, imágenes vectoriales | Depositphoto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714685" y="435614"/>
            <a:ext cx="845006" cy="845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994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frame school | Bordas coloridas, Portfólio de jardim de infância,  Molduras boni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647950" y="1504950"/>
            <a:ext cx="4133850" cy="369332"/>
          </a:xfrm>
          <a:prstGeom prst="rect">
            <a:avLst/>
          </a:prstGeom>
          <a:noFill/>
        </p:spPr>
        <p:txBody>
          <a:bodyPr wrap="square" rtlCol="0">
            <a:spAutoFit/>
          </a:bodyPr>
          <a:lstStyle/>
          <a:p>
            <a:r>
              <a:rPr lang="es-MX" dirty="0" smtClean="0">
                <a:latin typeface="Lucida Handwriting" panose="03010101010101010101" pitchFamily="66" charset="0"/>
              </a:rPr>
              <a:t>Miércoles 12 de Mayo de 2021 </a:t>
            </a:r>
            <a:endParaRPr lang="es-MX" dirty="0">
              <a:latin typeface="Lucida Handwriting" panose="03010101010101010101" pitchFamily="66" charset="0"/>
            </a:endParaRPr>
          </a:p>
        </p:txBody>
      </p:sp>
      <p:sp>
        <p:nvSpPr>
          <p:cNvPr id="6" name="CuadroTexto 5"/>
          <p:cNvSpPr txBox="1"/>
          <p:nvPr/>
        </p:nvSpPr>
        <p:spPr>
          <a:xfrm>
            <a:off x="1809750" y="2114550"/>
            <a:ext cx="4819650" cy="6247864"/>
          </a:xfrm>
          <a:prstGeom prst="rect">
            <a:avLst/>
          </a:prstGeom>
          <a:noFill/>
        </p:spPr>
        <p:txBody>
          <a:bodyPr wrap="square" rtlCol="0">
            <a:spAutoFit/>
          </a:bodyPr>
          <a:lstStyle/>
          <a:p>
            <a:r>
              <a:rPr lang="es-MX" sz="2000" dirty="0" smtClean="0">
                <a:latin typeface="Century Gothic" panose="020B0502020202020204" pitchFamily="34" charset="0"/>
              </a:rPr>
              <a:t>Esta mañana decidí hacer un pase de lista conforme a lo que iba a ver en la clase que eran los cuentos. Les pedí a los niños que me mandaran un audio diciendo su nombre y su cuento favorito, después se observó el programa de “Aprende en casa” y a las 9:00 de la mañana se mando la actividad, la cuál consistía en que a través de un mensaje de voz me inventaran un cuento inventado por ellos mismos. En días anteriores no había tenido tantas respuestas por parte de los alumnos, así que decidí cambiar la estrategia y cada que recibía una evidencia les hacía preguntas sobre su narrativa, me pude percatar que hubo más interacción y podía escuchar a los infantes felices  e interesados. </a:t>
            </a:r>
            <a:endParaRPr lang="es-MX" sz="2000" dirty="0">
              <a:latin typeface="Century Gothic" panose="020B0502020202020204" pitchFamily="34" charset="0"/>
            </a:endParaRPr>
          </a:p>
        </p:txBody>
      </p:sp>
    </p:spTree>
    <p:extLst>
      <p:ext uri="{BB962C8B-B14F-4D97-AF65-F5344CB8AC3E}">
        <p14:creationId xmlns:p14="http://schemas.microsoft.com/office/powerpoint/2010/main" val="227580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179917" y="-1475"/>
            <a:ext cx="8183532" cy="10243912"/>
            <a:chOff x="-240030" y="101667"/>
            <a:chExt cx="8183532" cy="10243912"/>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692044"/>
              <a:ext cx="424314" cy="523220"/>
              <a:chOff x="325120" y="949257"/>
              <a:chExt cx="424314" cy="523220"/>
            </a:xfrm>
          </p:grpSpPr>
          <p:sp>
            <p:nvSpPr>
              <p:cNvPr id="122" name="Elipse 121">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3" name="CuadroTexto 122">
                <a:extLst>
                  <a:ext uri="{FF2B5EF4-FFF2-40B4-BE49-F238E27FC236}">
                    <a16:creationId xmlns="" xmlns:a16="http://schemas.microsoft.com/office/drawing/2014/main" id="{2E00C428-416A-4D97-97D6-9A76941C2425}"/>
                  </a:ext>
                </a:extLst>
              </p:cNvPr>
              <p:cNvSpPr txBox="1"/>
              <p:nvPr/>
            </p:nvSpPr>
            <p:spPr>
              <a:xfrm>
                <a:off x="367598" y="949257"/>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899405" y="721927"/>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 xmlns:a16="http://schemas.microsoft.com/office/drawing/2014/main" id="{AB18F75A-0196-4C2E-8DAD-CD0713D15D0C}"/>
                </a:ext>
              </a:extLst>
            </p:cNvPr>
            <p:cNvSpPr/>
            <p:nvPr/>
          </p:nvSpPr>
          <p:spPr>
            <a:xfrm>
              <a:off x="1399789" y="720999"/>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 xmlns:a16="http://schemas.microsoft.com/office/drawing/2014/main" id="{01D9B938-D65D-4623-994E-C181087BDD6E}"/>
                </a:ext>
              </a:extLst>
            </p:cNvPr>
            <p:cNvSpPr txBox="1"/>
            <p:nvPr/>
          </p:nvSpPr>
          <p:spPr>
            <a:xfrm>
              <a:off x="875082" y="662858"/>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2" name="Elipse 11">
              <a:extLst>
                <a:ext uri="{FF2B5EF4-FFF2-40B4-BE49-F238E27FC236}">
                  <a16:creationId xmlns="" xmlns:a16="http://schemas.microsoft.com/office/drawing/2014/main" id="{85E30B17-2BF6-437C-83C0-21DA04B245F6}"/>
                </a:ext>
              </a:extLst>
            </p:cNvPr>
            <p:cNvSpPr/>
            <p:nvPr/>
          </p:nvSpPr>
          <p:spPr>
            <a:xfrm>
              <a:off x="1921391" y="727884"/>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3" name="CuadroTexto 12">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4" name="Elipse 1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a:extLst>
                <a:ext uri="{FF2B5EF4-FFF2-40B4-BE49-F238E27FC236}">
                  <a16:creationId xmlns="" xmlns:a16="http://schemas.microsoft.com/office/drawing/2014/main" id="{675EA713-7166-4AA9-B421-958EB661CA25}"/>
                </a:ext>
              </a:extLst>
            </p:cNvPr>
            <p:cNvSpPr txBox="1"/>
            <p:nvPr/>
          </p:nvSpPr>
          <p:spPr>
            <a:xfrm>
              <a:off x="2422056" y="679184"/>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6" name="Grupo 15">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7" name="Imagen 116"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8" name="Imagen 11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19" name="Imagen 118"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0" name="Imagen 119">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7" name="Rectángulo 16">
              <a:extLst>
                <a:ext uri="{FF2B5EF4-FFF2-40B4-BE49-F238E27FC236}">
                  <a16:creationId xmlns="" xmlns:a16="http://schemas.microsoft.com/office/drawing/2014/main" id="{1A3DE5BB-AF26-4C12-B49E-ABDE42CACE67}"/>
                </a:ext>
              </a:extLst>
            </p:cNvPr>
            <p:cNvSpPr/>
            <p:nvPr/>
          </p:nvSpPr>
          <p:spPr>
            <a:xfrm>
              <a:off x="-60112" y="1906196"/>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uadroTexto 17">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19" name="Grupo 18">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99" name="Grupo 98">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5" name="Rectángulo 114">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0" name="Grupo 99">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3" name="Rectángulo 112">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1" name="Rectángulo 11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09" name="Rectángulo 108">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7" name="Rectángulo 10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5" name="Rectángulo 104">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CuadroTexto 105">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0" name="Grupo 1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0" name="CuadroTexto 89">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1" name="Paralelogramo 90">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Paralelogramo 91">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CuadroTexto 94">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6" name="CuadroTexto 95">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7" name="CuadroTexto 9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8" name="CuadroTexto 97">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1" name="Grupo 20">
              <a:extLst>
                <a:ext uri="{FF2B5EF4-FFF2-40B4-BE49-F238E27FC236}">
                  <a16:creationId xmlns="" xmlns:a16="http://schemas.microsoft.com/office/drawing/2014/main" id="{F98882BD-1128-4333-AD3C-C99E090A88D9}"/>
                </a:ext>
              </a:extLst>
            </p:cNvPr>
            <p:cNvGrpSpPr/>
            <p:nvPr/>
          </p:nvGrpSpPr>
          <p:grpSpPr>
            <a:xfrm>
              <a:off x="-63495" y="3708055"/>
              <a:ext cx="7840695" cy="1830641"/>
              <a:chOff x="-107968" y="3265163"/>
              <a:chExt cx="7840695" cy="1830641"/>
            </a:xfrm>
          </p:grpSpPr>
          <p:grpSp>
            <p:nvGrpSpPr>
              <p:cNvPr id="79" name="Grupo 78">
                <a:extLst>
                  <a:ext uri="{FF2B5EF4-FFF2-40B4-BE49-F238E27FC236}">
                    <a16:creationId xmlns="" xmlns:a16="http://schemas.microsoft.com/office/drawing/2014/main" id="{F98E8578-A55C-4D5A-B67B-F07061ED95EB}"/>
                  </a:ext>
                </a:extLst>
              </p:cNvPr>
              <p:cNvGrpSpPr/>
              <p:nvPr/>
            </p:nvGrpSpPr>
            <p:grpSpPr>
              <a:xfrm>
                <a:off x="-107968" y="3265163"/>
                <a:ext cx="7780544" cy="372965"/>
                <a:chOff x="-92328" y="1737642"/>
                <a:chExt cx="7780544" cy="372965"/>
              </a:xfrm>
            </p:grpSpPr>
            <p:sp>
              <p:nvSpPr>
                <p:cNvPr id="88" name="Rectángulo 87">
                  <a:extLst>
                    <a:ext uri="{FF2B5EF4-FFF2-40B4-BE49-F238E27FC236}">
                      <a16:creationId xmlns="" xmlns:a16="http://schemas.microsoft.com/office/drawing/2014/main" id="{5D321D22-2312-4122-957D-75CC9CBC1D04}"/>
                    </a:ext>
                  </a:extLst>
                </p:cNvPr>
                <p:cNvSpPr/>
                <p:nvPr/>
              </p:nvSpPr>
              <p:spPr>
                <a:xfrm>
                  <a:off x="-92328" y="1741275"/>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0" name="CuadroTexto 79">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1" name="Elipse 8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Elipse 81">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Elipse 82">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CuadroTexto 86">
                <a:extLst>
                  <a:ext uri="{FF2B5EF4-FFF2-40B4-BE49-F238E27FC236}">
                    <a16:creationId xmlns="" xmlns:a16="http://schemas.microsoft.com/office/drawing/2014/main" id="{25E92943-3F55-46FD-819B-08C437F114C6}"/>
                  </a:ext>
                </a:extLst>
              </p:cNvPr>
              <p:cNvSpPr txBox="1"/>
              <p:nvPr/>
            </p:nvSpPr>
            <p:spPr>
              <a:xfrm>
                <a:off x="3554917" y="3646669"/>
                <a:ext cx="4114277" cy="1015663"/>
              </a:xfrm>
              <a:prstGeom prst="rect">
                <a:avLst/>
              </a:prstGeom>
              <a:noFill/>
            </p:spPr>
            <p:txBody>
              <a:bodyPr wrap="square" rtlCol="0">
                <a:spAutoFit/>
              </a:bodyPr>
              <a:lstStyle/>
              <a:p>
                <a:pPr algn="ctr"/>
                <a:r>
                  <a:rPr lang="es-MX" sz="1200" b="1" dirty="0" smtClean="0">
                    <a:latin typeface="Comic Sans MS" panose="030F0702030302020204" pitchFamily="66" charset="0"/>
                  </a:rPr>
                  <a:t>Observaciones</a:t>
                </a:r>
              </a:p>
              <a:p>
                <a:pPr algn="ctr"/>
                <a:r>
                  <a:rPr lang="es-MX" sz="1200" dirty="0" smtClean="0">
                    <a:latin typeface="Comic Sans MS" panose="030F0702030302020204" pitchFamily="66" charset="0"/>
                  </a:rPr>
                  <a:t>Se hicieron modificaciones a la actividad, ya que no estaba tan apegado al aprendizaje esperado. La actividad consistió en que los niños inventaran su propio cuento y se obtuvieron buenos resultados.</a:t>
                </a:r>
              </a:p>
            </p:txBody>
          </p:sp>
        </p:grpSp>
        <p:grpSp>
          <p:nvGrpSpPr>
            <p:cNvPr id="22" name="Grupo 21">
              <a:extLst>
                <a:ext uri="{FF2B5EF4-FFF2-40B4-BE49-F238E27FC236}">
                  <a16:creationId xmlns="" xmlns:a16="http://schemas.microsoft.com/office/drawing/2014/main" id="{BB09A73F-77AD-421C-9A12-1B07E4E28D91}"/>
                </a:ext>
              </a:extLst>
            </p:cNvPr>
            <p:cNvGrpSpPr/>
            <p:nvPr/>
          </p:nvGrpSpPr>
          <p:grpSpPr>
            <a:xfrm>
              <a:off x="-240030" y="5364558"/>
              <a:ext cx="8142075" cy="1381135"/>
              <a:chOff x="-346935" y="4822880"/>
              <a:chExt cx="8142075" cy="1381135"/>
            </a:xfrm>
          </p:grpSpPr>
          <p:grpSp>
            <p:nvGrpSpPr>
              <p:cNvPr id="54" name="Grupo 53">
                <a:extLst>
                  <a:ext uri="{FF2B5EF4-FFF2-40B4-BE49-F238E27FC236}">
                    <a16:creationId xmlns="" xmlns:a16="http://schemas.microsoft.com/office/drawing/2014/main" id="{86E20A7A-7587-4421-B56B-9A932A9F7109}"/>
                  </a:ext>
                </a:extLst>
              </p:cNvPr>
              <p:cNvGrpSpPr/>
              <p:nvPr/>
            </p:nvGrpSpPr>
            <p:grpSpPr>
              <a:xfrm>
                <a:off x="-346935" y="4822880"/>
                <a:ext cx="8142075" cy="369332"/>
                <a:chOff x="-331295" y="1660930"/>
                <a:chExt cx="8142075" cy="369332"/>
              </a:xfrm>
            </p:grpSpPr>
            <p:sp>
              <p:nvSpPr>
                <p:cNvPr id="77" name="Rectángulo 76">
                  <a:extLst>
                    <a:ext uri="{FF2B5EF4-FFF2-40B4-BE49-F238E27FC236}">
                      <a16:creationId xmlns="" xmlns:a16="http://schemas.microsoft.com/office/drawing/2014/main" id="{811F3B92-D7D1-4EAA-AF61-3E94D18C4AEE}"/>
                    </a:ext>
                  </a:extLst>
                </p:cNvPr>
                <p:cNvSpPr/>
                <p:nvPr/>
              </p:nvSpPr>
              <p:spPr>
                <a:xfrm>
                  <a:off x="-154760" y="1660930"/>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CuadroTexto 77">
                  <a:extLst>
                    <a:ext uri="{FF2B5EF4-FFF2-40B4-BE49-F238E27FC236}">
                      <a16:creationId xmlns="" xmlns:a16="http://schemas.microsoft.com/office/drawing/2014/main" id="{1B9E0E7C-C94D-4D33-90C9-F83AE03AC5F1}"/>
                    </a:ext>
                  </a:extLst>
                </p:cNvPr>
                <p:cNvSpPr txBox="1"/>
                <p:nvPr/>
              </p:nvSpPr>
              <p:spPr>
                <a:xfrm>
                  <a:off x="-331295" y="169091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5" name="CuadroTexto 54">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6" name="CuadroTexto 5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7" name="Grupo 56">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3" name="Elipse 72">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Elipse 74">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8" name="Grupo 57">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69" name="Elipse 68">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Elipse 70">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9" name="Grupo 58">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5" name="Elipse 64">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Elipse 66">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1" name="Elipse 60">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Elipse 61">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3" name="Elipse 62">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3" name="Grupo 22">
              <a:extLst>
                <a:ext uri="{FF2B5EF4-FFF2-40B4-BE49-F238E27FC236}">
                  <a16:creationId xmlns="" xmlns:a16="http://schemas.microsoft.com/office/drawing/2014/main" id="{E3FB72F6-392F-40AB-A175-66BC4FD1180C}"/>
                </a:ext>
              </a:extLst>
            </p:cNvPr>
            <p:cNvGrpSpPr/>
            <p:nvPr/>
          </p:nvGrpSpPr>
          <p:grpSpPr>
            <a:xfrm>
              <a:off x="-63495" y="6808026"/>
              <a:ext cx="7777162" cy="358362"/>
              <a:chOff x="-152441" y="1744648"/>
              <a:chExt cx="7777162" cy="358362"/>
            </a:xfrm>
          </p:grpSpPr>
          <p:sp>
            <p:nvSpPr>
              <p:cNvPr id="52" name="Rectángulo 51">
                <a:extLst>
                  <a:ext uri="{FF2B5EF4-FFF2-40B4-BE49-F238E27FC236}">
                    <a16:creationId xmlns="" xmlns:a16="http://schemas.microsoft.com/office/drawing/2014/main" id="{8BFA794B-7B5C-4B21-A452-F05082E198A2}"/>
                  </a:ext>
                </a:extLst>
              </p:cNvPr>
              <p:cNvSpPr/>
              <p:nvPr/>
            </p:nvSpPr>
            <p:spPr>
              <a:xfrm>
                <a:off x="-152441" y="1744648"/>
                <a:ext cx="7777162"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CuadroTexto 52">
                <a:extLst>
                  <a:ext uri="{FF2B5EF4-FFF2-40B4-BE49-F238E27FC236}">
                    <a16:creationId xmlns="" xmlns:a16="http://schemas.microsoft.com/office/drawing/2014/main" id="{B6E65149-4C4C-4DA3-BBD4-37E7A7D3A7A0}"/>
                  </a:ext>
                </a:extLst>
              </p:cNvPr>
              <p:cNvSpPr txBox="1"/>
              <p:nvPr/>
            </p:nvSpPr>
            <p:spPr>
              <a:xfrm>
                <a:off x="201640" y="1758486"/>
                <a:ext cx="6923351"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4" name="CuadroTexto 23">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5" name="Grupo 24">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2" name="CuadroTexto 31">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3" name="Grupo 32">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4" name="Grupo 33">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0" name="Elipse 49">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5" name="Grupo 34">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48" name="Elipse 47">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6" name="Grupo 35">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6" name="Elipse 4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4" name="Elipse 43">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2" name="Elipse 4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0" name="Elipse 39">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1" name="Elipse 40">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6" name="Rectángulo: esquinas redondeadas 186">
              <a:extLst>
                <a:ext uri="{FF2B5EF4-FFF2-40B4-BE49-F238E27FC236}">
                  <a16:creationId xmlns="" xmlns:a16="http://schemas.microsoft.com/office/drawing/2014/main" id="{2C0AD05E-6371-492F-9992-C11F91DAC77B}"/>
                </a:ext>
              </a:extLst>
            </p:cNvPr>
            <p:cNvSpPr/>
            <p:nvPr/>
          </p:nvSpPr>
          <p:spPr>
            <a:xfrm>
              <a:off x="31516" y="8404739"/>
              <a:ext cx="3780732" cy="194084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CuadroTexto 26">
              <a:extLst>
                <a:ext uri="{FF2B5EF4-FFF2-40B4-BE49-F238E27FC236}">
                  <a16:creationId xmlns="" xmlns:a16="http://schemas.microsoft.com/office/drawing/2014/main" id="{325B8F71-AFA8-4D1C-8817-B3B06A563118}"/>
                </a:ext>
              </a:extLst>
            </p:cNvPr>
            <p:cNvSpPr txBox="1"/>
            <p:nvPr/>
          </p:nvSpPr>
          <p:spPr>
            <a:xfrm>
              <a:off x="133839" y="8404739"/>
              <a:ext cx="3553735" cy="400110"/>
            </a:xfrm>
            <a:prstGeom prst="rect">
              <a:avLst/>
            </a:prstGeom>
            <a:noFill/>
          </p:spPr>
          <p:txBody>
            <a:bodyPr wrap="square" rtlCol="0">
              <a:spAutoFit/>
            </a:bodyPr>
            <a:lstStyle/>
            <a:p>
              <a:pPr algn="ctr"/>
              <a:r>
                <a:rPr lang="es-MX" sz="2000" dirty="0">
                  <a:latin typeface="Comic Sans MS" panose="030F0702030302020204" pitchFamily="66" charset="0"/>
                </a:rPr>
                <a:t>Logros</a:t>
              </a:r>
            </a:p>
          </p:txBody>
        </p:sp>
        <p:sp>
          <p:nvSpPr>
            <p:cNvPr id="28" name="CuadroTexto 27">
              <a:extLst>
                <a:ext uri="{FF2B5EF4-FFF2-40B4-BE49-F238E27FC236}">
                  <a16:creationId xmlns="" xmlns:a16="http://schemas.microsoft.com/office/drawing/2014/main" id="{85E2E26E-9342-4297-B7CB-788C1192AFE7}"/>
                </a:ext>
              </a:extLst>
            </p:cNvPr>
            <p:cNvSpPr txBox="1"/>
            <p:nvPr/>
          </p:nvSpPr>
          <p:spPr>
            <a:xfrm>
              <a:off x="6131" y="8792561"/>
              <a:ext cx="3901420" cy="1546577"/>
            </a:xfrm>
            <a:prstGeom prst="rect">
              <a:avLst/>
            </a:prstGeom>
            <a:noFill/>
          </p:spPr>
          <p:txBody>
            <a:bodyPr wrap="square">
              <a:spAutoFit/>
            </a:bodyPr>
            <a:lstStyle/>
            <a:p>
              <a:pPr algn="ctr"/>
              <a:r>
                <a:rPr lang="es-MX" sz="1050" dirty="0" smtClean="0">
                  <a:latin typeface="Comic Sans MS" panose="030F0702030302020204" pitchFamily="66" charset="0"/>
                </a:rPr>
                <a:t>Hoy se obtuvieron mejores resultados, ya que cambie de estrategia y logré que todos pusieran asistencia, pero también que hicieran su propio cuento a través de la motivación, quién según Garzón </a:t>
              </a:r>
              <a:r>
                <a:rPr lang="es-MX" sz="1050" dirty="0">
                  <a:latin typeface="Comic Sans MS" panose="030F0702030302020204" pitchFamily="66" charset="0"/>
                </a:rPr>
                <a:t>el trabajo cooperativo junto a la motivación en el aula, nos llevan a una participación activa del estudiante frente al proceso de aprendizaje buscando nuevas alternativas a expresar sus sentimientos, conocimientos y cultivar relaciones interpersonales significativas para su vida. </a:t>
              </a:r>
            </a:p>
          </p:txBody>
        </p:sp>
        <p:sp>
          <p:nvSpPr>
            <p:cNvPr id="29" name="Rectángulo: esquinas redondeadas 193">
              <a:extLst>
                <a:ext uri="{FF2B5EF4-FFF2-40B4-BE49-F238E27FC236}">
                  <a16:creationId xmlns="" xmlns:a16="http://schemas.microsoft.com/office/drawing/2014/main" id="{9AB7BEDB-7556-441A-9B5B-EEF117C2E971}"/>
                </a:ext>
              </a:extLst>
            </p:cNvPr>
            <p:cNvSpPr/>
            <p:nvPr/>
          </p:nvSpPr>
          <p:spPr>
            <a:xfrm>
              <a:off x="3896601" y="8451270"/>
              <a:ext cx="3829905" cy="18878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0" name="CuadroTexto 29">
              <a:extLst>
                <a:ext uri="{FF2B5EF4-FFF2-40B4-BE49-F238E27FC236}">
                  <a16:creationId xmlns="" xmlns:a16="http://schemas.microsoft.com/office/drawing/2014/main" id="{3E8B0A84-AA2E-44B9-9328-AF2D69544E7C}"/>
                </a:ext>
              </a:extLst>
            </p:cNvPr>
            <p:cNvSpPr txBox="1"/>
            <p:nvPr/>
          </p:nvSpPr>
          <p:spPr>
            <a:xfrm>
              <a:off x="4080631" y="8474478"/>
              <a:ext cx="3553735" cy="338554"/>
            </a:xfrm>
            <a:prstGeom prst="rect">
              <a:avLst/>
            </a:prstGeom>
            <a:noFill/>
          </p:spPr>
          <p:txBody>
            <a:bodyPr wrap="square" rtlCol="0">
              <a:spAutoFit/>
            </a:bodyPr>
            <a:lstStyle/>
            <a:p>
              <a:pPr algn="ctr"/>
              <a:r>
                <a:rPr lang="es-MX" sz="1600" dirty="0">
                  <a:latin typeface="Comic Sans MS" panose="030F0702030302020204" pitchFamily="66" charset="0"/>
                </a:rPr>
                <a:t>Dificultades</a:t>
              </a:r>
            </a:p>
          </p:txBody>
        </p:sp>
        <p:sp>
          <p:nvSpPr>
            <p:cNvPr id="31" name="CuadroTexto 30">
              <a:extLst>
                <a:ext uri="{FF2B5EF4-FFF2-40B4-BE49-F238E27FC236}">
                  <a16:creationId xmlns="" xmlns:a16="http://schemas.microsoft.com/office/drawing/2014/main" id="{8EA301CD-1810-4DA1-96E7-490B3EEE9E43}"/>
                </a:ext>
              </a:extLst>
            </p:cNvPr>
            <p:cNvSpPr txBox="1"/>
            <p:nvPr/>
          </p:nvSpPr>
          <p:spPr>
            <a:xfrm>
              <a:off x="3812247" y="8765486"/>
              <a:ext cx="3901420" cy="1569660"/>
            </a:xfrm>
            <a:prstGeom prst="rect">
              <a:avLst/>
            </a:prstGeom>
            <a:noFill/>
          </p:spPr>
          <p:txBody>
            <a:bodyPr wrap="square">
              <a:spAutoFit/>
            </a:bodyPr>
            <a:lstStyle/>
            <a:p>
              <a:pPr algn="ctr"/>
              <a:r>
                <a:rPr lang="es-ES_tradnl" sz="1200" dirty="0">
                  <a:latin typeface="Comic Sans MS" panose="030F0702030302020204" pitchFamily="66" charset="0"/>
                  <a:cs typeface="Arial" panose="020B0604020202020204" pitchFamily="34" charset="0"/>
                </a:rPr>
                <a:t>En el programa de aprendizajes clave (2017) nos dice que es importante lograr un ambiente consistente, tanto en la escuela como en la casa donde todos pongan interés en las necesidades de los alumnos y en esta ocasión los </a:t>
              </a:r>
              <a:r>
                <a:rPr lang="es-ES_tradnl" sz="1200" dirty="0" smtClean="0">
                  <a:latin typeface="Comic Sans MS" panose="030F0702030302020204" pitchFamily="66" charset="0"/>
                  <a:cs typeface="Arial" panose="020B0604020202020204" pitchFamily="34" charset="0"/>
                </a:rPr>
                <a:t>papás muestran interés pero no son puntales con las evidencias, pero se entiende que es por la situación económica y por eso lo mandan a destiempo. </a:t>
              </a:r>
              <a:endParaRPr lang="es-MX" sz="1200" dirty="0">
                <a:solidFill>
                  <a:schemeClr val="bg1"/>
                </a:solidFill>
                <a:latin typeface="Comic Sans MS" panose="030F0702030302020204" pitchFamily="66" charset="0"/>
              </a:endParaRPr>
            </a:p>
          </p:txBody>
        </p:sp>
      </p:grpSp>
      <p:pic>
        <p:nvPicPr>
          <p:cNvPr id="124"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1250982" y="453873"/>
            <a:ext cx="845006" cy="845006"/>
          </a:xfrm>
          <a:prstGeom prst="rect">
            <a:avLst/>
          </a:prstGeom>
          <a:noFill/>
          <a:extLst>
            <a:ext uri="{909E8E84-426E-40DD-AFC4-6F175D3DCCD1}">
              <a14:hiddenFill xmlns:a14="http://schemas.microsoft.com/office/drawing/2010/main">
                <a:solidFill>
                  <a:srgbClr val="FFFFFF"/>
                </a:solidFill>
              </a14:hiddenFill>
            </a:ext>
          </a:extLst>
        </p:spPr>
      </p:pic>
      <p:pic>
        <p:nvPicPr>
          <p:cNvPr id="125" name="Imagen 1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4100" y="2240806"/>
            <a:ext cx="685791" cy="685791"/>
          </a:xfrm>
          <a:prstGeom prst="rect">
            <a:avLst/>
          </a:prstGeom>
        </p:spPr>
      </p:pic>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12780" y="2885421"/>
            <a:ext cx="685791" cy="685791"/>
          </a:xfrm>
          <a:prstGeom prst="rect">
            <a:avLst/>
          </a:prstGeom>
        </p:spPr>
      </p:pic>
      <p:pic>
        <p:nvPicPr>
          <p:cNvPr id="128" name="Imagen 1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9266" y="4167800"/>
            <a:ext cx="308750" cy="308750"/>
          </a:xfrm>
          <a:prstGeom prst="rect">
            <a:avLst/>
          </a:prstGeom>
        </p:spPr>
      </p:pic>
      <p:pic>
        <p:nvPicPr>
          <p:cNvPr id="129" name="Imagen 12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112" y="4360571"/>
            <a:ext cx="308750" cy="308750"/>
          </a:xfrm>
          <a:prstGeom prst="rect">
            <a:avLst/>
          </a:prstGeom>
        </p:spPr>
      </p:pic>
      <p:pic>
        <p:nvPicPr>
          <p:cNvPr id="130" name="Imagen 12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9266" y="4532684"/>
            <a:ext cx="308750" cy="308750"/>
          </a:xfrm>
          <a:prstGeom prst="rect">
            <a:avLst/>
          </a:prstGeom>
        </p:spPr>
      </p:pic>
      <p:pic>
        <p:nvPicPr>
          <p:cNvPr id="131" name="Imagen 1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0849" y="3938284"/>
            <a:ext cx="308750" cy="308750"/>
          </a:xfrm>
          <a:prstGeom prst="rect">
            <a:avLst/>
          </a:prstGeom>
        </p:spPr>
      </p:pic>
      <p:pic>
        <p:nvPicPr>
          <p:cNvPr id="132" name="Imagen 13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112" y="4744506"/>
            <a:ext cx="308750" cy="308750"/>
          </a:xfrm>
          <a:prstGeom prst="rect">
            <a:avLst/>
          </a:prstGeom>
        </p:spPr>
      </p:pic>
      <p:pic>
        <p:nvPicPr>
          <p:cNvPr id="133" name="Imagen 13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4405" y="4927645"/>
            <a:ext cx="369792" cy="290864"/>
          </a:xfrm>
          <a:prstGeom prst="mathMultiply">
            <a:avLst/>
          </a:prstGeom>
        </p:spPr>
      </p:pic>
      <p:pic>
        <p:nvPicPr>
          <p:cNvPr id="134" name="Imagen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45620" y="5804102"/>
            <a:ext cx="308750" cy="308750"/>
          </a:xfrm>
          <a:prstGeom prst="rect">
            <a:avLst/>
          </a:prstGeom>
        </p:spPr>
      </p:pic>
      <p:pic>
        <p:nvPicPr>
          <p:cNvPr id="135" name="Imagen 1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43806" y="6002881"/>
            <a:ext cx="308750" cy="308750"/>
          </a:xfrm>
          <a:prstGeom prst="rect">
            <a:avLst/>
          </a:prstGeom>
        </p:spPr>
      </p:pic>
      <p:pic>
        <p:nvPicPr>
          <p:cNvPr id="136" name="Imagen 13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84207" y="6208161"/>
            <a:ext cx="308750" cy="308750"/>
          </a:xfrm>
          <a:prstGeom prst="rect">
            <a:avLst/>
          </a:prstGeom>
        </p:spPr>
      </p:pic>
      <p:pic>
        <p:nvPicPr>
          <p:cNvPr id="137" name="Imagen 1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54083" y="6367758"/>
            <a:ext cx="308750" cy="308750"/>
          </a:xfrm>
          <a:prstGeom prst="rect">
            <a:avLst/>
          </a:prstGeom>
        </p:spPr>
      </p:pic>
      <p:pic>
        <p:nvPicPr>
          <p:cNvPr id="138" name="Imagen 13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4258" y="7161119"/>
            <a:ext cx="308750" cy="308750"/>
          </a:xfrm>
          <a:prstGeom prst="rect">
            <a:avLst/>
          </a:prstGeom>
        </p:spPr>
      </p:pic>
      <p:pic>
        <p:nvPicPr>
          <p:cNvPr id="139" name="Imagen 1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335838"/>
            <a:ext cx="308750" cy="308750"/>
          </a:xfrm>
          <a:prstGeom prst="rect">
            <a:avLst/>
          </a:prstGeom>
        </p:spPr>
      </p:pic>
      <p:pic>
        <p:nvPicPr>
          <p:cNvPr id="140" name="Imagen 13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45700" y="7530941"/>
            <a:ext cx="308750" cy="308750"/>
          </a:xfrm>
          <a:prstGeom prst="rect">
            <a:avLst/>
          </a:prstGeom>
        </p:spPr>
      </p:pic>
      <p:pic>
        <p:nvPicPr>
          <p:cNvPr id="141" name="Imagen 14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45700" y="7700211"/>
            <a:ext cx="308750" cy="308750"/>
          </a:xfrm>
          <a:prstGeom prst="rect">
            <a:avLst/>
          </a:prstGeom>
        </p:spPr>
      </p:pic>
      <p:pic>
        <p:nvPicPr>
          <p:cNvPr id="142" name="Imagen 14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888068"/>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8079449"/>
            <a:ext cx="308750" cy="308750"/>
          </a:xfrm>
          <a:prstGeom prst="rect">
            <a:avLst/>
          </a:prstGeom>
        </p:spPr>
      </p:pic>
    </p:spTree>
    <p:extLst>
      <p:ext uri="{BB962C8B-B14F-4D97-AF65-F5344CB8AC3E}">
        <p14:creationId xmlns:p14="http://schemas.microsoft.com/office/powerpoint/2010/main" val="413565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frame school | Bordas coloridas, Portfólio de jardim de infância,  Molduras boni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3227294" y="1331259"/>
            <a:ext cx="3630706" cy="369332"/>
          </a:xfrm>
          <a:prstGeom prst="rect">
            <a:avLst/>
          </a:prstGeom>
          <a:noFill/>
        </p:spPr>
        <p:txBody>
          <a:bodyPr wrap="square" rtlCol="0">
            <a:spAutoFit/>
          </a:bodyPr>
          <a:lstStyle/>
          <a:p>
            <a:r>
              <a:rPr lang="es-MX" dirty="0" smtClean="0">
                <a:latin typeface="Lucida Calligraphy" panose="03010101010101010101" pitchFamily="66" charset="0"/>
              </a:rPr>
              <a:t>Jueves 13 de Mayo de 2021 </a:t>
            </a:r>
            <a:endParaRPr lang="es-MX" dirty="0">
              <a:latin typeface="Lucida Calligraphy" panose="03010101010101010101" pitchFamily="66" charset="0"/>
            </a:endParaRPr>
          </a:p>
        </p:txBody>
      </p:sp>
      <p:sp>
        <p:nvSpPr>
          <p:cNvPr id="3" name="CuadroTexto 2"/>
          <p:cNvSpPr txBox="1"/>
          <p:nvPr/>
        </p:nvSpPr>
        <p:spPr>
          <a:xfrm>
            <a:off x="1721223" y="1969532"/>
            <a:ext cx="5029200" cy="6109365"/>
          </a:xfrm>
          <a:prstGeom prst="rect">
            <a:avLst/>
          </a:prstGeom>
          <a:noFill/>
        </p:spPr>
        <p:txBody>
          <a:bodyPr wrap="square" rtlCol="0">
            <a:spAutoFit/>
          </a:bodyPr>
          <a:lstStyle/>
          <a:p>
            <a:r>
              <a:rPr lang="es-MX" sz="1700" dirty="0" smtClean="0">
                <a:latin typeface="Century Gothic" panose="020B0502020202020204" pitchFamily="34" charset="0"/>
              </a:rPr>
              <a:t>En este día en el pase de lista, les pedí que mandaran un </a:t>
            </a:r>
            <a:r>
              <a:rPr lang="es-MX" sz="1700" dirty="0" err="1" smtClean="0">
                <a:latin typeface="Century Gothic" panose="020B0502020202020204" pitchFamily="34" charset="0"/>
              </a:rPr>
              <a:t>emoji</a:t>
            </a:r>
            <a:r>
              <a:rPr lang="es-MX" sz="1700" dirty="0" smtClean="0">
                <a:latin typeface="Century Gothic" panose="020B0502020202020204" pitchFamily="34" charset="0"/>
              </a:rPr>
              <a:t> o </a:t>
            </a:r>
            <a:r>
              <a:rPr lang="es-MX" sz="1700" dirty="0" err="1" smtClean="0">
                <a:latin typeface="Century Gothic" panose="020B0502020202020204" pitchFamily="34" charset="0"/>
              </a:rPr>
              <a:t>sticker</a:t>
            </a:r>
            <a:r>
              <a:rPr lang="es-MX" sz="1700" dirty="0" smtClean="0">
                <a:latin typeface="Century Gothic" panose="020B0502020202020204" pitchFamily="34" charset="0"/>
              </a:rPr>
              <a:t>  sobre su estado de ánimo en la mañana y su nombre, para que se den una idea de como es la dinámica, inicio yo y después mi maestra titular, consiguiente a esto los alumnos comienzan a registrar su asistencia. A las 8:00 am se ve la programación “Aprende en casa” y a las 9:00 se mandan las actividades, una consistía en escribir un instructivo, pero como los niños son pequeños, se hizo la modificación de que por medio de un audio, video o dibujo explicaran los procedimientos. Y el otro se trataba de interpretar las indicaciones adentro, afuera, arriba y abajo. He notado que comienzan a enviar evidencias a partir de las 4 o 5pm y son las 5 mamis de siempre. Sin embargo, dos mamis ya se comunicaron conmigo para avisar que las evidencias las mandan un poco tarde pero si las hacen llegar. Aún así sigo buscando estrategias para que los alumnos y los papás se interesen por contestar. </a:t>
            </a:r>
            <a:endParaRPr lang="es-MX" sz="1700" dirty="0">
              <a:latin typeface="Century Gothic" panose="020B0502020202020204" pitchFamily="34" charset="0"/>
            </a:endParaRPr>
          </a:p>
        </p:txBody>
      </p:sp>
    </p:spTree>
    <p:extLst>
      <p:ext uri="{BB962C8B-B14F-4D97-AF65-F5344CB8AC3E}">
        <p14:creationId xmlns:p14="http://schemas.microsoft.com/office/powerpoint/2010/main" val="535935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179917" y="-1475"/>
            <a:ext cx="8183532" cy="10278782"/>
            <a:chOff x="-240030" y="101667"/>
            <a:chExt cx="8183532" cy="10278782"/>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692044"/>
              <a:ext cx="424314" cy="523220"/>
              <a:chOff x="325120" y="949257"/>
              <a:chExt cx="424314" cy="523220"/>
            </a:xfrm>
          </p:grpSpPr>
          <p:sp>
            <p:nvSpPr>
              <p:cNvPr id="122" name="Elipse 121">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3" name="CuadroTexto 122">
                <a:extLst>
                  <a:ext uri="{FF2B5EF4-FFF2-40B4-BE49-F238E27FC236}">
                    <a16:creationId xmlns="" xmlns:a16="http://schemas.microsoft.com/office/drawing/2014/main" id="{2E00C428-416A-4D97-97D6-9A76941C2425}"/>
                  </a:ext>
                </a:extLst>
              </p:cNvPr>
              <p:cNvSpPr txBox="1"/>
              <p:nvPr/>
            </p:nvSpPr>
            <p:spPr>
              <a:xfrm>
                <a:off x="367598" y="949257"/>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899405" y="721927"/>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 xmlns:a16="http://schemas.microsoft.com/office/drawing/2014/main" id="{AB18F75A-0196-4C2E-8DAD-CD0713D15D0C}"/>
                </a:ext>
              </a:extLst>
            </p:cNvPr>
            <p:cNvSpPr/>
            <p:nvPr/>
          </p:nvSpPr>
          <p:spPr>
            <a:xfrm>
              <a:off x="1399789" y="720999"/>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 xmlns:a16="http://schemas.microsoft.com/office/drawing/2014/main" id="{01D9B938-D65D-4623-994E-C181087BDD6E}"/>
                </a:ext>
              </a:extLst>
            </p:cNvPr>
            <p:cNvSpPr txBox="1"/>
            <p:nvPr/>
          </p:nvSpPr>
          <p:spPr>
            <a:xfrm>
              <a:off x="875082" y="662858"/>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2" name="Elipse 11">
              <a:extLst>
                <a:ext uri="{FF2B5EF4-FFF2-40B4-BE49-F238E27FC236}">
                  <a16:creationId xmlns="" xmlns:a16="http://schemas.microsoft.com/office/drawing/2014/main" id="{85E30B17-2BF6-437C-83C0-21DA04B245F6}"/>
                </a:ext>
              </a:extLst>
            </p:cNvPr>
            <p:cNvSpPr/>
            <p:nvPr/>
          </p:nvSpPr>
          <p:spPr>
            <a:xfrm>
              <a:off x="1921391" y="727884"/>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3" name="CuadroTexto 12">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4" name="Elipse 1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a:extLst>
                <a:ext uri="{FF2B5EF4-FFF2-40B4-BE49-F238E27FC236}">
                  <a16:creationId xmlns="" xmlns:a16="http://schemas.microsoft.com/office/drawing/2014/main" id="{675EA713-7166-4AA9-B421-958EB661CA25}"/>
                </a:ext>
              </a:extLst>
            </p:cNvPr>
            <p:cNvSpPr txBox="1"/>
            <p:nvPr/>
          </p:nvSpPr>
          <p:spPr>
            <a:xfrm>
              <a:off x="2422056" y="679184"/>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6" name="Grupo 15">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7" name="Imagen 116"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8" name="Imagen 11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19" name="Imagen 118"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0" name="Imagen 119">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7" name="Rectángulo 16">
              <a:extLst>
                <a:ext uri="{FF2B5EF4-FFF2-40B4-BE49-F238E27FC236}">
                  <a16:creationId xmlns="" xmlns:a16="http://schemas.microsoft.com/office/drawing/2014/main" id="{1A3DE5BB-AF26-4C12-B49E-ABDE42CACE67}"/>
                </a:ext>
              </a:extLst>
            </p:cNvPr>
            <p:cNvSpPr/>
            <p:nvPr/>
          </p:nvSpPr>
          <p:spPr>
            <a:xfrm>
              <a:off x="-60112" y="1906196"/>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uadroTexto 17">
              <a:extLst>
                <a:ext uri="{FF2B5EF4-FFF2-40B4-BE49-F238E27FC236}">
                  <a16:creationId xmlns="" xmlns:a16="http://schemas.microsoft.com/office/drawing/2014/main" id="{EBB85D41-574F-42BC-9018-63249043977A}"/>
                </a:ext>
              </a:extLst>
            </p:cNvPr>
            <p:cNvSpPr txBox="1"/>
            <p:nvPr/>
          </p:nvSpPr>
          <p:spPr>
            <a:xfrm>
              <a:off x="-60113" y="1932731"/>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19" name="Grupo 18">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99" name="Grupo 98">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5" name="Rectángulo 114">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0" name="Grupo 99">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3" name="Rectángulo 112">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1" name="Rectángulo 11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09" name="Rectángulo 108">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7" name="Rectángulo 10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5" name="Rectángulo 104">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CuadroTexto 105">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0" name="Grupo 1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0" name="CuadroTexto 89">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1" name="Paralelogramo 90">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Paralelogramo 91">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CuadroTexto 94">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6" name="CuadroTexto 95">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7" name="CuadroTexto 9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8" name="CuadroTexto 97">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1" name="Grupo 20">
              <a:extLst>
                <a:ext uri="{FF2B5EF4-FFF2-40B4-BE49-F238E27FC236}">
                  <a16:creationId xmlns="" xmlns:a16="http://schemas.microsoft.com/office/drawing/2014/main" id="{F98882BD-1128-4333-AD3C-C99E090A88D9}"/>
                </a:ext>
              </a:extLst>
            </p:cNvPr>
            <p:cNvGrpSpPr/>
            <p:nvPr/>
          </p:nvGrpSpPr>
          <p:grpSpPr>
            <a:xfrm>
              <a:off x="-63495" y="3708055"/>
              <a:ext cx="7840695" cy="1830641"/>
              <a:chOff x="-107968" y="3265163"/>
              <a:chExt cx="7840695" cy="1830641"/>
            </a:xfrm>
          </p:grpSpPr>
          <p:grpSp>
            <p:nvGrpSpPr>
              <p:cNvPr id="79" name="Grupo 78">
                <a:extLst>
                  <a:ext uri="{FF2B5EF4-FFF2-40B4-BE49-F238E27FC236}">
                    <a16:creationId xmlns="" xmlns:a16="http://schemas.microsoft.com/office/drawing/2014/main" id="{F98E8578-A55C-4D5A-B67B-F07061ED95EB}"/>
                  </a:ext>
                </a:extLst>
              </p:cNvPr>
              <p:cNvGrpSpPr/>
              <p:nvPr/>
            </p:nvGrpSpPr>
            <p:grpSpPr>
              <a:xfrm>
                <a:off x="-107968" y="3265163"/>
                <a:ext cx="7780544" cy="372965"/>
                <a:chOff x="-92328" y="1737642"/>
                <a:chExt cx="7780544" cy="372965"/>
              </a:xfrm>
            </p:grpSpPr>
            <p:sp>
              <p:nvSpPr>
                <p:cNvPr id="88" name="Rectángulo 87">
                  <a:extLst>
                    <a:ext uri="{FF2B5EF4-FFF2-40B4-BE49-F238E27FC236}">
                      <a16:creationId xmlns="" xmlns:a16="http://schemas.microsoft.com/office/drawing/2014/main" id="{5D321D22-2312-4122-957D-75CC9CBC1D04}"/>
                    </a:ext>
                  </a:extLst>
                </p:cNvPr>
                <p:cNvSpPr/>
                <p:nvPr/>
              </p:nvSpPr>
              <p:spPr>
                <a:xfrm>
                  <a:off x="-92328" y="1741275"/>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0" name="CuadroTexto 79">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1" name="Elipse 8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Elipse 81">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Elipse 82">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CuadroTexto 86">
                <a:extLst>
                  <a:ext uri="{FF2B5EF4-FFF2-40B4-BE49-F238E27FC236}">
                    <a16:creationId xmlns="" xmlns:a16="http://schemas.microsoft.com/office/drawing/2014/main" id="{25E92943-3F55-46FD-819B-08C437F114C6}"/>
                  </a:ext>
                </a:extLst>
              </p:cNvPr>
              <p:cNvSpPr txBox="1"/>
              <p:nvPr/>
            </p:nvSpPr>
            <p:spPr>
              <a:xfrm>
                <a:off x="3554917" y="3646669"/>
                <a:ext cx="4114277" cy="1015663"/>
              </a:xfrm>
              <a:prstGeom prst="rect">
                <a:avLst/>
              </a:prstGeom>
              <a:noFill/>
            </p:spPr>
            <p:txBody>
              <a:bodyPr wrap="square" rtlCol="0">
                <a:spAutoFit/>
              </a:bodyPr>
              <a:lstStyle/>
              <a:p>
                <a:pPr algn="ctr"/>
                <a:r>
                  <a:rPr lang="es-MX" sz="1200" b="1" dirty="0" smtClean="0">
                    <a:latin typeface="Comic Sans MS" panose="030F0702030302020204" pitchFamily="66" charset="0"/>
                  </a:rPr>
                  <a:t>Observaciones</a:t>
                </a:r>
              </a:p>
              <a:p>
                <a:pPr algn="ctr"/>
                <a:r>
                  <a:rPr lang="es-MX" sz="1200" dirty="0" smtClean="0">
                    <a:latin typeface="Comic Sans MS" panose="030F0702030302020204" pitchFamily="66" charset="0"/>
                  </a:rPr>
                  <a:t>En esta ocasión se hizo una observación por mi maestra titular, ya que el nivel de complejidad era un poco más alto para los de primer año. Se hizo la modificación y quedó mejor. </a:t>
                </a:r>
                <a:endParaRPr lang="es-MX" sz="1200" dirty="0">
                  <a:latin typeface="Comic Sans MS" panose="030F0702030302020204" pitchFamily="66" charset="0"/>
                </a:endParaRPr>
              </a:p>
            </p:txBody>
          </p:sp>
        </p:grpSp>
        <p:grpSp>
          <p:nvGrpSpPr>
            <p:cNvPr id="22" name="Grupo 21">
              <a:extLst>
                <a:ext uri="{FF2B5EF4-FFF2-40B4-BE49-F238E27FC236}">
                  <a16:creationId xmlns="" xmlns:a16="http://schemas.microsoft.com/office/drawing/2014/main" id="{BB09A73F-77AD-421C-9A12-1B07E4E28D91}"/>
                </a:ext>
              </a:extLst>
            </p:cNvPr>
            <p:cNvGrpSpPr/>
            <p:nvPr/>
          </p:nvGrpSpPr>
          <p:grpSpPr>
            <a:xfrm>
              <a:off x="-240030" y="5364558"/>
              <a:ext cx="8142075" cy="1381135"/>
              <a:chOff x="-346935" y="4822880"/>
              <a:chExt cx="8142075" cy="1381135"/>
            </a:xfrm>
          </p:grpSpPr>
          <p:grpSp>
            <p:nvGrpSpPr>
              <p:cNvPr id="54" name="Grupo 53">
                <a:extLst>
                  <a:ext uri="{FF2B5EF4-FFF2-40B4-BE49-F238E27FC236}">
                    <a16:creationId xmlns="" xmlns:a16="http://schemas.microsoft.com/office/drawing/2014/main" id="{86E20A7A-7587-4421-B56B-9A932A9F7109}"/>
                  </a:ext>
                </a:extLst>
              </p:cNvPr>
              <p:cNvGrpSpPr/>
              <p:nvPr/>
            </p:nvGrpSpPr>
            <p:grpSpPr>
              <a:xfrm>
                <a:off x="-346935" y="4822880"/>
                <a:ext cx="8142075" cy="369332"/>
                <a:chOff x="-331295" y="1660930"/>
                <a:chExt cx="8142075" cy="369332"/>
              </a:xfrm>
            </p:grpSpPr>
            <p:sp>
              <p:nvSpPr>
                <p:cNvPr id="77" name="Rectángulo 76">
                  <a:extLst>
                    <a:ext uri="{FF2B5EF4-FFF2-40B4-BE49-F238E27FC236}">
                      <a16:creationId xmlns="" xmlns:a16="http://schemas.microsoft.com/office/drawing/2014/main" id="{811F3B92-D7D1-4EAA-AF61-3E94D18C4AEE}"/>
                    </a:ext>
                  </a:extLst>
                </p:cNvPr>
                <p:cNvSpPr/>
                <p:nvPr/>
              </p:nvSpPr>
              <p:spPr>
                <a:xfrm>
                  <a:off x="-154760" y="1660930"/>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CuadroTexto 77">
                  <a:extLst>
                    <a:ext uri="{FF2B5EF4-FFF2-40B4-BE49-F238E27FC236}">
                      <a16:creationId xmlns="" xmlns:a16="http://schemas.microsoft.com/office/drawing/2014/main" id="{1B9E0E7C-C94D-4D33-90C9-F83AE03AC5F1}"/>
                    </a:ext>
                  </a:extLst>
                </p:cNvPr>
                <p:cNvSpPr txBox="1"/>
                <p:nvPr/>
              </p:nvSpPr>
              <p:spPr>
                <a:xfrm>
                  <a:off x="-331295" y="169091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5" name="CuadroTexto 54">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6" name="CuadroTexto 5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7" name="Grupo 56">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3" name="Elipse 72">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Elipse 74">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8" name="Grupo 57">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69" name="Elipse 68">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Elipse 70">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9" name="Grupo 58">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5" name="Elipse 64">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Elipse 66">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1" name="Elipse 60">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Elipse 61">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3" name="Elipse 62">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3" name="Grupo 22">
              <a:extLst>
                <a:ext uri="{FF2B5EF4-FFF2-40B4-BE49-F238E27FC236}">
                  <a16:creationId xmlns="" xmlns:a16="http://schemas.microsoft.com/office/drawing/2014/main" id="{E3FB72F6-392F-40AB-A175-66BC4FD1180C}"/>
                </a:ext>
              </a:extLst>
            </p:cNvPr>
            <p:cNvGrpSpPr/>
            <p:nvPr/>
          </p:nvGrpSpPr>
          <p:grpSpPr>
            <a:xfrm>
              <a:off x="-63495" y="6808026"/>
              <a:ext cx="7777162" cy="358362"/>
              <a:chOff x="-152441" y="1744648"/>
              <a:chExt cx="7777162" cy="358362"/>
            </a:xfrm>
          </p:grpSpPr>
          <p:sp>
            <p:nvSpPr>
              <p:cNvPr id="52" name="Rectángulo 51">
                <a:extLst>
                  <a:ext uri="{FF2B5EF4-FFF2-40B4-BE49-F238E27FC236}">
                    <a16:creationId xmlns="" xmlns:a16="http://schemas.microsoft.com/office/drawing/2014/main" id="{8BFA794B-7B5C-4B21-A452-F05082E198A2}"/>
                  </a:ext>
                </a:extLst>
              </p:cNvPr>
              <p:cNvSpPr/>
              <p:nvPr/>
            </p:nvSpPr>
            <p:spPr>
              <a:xfrm>
                <a:off x="-152441" y="1744648"/>
                <a:ext cx="7777162"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CuadroTexto 52">
                <a:extLst>
                  <a:ext uri="{FF2B5EF4-FFF2-40B4-BE49-F238E27FC236}">
                    <a16:creationId xmlns="" xmlns:a16="http://schemas.microsoft.com/office/drawing/2014/main" id="{B6E65149-4C4C-4DA3-BBD4-37E7A7D3A7A0}"/>
                  </a:ext>
                </a:extLst>
              </p:cNvPr>
              <p:cNvSpPr txBox="1"/>
              <p:nvPr/>
            </p:nvSpPr>
            <p:spPr>
              <a:xfrm>
                <a:off x="201640" y="1758486"/>
                <a:ext cx="6923351"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4" name="CuadroTexto 23">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5" name="Grupo 24">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2" name="CuadroTexto 31">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3" name="Grupo 32">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4" name="Grupo 33">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0" name="Elipse 49">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5" name="Grupo 34">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48" name="Elipse 47">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6" name="Grupo 35">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6" name="Elipse 4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4" name="Elipse 43">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2" name="Elipse 4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0" name="Elipse 39">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1" name="Elipse 40">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6"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97571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CuadroTexto 26">
              <a:extLst>
                <a:ext uri="{FF2B5EF4-FFF2-40B4-BE49-F238E27FC236}">
                  <a16:creationId xmlns="" xmlns:a16="http://schemas.microsoft.com/office/drawing/2014/main" id="{325B8F71-AFA8-4D1C-8817-B3B06A563118}"/>
                </a:ext>
              </a:extLst>
            </p:cNvPr>
            <p:cNvSpPr txBox="1"/>
            <p:nvPr/>
          </p:nvSpPr>
          <p:spPr>
            <a:xfrm>
              <a:off x="153310" y="8470907"/>
              <a:ext cx="3553735" cy="400110"/>
            </a:xfrm>
            <a:prstGeom prst="rect">
              <a:avLst/>
            </a:prstGeom>
            <a:noFill/>
          </p:spPr>
          <p:txBody>
            <a:bodyPr wrap="square" rtlCol="0">
              <a:spAutoFit/>
            </a:bodyPr>
            <a:lstStyle/>
            <a:p>
              <a:pPr algn="ctr"/>
              <a:r>
                <a:rPr lang="es-MX" sz="2000" dirty="0">
                  <a:latin typeface="Comic Sans MS" panose="030F0702030302020204" pitchFamily="66" charset="0"/>
                </a:rPr>
                <a:t>Logros</a:t>
              </a:r>
            </a:p>
          </p:txBody>
        </p:sp>
        <p:sp>
          <p:nvSpPr>
            <p:cNvPr id="28" name="CuadroTexto 27">
              <a:extLst>
                <a:ext uri="{FF2B5EF4-FFF2-40B4-BE49-F238E27FC236}">
                  <a16:creationId xmlns="" xmlns:a16="http://schemas.microsoft.com/office/drawing/2014/main" id="{85E2E26E-9342-4297-B7CB-788C1192AFE7}"/>
                </a:ext>
              </a:extLst>
            </p:cNvPr>
            <p:cNvSpPr txBox="1"/>
            <p:nvPr/>
          </p:nvSpPr>
          <p:spPr>
            <a:xfrm>
              <a:off x="-17267" y="8810789"/>
              <a:ext cx="3901420" cy="1569660"/>
            </a:xfrm>
            <a:prstGeom prst="rect">
              <a:avLst/>
            </a:prstGeom>
            <a:noFill/>
          </p:spPr>
          <p:txBody>
            <a:bodyPr wrap="square">
              <a:spAutoFit/>
            </a:bodyPr>
            <a:lstStyle/>
            <a:p>
              <a:pPr algn="ctr"/>
              <a:r>
                <a:rPr lang="es-MX" sz="1200" dirty="0" smtClean="0">
                  <a:latin typeface="Comic Sans MS" panose="030F0702030302020204" pitchFamily="66" charset="0"/>
                </a:rPr>
                <a:t>Estoy logrando que mis alumnos sean más autónomos y reflexionen acerca de lo que están haciendo en las evidencias que pido. El autor Erickson </a:t>
              </a:r>
              <a:r>
                <a:rPr lang="es-MX" sz="1200" dirty="0">
                  <a:latin typeface="Comic Sans MS" panose="030F0702030302020204" pitchFamily="66" charset="0"/>
                </a:rPr>
                <a:t>(1980), sugiere a los padres ayudar a los niños a que encuentren un balance sano: dejarlos hacer cosas por sí mismos pero guiarlos y establecer límites </a:t>
              </a:r>
              <a:r>
                <a:rPr lang="es-MX" sz="1200" dirty="0" smtClean="0">
                  <a:latin typeface="Comic Sans MS" panose="030F0702030302020204" pitchFamily="66" charset="0"/>
                </a:rPr>
                <a:t>firmes y considero que es lo que estoy inculcando en los padres. </a:t>
              </a:r>
              <a:endParaRPr lang="es-MX" sz="1200" dirty="0">
                <a:latin typeface="Comic Sans MS" panose="030F0702030302020204" pitchFamily="66" charset="0"/>
              </a:endParaRPr>
            </a:p>
          </p:txBody>
        </p:sp>
        <p:sp>
          <p:nvSpPr>
            <p:cNvPr id="29" name="Rectángulo: esquinas redondeadas 193">
              <a:extLst>
                <a:ext uri="{FF2B5EF4-FFF2-40B4-BE49-F238E27FC236}">
                  <a16:creationId xmlns="" xmlns:a16="http://schemas.microsoft.com/office/drawing/2014/main" id="{9AB7BEDB-7556-441A-9B5B-EEF117C2E971}"/>
                </a:ext>
              </a:extLst>
            </p:cNvPr>
            <p:cNvSpPr/>
            <p:nvPr/>
          </p:nvSpPr>
          <p:spPr>
            <a:xfrm>
              <a:off x="3896601" y="8451270"/>
              <a:ext cx="3829905" cy="188387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0" name="CuadroTexto 29">
              <a:extLst>
                <a:ext uri="{FF2B5EF4-FFF2-40B4-BE49-F238E27FC236}">
                  <a16:creationId xmlns="" xmlns:a16="http://schemas.microsoft.com/office/drawing/2014/main" id="{3E8B0A84-AA2E-44B9-9328-AF2D69544E7C}"/>
                </a:ext>
              </a:extLst>
            </p:cNvPr>
            <p:cNvSpPr txBox="1"/>
            <p:nvPr/>
          </p:nvSpPr>
          <p:spPr>
            <a:xfrm>
              <a:off x="4080631" y="8474478"/>
              <a:ext cx="3553735" cy="338554"/>
            </a:xfrm>
            <a:prstGeom prst="rect">
              <a:avLst/>
            </a:prstGeom>
            <a:noFill/>
          </p:spPr>
          <p:txBody>
            <a:bodyPr wrap="square" rtlCol="0">
              <a:spAutoFit/>
            </a:bodyPr>
            <a:lstStyle/>
            <a:p>
              <a:pPr algn="ctr"/>
              <a:r>
                <a:rPr lang="es-MX" sz="1600" dirty="0">
                  <a:latin typeface="Comic Sans MS" panose="030F0702030302020204" pitchFamily="66" charset="0"/>
                </a:rPr>
                <a:t>Dificultades</a:t>
              </a:r>
            </a:p>
          </p:txBody>
        </p:sp>
        <p:sp>
          <p:nvSpPr>
            <p:cNvPr id="31" name="CuadroTexto 30">
              <a:extLst>
                <a:ext uri="{FF2B5EF4-FFF2-40B4-BE49-F238E27FC236}">
                  <a16:creationId xmlns="" xmlns:a16="http://schemas.microsoft.com/office/drawing/2014/main" id="{8EA301CD-1810-4DA1-96E7-490B3EEE9E43}"/>
                </a:ext>
              </a:extLst>
            </p:cNvPr>
            <p:cNvSpPr txBox="1"/>
            <p:nvPr/>
          </p:nvSpPr>
          <p:spPr>
            <a:xfrm>
              <a:off x="3812247" y="8765486"/>
              <a:ext cx="3901420" cy="1569660"/>
            </a:xfrm>
            <a:prstGeom prst="rect">
              <a:avLst/>
            </a:prstGeom>
            <a:noFill/>
          </p:spPr>
          <p:txBody>
            <a:bodyPr wrap="square">
              <a:spAutoFit/>
            </a:bodyPr>
            <a:lstStyle/>
            <a:p>
              <a:pPr algn="ctr"/>
              <a:r>
                <a:rPr lang="es-MX" sz="1200" dirty="0" smtClean="0">
                  <a:latin typeface="Comic Sans MS" panose="030F0702030302020204" pitchFamily="66" charset="0"/>
                </a:rPr>
                <a:t>Lo que más se me esta dificultando es recibir evidencias y comienza a desanimarme el que no contesten. Sin embargo, como nos dice el programa Aprendizajes Clave 2017 </a:t>
              </a:r>
              <a:r>
                <a:rPr lang="es-MX" sz="1200" dirty="0">
                  <a:latin typeface="Comic Sans MS" panose="030F0702030302020204" pitchFamily="66" charset="0"/>
                </a:rPr>
                <a:t>se </a:t>
              </a:r>
              <a:r>
                <a:rPr lang="es-MX" sz="1200" dirty="0" smtClean="0">
                  <a:latin typeface="Comic Sans MS" panose="030F0702030302020204" pitchFamily="66" charset="0"/>
                </a:rPr>
                <a:t>deben impulsar acciones </a:t>
              </a:r>
              <a:r>
                <a:rPr lang="es-MX" sz="1200" dirty="0">
                  <a:latin typeface="Comic Sans MS" panose="030F0702030302020204" pitchFamily="66" charset="0"/>
                </a:rPr>
                <a:t>para el desarrollo de las capacidades de los padres de familia para que se fortalezcan como actores centrales en el impulso al aprendizaje permanente de sus hijos</a:t>
              </a:r>
              <a:endParaRPr lang="es-MX" sz="1200" dirty="0">
                <a:solidFill>
                  <a:schemeClr val="bg1"/>
                </a:solidFill>
                <a:latin typeface="Comic Sans MS" panose="030F0702030302020204" pitchFamily="66" charset="0"/>
              </a:endParaRPr>
            </a:p>
          </p:txBody>
        </p:sp>
      </p:grpSp>
      <p:pic>
        <p:nvPicPr>
          <p:cNvPr id="124"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1764383" y="453873"/>
            <a:ext cx="845006" cy="845006"/>
          </a:xfrm>
          <a:prstGeom prst="rect">
            <a:avLst/>
          </a:prstGeom>
          <a:noFill/>
          <a:extLst>
            <a:ext uri="{909E8E84-426E-40DD-AFC4-6F175D3DCCD1}">
              <a14:hiddenFill xmlns:a14="http://schemas.microsoft.com/office/drawing/2010/main">
                <a:solidFill>
                  <a:srgbClr val="FFFFFF"/>
                </a:solidFill>
              </a14:hiddenFill>
            </a:ext>
          </a:extLst>
        </p:spPr>
      </p:pic>
      <p:sp>
        <p:nvSpPr>
          <p:cNvPr id="125" name="CuadroTexto 124">
            <a:extLst>
              <a:ext uri="{FF2B5EF4-FFF2-40B4-BE49-F238E27FC236}">
                <a16:creationId xmlns="" xmlns:a16="http://schemas.microsoft.com/office/drawing/2014/main" id="{01D9B938-D65D-4623-994E-C181087BDD6E}"/>
              </a:ext>
            </a:extLst>
          </p:cNvPr>
          <p:cNvSpPr txBox="1"/>
          <p:nvPr/>
        </p:nvSpPr>
        <p:spPr>
          <a:xfrm>
            <a:off x="1419065" y="552096"/>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4100" y="2240806"/>
            <a:ext cx="685791" cy="685791"/>
          </a:xfrm>
          <a:prstGeom prst="rect">
            <a:avLst/>
          </a:prstGeom>
        </p:spPr>
      </p:pic>
      <p:pic>
        <p:nvPicPr>
          <p:cNvPr id="127" name="Imagen 1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11621" y="2221558"/>
            <a:ext cx="685791" cy="685791"/>
          </a:xfrm>
          <a:prstGeom prst="rect">
            <a:avLst/>
          </a:prstGeom>
        </p:spPr>
      </p:pic>
      <p:pic>
        <p:nvPicPr>
          <p:cNvPr id="128" name="Imagen 1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74098" y="2873155"/>
            <a:ext cx="685791" cy="685791"/>
          </a:xfrm>
          <a:prstGeom prst="rect">
            <a:avLst/>
          </a:prstGeom>
        </p:spPr>
      </p:pic>
      <p:pic>
        <p:nvPicPr>
          <p:cNvPr id="129" name="Imagen 12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0849" y="3938284"/>
            <a:ext cx="308750" cy="308750"/>
          </a:xfrm>
          <a:prstGeom prst="rect">
            <a:avLst/>
          </a:prstGeom>
        </p:spPr>
      </p:pic>
      <p:pic>
        <p:nvPicPr>
          <p:cNvPr id="130" name="Imagen 12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112" y="4157579"/>
            <a:ext cx="308750" cy="308750"/>
          </a:xfrm>
          <a:prstGeom prst="rect">
            <a:avLst/>
          </a:prstGeom>
        </p:spPr>
      </p:pic>
      <p:pic>
        <p:nvPicPr>
          <p:cNvPr id="132" name="Imagen 13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1924" y="4349313"/>
            <a:ext cx="369792" cy="290864"/>
          </a:xfrm>
          <a:prstGeom prst="mathMultiply">
            <a:avLst/>
          </a:prstGeom>
        </p:spPr>
      </p:pic>
      <p:pic>
        <p:nvPicPr>
          <p:cNvPr id="133" name="Imagen 1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9221" y="4551938"/>
            <a:ext cx="308750" cy="308750"/>
          </a:xfrm>
          <a:prstGeom prst="rect">
            <a:avLst/>
          </a:prstGeom>
        </p:spPr>
      </p:pic>
      <p:pic>
        <p:nvPicPr>
          <p:cNvPr id="134" name="Imagen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9221" y="4767125"/>
            <a:ext cx="308750" cy="308750"/>
          </a:xfrm>
          <a:prstGeom prst="rect">
            <a:avLst/>
          </a:prstGeom>
        </p:spPr>
      </p:pic>
      <p:pic>
        <p:nvPicPr>
          <p:cNvPr id="136" name="Imagen 1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1924" y="4945182"/>
            <a:ext cx="369792" cy="290864"/>
          </a:xfrm>
          <a:prstGeom prst="mathMultiply">
            <a:avLst/>
          </a:prstGeom>
        </p:spPr>
      </p:pic>
      <p:pic>
        <p:nvPicPr>
          <p:cNvPr id="137" name="Imagen 1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69561" y="5819353"/>
            <a:ext cx="308750" cy="308750"/>
          </a:xfrm>
          <a:prstGeom prst="rect">
            <a:avLst/>
          </a:prstGeom>
        </p:spPr>
      </p:pic>
      <p:pic>
        <p:nvPicPr>
          <p:cNvPr id="138" name="Imagen 13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45850" y="6011856"/>
            <a:ext cx="308750" cy="308750"/>
          </a:xfrm>
          <a:prstGeom prst="rect">
            <a:avLst/>
          </a:prstGeom>
        </p:spPr>
      </p:pic>
      <p:pic>
        <p:nvPicPr>
          <p:cNvPr id="139" name="Imagen 1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34487" y="6184658"/>
            <a:ext cx="308750" cy="308750"/>
          </a:xfrm>
          <a:prstGeom prst="rect">
            <a:avLst/>
          </a:prstGeom>
        </p:spPr>
      </p:pic>
      <p:pic>
        <p:nvPicPr>
          <p:cNvPr id="140" name="Imagen 13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48888" y="6361865"/>
            <a:ext cx="308750" cy="308750"/>
          </a:xfrm>
          <a:prstGeom prst="rect">
            <a:avLst/>
          </a:prstGeom>
        </p:spPr>
      </p:pic>
      <p:pic>
        <p:nvPicPr>
          <p:cNvPr id="141" name="Imagen 14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1843" y="7120026"/>
            <a:ext cx="308750" cy="308750"/>
          </a:xfrm>
          <a:prstGeom prst="rect">
            <a:avLst/>
          </a:prstGeom>
        </p:spPr>
      </p:pic>
      <p:pic>
        <p:nvPicPr>
          <p:cNvPr id="142" name="Imagen 14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1873" y="7284889"/>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513620"/>
            <a:ext cx="308750" cy="308750"/>
          </a:xfrm>
          <a:prstGeom prst="rect">
            <a:avLst/>
          </a:prstGeom>
        </p:spPr>
      </p:pic>
      <p:pic>
        <p:nvPicPr>
          <p:cNvPr id="144" name="Imagen 1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701477"/>
            <a:ext cx="308750" cy="308750"/>
          </a:xfrm>
          <a:prstGeom prst="rect">
            <a:avLst/>
          </a:prstGeom>
        </p:spPr>
      </p:pic>
      <p:pic>
        <p:nvPicPr>
          <p:cNvPr id="145" name="Imagen 1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876683"/>
            <a:ext cx="308750" cy="308750"/>
          </a:xfrm>
          <a:prstGeom prst="rect">
            <a:avLst/>
          </a:prstGeom>
        </p:spPr>
      </p:pic>
      <p:pic>
        <p:nvPicPr>
          <p:cNvPr id="146" name="Imagen 14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8092752"/>
            <a:ext cx="308750" cy="308750"/>
          </a:xfrm>
          <a:prstGeom prst="rect">
            <a:avLst/>
          </a:prstGeom>
        </p:spPr>
      </p:pic>
    </p:spTree>
    <p:extLst>
      <p:ext uri="{BB962C8B-B14F-4D97-AF65-F5344CB8AC3E}">
        <p14:creationId xmlns:p14="http://schemas.microsoft.com/office/powerpoint/2010/main" val="233154432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TotalTime>
  <Words>2357</Words>
  <Application>Microsoft Office PowerPoint</Application>
  <PresentationFormat>Personalizado</PresentationFormat>
  <Paragraphs>288</Paragraphs>
  <Slides>11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11</vt:i4>
      </vt:variant>
    </vt:vector>
  </HeadingPairs>
  <TitlesOfParts>
    <vt:vector size="19" baseType="lpstr">
      <vt:lpstr>Arial</vt:lpstr>
      <vt:lpstr>Calibri</vt:lpstr>
      <vt:lpstr>Calibri Light</vt:lpstr>
      <vt:lpstr>Century Gothic</vt:lpstr>
      <vt:lpstr>Comic Sans MS</vt:lpstr>
      <vt:lpstr>Lucida Calligraphy</vt:lpstr>
      <vt:lpstr>Lucida Handwriting</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compensa1</dc:creator>
  <cp:lastModifiedBy>compensa1</cp:lastModifiedBy>
  <cp:revision>22</cp:revision>
  <dcterms:created xsi:type="dcterms:W3CDTF">2021-05-12T01:32:12Z</dcterms:created>
  <dcterms:modified xsi:type="dcterms:W3CDTF">2021-05-14T20:09:55Z</dcterms:modified>
</cp:coreProperties>
</file>