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1" r:id="rId3"/>
    <p:sldId id="257" r:id="rId4"/>
    <p:sldId id="258" r:id="rId5"/>
    <p:sldId id="259" r:id="rId6"/>
    <p:sldId id="260" r:id="rId7"/>
    <p:sldId id="262" r:id="rId8"/>
    <p:sldId id="263" r:id="rId9"/>
    <p:sldId id="264" r:id="rId10"/>
    <p:sldId id="265" r:id="rId11"/>
  </p:sldIdLst>
  <p:sldSz cx="7777163" cy="10045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79DCFF"/>
    <a:srgbClr val="FF9999"/>
    <a:srgbClr val="CC9900"/>
    <a:srgbClr val="FFFF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69BE75-9B5E-43CA-BC09-403D6B4CF0B9}" v="9" dt="2020-11-10T04:08:31.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249" autoAdjust="0"/>
  </p:normalViewPr>
  <p:slideViewPr>
    <p:cSldViewPr snapToGrid="0">
      <p:cViewPr varScale="1">
        <p:scale>
          <a:sx n="34" d="100"/>
          <a:sy n="34" d="100"/>
        </p:scale>
        <p:origin x="16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3287" y="1644054"/>
            <a:ext cx="6610589" cy="3497392"/>
          </a:xfrm>
        </p:spPr>
        <p:txBody>
          <a:bodyPr anchor="b"/>
          <a:lstStyle>
            <a:lvl1pPr algn="ctr">
              <a:defRPr sz="5103"/>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2146" y="5276318"/>
            <a:ext cx="5832872" cy="2425385"/>
          </a:xfrm>
        </p:spPr>
        <p:txBody>
          <a:bodyPr/>
          <a:lstStyle>
            <a:lvl1pPr marL="0" indent="0" algn="ctr">
              <a:buNone/>
              <a:defRPr sz="2041"/>
            </a:lvl1pPr>
            <a:lvl2pPr marL="388849" indent="0" algn="ctr">
              <a:buNone/>
              <a:defRPr sz="1701"/>
            </a:lvl2pPr>
            <a:lvl3pPr marL="777697" indent="0" algn="ctr">
              <a:buNone/>
              <a:defRPr sz="1531"/>
            </a:lvl3pPr>
            <a:lvl4pPr marL="1166546" indent="0" algn="ctr">
              <a:buNone/>
              <a:defRPr sz="1361"/>
            </a:lvl4pPr>
            <a:lvl5pPr marL="1555394" indent="0" algn="ctr">
              <a:buNone/>
              <a:defRPr sz="1361"/>
            </a:lvl5pPr>
            <a:lvl6pPr marL="1944243" indent="0" algn="ctr">
              <a:buNone/>
              <a:defRPr sz="1361"/>
            </a:lvl6pPr>
            <a:lvl7pPr marL="2333092" indent="0" algn="ctr">
              <a:buNone/>
              <a:defRPr sz="1361"/>
            </a:lvl7pPr>
            <a:lvl8pPr marL="2721940" indent="0" algn="ctr">
              <a:buNone/>
              <a:defRPr sz="1361"/>
            </a:lvl8pPr>
            <a:lvl9pPr marL="3110789" indent="0" algn="ctr">
              <a:buNone/>
              <a:defRPr sz="136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15/05/2021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62159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15/05/2021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68819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5533" y="534841"/>
            <a:ext cx="1676951" cy="851326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680" y="534841"/>
            <a:ext cx="4933638" cy="851326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15/05/2021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61794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15/05/2021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06242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630" y="2504452"/>
            <a:ext cx="6707803" cy="4178731"/>
          </a:xfrm>
        </p:spPr>
        <p:txBody>
          <a:bodyPr anchor="b"/>
          <a:lstStyle>
            <a:lvl1pPr>
              <a:defRPr sz="510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630" y="6722716"/>
            <a:ext cx="6707803" cy="2197496"/>
          </a:xfrm>
        </p:spPr>
        <p:txBody>
          <a:bodyPr/>
          <a:lstStyle>
            <a:lvl1pPr marL="0" indent="0">
              <a:buNone/>
              <a:defRPr sz="2041">
                <a:solidFill>
                  <a:schemeClr val="tx1"/>
                </a:solidFill>
              </a:defRPr>
            </a:lvl1pPr>
            <a:lvl2pPr marL="388849" indent="0">
              <a:buNone/>
              <a:defRPr sz="1701">
                <a:solidFill>
                  <a:schemeClr val="tx1">
                    <a:tint val="75000"/>
                  </a:schemeClr>
                </a:solidFill>
              </a:defRPr>
            </a:lvl2pPr>
            <a:lvl3pPr marL="777697" indent="0">
              <a:buNone/>
              <a:defRPr sz="1531">
                <a:solidFill>
                  <a:schemeClr val="tx1">
                    <a:tint val="75000"/>
                  </a:schemeClr>
                </a:solidFill>
              </a:defRPr>
            </a:lvl3pPr>
            <a:lvl4pPr marL="1166546" indent="0">
              <a:buNone/>
              <a:defRPr sz="1361">
                <a:solidFill>
                  <a:schemeClr val="tx1">
                    <a:tint val="75000"/>
                  </a:schemeClr>
                </a:solidFill>
              </a:defRPr>
            </a:lvl4pPr>
            <a:lvl5pPr marL="1555394" indent="0">
              <a:buNone/>
              <a:defRPr sz="1361">
                <a:solidFill>
                  <a:schemeClr val="tx1">
                    <a:tint val="75000"/>
                  </a:schemeClr>
                </a:solidFill>
              </a:defRPr>
            </a:lvl5pPr>
            <a:lvl6pPr marL="1944243" indent="0">
              <a:buNone/>
              <a:defRPr sz="1361">
                <a:solidFill>
                  <a:schemeClr val="tx1">
                    <a:tint val="75000"/>
                  </a:schemeClr>
                </a:solidFill>
              </a:defRPr>
            </a:lvl6pPr>
            <a:lvl7pPr marL="2333092" indent="0">
              <a:buNone/>
              <a:defRPr sz="1361">
                <a:solidFill>
                  <a:schemeClr val="tx1">
                    <a:tint val="75000"/>
                  </a:schemeClr>
                </a:solidFill>
              </a:defRPr>
            </a:lvl7pPr>
            <a:lvl8pPr marL="2721940" indent="0">
              <a:buNone/>
              <a:defRPr sz="1361">
                <a:solidFill>
                  <a:schemeClr val="tx1">
                    <a:tint val="75000"/>
                  </a:schemeClr>
                </a:solidFill>
              </a:defRPr>
            </a:lvl8pPr>
            <a:lvl9pPr marL="3110789" indent="0">
              <a:buNone/>
              <a:defRPr sz="136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36E05AD-77F0-46F8-BB92-E0498C440A86}" type="datetimeFigureOut">
              <a:rPr lang="es-MX" smtClean="0"/>
              <a:t>15/05/2021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99618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680"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937189"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36E05AD-77F0-46F8-BB92-E0498C440A86}" type="datetimeFigureOut">
              <a:rPr lang="es-MX" smtClean="0"/>
              <a:t>15/05/2021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10881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693" y="534843"/>
            <a:ext cx="6707803" cy="194170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694" y="2462592"/>
            <a:ext cx="3290104"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4" name="Content Placeholder 3"/>
          <p:cNvSpPr>
            <a:spLocks noGrp="1"/>
          </p:cNvSpPr>
          <p:nvPr>
            <p:ph sz="half" idx="2"/>
          </p:nvPr>
        </p:nvSpPr>
        <p:spPr>
          <a:xfrm>
            <a:off x="535694" y="3669471"/>
            <a:ext cx="3290104"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937189" y="2462592"/>
            <a:ext cx="3306307"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6" name="Content Placeholder 5"/>
          <p:cNvSpPr>
            <a:spLocks noGrp="1"/>
          </p:cNvSpPr>
          <p:nvPr>
            <p:ph sz="quarter" idx="4"/>
          </p:nvPr>
        </p:nvSpPr>
        <p:spPr>
          <a:xfrm>
            <a:off x="3937189" y="3669471"/>
            <a:ext cx="3306307"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6E05AD-77F0-46F8-BB92-E0498C440A86}" type="datetimeFigureOut">
              <a:rPr lang="es-MX" smtClean="0"/>
              <a:t>15/05/2021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90183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6E05AD-77F0-46F8-BB92-E0498C440A86}" type="datetimeFigureOut">
              <a:rPr lang="es-MX" smtClean="0"/>
              <a:t>15/05/2021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425468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E05AD-77F0-46F8-BB92-E0498C440A86}" type="datetimeFigureOut">
              <a:rPr lang="es-MX" smtClean="0"/>
              <a:t>15/05/2021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21570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6307" y="1446397"/>
            <a:ext cx="3937189" cy="7138958"/>
          </a:xfrm>
        </p:spPr>
        <p:txBody>
          <a:bodyPr/>
          <a:lstStyle>
            <a:lvl1pPr>
              <a:defRPr sz="2722"/>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15/05/2021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01940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6307" y="1446397"/>
            <a:ext cx="3937189" cy="7138958"/>
          </a:xfrm>
        </p:spPr>
        <p:txBody>
          <a:bodyPr anchor="t"/>
          <a:lstStyle>
            <a:lvl1pPr marL="0" indent="0">
              <a:buNone/>
              <a:defRPr sz="2722"/>
            </a:lvl1pPr>
            <a:lvl2pPr marL="388849" indent="0">
              <a:buNone/>
              <a:defRPr sz="2381"/>
            </a:lvl2pPr>
            <a:lvl3pPr marL="777697" indent="0">
              <a:buNone/>
              <a:defRPr sz="2041"/>
            </a:lvl3pPr>
            <a:lvl4pPr marL="1166546" indent="0">
              <a:buNone/>
              <a:defRPr sz="1701"/>
            </a:lvl4pPr>
            <a:lvl5pPr marL="1555394" indent="0">
              <a:buNone/>
              <a:defRPr sz="1701"/>
            </a:lvl5pPr>
            <a:lvl6pPr marL="1944243" indent="0">
              <a:buNone/>
              <a:defRPr sz="1701"/>
            </a:lvl6pPr>
            <a:lvl7pPr marL="2333092" indent="0">
              <a:buNone/>
              <a:defRPr sz="1701"/>
            </a:lvl7pPr>
            <a:lvl8pPr marL="2721940" indent="0">
              <a:buNone/>
              <a:defRPr sz="1701"/>
            </a:lvl8pPr>
            <a:lvl9pPr marL="3110789" indent="0">
              <a:buNone/>
              <a:defRPr sz="170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15/05/2021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7169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80" y="534843"/>
            <a:ext cx="6707803" cy="194170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680" y="2674203"/>
            <a:ext cx="6707803" cy="63739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4680" y="9310878"/>
            <a:ext cx="1749862" cy="534841"/>
          </a:xfrm>
          <a:prstGeom prst="rect">
            <a:avLst/>
          </a:prstGeom>
        </p:spPr>
        <p:txBody>
          <a:bodyPr vert="horz" lIns="91440" tIns="45720" rIns="91440" bIns="45720" rtlCol="0" anchor="ctr"/>
          <a:lstStyle>
            <a:lvl1pPr algn="l">
              <a:defRPr sz="1021">
                <a:solidFill>
                  <a:schemeClr val="tx1">
                    <a:tint val="75000"/>
                  </a:schemeClr>
                </a:solidFill>
              </a:defRPr>
            </a:lvl1pPr>
          </a:lstStyle>
          <a:p>
            <a:fld id="{036E05AD-77F0-46F8-BB92-E0498C440A86}" type="datetimeFigureOut">
              <a:rPr lang="es-MX" smtClean="0"/>
              <a:t>15/05/2021</a:t>
            </a:fld>
            <a:endParaRPr lang="es-MX"/>
          </a:p>
        </p:txBody>
      </p:sp>
      <p:sp>
        <p:nvSpPr>
          <p:cNvPr id="5" name="Footer Placeholder 4"/>
          <p:cNvSpPr>
            <a:spLocks noGrp="1"/>
          </p:cNvSpPr>
          <p:nvPr>
            <p:ph type="ftr" sz="quarter" idx="3"/>
          </p:nvPr>
        </p:nvSpPr>
        <p:spPr>
          <a:xfrm>
            <a:off x="2576185" y="9310878"/>
            <a:ext cx="2624793" cy="534841"/>
          </a:xfrm>
          <a:prstGeom prst="rect">
            <a:avLst/>
          </a:prstGeom>
        </p:spPr>
        <p:txBody>
          <a:bodyPr vert="horz" lIns="91440" tIns="45720" rIns="91440" bIns="45720" rtlCol="0" anchor="ctr"/>
          <a:lstStyle>
            <a:lvl1pPr algn="ctr">
              <a:defRPr sz="1021">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492621" y="9310878"/>
            <a:ext cx="1749862" cy="534841"/>
          </a:xfrm>
          <a:prstGeom prst="rect">
            <a:avLst/>
          </a:prstGeom>
        </p:spPr>
        <p:txBody>
          <a:bodyPr vert="horz" lIns="91440" tIns="45720" rIns="91440" bIns="45720" rtlCol="0" anchor="ctr"/>
          <a:lstStyle>
            <a:lvl1pPr algn="r">
              <a:defRPr sz="1021">
                <a:solidFill>
                  <a:schemeClr val="tx1">
                    <a:tint val="75000"/>
                  </a:schemeClr>
                </a:solidFill>
              </a:defRPr>
            </a:lvl1pPr>
          </a:lstStyle>
          <a:p>
            <a:fld id="{56E56E53-024C-46EB-AC88-735A2590F808}" type="slidenum">
              <a:rPr lang="es-MX" smtClean="0"/>
              <a:t>‹Nº›</a:t>
            </a:fld>
            <a:endParaRPr lang="es-MX"/>
          </a:p>
        </p:txBody>
      </p:sp>
    </p:spTree>
    <p:extLst>
      <p:ext uri="{BB962C8B-B14F-4D97-AF65-F5344CB8AC3E}">
        <p14:creationId xmlns:p14="http://schemas.microsoft.com/office/powerpoint/2010/main" val="3196971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697" rtl="0" eaLnBrk="1" latinLnBrk="0" hangingPunct="1">
        <a:lnSpc>
          <a:spcPct val="90000"/>
        </a:lnSpc>
        <a:spcBef>
          <a:spcPct val="0"/>
        </a:spcBef>
        <a:buNone/>
        <a:defRPr sz="3742" kern="1200">
          <a:solidFill>
            <a:schemeClr val="tx1"/>
          </a:solidFill>
          <a:latin typeface="+mj-lt"/>
          <a:ea typeface="+mj-ea"/>
          <a:cs typeface="+mj-cs"/>
        </a:defRPr>
      </a:lvl1pPr>
    </p:titleStyle>
    <p:bodyStyle>
      <a:lvl1pPr marL="194424" indent="-194424" algn="l" defTabSz="777697" rtl="0" eaLnBrk="1" latinLnBrk="0" hangingPunct="1">
        <a:lnSpc>
          <a:spcPct val="90000"/>
        </a:lnSpc>
        <a:spcBef>
          <a:spcPts val="851"/>
        </a:spcBef>
        <a:buFont typeface="Arial" panose="020B0604020202020204" pitchFamily="34" charset="0"/>
        <a:buChar char="•"/>
        <a:defRPr sz="2381" kern="1200">
          <a:solidFill>
            <a:schemeClr val="tx1"/>
          </a:solidFill>
          <a:latin typeface="+mn-lt"/>
          <a:ea typeface="+mn-ea"/>
          <a:cs typeface="+mn-cs"/>
        </a:defRPr>
      </a:lvl1pPr>
      <a:lvl2pPr marL="583273" indent="-194424" algn="l" defTabSz="777697"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2122" indent="-194424" algn="l" defTabSz="777697"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970"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819"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667"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7516"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6365"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5213"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697" rtl="0" eaLnBrk="1" latinLnBrk="0" hangingPunct="1">
        <a:defRPr sz="1531" kern="1200">
          <a:solidFill>
            <a:schemeClr val="tx1"/>
          </a:solidFill>
          <a:latin typeface="+mn-lt"/>
          <a:ea typeface="+mn-ea"/>
          <a:cs typeface="+mn-cs"/>
        </a:defRPr>
      </a:lvl1pPr>
      <a:lvl2pPr marL="388849" algn="l" defTabSz="777697" rtl="0" eaLnBrk="1" latinLnBrk="0" hangingPunct="1">
        <a:defRPr sz="1531" kern="1200">
          <a:solidFill>
            <a:schemeClr val="tx1"/>
          </a:solidFill>
          <a:latin typeface="+mn-lt"/>
          <a:ea typeface="+mn-ea"/>
          <a:cs typeface="+mn-cs"/>
        </a:defRPr>
      </a:lvl2pPr>
      <a:lvl3pPr marL="777697" algn="l" defTabSz="777697" rtl="0" eaLnBrk="1" latinLnBrk="0" hangingPunct="1">
        <a:defRPr sz="1531" kern="1200">
          <a:solidFill>
            <a:schemeClr val="tx1"/>
          </a:solidFill>
          <a:latin typeface="+mn-lt"/>
          <a:ea typeface="+mn-ea"/>
          <a:cs typeface="+mn-cs"/>
        </a:defRPr>
      </a:lvl3pPr>
      <a:lvl4pPr marL="1166546" algn="l" defTabSz="777697" rtl="0" eaLnBrk="1" latinLnBrk="0" hangingPunct="1">
        <a:defRPr sz="1531" kern="1200">
          <a:solidFill>
            <a:schemeClr val="tx1"/>
          </a:solidFill>
          <a:latin typeface="+mn-lt"/>
          <a:ea typeface="+mn-ea"/>
          <a:cs typeface="+mn-cs"/>
        </a:defRPr>
      </a:lvl4pPr>
      <a:lvl5pPr marL="1555394" algn="l" defTabSz="777697" rtl="0" eaLnBrk="1" latinLnBrk="0" hangingPunct="1">
        <a:defRPr sz="1531" kern="1200">
          <a:solidFill>
            <a:schemeClr val="tx1"/>
          </a:solidFill>
          <a:latin typeface="+mn-lt"/>
          <a:ea typeface="+mn-ea"/>
          <a:cs typeface="+mn-cs"/>
        </a:defRPr>
      </a:lvl5pPr>
      <a:lvl6pPr marL="1944243" algn="l" defTabSz="777697" rtl="0" eaLnBrk="1" latinLnBrk="0" hangingPunct="1">
        <a:defRPr sz="1531" kern="1200">
          <a:solidFill>
            <a:schemeClr val="tx1"/>
          </a:solidFill>
          <a:latin typeface="+mn-lt"/>
          <a:ea typeface="+mn-ea"/>
          <a:cs typeface="+mn-cs"/>
        </a:defRPr>
      </a:lvl6pPr>
      <a:lvl7pPr marL="2333092" algn="l" defTabSz="777697" rtl="0" eaLnBrk="1" latinLnBrk="0" hangingPunct="1">
        <a:defRPr sz="1531" kern="1200">
          <a:solidFill>
            <a:schemeClr val="tx1"/>
          </a:solidFill>
          <a:latin typeface="+mn-lt"/>
          <a:ea typeface="+mn-ea"/>
          <a:cs typeface="+mn-cs"/>
        </a:defRPr>
      </a:lvl7pPr>
      <a:lvl8pPr marL="2721940" algn="l" defTabSz="777697" rtl="0" eaLnBrk="1" latinLnBrk="0" hangingPunct="1">
        <a:defRPr sz="1531" kern="1200">
          <a:solidFill>
            <a:schemeClr val="tx1"/>
          </a:solidFill>
          <a:latin typeface="+mn-lt"/>
          <a:ea typeface="+mn-ea"/>
          <a:cs typeface="+mn-cs"/>
        </a:defRPr>
      </a:lvl8pPr>
      <a:lvl9pPr marL="3110789" algn="l" defTabSz="777697"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hyperlink" Target="http://www.comie.org.mx/congreso/memoriaelectronica/v11/ponencias.ht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F04BAF8-12D3-4DFF-B9B5-5BED450A4DD8}"/>
              </a:ext>
            </a:extLst>
          </p:cNvPr>
          <p:cNvSpPr/>
          <p:nvPr/>
        </p:nvSpPr>
        <p:spPr>
          <a:xfrm>
            <a:off x="1" y="257174"/>
            <a:ext cx="7777162" cy="9556462"/>
          </a:xfrm>
          <a:prstGeom prst="rect">
            <a:avLst/>
          </a:prstGeom>
        </p:spPr>
        <p:txBody>
          <a:bodyPr wrap="square">
            <a:spAutoFit/>
          </a:bodyPr>
          <a:lstStyle/>
          <a:p>
            <a:pPr algn="ctr">
              <a:lnSpc>
                <a:spcPct val="107000"/>
              </a:lnSpc>
              <a:spcAft>
                <a:spcPts val="0"/>
              </a:spcAft>
            </a:pPr>
            <a:r>
              <a:rPr lang="es-MX" sz="1600" b="1" dirty="0">
                <a:latin typeface="Calibri" panose="020F0502020204030204" pitchFamily="34" charset="0"/>
                <a:ea typeface="Calibri" panose="020F0502020204030204" pitchFamily="34" charset="0"/>
                <a:cs typeface="Times New Roman" panose="02020603050405020304" pitchFamily="18" charset="0"/>
              </a:rPr>
              <a:t>Escuela Normal De Educación Preescolar</a:t>
            </a:r>
          </a:p>
          <a:p>
            <a:pPr algn="ctr">
              <a:lnSpc>
                <a:spcPct val="107000"/>
              </a:lnSpc>
              <a:spcAft>
                <a:spcPts val="0"/>
              </a:spcAft>
            </a:pPr>
            <a:endParaRPr lang="es-MX" sz="16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MX" sz="16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MX" sz="16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MX" sz="16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MX" sz="1600" b="1" dirty="0">
              <a:latin typeface="Calibri" panose="020F0502020204030204" pitchFamily="34" charset="0"/>
              <a:ea typeface="Calibri" panose="020F0502020204030204" pitchFamily="34" charset="0"/>
              <a:cs typeface="Times New Roman" panose="02020603050405020304" pitchFamily="18" charset="0"/>
            </a:endParaRPr>
          </a:p>
          <a:p>
            <a:pPr algn="ctr"/>
            <a:r>
              <a:rPr lang="es-MX" sz="1600" b="1" dirty="0"/>
              <a:t>Licenciatura en educación preescolar</a:t>
            </a:r>
            <a:endParaRPr lang="es-ES" sz="1600" dirty="0"/>
          </a:p>
          <a:p>
            <a:pPr algn="ctr"/>
            <a:r>
              <a:rPr lang="es-MX" sz="1600" b="1" dirty="0"/>
              <a:t>Materia: </a:t>
            </a:r>
            <a:r>
              <a:rPr lang="es-MX" sz="1600" dirty="0"/>
              <a:t>Trabajo docente y proyectos de mejora escolar </a:t>
            </a:r>
            <a:endParaRPr lang="es-ES" sz="1600" dirty="0"/>
          </a:p>
          <a:p>
            <a:pPr algn="ctr"/>
            <a:r>
              <a:rPr lang="es-MX" sz="1600" b="1" dirty="0"/>
              <a:t>Maestro: </a:t>
            </a:r>
            <a:r>
              <a:rPr lang="es-MX" sz="1600" dirty="0"/>
              <a:t>Fabiola Valero Torres </a:t>
            </a:r>
            <a:endParaRPr lang="es-ES" sz="1600" dirty="0"/>
          </a:p>
          <a:p>
            <a:pPr algn="ctr"/>
            <a:r>
              <a:rPr lang="es-MX" sz="1600" b="1" dirty="0"/>
              <a:t>Unidad de aprendizaje 2: </a:t>
            </a:r>
            <a:r>
              <a:rPr lang="es-MX" sz="1600" dirty="0"/>
              <a:t>Propuestas de innovación al trabajo docente en el marco del Proyecto Escolar de Mejora Continua (PEMC) </a:t>
            </a:r>
            <a:endParaRPr lang="es-ES" sz="1600" dirty="0"/>
          </a:p>
          <a:p>
            <a:pPr algn="ctr"/>
            <a:r>
              <a:rPr lang="es-MX" sz="1600" b="1" dirty="0"/>
              <a:t>Competencias de la unidad de aprendizaje:</a:t>
            </a:r>
            <a:endParaRPr lang="es-ES" sz="1600" dirty="0"/>
          </a:p>
          <a:p>
            <a:pPr marL="285750" lvl="0" indent="-285750">
              <a:buFont typeface="Arial" panose="020B0604020202020204" pitchFamily="34" charset="0"/>
              <a:buChar char="•"/>
            </a:pPr>
            <a:r>
              <a:rPr lang="es-ES" sz="1200" dirty="0"/>
              <a:t>Plantea las necesidades formativas de los alumnos de acuerdo con sus procesos de desarrollo y de aprendizaje, con base en los nuevos enfoques pedagógico. </a:t>
            </a:r>
          </a:p>
          <a:p>
            <a:pPr marL="285750" lvl="0" indent="-285750">
              <a:buFont typeface="Arial" panose="020B0604020202020204" pitchFamily="34" charset="0"/>
              <a:buChar char="•"/>
            </a:pPr>
            <a:r>
              <a:rPr lang="es-ES" sz="1200" dirty="0"/>
              <a:t>Establece relaciones entre los principios, conceptos disciplinarios y contenidos del plan y programas de estudio en función del logro de aprendizaje de sus alumnos, asegurando la coherencia y continuidad entre los distintos grados y niveles educativos.</a:t>
            </a:r>
          </a:p>
          <a:p>
            <a:pPr marL="285750" lvl="0" indent="-285750">
              <a:buFont typeface="Arial" panose="020B0604020202020204" pitchFamily="34" charset="0"/>
              <a:buChar char="•"/>
            </a:pPr>
            <a:r>
              <a:rPr lang="es-ES" sz="1200" dirty="0"/>
              <a:t>Utiliza metodologías pertinentes y actualizadas para promover el aprendizaje de los alumnos en los diferentes campos, áreas y ámbitos que propone el currículum, considerando los contextos y su desarrollo.</a:t>
            </a:r>
          </a:p>
          <a:p>
            <a:pPr marL="285750" lvl="0" indent="-285750">
              <a:buFont typeface="Arial" panose="020B0604020202020204" pitchFamily="34" charset="0"/>
              <a:buChar char="•"/>
            </a:pPr>
            <a:r>
              <a:rPr lang="es-ES" sz="1200" dirty="0"/>
              <a:t>Incorpora los recursos y medios didácticos idóneos para favorecer el aprendizaje de acuerdo con el conocimiento de los procesos de desarrollo cognitivo y socioemocional de los alumnos.</a:t>
            </a:r>
          </a:p>
          <a:p>
            <a:pPr marL="285750" lvl="0" indent="-285750">
              <a:buFont typeface="Arial" panose="020B0604020202020204" pitchFamily="34" charset="0"/>
              <a:buChar char="•"/>
            </a:pPr>
            <a:r>
              <a:rPr lang="es-ES" sz="1200" dirty="0"/>
              <a:t>Elabora diagnósticos de los intereses, motivaciones y necesidades formativas de los alumnos para organizar las actividades de aprendizaje, así como las adecuaciones curriculares y didácticas pertinentes.</a:t>
            </a:r>
          </a:p>
          <a:p>
            <a:pPr marL="285750" lvl="0" indent="-285750">
              <a:buFont typeface="Arial" panose="020B0604020202020204" pitchFamily="34" charset="0"/>
              <a:buChar char="•"/>
            </a:pPr>
            <a:r>
              <a:rPr lang="es-ES" sz="1200" dirty="0"/>
              <a:t>Selecciona estrategias que favorecen el desarrollo intelectual, físico, social y emocional de los alumnos para procurar el logro de los aprendizajes.</a:t>
            </a:r>
          </a:p>
          <a:p>
            <a:pPr marL="285750" lvl="0" indent="-285750">
              <a:buFont typeface="Arial" panose="020B0604020202020204" pitchFamily="34" charset="0"/>
              <a:buChar char="•"/>
            </a:pPr>
            <a:r>
              <a:rPr lang="es-ES" sz="1200" dirty="0"/>
              <a:t>Emplea los medios tecnológicos y las fuentes de información científica disponibles para mantenerse actualizado respecto a los diversos campos de conocimiento que intervienen en su trabajo docente.</a:t>
            </a:r>
          </a:p>
          <a:p>
            <a:pPr marL="285750" lvl="0" indent="-285750">
              <a:buFont typeface="Arial" panose="020B0604020202020204" pitchFamily="34" charset="0"/>
              <a:buChar char="•"/>
            </a:pPr>
            <a:r>
              <a:rPr lang="es-ES" sz="1200" dirty="0"/>
              <a:t>Construye escenarios y experiencias de aprendizaje utilizando diversos recursos metodológicos y tecnológicos para favorecer la educación inclusiva.</a:t>
            </a:r>
          </a:p>
          <a:p>
            <a:pPr marL="285750" lvl="0" indent="-285750">
              <a:buFont typeface="Arial" panose="020B0604020202020204" pitchFamily="34" charset="0"/>
              <a:buChar char="•"/>
            </a:pPr>
            <a:r>
              <a:rPr lang="es-ES" sz="1200" dirty="0"/>
              <a:t>Evalúa el aprendizaje de sus alumnos mediante la aplicación de distintas teorías, métodos e instrumentos considerando las áreas, campos y ámbitos de conocimiento, así como los saberes correspondientes al grado y nivel educativo.</a:t>
            </a:r>
          </a:p>
          <a:p>
            <a:pPr marL="285750" lvl="0" indent="-285750">
              <a:buFont typeface="Arial" panose="020B0604020202020204" pitchFamily="34" charset="0"/>
              <a:buChar char="•"/>
            </a:pPr>
            <a:r>
              <a:rPr lang="es-ES" sz="1200" dirty="0"/>
              <a:t>Elabora propuestas para mejorar los resultados de su enseñanza y los aprendizajes de sus alumnos.</a:t>
            </a:r>
          </a:p>
          <a:p>
            <a:pPr marL="285750" lvl="0" indent="-285750">
              <a:buFont typeface="Arial" panose="020B0604020202020204" pitchFamily="34" charset="0"/>
              <a:buChar char="•"/>
            </a:pPr>
            <a:r>
              <a:rPr lang="es-ES" sz="1200" dirty="0"/>
              <a:t>Utiliza los recursos metodológicos y técnicos de la investigación para explicar, comprender situaciones educativas y mejorar su docencia.</a:t>
            </a:r>
          </a:p>
          <a:p>
            <a:pPr marL="285750" lvl="0" indent="-285750">
              <a:buFont typeface="Arial" panose="020B0604020202020204" pitchFamily="34" charset="0"/>
              <a:buChar char="•"/>
            </a:pPr>
            <a:r>
              <a:rPr lang="es-ES" sz="1200" dirty="0"/>
              <a:t>Orienta su actuación profesional con sentido ético-valoral y asume los diversos principios y reglas que aseguran una mejor convivencia institucional y social, en beneficio de los alumnos y de la comunidad escolar.</a:t>
            </a:r>
          </a:p>
          <a:p>
            <a:pPr marL="285750" lvl="0" indent="-285750">
              <a:buFont typeface="Arial" panose="020B0604020202020204" pitchFamily="34" charset="0"/>
              <a:buChar char="•"/>
            </a:pPr>
            <a:r>
              <a:rPr lang="es-ES" sz="1200" dirty="0"/>
              <a:t>Decide las estrategias pedagógicas para minimizar o eliminar las barreras para el aprendizaje y la participación asegurando una educación inclusiva.</a:t>
            </a:r>
          </a:p>
          <a:p>
            <a:pPr algn="ctr"/>
            <a:r>
              <a:rPr lang="es-ES" sz="1600" b="1" u="sng" dirty="0"/>
              <a:t>Planeación </a:t>
            </a:r>
            <a:endParaRPr lang="es-ES" sz="1600" b="1" dirty="0"/>
          </a:p>
          <a:p>
            <a:pPr algn="ctr"/>
            <a:r>
              <a:rPr lang="es-MX" sz="1600" b="1" dirty="0"/>
              <a:t>Alumna: </a:t>
            </a:r>
            <a:r>
              <a:rPr lang="es-MX" sz="1600" dirty="0"/>
              <a:t>Griselda Estefanía García Barrera </a:t>
            </a:r>
            <a:r>
              <a:rPr lang="es-MX" sz="1600" b="1" dirty="0"/>
              <a:t>N.L. </a:t>
            </a:r>
            <a:r>
              <a:rPr lang="es-MX" sz="1600" dirty="0"/>
              <a:t>4</a:t>
            </a:r>
            <a:endParaRPr lang="es-ES" sz="1600" dirty="0"/>
          </a:p>
          <a:p>
            <a:pPr algn="ctr"/>
            <a:r>
              <a:rPr lang="es-MX" sz="1600" b="1" dirty="0"/>
              <a:t>Sexto semestre Sección B</a:t>
            </a:r>
            <a:endParaRPr lang="es-ES" sz="1600" dirty="0"/>
          </a:p>
          <a:p>
            <a:pPr algn="r"/>
            <a:r>
              <a:rPr lang="es-MX" sz="1600" dirty="0"/>
              <a:t>Saltillo, Coahuila</a:t>
            </a:r>
            <a:endParaRPr lang="es-ES" sz="1600" dirty="0"/>
          </a:p>
          <a:p>
            <a:pPr algn="r"/>
            <a:r>
              <a:rPr lang="es-MX" sz="1600"/>
              <a:t>15 de mayo de 2021</a:t>
            </a:r>
            <a:endParaRPr lang="es-ES" sz="1600" dirty="0"/>
          </a:p>
          <a:p>
            <a:pPr algn="ctr">
              <a:lnSpc>
                <a:spcPct val="107000"/>
              </a:lnSpc>
              <a:spcAft>
                <a:spcPts val="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1.png">
            <a:extLst>
              <a:ext uri="{FF2B5EF4-FFF2-40B4-BE49-F238E27FC236}">
                <a16:creationId xmlns:a16="http://schemas.microsoft.com/office/drawing/2014/main" id="{C6760C63-E1CD-47E8-8484-C6EBFCDE81BE}"/>
              </a:ext>
            </a:extLst>
          </p:cNvPr>
          <p:cNvPicPr/>
          <p:nvPr/>
        </p:nvPicPr>
        <p:blipFill>
          <a:blip r:embed="rId2"/>
          <a:srcRect/>
          <a:stretch>
            <a:fillRect/>
          </a:stretch>
        </p:blipFill>
        <p:spPr>
          <a:xfrm>
            <a:off x="3063081" y="667702"/>
            <a:ext cx="1651000" cy="1109345"/>
          </a:xfrm>
          <a:prstGeom prst="rect">
            <a:avLst/>
          </a:prstGeom>
          <a:ln/>
        </p:spPr>
      </p:pic>
    </p:spTree>
    <p:extLst>
      <p:ext uri="{BB962C8B-B14F-4D97-AF65-F5344CB8AC3E}">
        <p14:creationId xmlns:p14="http://schemas.microsoft.com/office/powerpoint/2010/main" val="3470089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163DBA6-61A3-4A64-AB91-8BB4479DE772}"/>
              </a:ext>
            </a:extLst>
          </p:cNvPr>
          <p:cNvSpPr txBox="1"/>
          <p:nvPr/>
        </p:nvSpPr>
        <p:spPr>
          <a:xfrm>
            <a:off x="0" y="275045"/>
            <a:ext cx="7777162" cy="523220"/>
          </a:xfrm>
          <a:prstGeom prst="rect">
            <a:avLst/>
          </a:prstGeom>
          <a:noFill/>
        </p:spPr>
        <p:txBody>
          <a:bodyPr wrap="square" rtlCol="0">
            <a:spAutoFit/>
          </a:bodyPr>
          <a:lstStyle/>
          <a:p>
            <a:pPr algn="ctr"/>
            <a:r>
              <a:rPr lang="es-MX" sz="2800" b="1" dirty="0">
                <a:solidFill>
                  <a:schemeClr val="bg1"/>
                </a:solidFill>
                <a:latin typeface="Comic Sans MS" panose="030F0702030302020204" pitchFamily="66" charset="0"/>
              </a:rPr>
              <a:t>Aspectos de la planeación didáctica </a:t>
            </a:r>
          </a:p>
        </p:txBody>
      </p:sp>
      <p:sp>
        <p:nvSpPr>
          <p:cNvPr id="3" name="Rectángulo 2">
            <a:extLst>
              <a:ext uri="{FF2B5EF4-FFF2-40B4-BE49-F238E27FC236}">
                <a16:creationId xmlns:a16="http://schemas.microsoft.com/office/drawing/2014/main" id="{21BA8E58-0676-420C-B2C8-D0B177E7E7D0}"/>
              </a:ext>
            </a:extLst>
          </p:cNvPr>
          <p:cNvSpPr/>
          <p:nvPr/>
        </p:nvSpPr>
        <p:spPr>
          <a:xfrm>
            <a:off x="112535" y="953909"/>
            <a:ext cx="7552091" cy="4770537"/>
          </a:xfrm>
          <a:prstGeom prst="rect">
            <a:avLst/>
          </a:prstGeom>
        </p:spPr>
        <p:txBody>
          <a:bodyPr wrap="square">
            <a:spAutoFit/>
          </a:bodyPr>
          <a:lstStyle/>
          <a:p>
            <a:pPr algn="ctr"/>
            <a:r>
              <a:rPr lang="es-MX" dirty="0">
                <a:latin typeface="Comic Sans MS" panose="030F0702030302020204" pitchFamily="66" charset="0"/>
              </a:rPr>
              <a:t>Logro de los aprendizajes esperados </a:t>
            </a:r>
          </a:p>
          <a:p>
            <a:r>
              <a:rPr lang="es-MX" sz="1400" dirty="0">
                <a:latin typeface="Arial" panose="020B0604020202020204" pitchFamily="34" charset="0"/>
                <a:cs typeface="Arial" panose="020B0604020202020204" pitchFamily="34" charset="0"/>
              </a:rPr>
              <a:t>Tomando en cuenta las evidencias recibidas se logra apreciar cierto desarrollo en el aprendizaje esperado, pues los pequeños presentan imágenes e información relevante sobre diferentes aves de México. </a:t>
            </a:r>
          </a:p>
          <a:p>
            <a:pPr algn="ctr"/>
            <a:r>
              <a:rPr lang="es-MX" dirty="0">
                <a:latin typeface="Comic Sans MS" panose="030F0702030302020204" pitchFamily="66" charset="0"/>
              </a:rPr>
              <a:t>Materiales educativos adecuados</a:t>
            </a:r>
          </a:p>
          <a:p>
            <a:r>
              <a:rPr lang="es-MX" sz="1400" dirty="0">
                <a:latin typeface="Arial" panose="020B0604020202020204" pitchFamily="34" charset="0"/>
                <a:cs typeface="Arial" panose="020B0604020202020204" pitchFamily="34" charset="0"/>
              </a:rPr>
              <a:t>Puesto que la actividad del día se desarrollo por los alumnos sin un acompañamiento por parte del docente, considero el material adecuado para que los pequeños los completaran pues fue flexible para conseguirlo en casa.  </a:t>
            </a:r>
          </a:p>
          <a:p>
            <a:pPr algn="ctr"/>
            <a:r>
              <a:rPr lang="es-MX" dirty="0">
                <a:latin typeface="Comic Sans MS" panose="030F0702030302020204" pitchFamily="66" charset="0"/>
              </a:rPr>
              <a:t>Nivel de complejidad adecuado</a:t>
            </a:r>
          </a:p>
          <a:p>
            <a:r>
              <a:rPr lang="es-MX" sz="1400" dirty="0">
                <a:latin typeface="Arial" panose="020B0604020202020204" pitchFamily="34" charset="0"/>
                <a:cs typeface="Arial" panose="020B0604020202020204" pitchFamily="34" charset="0"/>
              </a:rPr>
              <a:t>Tomando en cuenta que parte de los alumnos lograron realizar la actividad con lo que estaba a su alcance y presentaron una evidencia muy completa, se considera la complejidad adecuada. </a:t>
            </a:r>
          </a:p>
          <a:p>
            <a:pPr algn="ctr"/>
            <a:r>
              <a:rPr lang="es-MX" dirty="0">
                <a:latin typeface="Comic Sans MS" panose="030F0702030302020204" pitchFamily="66" charset="0"/>
              </a:rPr>
              <a:t>Organización adecuada</a:t>
            </a:r>
          </a:p>
          <a:p>
            <a:r>
              <a:rPr lang="es-MX" sz="1400" dirty="0">
                <a:latin typeface="Arial" panose="020B0604020202020204" pitchFamily="34" charset="0"/>
                <a:cs typeface="Arial" panose="020B0604020202020204" pitchFamily="34" charset="0"/>
              </a:rPr>
              <a:t>La actividad se completo de manera individual cada infante en su casa, lo cual fue adecuado puesto que no se tendría un acompañamiento a través de zoom. </a:t>
            </a:r>
          </a:p>
          <a:p>
            <a:pPr algn="ctr"/>
            <a:r>
              <a:rPr lang="es-MX" dirty="0">
                <a:latin typeface="Comic Sans MS" panose="030F0702030302020204" pitchFamily="66" charset="0"/>
              </a:rPr>
              <a:t>Tiempo planeado correctamente</a:t>
            </a:r>
          </a:p>
          <a:p>
            <a:r>
              <a:rPr lang="es-MX" sz="1400" dirty="0">
                <a:latin typeface="Arial" panose="020B0604020202020204" pitchFamily="34" charset="0"/>
                <a:cs typeface="Arial" panose="020B0604020202020204" pitchFamily="34" charset="0"/>
              </a:rPr>
              <a:t>No aplica pues cada alumno realizó la actividad en su casa. </a:t>
            </a:r>
          </a:p>
          <a:p>
            <a:pPr algn="ctr"/>
            <a:r>
              <a:rPr lang="es-MX" dirty="0">
                <a:latin typeface="Comic Sans MS" panose="030F0702030302020204" pitchFamily="66" charset="0"/>
              </a:rPr>
              <a:t>Actividades planeadas conforme a lo planeado</a:t>
            </a:r>
          </a:p>
          <a:p>
            <a:r>
              <a:rPr lang="es-MX" sz="1400" dirty="0">
                <a:latin typeface="Arial" panose="020B0604020202020204" pitchFamily="34" charset="0"/>
                <a:cs typeface="Arial" panose="020B0604020202020204" pitchFamily="34" charset="0"/>
              </a:rPr>
              <a:t>Se recibieron evidencias de acuerdo a lo solicitado, sin embargo no se sabe si los alumnos realizaron la actividad como se estipulo. </a:t>
            </a:r>
          </a:p>
        </p:txBody>
      </p:sp>
    </p:spTree>
    <p:extLst>
      <p:ext uri="{BB962C8B-B14F-4D97-AF65-F5344CB8AC3E}">
        <p14:creationId xmlns:p14="http://schemas.microsoft.com/office/powerpoint/2010/main" val="3063665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106415" y="101667"/>
            <a:ext cx="8248490" cy="9807304"/>
            <a:chOff x="-106415" y="101667"/>
            <a:chExt cx="8248490"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solidFill>
                <a:srgbClr val="FF9999"/>
              </a:solid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106415" y="1395857"/>
              <a:ext cx="7777163" cy="369332"/>
            </a:xfrm>
            <a:prstGeom prst="rect">
              <a:avLst/>
            </a:prstGeom>
            <a:noFill/>
          </p:spPr>
          <p:txBody>
            <a:bodyPr wrap="square" rtlCol="0">
              <a:spAutoFit/>
            </a:bodyPr>
            <a:lstStyle/>
            <a:p>
              <a:pPr algn="ctr"/>
              <a:r>
                <a:rPr lang="es-MX" dirty="0"/>
                <a:t>Situación de Aprendizaje: Todos podemos ayudar</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latin typeface="Comic Sans MS" panose="030F0702030302020204" pitchFamily="66" charset="0"/>
                    </a:rPr>
                    <a:t>Educación Socioemocional</a:t>
                  </a:r>
                  <a:endParaRPr lang="es-MX" sz="1400" b="1" dirty="0">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138773"/>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400" dirty="0">
                    <a:solidFill>
                      <a:srgbClr val="FF9999"/>
                    </a:solidFill>
                    <a:latin typeface="Comic Sans MS" panose="030F0702030302020204" pitchFamily="66" charset="0"/>
                  </a:rPr>
                  <a:t>No se llevó a cabo la actividad por indicaciones de la educadora, pues normalmente el 10 de mayo no hay trabajo y era muy poco probable que los papás respondieran a la actividad.</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276999"/>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276999"/>
              </a:xfrm>
              <a:prstGeom prst="rect">
                <a:avLst/>
              </a:prstGeom>
              <a:noFill/>
            </p:spPr>
            <p:txBody>
              <a:bodyPr wrap="square" rtlCol="0">
                <a:spAutoFit/>
              </a:bodyPr>
              <a:lstStyle/>
              <a:p>
                <a:pPr algn="ctr"/>
                <a:r>
                  <a:rPr lang="es-MX" sz="1200" dirty="0">
                    <a:latin typeface="Comic Sans MS" panose="030F0702030302020204" pitchFamily="66" charset="0"/>
                  </a:rPr>
                  <a:t>     Si            No   </a:t>
                </a: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a:extLst>
              <a:ext uri="{FF2B5EF4-FFF2-40B4-BE49-F238E27FC236}">
                <a16:creationId xmlns:a16="http://schemas.microsoft.com/office/drawing/2014/main" id="{8CBC40ED-D229-428B-8F96-E6BB51C5C355}"/>
              </a:ext>
            </a:extLst>
          </p:cNvPr>
          <p:cNvSpPr txBox="1"/>
          <p:nvPr/>
        </p:nvSpPr>
        <p:spPr>
          <a:xfrm>
            <a:off x="561474" y="241225"/>
            <a:ext cx="578203" cy="400110"/>
          </a:xfrm>
          <a:prstGeom prst="rect">
            <a:avLst/>
          </a:prstGeom>
          <a:noFill/>
        </p:spPr>
        <p:txBody>
          <a:bodyPr wrap="square" rtlCol="0">
            <a:spAutoFit/>
          </a:bodyPr>
          <a:lstStyle/>
          <a:p>
            <a:pPr algn="ctr"/>
            <a:r>
              <a:rPr lang="es-MX" sz="2000" dirty="0"/>
              <a:t>10</a:t>
            </a:r>
          </a:p>
        </p:txBody>
      </p:sp>
      <p:sp>
        <p:nvSpPr>
          <p:cNvPr id="127" name="CuadroTexto 126">
            <a:extLst>
              <a:ext uri="{FF2B5EF4-FFF2-40B4-BE49-F238E27FC236}">
                <a16:creationId xmlns:a16="http://schemas.microsoft.com/office/drawing/2014/main" id="{48A70E96-AB5C-44F8-955E-601C994E35FD}"/>
              </a:ext>
            </a:extLst>
          </p:cNvPr>
          <p:cNvSpPr txBox="1"/>
          <p:nvPr/>
        </p:nvSpPr>
        <p:spPr>
          <a:xfrm>
            <a:off x="1311250" y="248446"/>
            <a:ext cx="578203" cy="400110"/>
          </a:xfrm>
          <a:prstGeom prst="rect">
            <a:avLst/>
          </a:prstGeom>
          <a:noFill/>
        </p:spPr>
        <p:txBody>
          <a:bodyPr wrap="square" rtlCol="0">
            <a:spAutoFit/>
          </a:bodyPr>
          <a:lstStyle/>
          <a:p>
            <a:pPr algn="ctr"/>
            <a:r>
              <a:rPr lang="es-MX" sz="2000" dirty="0"/>
              <a:t>05</a:t>
            </a:r>
          </a:p>
        </p:txBody>
      </p:sp>
      <p:sp>
        <p:nvSpPr>
          <p:cNvPr id="129" name="CuadroTexto 128">
            <a:extLst>
              <a:ext uri="{FF2B5EF4-FFF2-40B4-BE49-F238E27FC236}">
                <a16:creationId xmlns:a16="http://schemas.microsoft.com/office/drawing/2014/main" id="{2749FA64-2571-42EE-B6CC-18148E7B86CF}"/>
              </a:ext>
            </a:extLst>
          </p:cNvPr>
          <p:cNvSpPr txBox="1"/>
          <p:nvPr/>
        </p:nvSpPr>
        <p:spPr>
          <a:xfrm>
            <a:off x="1960974" y="240076"/>
            <a:ext cx="812288" cy="400110"/>
          </a:xfrm>
          <a:prstGeom prst="rect">
            <a:avLst/>
          </a:prstGeom>
          <a:noFill/>
        </p:spPr>
        <p:txBody>
          <a:bodyPr wrap="square" rtlCol="0">
            <a:spAutoFit/>
          </a:bodyPr>
          <a:lstStyle/>
          <a:p>
            <a:pPr algn="ctr"/>
            <a:r>
              <a:rPr lang="es-MX" sz="2000" dirty="0"/>
              <a:t>2021</a:t>
            </a:r>
          </a:p>
        </p:txBody>
      </p:sp>
    </p:spTree>
    <p:extLst>
      <p:ext uri="{BB962C8B-B14F-4D97-AF65-F5344CB8AC3E}">
        <p14:creationId xmlns:p14="http://schemas.microsoft.com/office/powerpoint/2010/main" val="132313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106415" y="101667"/>
            <a:ext cx="8248490" cy="9807304"/>
            <a:chOff x="-106415" y="101667"/>
            <a:chExt cx="8248490"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solidFill>
              <a:srgbClr val="79DCFF"/>
            </a:solid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106415" y="1395857"/>
              <a:ext cx="7777163" cy="369332"/>
            </a:xfrm>
            <a:prstGeom prst="rect">
              <a:avLst/>
            </a:prstGeom>
            <a:noFill/>
          </p:spPr>
          <p:txBody>
            <a:bodyPr wrap="square" rtlCol="0">
              <a:spAutoFit/>
            </a:bodyPr>
            <a:lstStyle/>
            <a:p>
              <a:pPr algn="ctr"/>
              <a:r>
                <a:rPr lang="es-MX" dirty="0"/>
                <a:t>Situación de Aprendizaje: Otros oficios y profesiones </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latin typeface="Comic Sans MS" panose="030F0702030302020204" pitchFamily="66" charset="0"/>
                    </a:rPr>
                    <a:t>Exploración del mundo natural y social</a:t>
                  </a:r>
                  <a:endParaRPr lang="es-MX" sz="1400" b="1" dirty="0">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solidFill>
                <a:srgbClr val="FFC000"/>
              </a:solid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384995"/>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En la siguiente página se encuentra las observaciones de este apartado.  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276999"/>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276999"/>
              </a:xfrm>
              <a:prstGeom prst="rect">
                <a:avLst/>
              </a:prstGeom>
              <a:noFill/>
            </p:spPr>
            <p:txBody>
              <a:bodyPr wrap="square" rtlCol="0">
                <a:spAutoFit/>
              </a:bodyPr>
              <a:lstStyle/>
              <a:p>
                <a:pPr algn="ctr"/>
                <a:r>
                  <a:rPr lang="es-MX" sz="1200" dirty="0">
                    <a:latin typeface="Comic Sans MS" panose="030F0702030302020204" pitchFamily="66" charset="0"/>
                  </a:rPr>
                  <a:t>     Si            No   </a:t>
                </a: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830997"/>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a:p>
              <a:r>
                <a:rPr lang="es-MX" sz="1200" dirty="0">
                  <a:solidFill>
                    <a:schemeClr val="bg1"/>
                  </a:solidFill>
                  <a:latin typeface="Comic Sans MS" panose="030F0702030302020204" pitchFamily="66" charset="0"/>
                </a:rPr>
                <a:t>Se implementaron actividades digitales atractivas para los pequeños, lo cual provoco una participación activa por su parte</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120032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a:p>
              <a:r>
                <a:rPr lang="es-MX" sz="1200" dirty="0">
                  <a:solidFill>
                    <a:schemeClr val="bg1"/>
                  </a:solidFill>
                  <a:latin typeface="Comic Sans MS" panose="030F0702030302020204" pitchFamily="66" charset="0"/>
                </a:rPr>
                <a:t>Se tuvo dificultad para compartir pantalla en un inicio pues se ingresó desde la sala de reuniones de la educadora, sin embargo se creo una sala personal a la cual ingresaran los alumnos durante la jornada de práctica. </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a:extLst>
              <a:ext uri="{FF2B5EF4-FFF2-40B4-BE49-F238E27FC236}">
                <a16:creationId xmlns:a16="http://schemas.microsoft.com/office/drawing/2014/main" id="{8CBC40ED-D229-428B-8F96-E6BB51C5C355}"/>
              </a:ext>
            </a:extLst>
          </p:cNvPr>
          <p:cNvSpPr txBox="1"/>
          <p:nvPr/>
        </p:nvSpPr>
        <p:spPr>
          <a:xfrm>
            <a:off x="561474" y="241225"/>
            <a:ext cx="578203" cy="400110"/>
          </a:xfrm>
          <a:prstGeom prst="rect">
            <a:avLst/>
          </a:prstGeom>
          <a:noFill/>
        </p:spPr>
        <p:txBody>
          <a:bodyPr wrap="square" rtlCol="0">
            <a:spAutoFit/>
          </a:bodyPr>
          <a:lstStyle/>
          <a:p>
            <a:pPr algn="ctr"/>
            <a:r>
              <a:rPr lang="es-MX" sz="2000" dirty="0"/>
              <a:t>11</a:t>
            </a:r>
          </a:p>
        </p:txBody>
      </p:sp>
      <p:sp>
        <p:nvSpPr>
          <p:cNvPr id="127" name="CuadroTexto 126">
            <a:extLst>
              <a:ext uri="{FF2B5EF4-FFF2-40B4-BE49-F238E27FC236}">
                <a16:creationId xmlns:a16="http://schemas.microsoft.com/office/drawing/2014/main" id="{48A70E96-AB5C-44F8-955E-601C994E35FD}"/>
              </a:ext>
            </a:extLst>
          </p:cNvPr>
          <p:cNvSpPr txBox="1"/>
          <p:nvPr/>
        </p:nvSpPr>
        <p:spPr>
          <a:xfrm>
            <a:off x="1311250" y="248446"/>
            <a:ext cx="578203" cy="400110"/>
          </a:xfrm>
          <a:prstGeom prst="rect">
            <a:avLst/>
          </a:prstGeom>
          <a:noFill/>
        </p:spPr>
        <p:txBody>
          <a:bodyPr wrap="square" rtlCol="0">
            <a:spAutoFit/>
          </a:bodyPr>
          <a:lstStyle/>
          <a:p>
            <a:pPr algn="ctr"/>
            <a:r>
              <a:rPr lang="es-MX" sz="2000" dirty="0"/>
              <a:t>05</a:t>
            </a:r>
          </a:p>
        </p:txBody>
      </p:sp>
      <p:sp>
        <p:nvSpPr>
          <p:cNvPr id="129" name="CuadroTexto 128">
            <a:extLst>
              <a:ext uri="{FF2B5EF4-FFF2-40B4-BE49-F238E27FC236}">
                <a16:creationId xmlns:a16="http://schemas.microsoft.com/office/drawing/2014/main" id="{2749FA64-2571-42EE-B6CC-18148E7B86CF}"/>
              </a:ext>
            </a:extLst>
          </p:cNvPr>
          <p:cNvSpPr txBox="1"/>
          <p:nvPr/>
        </p:nvSpPr>
        <p:spPr>
          <a:xfrm>
            <a:off x="1960974" y="240076"/>
            <a:ext cx="812288" cy="400110"/>
          </a:xfrm>
          <a:prstGeom prst="rect">
            <a:avLst/>
          </a:prstGeom>
          <a:noFill/>
        </p:spPr>
        <p:txBody>
          <a:bodyPr wrap="square" rtlCol="0">
            <a:spAutoFit/>
          </a:bodyPr>
          <a:lstStyle/>
          <a:p>
            <a:pPr algn="ctr"/>
            <a:r>
              <a:rPr lang="es-MX" sz="2000" dirty="0"/>
              <a:t>2021</a:t>
            </a:r>
          </a:p>
        </p:txBody>
      </p:sp>
    </p:spTree>
    <p:extLst>
      <p:ext uri="{BB962C8B-B14F-4D97-AF65-F5344CB8AC3E}">
        <p14:creationId xmlns:p14="http://schemas.microsoft.com/office/powerpoint/2010/main" val="52632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163DBA6-61A3-4A64-AB91-8BB4479DE772}"/>
              </a:ext>
            </a:extLst>
          </p:cNvPr>
          <p:cNvSpPr txBox="1"/>
          <p:nvPr/>
        </p:nvSpPr>
        <p:spPr>
          <a:xfrm>
            <a:off x="0" y="275045"/>
            <a:ext cx="7777162" cy="523220"/>
          </a:xfrm>
          <a:prstGeom prst="rect">
            <a:avLst/>
          </a:prstGeom>
          <a:noFill/>
        </p:spPr>
        <p:txBody>
          <a:bodyPr wrap="square" rtlCol="0">
            <a:spAutoFit/>
          </a:bodyPr>
          <a:lstStyle/>
          <a:p>
            <a:pPr algn="ctr"/>
            <a:r>
              <a:rPr lang="es-MX" sz="2800" b="1" dirty="0">
                <a:solidFill>
                  <a:schemeClr val="bg1"/>
                </a:solidFill>
                <a:latin typeface="Comic Sans MS" panose="030F0702030302020204" pitchFamily="66" charset="0"/>
              </a:rPr>
              <a:t>Aspectos de la planeación didáctica </a:t>
            </a:r>
          </a:p>
        </p:txBody>
      </p:sp>
      <p:sp>
        <p:nvSpPr>
          <p:cNvPr id="3" name="Rectángulo 2">
            <a:extLst>
              <a:ext uri="{FF2B5EF4-FFF2-40B4-BE49-F238E27FC236}">
                <a16:creationId xmlns:a16="http://schemas.microsoft.com/office/drawing/2014/main" id="{21BA8E58-0676-420C-B2C8-D0B177E7E7D0}"/>
              </a:ext>
            </a:extLst>
          </p:cNvPr>
          <p:cNvSpPr/>
          <p:nvPr/>
        </p:nvSpPr>
        <p:spPr>
          <a:xfrm>
            <a:off x="112535" y="731665"/>
            <a:ext cx="7552091" cy="9639627"/>
          </a:xfrm>
          <a:prstGeom prst="rect">
            <a:avLst/>
          </a:prstGeom>
        </p:spPr>
        <p:txBody>
          <a:bodyPr wrap="square">
            <a:spAutoFit/>
          </a:bodyPr>
          <a:lstStyle/>
          <a:p>
            <a:pPr algn="ctr"/>
            <a:r>
              <a:rPr lang="es-MX" dirty="0">
                <a:latin typeface="Comic Sans MS" panose="030F0702030302020204" pitchFamily="66" charset="0"/>
              </a:rPr>
              <a:t>Logro de los aprendizajes esperados </a:t>
            </a:r>
          </a:p>
          <a:p>
            <a:r>
              <a:rPr lang="es-MX" sz="1400" dirty="0">
                <a:latin typeface="Arial" panose="020B0604020202020204" pitchFamily="34" charset="0"/>
                <a:cs typeface="Arial" panose="020B0604020202020204" pitchFamily="34" charset="0"/>
              </a:rPr>
              <a:t>Se observó un gran avance en los aprendizajes de los alumnos y la comprendieran de la función de diferentes profesiones que como Campos Ríos (2011) menciona </a:t>
            </a:r>
            <a:r>
              <a:rPr lang="es-ES_tradnl" sz="1400" dirty="0">
                <a:latin typeface="Arial" panose="020B0604020202020204" pitchFamily="34" charset="0"/>
                <a:cs typeface="Arial" panose="020B0604020202020204" pitchFamily="34" charset="0"/>
              </a:rPr>
              <a:t>son una actividad permanente que se lleva a cabo a partir los conocimientos ya adquiridos de una persona, comprendieron</a:t>
            </a:r>
            <a:r>
              <a:rPr lang="es-ES_tradnl" dirty="0"/>
              <a:t> </a:t>
            </a:r>
            <a:r>
              <a:rPr lang="es-MX" sz="1400" dirty="0">
                <a:latin typeface="Arial" panose="020B0604020202020204" pitchFamily="34" charset="0"/>
                <a:cs typeface="Arial" panose="020B0604020202020204" pitchFamily="34" charset="0"/>
              </a:rPr>
              <a:t>el servicio que brindan dentro de la comunidad, atendiendo así al aprendizaje esperado y el énfasis abordado, esto a través de dinámicas, videos y preguntas durante la clase.  </a:t>
            </a:r>
          </a:p>
          <a:p>
            <a:pPr algn="ctr"/>
            <a:r>
              <a:rPr lang="es-MX" dirty="0">
                <a:latin typeface="Comic Sans MS" panose="030F0702030302020204" pitchFamily="66" charset="0"/>
              </a:rPr>
              <a:t>Materiales educativos adecuados</a:t>
            </a:r>
          </a:p>
          <a:p>
            <a:r>
              <a:rPr lang="es-MX" sz="1400" dirty="0">
                <a:latin typeface="Arial" panose="020B0604020202020204" pitchFamily="34" charset="0"/>
                <a:cs typeface="Arial" panose="020B0604020202020204" pitchFamily="34" charset="0"/>
              </a:rPr>
              <a:t>Puesto que la jornada se esta llevando a cabo de manera virtual como atención a esta modalidad se emplearon videos relacionados al tema y se creo un juego que se trabajó en grupo y al cual los pequeños pudieron ingresar posteriormente por sí solos, esto ayudó a que comprendieran de mejor forma el tema y a mantener la atención durante la clase. </a:t>
            </a:r>
          </a:p>
          <a:p>
            <a:pPr algn="ctr"/>
            <a:r>
              <a:rPr lang="es-MX" dirty="0">
                <a:latin typeface="Comic Sans MS" panose="030F0702030302020204" pitchFamily="66" charset="0"/>
              </a:rPr>
              <a:t>Nivel de complejidad adecuado</a:t>
            </a:r>
          </a:p>
          <a:p>
            <a:r>
              <a:rPr lang="es-MX" sz="1400" dirty="0">
                <a:latin typeface="Arial" panose="020B0604020202020204" pitchFamily="34" charset="0"/>
                <a:cs typeface="Arial" panose="020B0604020202020204" pitchFamily="34" charset="0"/>
              </a:rPr>
              <a:t>Considero que la complejidad de las diferentes actividades fue adecuada pues les resultó sencillo llevarlas a cabo y comprender el tema visto, sin embargo pienso que si se podría haber usado o abordado profesiones más complejas, aunque como ya se mencionó no afecto a los resultados obtenidos. </a:t>
            </a:r>
          </a:p>
          <a:p>
            <a:pPr algn="ctr"/>
            <a:r>
              <a:rPr lang="es-MX" dirty="0">
                <a:latin typeface="Comic Sans MS" panose="030F0702030302020204" pitchFamily="66" charset="0"/>
              </a:rPr>
              <a:t>Organización adecuada</a:t>
            </a:r>
          </a:p>
          <a:p>
            <a:r>
              <a:rPr lang="es-MX" sz="1400" dirty="0">
                <a:latin typeface="Arial" panose="020B0604020202020204" pitchFamily="34" charset="0"/>
                <a:cs typeface="Arial" panose="020B0604020202020204" pitchFamily="34" charset="0"/>
              </a:rPr>
              <a:t>Tomando en cuentan que se esta bajo la modalidad de trabajo virtual las actividades se llevan en grupo durante la sesión de zoom y las evidencias los pequeños las elaboran de manera individual desde casa, lo cual en la clase de hoy resulto favorable pues los infantes participaron activamente en todo momento y fue posible que los que no ingresaron a la clase en zoom las llevaran a cabo en casa por sí solos.  </a:t>
            </a:r>
          </a:p>
          <a:p>
            <a:pPr algn="ctr"/>
            <a:r>
              <a:rPr lang="es-MX" dirty="0">
                <a:latin typeface="Comic Sans MS" panose="030F0702030302020204" pitchFamily="66" charset="0"/>
              </a:rPr>
              <a:t>Tiempo planeado correctamente</a:t>
            </a:r>
          </a:p>
          <a:p>
            <a:r>
              <a:rPr lang="es-MX" sz="1400" dirty="0">
                <a:latin typeface="Arial" panose="020B0604020202020204" pitchFamily="34" charset="0"/>
                <a:cs typeface="Arial" panose="020B0604020202020204" pitchFamily="34" charset="0"/>
              </a:rPr>
              <a:t>La actividad se llevó a cabo en el tiempo planeado que son 45 minutos, sin embargo tomando en cuenta las sugerencias de la educadora es necesario repartir el tiempo cuando se manejan dos aprendizajes en un día, de tal forma que los pequeños puedan terminar el trabajo en casa de ambos temas con más facilidad, por lo que se piensa o alargar la sesión o bien dividir los minutos que ya se tienen de diferente manera. </a:t>
            </a:r>
          </a:p>
          <a:p>
            <a:pPr algn="ctr"/>
            <a:r>
              <a:rPr lang="es-MX" dirty="0">
                <a:latin typeface="Comic Sans MS" panose="030F0702030302020204" pitchFamily="66" charset="0"/>
              </a:rPr>
              <a:t>Actividades planeadas conforme a lo planeado</a:t>
            </a:r>
          </a:p>
          <a:p>
            <a:r>
              <a:rPr lang="es-MX" sz="1400" dirty="0">
                <a:latin typeface="Arial" panose="020B0604020202020204" pitchFamily="34" charset="0"/>
                <a:cs typeface="Arial" panose="020B0604020202020204" pitchFamily="34" charset="0"/>
              </a:rPr>
              <a:t>La secuencia se ejecutó de acuerdo a lo planeado, agregando al inicio una canción para empezar el día y activar a los pequeños, fuera de esa modificación todo se cumplió de acuerdo a la planeación comenzando con comentarios sobre lo que son las profesiones y las que se conocían, después observar el video y comentarlo y así pasar a jugar adivina la profesión y finalizar con la elaboración de un dibujo o collage.  </a:t>
            </a:r>
          </a:p>
          <a:p>
            <a:pPr algn="ctr">
              <a:lnSpc>
                <a:spcPct val="150000"/>
              </a:lnSpc>
            </a:pPr>
            <a:r>
              <a:rPr lang="es-MX" sz="1400" b="1" dirty="0">
                <a:latin typeface="Arial" panose="020B0604020202020204" pitchFamily="34" charset="0"/>
                <a:cs typeface="Arial" panose="020B0604020202020204" pitchFamily="34" charset="0"/>
              </a:rPr>
              <a:t>Referencias </a:t>
            </a:r>
          </a:p>
          <a:p>
            <a:pPr>
              <a:lnSpc>
                <a:spcPct val="150000"/>
              </a:lnSpc>
            </a:pPr>
            <a:r>
              <a:rPr lang="es-ES_tradnl" sz="1400" dirty="0">
                <a:latin typeface="Arial" panose="020B0604020202020204" pitchFamily="34" charset="0"/>
                <a:cs typeface="Arial" panose="020B0604020202020204" pitchFamily="34" charset="0"/>
              </a:rPr>
              <a:t>Campos Ríos, G. (2011). Los profesionistas en el estado de Puebla. </a:t>
            </a:r>
            <a:r>
              <a:rPr lang="es-ES_tradnl" sz="1400" i="1" dirty="0">
                <a:latin typeface="Arial" panose="020B0604020202020204" pitchFamily="34" charset="0"/>
                <a:cs typeface="Arial" panose="020B0604020202020204" pitchFamily="34" charset="0"/>
              </a:rPr>
              <a:t>XI Congreso Nacional de Investigación Educativa: Área 4 Educación superior, ciencia y tecnología.</a:t>
            </a:r>
            <a:r>
              <a:rPr lang="es-ES_tradnl" sz="1400" dirty="0">
                <a:latin typeface="Arial" panose="020B0604020202020204" pitchFamily="34" charset="0"/>
                <a:cs typeface="Arial" panose="020B0604020202020204" pitchFamily="34" charset="0"/>
              </a:rPr>
              <a:t> URL: </a:t>
            </a:r>
            <a:r>
              <a:rPr lang="es-ES_tradnl" sz="1400" u="sng" dirty="0">
                <a:latin typeface="Arial" panose="020B0604020202020204" pitchFamily="34" charset="0"/>
                <a:cs typeface="Arial" panose="020B0604020202020204" pitchFamily="34" charset="0"/>
                <a:hlinkClick r:id="rId2"/>
              </a:rPr>
              <a:t>http://www.comie.org.mx/congreso/memoriaelectronica/v11/ponencias.htm</a:t>
            </a:r>
            <a:r>
              <a:rPr lang="es-ES_tradnl" sz="1400" dirty="0">
                <a:latin typeface="Arial" panose="020B0604020202020204" pitchFamily="34" charset="0"/>
                <a:cs typeface="Arial" panose="020B0604020202020204" pitchFamily="34" charset="0"/>
              </a:rPr>
              <a:t> </a:t>
            </a:r>
            <a:endParaRPr lang="es-ES" sz="1400" dirty="0">
              <a:latin typeface="Arial" panose="020B0604020202020204" pitchFamily="34" charset="0"/>
              <a:cs typeface="Arial" panose="020B0604020202020204" pitchFamily="34" charset="0"/>
            </a:endParaRPr>
          </a:p>
          <a:p>
            <a:pPr algn="ctr">
              <a:lnSpc>
                <a:spcPct val="150000"/>
              </a:lnSpc>
            </a:pPr>
            <a:endParaRPr lang="es-MX"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0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106415" y="101667"/>
            <a:ext cx="8248490" cy="9878673"/>
            <a:chOff x="-106415" y="101667"/>
            <a:chExt cx="8248490" cy="9878673"/>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solidFill>
              <a:srgbClr val="92D050"/>
            </a:solid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106415" y="1395857"/>
              <a:ext cx="7777163" cy="369332"/>
            </a:xfrm>
            <a:prstGeom prst="rect">
              <a:avLst/>
            </a:prstGeom>
            <a:noFill/>
          </p:spPr>
          <p:txBody>
            <a:bodyPr wrap="square" rtlCol="0">
              <a:spAutoFit/>
            </a:bodyPr>
            <a:lstStyle/>
            <a:p>
              <a:pPr algn="ctr"/>
              <a:r>
                <a:rPr lang="es-MX" dirty="0"/>
                <a:t>Situación de Aprendizaje: Imagina, imaginaba, imaginaré </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78037"/>
                </a:xfrm>
                <a:prstGeom prst="rect">
                  <a:avLst/>
                </a:prstGeom>
                <a:noFill/>
              </p:spPr>
              <p:txBody>
                <a:bodyPr wrap="square" rtlCol="0">
                  <a:spAutoFit/>
                </a:bodyPr>
                <a:lstStyle/>
                <a:p>
                  <a:pPr algn="ctr"/>
                  <a:r>
                    <a:rPr lang="es-MX" sz="1400" b="1" dirty="0">
                      <a:latin typeface="Comic Sans MS" panose="030F0702030302020204" pitchFamily="66" charset="0"/>
                    </a:rPr>
                    <a:t>Lenguaje y</a:t>
                  </a:r>
                </a:p>
                <a:p>
                  <a:pPr algn="ctr"/>
                  <a:r>
                    <a:rPr lang="es-MX" sz="1400" b="1" dirty="0">
                      <a:latin typeface="Comic Sans MS" panose="030F0702030302020204" pitchFamily="66" charset="0"/>
                    </a:rPr>
                    <a:t>comunicación</a:t>
                  </a:r>
                  <a:endParaRPr lang="es-MX" b="1" dirty="0">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384995"/>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En la siguiente página se encuentra las observaciones de este apartado.  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276999"/>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276999"/>
              </a:xfrm>
              <a:prstGeom prst="rect">
                <a:avLst/>
              </a:prstGeom>
              <a:noFill/>
            </p:spPr>
            <p:txBody>
              <a:bodyPr wrap="square" rtlCol="0">
                <a:spAutoFit/>
              </a:bodyPr>
              <a:lstStyle/>
              <a:p>
                <a:pPr algn="ctr"/>
                <a:r>
                  <a:rPr lang="es-MX" sz="1200" dirty="0">
                    <a:latin typeface="Comic Sans MS" panose="030F0702030302020204" pitchFamily="66" charset="0"/>
                  </a:rPr>
                  <a:t>     Si            No   </a:t>
                </a: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1384995"/>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a:p>
              <a:r>
                <a:rPr lang="es-MX" sz="1200" dirty="0">
                  <a:solidFill>
                    <a:schemeClr val="bg1"/>
                  </a:solidFill>
                  <a:latin typeface="Comic Sans MS" panose="030F0702030302020204" pitchFamily="66" charset="0"/>
                </a:rPr>
                <a:t>Igualmente un logro en esta actividad fue el material utilizado pues fue adecuado para la modalidad bajo la que se trabaja. Los alumnos comprendieron las diferentes partes del cuento y se tuvo buena respuesta con las evidencias de video. </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10680"/>
              <a:ext cx="3553735" cy="1569660"/>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a:p>
              <a:r>
                <a:rPr lang="es-MX" sz="1200" dirty="0">
                  <a:solidFill>
                    <a:schemeClr val="bg1"/>
                  </a:solidFill>
                  <a:latin typeface="Comic Sans MS" panose="030F0702030302020204" pitchFamily="66" charset="0"/>
                </a:rPr>
                <a:t>Considero que no se logró mantener la atención de los alumnos toda la clase por lo que no se tuvo la participación esperada por parte de los niños.</a:t>
              </a:r>
            </a:p>
            <a:p>
              <a:r>
                <a:rPr lang="es-MX" sz="1200" dirty="0">
                  <a:solidFill>
                    <a:schemeClr val="bg1"/>
                  </a:solidFill>
                  <a:latin typeface="Comic Sans MS" panose="030F0702030302020204" pitchFamily="66" charset="0"/>
                </a:rPr>
                <a:t>Por otro lado en algunos momentos se tuvieron fallas con el internet lo que dificulto la interacción con los pequeños.</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a:extLst>
              <a:ext uri="{FF2B5EF4-FFF2-40B4-BE49-F238E27FC236}">
                <a16:creationId xmlns:a16="http://schemas.microsoft.com/office/drawing/2014/main" id="{8CBC40ED-D229-428B-8F96-E6BB51C5C355}"/>
              </a:ext>
            </a:extLst>
          </p:cNvPr>
          <p:cNvSpPr txBox="1"/>
          <p:nvPr/>
        </p:nvSpPr>
        <p:spPr>
          <a:xfrm>
            <a:off x="561474" y="241225"/>
            <a:ext cx="578203" cy="400110"/>
          </a:xfrm>
          <a:prstGeom prst="rect">
            <a:avLst/>
          </a:prstGeom>
          <a:noFill/>
        </p:spPr>
        <p:txBody>
          <a:bodyPr wrap="square" rtlCol="0">
            <a:spAutoFit/>
          </a:bodyPr>
          <a:lstStyle/>
          <a:p>
            <a:pPr algn="ctr"/>
            <a:r>
              <a:rPr lang="es-MX" sz="2000" dirty="0"/>
              <a:t>12</a:t>
            </a:r>
          </a:p>
        </p:txBody>
      </p:sp>
      <p:sp>
        <p:nvSpPr>
          <p:cNvPr id="127" name="CuadroTexto 126">
            <a:extLst>
              <a:ext uri="{FF2B5EF4-FFF2-40B4-BE49-F238E27FC236}">
                <a16:creationId xmlns:a16="http://schemas.microsoft.com/office/drawing/2014/main" id="{48A70E96-AB5C-44F8-955E-601C994E35FD}"/>
              </a:ext>
            </a:extLst>
          </p:cNvPr>
          <p:cNvSpPr txBox="1"/>
          <p:nvPr/>
        </p:nvSpPr>
        <p:spPr>
          <a:xfrm>
            <a:off x="1311250" y="248446"/>
            <a:ext cx="578203" cy="400110"/>
          </a:xfrm>
          <a:prstGeom prst="rect">
            <a:avLst/>
          </a:prstGeom>
          <a:noFill/>
        </p:spPr>
        <p:txBody>
          <a:bodyPr wrap="square" rtlCol="0">
            <a:spAutoFit/>
          </a:bodyPr>
          <a:lstStyle/>
          <a:p>
            <a:pPr algn="ctr"/>
            <a:r>
              <a:rPr lang="es-MX" sz="2000" dirty="0"/>
              <a:t>05</a:t>
            </a:r>
          </a:p>
        </p:txBody>
      </p:sp>
      <p:sp>
        <p:nvSpPr>
          <p:cNvPr id="129" name="CuadroTexto 128">
            <a:extLst>
              <a:ext uri="{FF2B5EF4-FFF2-40B4-BE49-F238E27FC236}">
                <a16:creationId xmlns:a16="http://schemas.microsoft.com/office/drawing/2014/main" id="{2749FA64-2571-42EE-B6CC-18148E7B86CF}"/>
              </a:ext>
            </a:extLst>
          </p:cNvPr>
          <p:cNvSpPr txBox="1"/>
          <p:nvPr/>
        </p:nvSpPr>
        <p:spPr>
          <a:xfrm>
            <a:off x="1960974" y="240076"/>
            <a:ext cx="812288" cy="400110"/>
          </a:xfrm>
          <a:prstGeom prst="rect">
            <a:avLst/>
          </a:prstGeom>
          <a:noFill/>
        </p:spPr>
        <p:txBody>
          <a:bodyPr wrap="square" rtlCol="0">
            <a:spAutoFit/>
          </a:bodyPr>
          <a:lstStyle/>
          <a:p>
            <a:pPr algn="ctr"/>
            <a:r>
              <a:rPr lang="es-MX" sz="2000" dirty="0"/>
              <a:t>2021</a:t>
            </a:r>
          </a:p>
        </p:txBody>
      </p:sp>
    </p:spTree>
    <p:extLst>
      <p:ext uri="{BB962C8B-B14F-4D97-AF65-F5344CB8AC3E}">
        <p14:creationId xmlns:p14="http://schemas.microsoft.com/office/powerpoint/2010/main" val="232225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163DBA6-61A3-4A64-AB91-8BB4479DE772}"/>
              </a:ext>
            </a:extLst>
          </p:cNvPr>
          <p:cNvSpPr txBox="1"/>
          <p:nvPr/>
        </p:nvSpPr>
        <p:spPr>
          <a:xfrm>
            <a:off x="0" y="275045"/>
            <a:ext cx="7777162" cy="523220"/>
          </a:xfrm>
          <a:prstGeom prst="rect">
            <a:avLst/>
          </a:prstGeom>
          <a:noFill/>
        </p:spPr>
        <p:txBody>
          <a:bodyPr wrap="square" rtlCol="0">
            <a:spAutoFit/>
          </a:bodyPr>
          <a:lstStyle/>
          <a:p>
            <a:pPr algn="ctr"/>
            <a:r>
              <a:rPr lang="es-MX" sz="2800" b="1" dirty="0">
                <a:solidFill>
                  <a:schemeClr val="bg1"/>
                </a:solidFill>
                <a:latin typeface="Comic Sans MS" panose="030F0702030302020204" pitchFamily="66" charset="0"/>
              </a:rPr>
              <a:t>Aspectos de la planeación didáctica </a:t>
            </a:r>
          </a:p>
        </p:txBody>
      </p:sp>
      <p:sp>
        <p:nvSpPr>
          <p:cNvPr id="3" name="Rectángulo 2">
            <a:extLst>
              <a:ext uri="{FF2B5EF4-FFF2-40B4-BE49-F238E27FC236}">
                <a16:creationId xmlns:a16="http://schemas.microsoft.com/office/drawing/2014/main" id="{21BA8E58-0676-420C-B2C8-D0B177E7E7D0}"/>
              </a:ext>
            </a:extLst>
          </p:cNvPr>
          <p:cNvSpPr/>
          <p:nvPr/>
        </p:nvSpPr>
        <p:spPr>
          <a:xfrm>
            <a:off x="112535" y="798265"/>
            <a:ext cx="7552091" cy="7848302"/>
          </a:xfrm>
          <a:prstGeom prst="rect">
            <a:avLst/>
          </a:prstGeom>
        </p:spPr>
        <p:txBody>
          <a:bodyPr wrap="square">
            <a:spAutoFit/>
          </a:bodyPr>
          <a:lstStyle/>
          <a:p>
            <a:pPr algn="ctr"/>
            <a:r>
              <a:rPr lang="es-MX" sz="1600" dirty="0">
                <a:latin typeface="Comic Sans MS" panose="030F0702030302020204" pitchFamily="66" charset="0"/>
              </a:rPr>
              <a:t>Logro de los aprendizajes esperados </a:t>
            </a:r>
          </a:p>
          <a:p>
            <a:r>
              <a:rPr lang="es-MX" sz="1200" dirty="0">
                <a:latin typeface="Arial" panose="020B0604020202020204" pitchFamily="34" charset="0"/>
                <a:cs typeface="Arial" panose="020B0604020202020204" pitchFamily="34" charset="0"/>
              </a:rPr>
              <a:t>El principal objetivo de esta clase era que los alumnos comprendieran las diferentes partes del cuento y lo pusieran en práctica inventando uno propio, esto se vio reflejado en la mayoría de las evidencias recibidas por lo que se considera que los aprendizajes si se lograron. </a:t>
            </a:r>
          </a:p>
          <a:p>
            <a:pPr algn="ctr"/>
            <a:r>
              <a:rPr lang="es-MX" sz="1600" dirty="0">
                <a:latin typeface="Comic Sans MS" panose="030F0702030302020204" pitchFamily="66" charset="0"/>
              </a:rPr>
              <a:t>Materiales educativos adecuados</a:t>
            </a:r>
          </a:p>
          <a:p>
            <a:r>
              <a:rPr lang="es-MX" sz="1200" dirty="0">
                <a:latin typeface="Arial" panose="020B0604020202020204" pitchFamily="34" charset="0"/>
                <a:cs typeface="Arial" panose="020B0604020202020204" pitchFamily="34" charset="0"/>
              </a:rPr>
              <a:t>Se emplearon dos ruletas que los niños pudieron manipular de manera sencilla, esto fue muy pertinente, sin embargo se contó un cuento con uso de un títere y si bien atrajo la atención los pequeños pienso que esta estrategia es mejor dejarla para las clases presenciales, de igual manera el cuento no llamó tanto la atención de los infantes, por lo que pienso que para la modalidad y el grupo hubiera sido mejor poner una historia en video y con una trama más sencilla. </a:t>
            </a:r>
          </a:p>
          <a:p>
            <a:pPr algn="ctr"/>
            <a:r>
              <a:rPr lang="es-MX" sz="1600" dirty="0">
                <a:latin typeface="Comic Sans MS" panose="030F0702030302020204" pitchFamily="66" charset="0"/>
              </a:rPr>
              <a:t>Nivel de complejidad adecuado</a:t>
            </a:r>
          </a:p>
          <a:p>
            <a:r>
              <a:rPr lang="es-MX" sz="1200" dirty="0">
                <a:latin typeface="Arial" panose="020B0604020202020204" pitchFamily="34" charset="0"/>
                <a:cs typeface="Arial" panose="020B0604020202020204" pitchFamily="34" charset="0"/>
              </a:rPr>
              <a:t>La mayoría de los alumnos lograron crear sus historias e identificar las características del cuento y sus partes, sin embargo la historia que se utilizo como ejemplo fue, como ya se mencionó, muy compleja, en esto es necesario recordar lo que Calles (2005) dice, pues  </a:t>
            </a:r>
            <a:r>
              <a:rPr lang="es-ES" sz="1200" dirty="0">
                <a:latin typeface="Arial" panose="020B0604020202020204" pitchFamily="34" charset="0"/>
                <a:cs typeface="Arial" panose="020B0604020202020204" pitchFamily="34" charset="0"/>
              </a:rPr>
              <a:t>a través de la literatura los pequeños pueden conocer diferentes géneros literarios, esto creando momentos de lectura para los cuales se debe de elegir textos afines, de tal manera que los infantes podrán interpretar la vida, comprender, sentir y vivir lo que lee, así como sensibilizarlos a convertirse en ciudadanos competentes, con una conciencia crítica, consciente de su postura en su realidad social y que valoren la integridad humana</a:t>
            </a:r>
            <a:r>
              <a:rPr lang="es-MX" sz="1200" dirty="0">
                <a:latin typeface="Arial" panose="020B0604020202020204" pitchFamily="34" charset="0"/>
                <a:cs typeface="Arial" panose="020B0604020202020204" pitchFamily="34" charset="0"/>
              </a:rPr>
              <a:t>. Fuera de esta situación el resto de las actividades, así como el manejo del material tecnológico fue pertinente. </a:t>
            </a:r>
          </a:p>
          <a:p>
            <a:pPr algn="ctr"/>
            <a:r>
              <a:rPr lang="es-MX" sz="1600" dirty="0">
                <a:latin typeface="Comic Sans MS" panose="030F0702030302020204" pitchFamily="66" charset="0"/>
              </a:rPr>
              <a:t>Organización adecuada</a:t>
            </a:r>
          </a:p>
          <a:p>
            <a:r>
              <a:rPr lang="es-MX" sz="1200" dirty="0">
                <a:latin typeface="Arial" panose="020B0604020202020204" pitchFamily="34" charset="0"/>
                <a:cs typeface="Arial" panose="020B0604020202020204" pitchFamily="34" charset="0"/>
              </a:rPr>
              <a:t>Tomando en cuentan que se esta bajo la modalidad de trabajo virtual las actividades se llevan en grupo durante la sesión de zoom y las evidencias los pequeños las elaboran de manera individual desde casa, sin embargo el día de hoy al trabajar en grupo fue complicado que los infantes participaran y compartieran sus opiniones por lo que se tendría que haber abordado a cada uno de una manera más directa..  </a:t>
            </a:r>
          </a:p>
          <a:p>
            <a:pPr algn="ctr"/>
            <a:r>
              <a:rPr lang="es-MX" sz="1600" dirty="0">
                <a:latin typeface="Comic Sans MS" panose="030F0702030302020204" pitchFamily="66" charset="0"/>
              </a:rPr>
              <a:t>Tiempo planeado correctamente</a:t>
            </a:r>
          </a:p>
          <a:p>
            <a:r>
              <a:rPr lang="es-MX" sz="1200" dirty="0">
                <a:latin typeface="Arial" panose="020B0604020202020204" pitchFamily="34" charset="0"/>
                <a:cs typeface="Arial" panose="020B0604020202020204" pitchFamily="34" charset="0"/>
              </a:rPr>
              <a:t>El inicio y el desarrollo de la actividades se llevaron a cabo en el aula virtual y el cierre cada alumno en casa con ayuda de un familiar, lo cual considero que fue adecuado pues era más sencillo que lo hicieran de tal forma debido a la modalidad de trabajo y así se le dio la oportunidad a los pequeños de interactuar directamente con el material virtual. Esto hizo que la clase durara 10 minutos menos de lo estipulado. </a:t>
            </a:r>
          </a:p>
          <a:p>
            <a:pPr algn="ctr"/>
            <a:r>
              <a:rPr lang="es-MX" sz="1600" dirty="0">
                <a:latin typeface="Comic Sans MS" panose="030F0702030302020204" pitchFamily="66" charset="0"/>
              </a:rPr>
              <a:t>Actividades planeadas conforme a lo planeado</a:t>
            </a:r>
          </a:p>
          <a:p>
            <a:r>
              <a:rPr lang="es-MX" sz="1200" dirty="0">
                <a:latin typeface="Arial" panose="020B0604020202020204" pitchFamily="34" charset="0"/>
                <a:cs typeface="Arial" panose="020B0604020202020204" pitchFamily="34" charset="0"/>
              </a:rPr>
              <a:t>La secuencia se ejecutó de acuerdo a lo planeado, nuevamente se agregó una canción al inicio de la clase por sugerencia de la educadora de igual manera se comentó lo que los alumnos vieron en el programa de televisión de aprende en casa. Aparte de estas situaciones la actividad se cumplió como se planeo, optando por dejar el cierre a que todos lo trabajaran fuera de la clase virtual, sin embargo esto es algo que se había mencionado en el plan. </a:t>
            </a:r>
          </a:p>
          <a:p>
            <a:pPr algn="ctr"/>
            <a:r>
              <a:rPr lang="es-MX" sz="1200" b="1" dirty="0">
                <a:latin typeface="Arial" panose="020B0604020202020204" pitchFamily="34" charset="0"/>
                <a:cs typeface="Arial" panose="020B0604020202020204" pitchFamily="34" charset="0"/>
              </a:rPr>
              <a:t>Referencias</a:t>
            </a:r>
          </a:p>
          <a:p>
            <a:r>
              <a:rPr lang="es-ES" sz="1200" dirty="0">
                <a:latin typeface="Arial" panose="020B0604020202020204" pitchFamily="34" charset="0"/>
                <a:cs typeface="Arial" panose="020B0604020202020204" pitchFamily="34" charset="0"/>
              </a:rPr>
              <a:t>Calles, J. (2005). </a:t>
            </a:r>
            <a:r>
              <a:rPr lang="es-ES" sz="1200" i="1" dirty="0">
                <a:latin typeface="Arial" panose="020B0604020202020204" pitchFamily="34" charset="0"/>
                <a:cs typeface="Arial" panose="020B0604020202020204" pitchFamily="34" charset="0"/>
              </a:rPr>
              <a:t>La literatura infantil desarrolla la función imaginativa del lenguaje. </a:t>
            </a:r>
            <a:r>
              <a:rPr lang="es-ES" sz="1200" dirty="0">
                <a:latin typeface="Arial" panose="020B0604020202020204" pitchFamily="34" charset="0"/>
                <a:cs typeface="Arial" panose="020B0604020202020204" pitchFamily="34" charset="0"/>
              </a:rPr>
              <a:t>Universidad pedagógica experimental </a:t>
            </a:r>
          </a:p>
          <a:p>
            <a:endParaRPr lang="es-MX"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585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118626" y="101667"/>
            <a:ext cx="8260701" cy="9860700"/>
            <a:chOff x="-118626" y="101667"/>
            <a:chExt cx="8260701" cy="9860700"/>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0" y="682587"/>
              <a:ext cx="424945" cy="523220"/>
            </a:xfrm>
            <a:prstGeom prst="rect">
              <a:avLst/>
            </a:prstGeom>
            <a:solidFill>
              <a:srgbClr val="CC9900"/>
            </a:solid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118626" y="1242765"/>
              <a:ext cx="7777163" cy="646331"/>
            </a:xfrm>
            <a:prstGeom prst="rect">
              <a:avLst/>
            </a:prstGeom>
            <a:noFill/>
          </p:spPr>
          <p:txBody>
            <a:bodyPr wrap="square" rtlCol="0">
              <a:spAutoFit/>
            </a:bodyPr>
            <a:lstStyle/>
            <a:p>
              <a:pPr algn="ctr"/>
              <a:r>
                <a:rPr lang="es-MX" dirty="0"/>
                <a:t>Situación de Aprendizaje: </a:t>
              </a:r>
            </a:p>
            <a:p>
              <a:pPr algn="ctr"/>
              <a:r>
                <a:rPr lang="es-MX" dirty="0"/>
                <a:t>El cuarto de juegos/Te escribo</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78037"/>
                </a:xfrm>
                <a:prstGeom prst="rect">
                  <a:avLst/>
                </a:prstGeom>
                <a:noFill/>
              </p:spPr>
              <p:txBody>
                <a:bodyPr wrap="square" rtlCol="0">
                  <a:spAutoFit/>
                </a:bodyPr>
                <a:lstStyle/>
                <a:p>
                  <a:pPr algn="ctr"/>
                  <a:r>
                    <a:rPr lang="es-MX" sz="1400" b="1" dirty="0">
                      <a:latin typeface="Comic Sans MS" panose="030F0702030302020204" pitchFamily="66" charset="0"/>
                    </a:rPr>
                    <a:t>Lenguaje y</a:t>
                  </a:r>
                </a:p>
                <a:p>
                  <a:pPr algn="ctr"/>
                  <a:r>
                    <a:rPr lang="es-MX" sz="1400" b="1" dirty="0">
                      <a:latin typeface="Comic Sans MS" panose="030F0702030302020204" pitchFamily="66" charset="0"/>
                    </a:rPr>
                    <a:t>comunicación</a:t>
                  </a:r>
                  <a:endParaRPr lang="es-MX" b="1" dirty="0">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latin typeface="Comic Sans MS" panose="030F0702030302020204" pitchFamily="66" charset="0"/>
                    </a:rPr>
                    <a:t>Pensamiento </a:t>
                  </a:r>
                </a:p>
                <a:p>
                  <a:pPr algn="ctr"/>
                  <a:r>
                    <a:rPr lang="es-MX" sz="1400" b="1" dirty="0">
                      <a:latin typeface="Comic Sans MS" panose="030F0702030302020204" pitchFamily="66" charset="0"/>
                    </a:rPr>
                    <a:t>matemático</a:t>
                  </a:r>
                  <a:endParaRPr lang="es-MX" b="1" dirty="0">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5"/>
                <a:ext cx="749553"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384995"/>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En la siguiente página se encuentra las observaciones de este apartado.  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276999"/>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276999"/>
              </a:xfrm>
              <a:prstGeom prst="rect">
                <a:avLst/>
              </a:prstGeom>
              <a:noFill/>
            </p:spPr>
            <p:txBody>
              <a:bodyPr wrap="square" rtlCol="0">
                <a:spAutoFit/>
              </a:bodyPr>
              <a:lstStyle/>
              <a:p>
                <a:pPr algn="ctr"/>
                <a:r>
                  <a:rPr lang="es-MX" sz="1200" dirty="0">
                    <a:latin typeface="Comic Sans MS" panose="030F0702030302020204" pitchFamily="66" charset="0"/>
                  </a:rPr>
                  <a:t>     Si            No   </a:t>
                </a: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392707"/>
              <a:ext cx="3553735" cy="1569660"/>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a:p>
              <a:r>
                <a:rPr lang="es-MX" sz="1200" dirty="0">
                  <a:solidFill>
                    <a:schemeClr val="bg1"/>
                  </a:solidFill>
                  <a:latin typeface="Comic Sans MS" panose="030F0702030302020204" pitchFamily="66" charset="0"/>
                </a:rPr>
                <a:t>Se pudo motivar a los alumnos a participar durante la actividad, por lo que se llevó a cabo de una manera muy satisfactoria y buena para el desarrollo de aprendizajes. Igualmente hoy se recibieron más evidencias que otros días, si bien los dos anteriores se recibieron una cantidad considerable hoy fue más. </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10680"/>
              <a:ext cx="3553735" cy="120032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a:p>
              <a:r>
                <a:rPr lang="es-MX" sz="1200" dirty="0">
                  <a:solidFill>
                    <a:schemeClr val="bg1"/>
                  </a:solidFill>
                  <a:latin typeface="Comic Sans MS" panose="030F0702030302020204" pitchFamily="66" charset="0"/>
                </a:rPr>
                <a:t>Se tuvieron fallas con el internet, lo cual provoco que en un momento se perdiera el contacto con los alumnos, sin embargo fue momentáneo y se pudo llevar el restos de la clase adecuadamente. </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a:extLst>
              <a:ext uri="{FF2B5EF4-FFF2-40B4-BE49-F238E27FC236}">
                <a16:creationId xmlns:a16="http://schemas.microsoft.com/office/drawing/2014/main" id="{8CBC40ED-D229-428B-8F96-E6BB51C5C355}"/>
              </a:ext>
            </a:extLst>
          </p:cNvPr>
          <p:cNvSpPr txBox="1"/>
          <p:nvPr/>
        </p:nvSpPr>
        <p:spPr>
          <a:xfrm>
            <a:off x="561474" y="241225"/>
            <a:ext cx="578203" cy="400110"/>
          </a:xfrm>
          <a:prstGeom prst="rect">
            <a:avLst/>
          </a:prstGeom>
          <a:noFill/>
        </p:spPr>
        <p:txBody>
          <a:bodyPr wrap="square" rtlCol="0">
            <a:spAutoFit/>
          </a:bodyPr>
          <a:lstStyle/>
          <a:p>
            <a:pPr algn="ctr"/>
            <a:r>
              <a:rPr lang="es-MX" sz="2000" dirty="0"/>
              <a:t>13</a:t>
            </a:r>
          </a:p>
        </p:txBody>
      </p:sp>
      <p:sp>
        <p:nvSpPr>
          <p:cNvPr id="127" name="CuadroTexto 126">
            <a:extLst>
              <a:ext uri="{FF2B5EF4-FFF2-40B4-BE49-F238E27FC236}">
                <a16:creationId xmlns:a16="http://schemas.microsoft.com/office/drawing/2014/main" id="{48A70E96-AB5C-44F8-955E-601C994E35FD}"/>
              </a:ext>
            </a:extLst>
          </p:cNvPr>
          <p:cNvSpPr txBox="1"/>
          <p:nvPr/>
        </p:nvSpPr>
        <p:spPr>
          <a:xfrm>
            <a:off x="1311250" y="248446"/>
            <a:ext cx="578203" cy="400110"/>
          </a:xfrm>
          <a:prstGeom prst="rect">
            <a:avLst/>
          </a:prstGeom>
          <a:noFill/>
        </p:spPr>
        <p:txBody>
          <a:bodyPr wrap="square" rtlCol="0">
            <a:spAutoFit/>
          </a:bodyPr>
          <a:lstStyle/>
          <a:p>
            <a:pPr algn="ctr"/>
            <a:r>
              <a:rPr lang="es-MX" sz="2000" dirty="0"/>
              <a:t>05</a:t>
            </a:r>
          </a:p>
        </p:txBody>
      </p:sp>
      <p:sp>
        <p:nvSpPr>
          <p:cNvPr id="129" name="CuadroTexto 128">
            <a:extLst>
              <a:ext uri="{FF2B5EF4-FFF2-40B4-BE49-F238E27FC236}">
                <a16:creationId xmlns:a16="http://schemas.microsoft.com/office/drawing/2014/main" id="{2749FA64-2571-42EE-B6CC-18148E7B86CF}"/>
              </a:ext>
            </a:extLst>
          </p:cNvPr>
          <p:cNvSpPr txBox="1"/>
          <p:nvPr/>
        </p:nvSpPr>
        <p:spPr>
          <a:xfrm>
            <a:off x="1960974" y="240076"/>
            <a:ext cx="812288" cy="400110"/>
          </a:xfrm>
          <a:prstGeom prst="rect">
            <a:avLst/>
          </a:prstGeom>
          <a:noFill/>
        </p:spPr>
        <p:txBody>
          <a:bodyPr wrap="square" rtlCol="0">
            <a:spAutoFit/>
          </a:bodyPr>
          <a:lstStyle/>
          <a:p>
            <a:pPr algn="ctr"/>
            <a:r>
              <a:rPr lang="es-MX" sz="2000" dirty="0"/>
              <a:t>2021</a:t>
            </a:r>
          </a:p>
        </p:txBody>
      </p:sp>
    </p:spTree>
    <p:extLst>
      <p:ext uri="{BB962C8B-B14F-4D97-AF65-F5344CB8AC3E}">
        <p14:creationId xmlns:p14="http://schemas.microsoft.com/office/powerpoint/2010/main" val="30871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163DBA6-61A3-4A64-AB91-8BB4479DE772}"/>
              </a:ext>
            </a:extLst>
          </p:cNvPr>
          <p:cNvSpPr txBox="1"/>
          <p:nvPr/>
        </p:nvSpPr>
        <p:spPr>
          <a:xfrm>
            <a:off x="0" y="275045"/>
            <a:ext cx="7777162" cy="523220"/>
          </a:xfrm>
          <a:prstGeom prst="rect">
            <a:avLst/>
          </a:prstGeom>
          <a:noFill/>
        </p:spPr>
        <p:txBody>
          <a:bodyPr wrap="square" rtlCol="0">
            <a:spAutoFit/>
          </a:bodyPr>
          <a:lstStyle/>
          <a:p>
            <a:pPr algn="ctr"/>
            <a:r>
              <a:rPr lang="es-MX" sz="2800" b="1" dirty="0">
                <a:solidFill>
                  <a:schemeClr val="bg1"/>
                </a:solidFill>
                <a:latin typeface="Comic Sans MS" panose="030F0702030302020204" pitchFamily="66" charset="0"/>
              </a:rPr>
              <a:t>Aspectos de la planeación didáctica </a:t>
            </a:r>
          </a:p>
        </p:txBody>
      </p:sp>
      <p:sp>
        <p:nvSpPr>
          <p:cNvPr id="3" name="Rectángulo 2">
            <a:extLst>
              <a:ext uri="{FF2B5EF4-FFF2-40B4-BE49-F238E27FC236}">
                <a16:creationId xmlns:a16="http://schemas.microsoft.com/office/drawing/2014/main" id="{21BA8E58-0676-420C-B2C8-D0B177E7E7D0}"/>
              </a:ext>
            </a:extLst>
          </p:cNvPr>
          <p:cNvSpPr/>
          <p:nvPr/>
        </p:nvSpPr>
        <p:spPr>
          <a:xfrm>
            <a:off x="112535" y="689081"/>
            <a:ext cx="7552091" cy="7232749"/>
          </a:xfrm>
          <a:prstGeom prst="rect">
            <a:avLst/>
          </a:prstGeom>
        </p:spPr>
        <p:txBody>
          <a:bodyPr wrap="square">
            <a:spAutoFit/>
          </a:bodyPr>
          <a:lstStyle/>
          <a:p>
            <a:pPr algn="ctr"/>
            <a:r>
              <a:rPr lang="es-MX" sz="1600" dirty="0">
                <a:latin typeface="Comic Sans MS" panose="030F0702030302020204" pitchFamily="66" charset="0"/>
              </a:rPr>
              <a:t>Logro de los aprendizajes esperados </a:t>
            </a:r>
          </a:p>
          <a:p>
            <a:r>
              <a:rPr lang="es-MX" sz="1200" dirty="0">
                <a:latin typeface="Arial" panose="020B0604020202020204" pitchFamily="34" charset="0"/>
                <a:cs typeface="Arial" panose="020B0604020202020204" pitchFamily="34" charset="0"/>
              </a:rPr>
              <a:t>Se logró apreciar el desarrollo de los aprendizajes esperados en los alumnos que ingresaron a la clase, no solo a través de los trabajos que se llevaron a cabo, sino que también con  la ayuda de preguntas sobre lo aprendido en el día. De igual manera con las evidencias recibidas se puede ver el avance en el resto. </a:t>
            </a:r>
          </a:p>
          <a:p>
            <a:pPr algn="ctr"/>
            <a:r>
              <a:rPr lang="es-MX" sz="1600" dirty="0">
                <a:latin typeface="Comic Sans MS" panose="030F0702030302020204" pitchFamily="66" charset="0"/>
              </a:rPr>
              <a:t>Materiales educativos adecuados</a:t>
            </a:r>
          </a:p>
          <a:p>
            <a:r>
              <a:rPr lang="es-MX" sz="1200" dirty="0">
                <a:latin typeface="Arial" panose="020B0604020202020204" pitchFamily="34" charset="0"/>
                <a:cs typeface="Arial" panose="020B0604020202020204" pitchFamily="34" charset="0"/>
              </a:rPr>
              <a:t>Nuevamente el material fue adecuado, iniciando con el uso de videos y utilizando anexos imprimibles para que los niños registraran diferente cosas de acuerdo al tema, todo los motivo adecuadamente, sin embargo debido a las fallas del internet ya mencionadas anteriormente se tuvo dificultad al compartir pantalla por lo que podría ser mejor procurar que lo que se comparta no sea tan pesado para evitar estas fallas.  </a:t>
            </a:r>
          </a:p>
          <a:p>
            <a:pPr algn="ctr"/>
            <a:r>
              <a:rPr lang="es-MX" sz="1600" dirty="0">
                <a:latin typeface="Comic Sans MS" panose="030F0702030302020204" pitchFamily="66" charset="0"/>
              </a:rPr>
              <a:t>Nivel de complejidad adecuado</a:t>
            </a:r>
          </a:p>
          <a:p>
            <a:r>
              <a:rPr lang="es-MX" sz="1200" dirty="0">
                <a:latin typeface="Arial" panose="020B0604020202020204" pitchFamily="34" charset="0"/>
                <a:cs typeface="Arial" panose="020B0604020202020204" pitchFamily="34" charset="0"/>
              </a:rPr>
              <a:t>Viendo la respuesta y participación por parte de los pequeños, así como las evidencias recibidas se puede apreciar que la complejidad fue adecuada pues lograron llevar a cabo las actividades en casa con apoyo de los padres de familia, de igual manera al comentar lo aprendido se vieron los avances esperados sin complicación. </a:t>
            </a:r>
          </a:p>
          <a:p>
            <a:pPr algn="ctr"/>
            <a:r>
              <a:rPr lang="es-MX" sz="1600" dirty="0">
                <a:latin typeface="Comic Sans MS" panose="030F0702030302020204" pitchFamily="66" charset="0"/>
              </a:rPr>
              <a:t>Organización adecuada</a:t>
            </a:r>
          </a:p>
          <a:p>
            <a:r>
              <a:rPr lang="es-MX" sz="1200" dirty="0">
                <a:latin typeface="Arial" panose="020B0604020202020204" pitchFamily="34" charset="0"/>
                <a:cs typeface="Arial" panose="020B0604020202020204" pitchFamily="34" charset="0"/>
              </a:rPr>
              <a:t>Tomando en cuentan que se esta bajo la modalidad de trabajo virtual que </a:t>
            </a:r>
            <a:r>
              <a:rPr lang="es-ES" sz="1200" dirty="0">
                <a:latin typeface="Arial" panose="020B0604020202020204" pitchFamily="34" charset="0"/>
                <a:cs typeface="Arial" panose="020B0604020202020204" pitchFamily="34" charset="0"/>
              </a:rPr>
              <a:t>Abrate (2020) plantea como un reto, pues los maestros se vieron en la necesidad de buscar y aprender nuevas estrategias que se adaptaran a la misma, esto trajo consigo el tener que aprender a manejar las herramientas digitales y tomar un nuevo papel dentro del proceso de aprendizaje de los alumnos</a:t>
            </a:r>
            <a:r>
              <a:rPr lang="es-ES" sz="1600" dirty="0"/>
              <a:t>.</a:t>
            </a:r>
            <a:r>
              <a:rPr lang="es-ES" sz="1200" dirty="0">
                <a:latin typeface="Arial" panose="020B0604020202020204" pitchFamily="34" charset="0"/>
                <a:cs typeface="Arial" panose="020B0604020202020204" pitchFamily="34" charset="0"/>
              </a:rPr>
              <a:t> </a:t>
            </a:r>
            <a:r>
              <a:rPr lang="es-MX" sz="1200" dirty="0">
                <a:latin typeface="Arial" panose="020B0604020202020204" pitchFamily="34" charset="0"/>
                <a:cs typeface="Arial" panose="020B0604020202020204" pitchFamily="34" charset="0"/>
              </a:rPr>
              <a:t>Las actividades se llevan en grupo durante la sesión de zoom y las evidencias los pequeños las elaboran de manera individual desde casa. En la clase del día de hoy el trabajo en grupo resultó favorable pues se pudieron comentar los resultados que los niños obtuvieron en su trabajo individual lo cual ayudo al buen desenvolvimiento de la clase. </a:t>
            </a:r>
          </a:p>
          <a:p>
            <a:pPr algn="ctr"/>
            <a:r>
              <a:rPr lang="es-MX" sz="1600" dirty="0">
                <a:latin typeface="Comic Sans MS" panose="030F0702030302020204" pitchFamily="66" charset="0"/>
              </a:rPr>
              <a:t>Tiempo planeado correctamente</a:t>
            </a:r>
          </a:p>
          <a:p>
            <a:r>
              <a:rPr lang="es-MX" sz="1200" dirty="0">
                <a:latin typeface="Arial" panose="020B0604020202020204" pitchFamily="34" charset="0"/>
                <a:cs typeface="Arial" panose="020B0604020202020204" pitchFamily="34" charset="0"/>
              </a:rPr>
              <a:t>Se tenían estipulados 45 minutos para solo abordar un aprendizaje esperado, pero tomando en cuanta las sugerencias de la educadora titular se dividió el tiempo a ver los dos aprendizajes del día, por lo que la actividad en zoom no se llevó en el tiempo planeado, sino que fue más corta para lograr realizar ambas. </a:t>
            </a:r>
          </a:p>
          <a:p>
            <a:pPr algn="ctr"/>
            <a:r>
              <a:rPr lang="es-MX" sz="1600" dirty="0">
                <a:latin typeface="Comic Sans MS" panose="030F0702030302020204" pitchFamily="66" charset="0"/>
              </a:rPr>
              <a:t>Actividades planeadas conforme a lo planeado</a:t>
            </a:r>
          </a:p>
          <a:p>
            <a:r>
              <a:rPr lang="es-MX" sz="1200" dirty="0">
                <a:latin typeface="Arial" panose="020B0604020202020204" pitchFamily="34" charset="0"/>
                <a:cs typeface="Arial" panose="020B0604020202020204" pitchFamily="34" charset="0"/>
              </a:rPr>
              <a:t>La secuencia del campo de pensamiento matemático se realizo de acuerdo a lo planeado, cumpliendo con los tres momentos aunque el inicio fue muy reducido lo que hizo que se concluye más rápido. Por su parte la actividad de lenguaje y comunicación se tenía planeada para realizarse en casa solo con apoyo de los padres de familia, pero se modifico para hacerla durante la clase de zoom de manera grupal, pero los momentos se concluyeron como se tenía planeado.</a:t>
            </a:r>
          </a:p>
          <a:p>
            <a:pPr algn="ctr"/>
            <a:r>
              <a:rPr lang="es-MX" sz="1200" b="1" dirty="0">
                <a:latin typeface="Arial" panose="020B0604020202020204" pitchFamily="34" charset="0"/>
                <a:cs typeface="Arial" panose="020B0604020202020204" pitchFamily="34" charset="0"/>
              </a:rPr>
              <a:t>Referencias </a:t>
            </a:r>
          </a:p>
          <a:p>
            <a:r>
              <a:rPr lang="es-ES" sz="1200" dirty="0">
                <a:latin typeface="Arial" panose="020B0604020202020204" pitchFamily="34" charset="0"/>
                <a:cs typeface="Arial" panose="020B0604020202020204" pitchFamily="34" charset="0"/>
              </a:rPr>
              <a:t>Abrate, L. (2020). </a:t>
            </a:r>
            <a:r>
              <a:rPr lang="es-ES" sz="1200" i="1" dirty="0">
                <a:latin typeface="Arial" panose="020B0604020202020204" pitchFamily="34" charset="0"/>
                <a:cs typeface="Arial" panose="020B0604020202020204" pitchFamily="34" charset="0"/>
              </a:rPr>
              <a:t>Formación docente: revisiones, desafíos y apuestas.</a:t>
            </a:r>
            <a:r>
              <a:rPr lang="es-ES" sz="1200" dirty="0">
                <a:latin typeface="Arial" panose="020B0604020202020204" pitchFamily="34" charset="0"/>
                <a:cs typeface="Arial" panose="020B0604020202020204" pitchFamily="34" charset="0"/>
              </a:rPr>
              <a:t> Ciudad Autónoma de Buenos Aires: Ministerio de Educación de la Nación</a:t>
            </a:r>
          </a:p>
          <a:p>
            <a:endParaRPr lang="es-MX"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674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107980" y="101667"/>
            <a:ext cx="8250055" cy="9807304"/>
            <a:chOff x="-107980" y="101667"/>
            <a:chExt cx="8250055"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0" y="682587"/>
              <a:ext cx="424945"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solidFill>
              <a:srgbClr val="9966FF"/>
            </a:solid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107980" y="1406558"/>
              <a:ext cx="7777163" cy="369332"/>
            </a:xfrm>
            <a:prstGeom prst="rect">
              <a:avLst/>
            </a:prstGeom>
            <a:noFill/>
          </p:spPr>
          <p:txBody>
            <a:bodyPr wrap="square" rtlCol="0">
              <a:spAutoFit/>
            </a:bodyPr>
            <a:lstStyle/>
            <a:p>
              <a:pPr algn="ctr"/>
              <a:r>
                <a:rPr lang="es-MX" dirty="0"/>
                <a:t>Situación de Aprendizaje: El aviario </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latin typeface="Comic Sans MS" panose="030F0702030302020204" pitchFamily="66" charset="0"/>
                    </a:rPr>
                    <a:t>Exploración del mundo natural y social</a:t>
                  </a:r>
                  <a:endParaRPr lang="es-MX" sz="1400" b="1" dirty="0">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5"/>
                <a:ext cx="749553"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384995"/>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En la siguiente página se encuentra las observaciones de este apartado.  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276999"/>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3838"/>
                <a:ext cx="1859730" cy="163932"/>
                <a:chOff x="4481792" y="5451382"/>
                <a:chExt cx="1859730" cy="163932"/>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341" y="5451382"/>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solidFill>
                  <a:srgbClr val="9966FF"/>
                </a:solid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276999"/>
              </a:xfrm>
              <a:prstGeom prst="rect">
                <a:avLst/>
              </a:prstGeom>
              <a:noFill/>
            </p:spPr>
            <p:txBody>
              <a:bodyPr wrap="square" rtlCol="0">
                <a:spAutoFit/>
              </a:bodyPr>
              <a:lstStyle/>
              <a:p>
                <a:pPr algn="ctr"/>
                <a:r>
                  <a:rPr lang="es-MX" sz="1200" dirty="0">
                    <a:latin typeface="Comic Sans MS" panose="030F0702030302020204" pitchFamily="66" charset="0"/>
                  </a:rPr>
                  <a:t>     Si            No   </a:t>
                </a: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solidFill>
                    <a:srgbClr val="79DCFF"/>
                  </a:solid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392707"/>
              <a:ext cx="3553735" cy="830997"/>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a:p>
              <a:r>
                <a:rPr lang="es-MX" sz="1200" dirty="0">
                  <a:solidFill>
                    <a:schemeClr val="bg1"/>
                  </a:solidFill>
                  <a:latin typeface="Comic Sans MS" panose="030F0702030302020204" pitchFamily="66" charset="0"/>
                </a:rPr>
                <a:t>A pesar de que no se les dio un acompañamiento algunos alumnos si lograron realizar la actividad.  </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10680"/>
              <a:ext cx="3553735" cy="646331"/>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a:p>
              <a:r>
                <a:rPr lang="es-MX" sz="1200" dirty="0">
                  <a:solidFill>
                    <a:schemeClr val="bg1"/>
                  </a:solidFill>
                  <a:latin typeface="Comic Sans MS" panose="030F0702030302020204" pitchFamily="66" charset="0"/>
                </a:rPr>
                <a:t>Se recibieron menos evidencias que el resto de la semana </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a:extLst>
              <a:ext uri="{FF2B5EF4-FFF2-40B4-BE49-F238E27FC236}">
                <a16:creationId xmlns:a16="http://schemas.microsoft.com/office/drawing/2014/main" id="{8CBC40ED-D229-428B-8F96-E6BB51C5C355}"/>
              </a:ext>
            </a:extLst>
          </p:cNvPr>
          <p:cNvSpPr txBox="1"/>
          <p:nvPr/>
        </p:nvSpPr>
        <p:spPr>
          <a:xfrm>
            <a:off x="561474" y="241225"/>
            <a:ext cx="578203" cy="400110"/>
          </a:xfrm>
          <a:prstGeom prst="rect">
            <a:avLst/>
          </a:prstGeom>
          <a:noFill/>
        </p:spPr>
        <p:txBody>
          <a:bodyPr wrap="square" rtlCol="0">
            <a:spAutoFit/>
          </a:bodyPr>
          <a:lstStyle/>
          <a:p>
            <a:pPr algn="ctr"/>
            <a:r>
              <a:rPr lang="es-MX" sz="2000" dirty="0"/>
              <a:t>14</a:t>
            </a:r>
          </a:p>
        </p:txBody>
      </p:sp>
      <p:sp>
        <p:nvSpPr>
          <p:cNvPr id="127" name="CuadroTexto 126">
            <a:extLst>
              <a:ext uri="{FF2B5EF4-FFF2-40B4-BE49-F238E27FC236}">
                <a16:creationId xmlns:a16="http://schemas.microsoft.com/office/drawing/2014/main" id="{48A70E96-AB5C-44F8-955E-601C994E35FD}"/>
              </a:ext>
            </a:extLst>
          </p:cNvPr>
          <p:cNvSpPr txBox="1"/>
          <p:nvPr/>
        </p:nvSpPr>
        <p:spPr>
          <a:xfrm>
            <a:off x="1311250" y="248446"/>
            <a:ext cx="578203" cy="400110"/>
          </a:xfrm>
          <a:prstGeom prst="rect">
            <a:avLst/>
          </a:prstGeom>
          <a:noFill/>
        </p:spPr>
        <p:txBody>
          <a:bodyPr wrap="square" rtlCol="0">
            <a:spAutoFit/>
          </a:bodyPr>
          <a:lstStyle/>
          <a:p>
            <a:pPr algn="ctr"/>
            <a:r>
              <a:rPr lang="es-MX" sz="2000" dirty="0"/>
              <a:t>05</a:t>
            </a:r>
          </a:p>
        </p:txBody>
      </p:sp>
      <p:sp>
        <p:nvSpPr>
          <p:cNvPr id="129" name="CuadroTexto 128">
            <a:extLst>
              <a:ext uri="{FF2B5EF4-FFF2-40B4-BE49-F238E27FC236}">
                <a16:creationId xmlns:a16="http://schemas.microsoft.com/office/drawing/2014/main" id="{2749FA64-2571-42EE-B6CC-18148E7B86CF}"/>
              </a:ext>
            </a:extLst>
          </p:cNvPr>
          <p:cNvSpPr txBox="1"/>
          <p:nvPr/>
        </p:nvSpPr>
        <p:spPr>
          <a:xfrm>
            <a:off x="1960974" y="240076"/>
            <a:ext cx="812288" cy="400110"/>
          </a:xfrm>
          <a:prstGeom prst="rect">
            <a:avLst/>
          </a:prstGeom>
          <a:noFill/>
        </p:spPr>
        <p:txBody>
          <a:bodyPr wrap="square" rtlCol="0">
            <a:spAutoFit/>
          </a:bodyPr>
          <a:lstStyle/>
          <a:p>
            <a:pPr algn="ctr"/>
            <a:r>
              <a:rPr lang="es-MX" sz="2000" dirty="0"/>
              <a:t>2021</a:t>
            </a:r>
          </a:p>
        </p:txBody>
      </p:sp>
    </p:spTree>
    <p:extLst>
      <p:ext uri="{BB962C8B-B14F-4D97-AF65-F5344CB8AC3E}">
        <p14:creationId xmlns:p14="http://schemas.microsoft.com/office/powerpoint/2010/main" val="390483021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775</TotalTime>
  <Words>3388</Words>
  <Application>Microsoft Office PowerPoint</Application>
  <PresentationFormat>Personalizado</PresentationFormat>
  <Paragraphs>357</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Comic Sans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 Segovia Gomez</dc:creator>
  <cp:lastModifiedBy>GRISELDA ESTEFANIA GARCIA BARRERA</cp:lastModifiedBy>
  <cp:revision>46</cp:revision>
  <dcterms:created xsi:type="dcterms:W3CDTF">2020-11-09T23:20:30Z</dcterms:created>
  <dcterms:modified xsi:type="dcterms:W3CDTF">2021-05-16T04:04:58Z</dcterms:modified>
</cp:coreProperties>
</file>