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73" d="100"/>
          <a:sy n="73" d="100"/>
        </p:scale>
        <p:origin x="147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dirty="0"/>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dirty="0"/>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dirty="0"/>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3BD9BD-482E-472C-AE44-D543C30F605B}"/>
              </a:ext>
            </a:extLst>
          </p:cNvPr>
          <p:cNvSpPr>
            <a:spLocks noGrp="1"/>
          </p:cNvSpPr>
          <p:nvPr>
            <p:ph idx="1"/>
          </p:nvPr>
        </p:nvSpPr>
        <p:spPr>
          <a:xfrm>
            <a:off x="534680" y="525294"/>
            <a:ext cx="6707803" cy="8987006"/>
          </a:xfrm>
        </p:spPr>
        <p:txBody>
          <a:bodyPr>
            <a:normAutofit fontScale="77500" lnSpcReduction="20000"/>
          </a:bodyPr>
          <a:lstStyle/>
          <a:p>
            <a:pPr marL="0" indent="0" algn="ctr">
              <a:buNone/>
            </a:pPr>
            <a:r>
              <a:rPr lang="es-MX" b="1" dirty="0"/>
              <a:t>Escuela Normal de Educación Preescolar</a:t>
            </a:r>
            <a:endParaRPr lang="es-ES" dirty="0"/>
          </a:p>
          <a:p>
            <a:pPr marL="0" indent="0" algn="ctr">
              <a:buNone/>
            </a:pPr>
            <a:r>
              <a:rPr lang="es-MX" b="1" dirty="0"/>
              <a:t>Licenciatura en educación preescolar.</a:t>
            </a:r>
          </a:p>
          <a:p>
            <a:pPr marL="0" indent="0" algn="ctr">
              <a:buNone/>
            </a:pPr>
            <a:endParaRPr lang="es-ES" dirty="0"/>
          </a:p>
          <a:p>
            <a:endParaRPr lang="es-ES" dirty="0"/>
          </a:p>
          <a:p>
            <a:endParaRPr lang="es-ES" dirty="0"/>
          </a:p>
          <a:p>
            <a:pPr algn="ctr"/>
            <a:endParaRPr lang="es-ES" dirty="0"/>
          </a:p>
          <a:p>
            <a:pPr marL="0" indent="0" algn="ctr">
              <a:buNone/>
            </a:pPr>
            <a:r>
              <a:rPr lang="es-MX" b="1" dirty="0"/>
              <a:t>Curso:</a:t>
            </a:r>
            <a:endParaRPr lang="es-ES" dirty="0"/>
          </a:p>
          <a:p>
            <a:pPr marL="0" indent="0" algn="ctr">
              <a:buNone/>
            </a:pPr>
            <a:r>
              <a:rPr lang="es-MX" dirty="0"/>
              <a:t> T</a:t>
            </a:r>
            <a:r>
              <a:rPr lang="es-MX" dirty="0" smtClean="0"/>
              <a:t>rabajo docente y proyectos de mejora escolar</a:t>
            </a:r>
            <a:endParaRPr lang="es-ES" dirty="0"/>
          </a:p>
          <a:p>
            <a:pPr marL="0" indent="0" algn="ctr">
              <a:buNone/>
            </a:pPr>
            <a:r>
              <a:rPr lang="es-MX" b="1" dirty="0"/>
              <a:t>Maestra:</a:t>
            </a:r>
            <a:endParaRPr lang="es-ES" dirty="0"/>
          </a:p>
          <a:p>
            <a:pPr marL="0" indent="0" algn="ctr">
              <a:buNone/>
            </a:pPr>
            <a:r>
              <a:rPr lang="es-MX" dirty="0" smtClean="0"/>
              <a:t>Fabiola Valero Torres </a:t>
            </a:r>
            <a:endParaRPr lang="es-ES" dirty="0"/>
          </a:p>
          <a:p>
            <a:pPr marL="0" indent="0" algn="ctr">
              <a:buNone/>
            </a:pPr>
            <a:r>
              <a:rPr lang="es-MX" b="1" dirty="0"/>
              <a:t>Alumna:</a:t>
            </a:r>
            <a:endParaRPr lang="es-ES" dirty="0"/>
          </a:p>
          <a:p>
            <a:pPr marL="0" indent="0" algn="ctr">
              <a:buNone/>
            </a:pPr>
            <a:r>
              <a:rPr lang="es-MX" dirty="0" smtClean="0"/>
              <a:t>Edna Natalya Dávila Bernal #2</a:t>
            </a:r>
            <a:endParaRPr lang="es-ES" dirty="0"/>
          </a:p>
          <a:p>
            <a:pPr marL="0" indent="0" algn="ctr">
              <a:buNone/>
            </a:pPr>
            <a:r>
              <a:rPr lang="es-MX" b="1" dirty="0"/>
              <a:t>“Diario de la educadora normalista.” </a:t>
            </a:r>
            <a:endParaRPr lang="es-ES" dirty="0"/>
          </a:p>
          <a:p>
            <a:pPr marL="0" indent="0" algn="ctr">
              <a:buNone/>
            </a:pPr>
            <a:r>
              <a:rPr lang="es-MX" b="1" dirty="0"/>
              <a:t>Competencias de la unidad:</a:t>
            </a:r>
            <a:endParaRPr lang="es-ES" dirty="0"/>
          </a:p>
          <a:p>
            <a:pPr lvl="0" algn="ctr">
              <a:buFont typeface="Wingdings" panose="05000000000000000000" pitchFamily="2" charset="2"/>
              <a:buChar char="ü"/>
            </a:pPr>
            <a:r>
              <a:rPr lang="es-MX" dirty="0"/>
              <a:t>Utiliza metodologías pertinentes y actualizadas para promover el aprendizaje de sus alumnos en los diferentes campos, áreas y ámbitos que propone el currículum, considerando los contextos y su desarrollo.</a:t>
            </a:r>
            <a:endParaRPr lang="es-ES" dirty="0"/>
          </a:p>
          <a:p>
            <a:pPr lvl="0" algn="ctr">
              <a:buFont typeface="Wingdings" panose="05000000000000000000" pitchFamily="2" charset="2"/>
              <a:buChar char="ü"/>
            </a:pPr>
            <a:r>
              <a:rPr lang="es-MX" dirty="0"/>
              <a:t>Incorpora recursos y medios didácticos idóneos para favorecer el aprendizaje de acuerdo con el conocimiento de los procesos de desarrollo cognitivo y socioemocional de los alumnos.</a:t>
            </a:r>
            <a:endParaRPr lang="es-ES" dirty="0"/>
          </a:p>
          <a:p>
            <a:pPr lvl="0" algn="ctr">
              <a:buFont typeface="Wingdings" panose="05000000000000000000" pitchFamily="2" charset="2"/>
              <a:buChar char="ü"/>
            </a:pPr>
            <a:r>
              <a:rPr lang="es-MX" dirty="0"/>
              <a:t>Emplea los medios tecnológicos y las fuentes de información científica disponibles para mantenerse actualizado respecto a los diversos campos de conocimiento que intervienen en su trabajo docente.</a:t>
            </a:r>
            <a:endParaRPr lang="es-ES" dirty="0"/>
          </a:p>
          <a:p>
            <a:pPr lvl="0" algn="ctr">
              <a:buFont typeface="Wingdings" panose="05000000000000000000" pitchFamily="2" charset="2"/>
              <a:buChar char="ü"/>
            </a:pPr>
            <a:r>
              <a:rPr lang="es-MX" dirty="0"/>
              <a:t>Evalúa el aprendizaje de sus alumnos mediante la aplicación de distintas teorías, métodos e instrumentos considerando las áreas, campos, ámbitos de conocimiento, así como los saberes correspondientes al grado y nivel educativo.</a:t>
            </a:r>
            <a:endParaRPr lang="es-ES" dirty="0"/>
          </a:p>
          <a:p>
            <a:pPr lvl="0" algn="ctr">
              <a:buFont typeface="Wingdings" panose="05000000000000000000" pitchFamily="2" charset="2"/>
              <a:buChar char="ü"/>
            </a:pPr>
            <a:r>
              <a:rPr lang="es-MX" dirty="0"/>
              <a:t>Elabora propuestas para mejorar los resultados de su enseñanza y los aprendizajes de sus alumnos.</a:t>
            </a:r>
          </a:p>
          <a:p>
            <a:pPr marL="0" lvl="0" indent="0" algn="ctr">
              <a:buNone/>
            </a:pPr>
            <a:endParaRPr lang="es-ES" dirty="0"/>
          </a:p>
          <a:p>
            <a:pPr marL="0" indent="0" algn="ctr">
              <a:buNone/>
            </a:pPr>
            <a:r>
              <a:rPr lang="es-MX" b="1" dirty="0"/>
              <a:t>Saltillo </a:t>
            </a:r>
            <a:r>
              <a:rPr lang="es-MX" b="1" dirty="0" smtClean="0"/>
              <a:t>Coahuila                                                         10 </a:t>
            </a:r>
            <a:r>
              <a:rPr lang="es-MX" b="1" dirty="0"/>
              <a:t>de mayo del </a:t>
            </a:r>
            <a:r>
              <a:rPr lang="es-MX" b="1" dirty="0" smtClean="0"/>
              <a:t>2021</a:t>
            </a:r>
            <a:endParaRPr lang="es-ES" dirty="0"/>
          </a:p>
          <a:p>
            <a:endParaRPr lang="es-ES" dirty="0"/>
          </a:p>
        </p:txBody>
      </p:sp>
      <p:pic>
        <p:nvPicPr>
          <p:cNvPr id="7" name="image1.png">
            <a:extLst>
              <a:ext uri="{FF2B5EF4-FFF2-40B4-BE49-F238E27FC236}">
                <a16:creationId xmlns:a16="http://schemas.microsoft.com/office/drawing/2014/main" id="{C06981D7-50AE-4916-B726-2A652FAAA501}"/>
              </a:ext>
            </a:extLst>
          </p:cNvPr>
          <p:cNvPicPr/>
          <p:nvPr/>
        </p:nvPicPr>
        <p:blipFill rotWithShape="1">
          <a:blip r:embed="rId2"/>
          <a:srcRect l="18673" r="14641"/>
          <a:stretch/>
        </p:blipFill>
        <p:spPr bwMode="auto">
          <a:xfrm>
            <a:off x="3385978" y="1231056"/>
            <a:ext cx="1005205" cy="9537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154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a:t>
              </a:r>
              <a:r>
                <a:rPr lang="es-MX" dirty="0" smtClean="0"/>
                <a:t>Actividades </a:t>
              </a:r>
              <a:r>
                <a:rPr lang="es-MX" dirty="0"/>
                <a:t>aisladas. 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ara sonriente 2">
            <a:extLst>
              <a:ext uri="{FF2B5EF4-FFF2-40B4-BE49-F238E27FC236}">
                <a16:creationId xmlns:a16="http://schemas.microsoft.com/office/drawing/2014/main" id="{9D37F65C-A601-461C-B1CD-CA62B9D39DB1}"/>
              </a:ext>
            </a:extLst>
          </p:cNvPr>
          <p:cNvSpPr/>
          <p:nvPr/>
        </p:nvSpPr>
        <p:spPr>
          <a:xfrm>
            <a:off x="4163296" y="3090094"/>
            <a:ext cx="509063" cy="414307"/>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Estrella: 5 puntas 8">
            <a:extLst>
              <a:ext uri="{FF2B5EF4-FFF2-40B4-BE49-F238E27FC236}">
                <a16:creationId xmlns:a16="http://schemas.microsoft.com/office/drawing/2014/main" id="{A8407AFB-20AE-40B4-AB33-7CA96A5F8D26}"/>
              </a:ext>
            </a:extLst>
          </p:cNvPr>
          <p:cNvSpPr/>
          <p:nvPr/>
        </p:nvSpPr>
        <p:spPr>
          <a:xfrm>
            <a:off x="133839" y="407051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9" name="Estrella: 5 puntas 128">
            <a:extLst>
              <a:ext uri="{FF2B5EF4-FFF2-40B4-BE49-F238E27FC236}">
                <a16:creationId xmlns:a16="http://schemas.microsoft.com/office/drawing/2014/main" id="{732397E5-24D9-4704-A37E-EE6F8D5337CA}"/>
              </a:ext>
            </a:extLst>
          </p:cNvPr>
          <p:cNvSpPr/>
          <p:nvPr/>
        </p:nvSpPr>
        <p:spPr>
          <a:xfrm>
            <a:off x="125581" y="4336931"/>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1" name="Estrella: 5 puntas 130">
            <a:extLst>
              <a:ext uri="{FF2B5EF4-FFF2-40B4-BE49-F238E27FC236}">
                <a16:creationId xmlns:a16="http://schemas.microsoft.com/office/drawing/2014/main" id="{A7A61C82-D02D-45CE-9A7E-02C007C6AA42}"/>
              </a:ext>
            </a:extLst>
          </p:cNvPr>
          <p:cNvSpPr/>
          <p:nvPr/>
        </p:nvSpPr>
        <p:spPr>
          <a:xfrm>
            <a:off x="125581" y="453541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3" name="Estrella: 5 puntas 132">
            <a:extLst>
              <a:ext uri="{FF2B5EF4-FFF2-40B4-BE49-F238E27FC236}">
                <a16:creationId xmlns:a16="http://schemas.microsoft.com/office/drawing/2014/main" id="{9C638187-E0A0-4C32-8BFF-71378B676D67}"/>
              </a:ext>
            </a:extLst>
          </p:cNvPr>
          <p:cNvSpPr/>
          <p:nvPr/>
        </p:nvSpPr>
        <p:spPr>
          <a:xfrm>
            <a:off x="133839" y="4733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4" name="Estrella: 5 puntas 133">
            <a:extLst>
              <a:ext uri="{FF2B5EF4-FFF2-40B4-BE49-F238E27FC236}">
                <a16:creationId xmlns:a16="http://schemas.microsoft.com/office/drawing/2014/main" id="{F008003E-7FC9-4646-8D71-5BF50F87F900}"/>
              </a:ext>
            </a:extLst>
          </p:cNvPr>
          <p:cNvSpPr/>
          <p:nvPr/>
        </p:nvSpPr>
        <p:spPr>
          <a:xfrm>
            <a:off x="115970" y="4915043"/>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4" name="Estrella: 5 puntas 153">
            <a:extLst>
              <a:ext uri="{FF2B5EF4-FFF2-40B4-BE49-F238E27FC236}">
                <a16:creationId xmlns:a16="http://schemas.microsoft.com/office/drawing/2014/main" id="{641E3A75-059A-453B-8068-9A5C339166C7}"/>
              </a:ext>
            </a:extLst>
          </p:cNvPr>
          <p:cNvSpPr/>
          <p:nvPr/>
        </p:nvSpPr>
        <p:spPr>
          <a:xfrm>
            <a:off x="133839" y="5123442"/>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6" name="Estrella: 5 puntas 155">
            <a:extLst>
              <a:ext uri="{FF2B5EF4-FFF2-40B4-BE49-F238E27FC236}">
                <a16:creationId xmlns:a16="http://schemas.microsoft.com/office/drawing/2014/main" id="{C285B737-2496-4053-BEEF-A2C1516FF791}"/>
              </a:ext>
            </a:extLst>
          </p:cNvPr>
          <p:cNvSpPr/>
          <p:nvPr/>
        </p:nvSpPr>
        <p:spPr>
          <a:xfrm>
            <a:off x="5657129" y="597491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7" name="Estrella: 5 puntas 156">
            <a:extLst>
              <a:ext uri="{FF2B5EF4-FFF2-40B4-BE49-F238E27FC236}">
                <a16:creationId xmlns:a16="http://schemas.microsoft.com/office/drawing/2014/main" id="{B20AB6F8-AC3E-4749-B16C-37C40F1F0C1A}"/>
              </a:ext>
            </a:extLst>
          </p:cNvPr>
          <p:cNvSpPr/>
          <p:nvPr/>
        </p:nvSpPr>
        <p:spPr>
          <a:xfrm>
            <a:off x="5685516" y="61820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8" name="Estrella: 5 puntas 157">
            <a:extLst>
              <a:ext uri="{FF2B5EF4-FFF2-40B4-BE49-F238E27FC236}">
                <a16:creationId xmlns:a16="http://schemas.microsoft.com/office/drawing/2014/main" id="{338FD339-3778-4419-BCA4-FD91D28BD0AA}"/>
              </a:ext>
            </a:extLst>
          </p:cNvPr>
          <p:cNvSpPr/>
          <p:nvPr/>
        </p:nvSpPr>
        <p:spPr>
          <a:xfrm>
            <a:off x="4547939" y="63424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9" name="Estrella: 5 puntas 158">
            <a:extLst>
              <a:ext uri="{FF2B5EF4-FFF2-40B4-BE49-F238E27FC236}">
                <a16:creationId xmlns:a16="http://schemas.microsoft.com/office/drawing/2014/main" id="{3875F50D-5373-430A-B8D5-B6B610CB8676}"/>
              </a:ext>
            </a:extLst>
          </p:cNvPr>
          <p:cNvSpPr/>
          <p:nvPr/>
        </p:nvSpPr>
        <p:spPr>
          <a:xfrm>
            <a:off x="4561566" y="654472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0" name="Estrella: 5 puntas 159">
            <a:extLst>
              <a:ext uri="{FF2B5EF4-FFF2-40B4-BE49-F238E27FC236}">
                <a16:creationId xmlns:a16="http://schemas.microsoft.com/office/drawing/2014/main" id="{44233D28-3733-4A52-8120-96468581FED7}"/>
              </a:ext>
            </a:extLst>
          </p:cNvPr>
          <p:cNvSpPr/>
          <p:nvPr/>
        </p:nvSpPr>
        <p:spPr>
          <a:xfrm>
            <a:off x="6154953" y="729908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2" name="Estrella: 5 puntas 161">
            <a:extLst>
              <a:ext uri="{FF2B5EF4-FFF2-40B4-BE49-F238E27FC236}">
                <a16:creationId xmlns:a16="http://schemas.microsoft.com/office/drawing/2014/main" id="{633CA2CA-0525-49EA-A503-56F03E9F322A}"/>
              </a:ext>
            </a:extLst>
          </p:cNvPr>
          <p:cNvSpPr/>
          <p:nvPr/>
        </p:nvSpPr>
        <p:spPr>
          <a:xfrm>
            <a:off x="6154358" y="748251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3" name="Estrella: 5 puntas 162">
            <a:extLst>
              <a:ext uri="{FF2B5EF4-FFF2-40B4-BE49-F238E27FC236}">
                <a16:creationId xmlns:a16="http://schemas.microsoft.com/office/drawing/2014/main" id="{1DB6164B-D4CC-4277-9269-C8F5714980E4}"/>
              </a:ext>
            </a:extLst>
          </p:cNvPr>
          <p:cNvSpPr/>
          <p:nvPr/>
        </p:nvSpPr>
        <p:spPr>
          <a:xfrm>
            <a:off x="6904670" y="7665940"/>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4" name="Estrella: 5 puntas 163">
            <a:extLst>
              <a:ext uri="{FF2B5EF4-FFF2-40B4-BE49-F238E27FC236}">
                <a16:creationId xmlns:a16="http://schemas.microsoft.com/office/drawing/2014/main" id="{80CC85C3-6DEC-4305-8163-064E780CEF9D}"/>
              </a:ext>
            </a:extLst>
          </p:cNvPr>
          <p:cNvSpPr/>
          <p:nvPr/>
        </p:nvSpPr>
        <p:spPr>
          <a:xfrm>
            <a:off x="6161720" y="7840234"/>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7" name="Estrella: 5 puntas 166">
            <a:extLst>
              <a:ext uri="{FF2B5EF4-FFF2-40B4-BE49-F238E27FC236}">
                <a16:creationId xmlns:a16="http://schemas.microsoft.com/office/drawing/2014/main" id="{1268ADD9-16BC-4501-A93A-9FE593B15B3B}"/>
              </a:ext>
            </a:extLst>
          </p:cNvPr>
          <p:cNvSpPr/>
          <p:nvPr/>
        </p:nvSpPr>
        <p:spPr>
          <a:xfrm>
            <a:off x="6161720" y="8045568"/>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88" name="Estrella: 5 puntas 187">
            <a:extLst>
              <a:ext uri="{FF2B5EF4-FFF2-40B4-BE49-F238E27FC236}">
                <a16:creationId xmlns:a16="http://schemas.microsoft.com/office/drawing/2014/main" id="{833E853B-A49F-4480-96B5-71FF984553CC}"/>
              </a:ext>
            </a:extLst>
          </p:cNvPr>
          <p:cNvSpPr/>
          <p:nvPr/>
        </p:nvSpPr>
        <p:spPr>
          <a:xfrm>
            <a:off x="6154358" y="8236486"/>
            <a:ext cx="221586" cy="188224"/>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BD0A0E0-3E46-41A2-A25F-F2AF311A2619}"/>
              </a:ext>
            </a:extLst>
          </p:cNvPr>
          <p:cNvSpPr>
            <a:spLocks noGrp="1"/>
          </p:cNvSpPr>
          <p:nvPr>
            <p:ph idx="1"/>
          </p:nvPr>
        </p:nvSpPr>
        <p:spPr>
          <a:xfrm>
            <a:off x="326572" y="520700"/>
            <a:ext cx="7210698" cy="9525000"/>
          </a:xfrm>
        </p:spPr>
        <p:txBody>
          <a:bodyPr>
            <a:noAutofit/>
          </a:bodyPr>
          <a:lstStyle/>
          <a:p>
            <a:pPr algn="just">
              <a:lnSpc>
                <a:spcPct val="150000"/>
              </a:lnSpc>
            </a:pPr>
            <a:r>
              <a:rPr lang="es-ES" sz="1400" b="1" dirty="0" smtClean="0">
                <a:latin typeface="Arial" panose="020B0604020202020204" pitchFamily="34" charset="0"/>
                <a:cs typeface="Arial" panose="020B0604020202020204" pitchFamily="34" charset="0"/>
              </a:rPr>
              <a:t>Lunes 10 de mayo</a:t>
            </a:r>
          </a:p>
          <a:p>
            <a:pPr marL="0" indent="0" algn="just">
              <a:lnSpc>
                <a:spcPct val="150000"/>
              </a:lnSpc>
              <a:buNone/>
            </a:pPr>
            <a:r>
              <a:rPr lang="es-ES" sz="1400" dirty="0" smtClean="0">
                <a:latin typeface="Arial" panose="020B0604020202020204" pitchFamily="34" charset="0"/>
                <a:cs typeface="Arial" panose="020B0604020202020204" pitchFamily="34" charset="0"/>
              </a:rPr>
              <a:t>El día de hoy se trabajo con los alumnos, con la actividad de todos podemos ayudar y consistía en realizar actividades donde ayudaran a su mama. Se trabajo vía Facebook, la actividad se publico a las 10:00 de la mañana y se reviso un día después. Siendo 11 de mayo me tome la tarea de revisar y no tuve mucha respuesta, menos de la mitad de los niños había enviado su trabajo 5 para ser exactos. Sin embargo revise esos trabajos y si se logro el aprendizaje esperado, me mandaron sus evidencias y estuve emitiendo mis comentarios.</a:t>
            </a:r>
          </a:p>
          <a:p>
            <a:pPr algn="just">
              <a:lnSpc>
                <a:spcPct val="150000"/>
              </a:lnSpc>
            </a:pPr>
            <a:r>
              <a:rPr lang="es-ES" sz="1400" b="1" dirty="0" smtClean="0">
                <a:latin typeface="Arial" panose="020B0604020202020204" pitchFamily="34" charset="0"/>
                <a:cs typeface="Arial" panose="020B0604020202020204" pitchFamily="34" charset="0"/>
              </a:rPr>
              <a:t>Martes 11 de mayo</a:t>
            </a:r>
          </a:p>
          <a:p>
            <a:pPr marL="0" indent="0" algn="just">
              <a:lnSpc>
                <a:spcPct val="150000"/>
              </a:lnSpc>
              <a:spcBef>
                <a:spcPts val="0"/>
              </a:spcBef>
              <a:buNone/>
            </a:pPr>
            <a:r>
              <a:rPr lang="es-ES" sz="1400" dirty="0" smtClean="0">
                <a:latin typeface="Arial" panose="020B0604020202020204" pitchFamily="34" charset="0"/>
                <a:cs typeface="Arial" panose="020B0604020202020204" pitchFamily="34" charset="0"/>
              </a:rPr>
              <a:t>El día de hoy aplique 2 actividades, se publicaron en el grupo de Facebook a las 10:00 de la mañana y el tema abordado fue el de los servicios públicos y un lugar a la medida con la finalidad de conocieran a las personas que nos brindan sus servicios y que midieran objetos y distancias mediante el uso de unidades no convencionales. Este día tuve mas respuesta de los niños ahora un total de 15 niños si subieron su evidencia. Considero que las actividades fueron buenas, y el aprendizaje se adquirió.</a:t>
            </a:r>
          </a:p>
          <a:p>
            <a:pPr marL="0" indent="0" algn="just">
              <a:lnSpc>
                <a:spcPct val="150000"/>
              </a:lnSpc>
              <a:spcBef>
                <a:spcPts val="0"/>
              </a:spcBef>
              <a:buNone/>
            </a:pPr>
            <a:endParaRPr lang="es-ES" sz="1400" dirty="0" smtClean="0">
              <a:latin typeface="Arial" panose="020B0604020202020204" pitchFamily="34" charset="0"/>
              <a:cs typeface="Arial" panose="020B0604020202020204" pitchFamily="34" charset="0"/>
            </a:endParaRPr>
          </a:p>
          <a:p>
            <a:pPr algn="just">
              <a:lnSpc>
                <a:spcPct val="150000"/>
              </a:lnSpc>
              <a:spcBef>
                <a:spcPts val="0"/>
              </a:spcBef>
            </a:pPr>
            <a:r>
              <a:rPr lang="es-ES" sz="1400" b="1" dirty="0" smtClean="0">
                <a:latin typeface="Arial" panose="020B0604020202020204" pitchFamily="34" charset="0"/>
                <a:cs typeface="Arial" panose="020B0604020202020204" pitchFamily="34" charset="0"/>
              </a:rPr>
              <a:t>Miércoles 12 de mayo</a:t>
            </a:r>
          </a:p>
          <a:p>
            <a:pPr marL="0" indent="0" algn="just">
              <a:lnSpc>
                <a:spcPct val="150000"/>
              </a:lnSpc>
              <a:spcBef>
                <a:spcPts val="0"/>
              </a:spcBef>
              <a:buNone/>
            </a:pPr>
            <a:r>
              <a:rPr lang="es-ES" sz="1400" dirty="0" smtClean="0">
                <a:latin typeface="Arial" panose="020B0604020202020204" pitchFamily="34" charset="0"/>
                <a:cs typeface="Arial" panose="020B0604020202020204" pitchFamily="34" charset="0"/>
              </a:rPr>
              <a:t>El día de hoy se trabajo nuevamente mediante el grupo de Facebook, y publique una actividad llamada imagina, imaginaba, imaginare y en esta ocasión se trabajó la narración de historias inventadas. Les pedí que me realizaran un personaje y después me contaran una historia, esta vez tuve la participación de 11 niños. Sin embargo todos sus videos estuvieron muy bien realizados, si lograron inventar una historia y me mostraron su personaje. considero que fue adecuado y obtuve buenos resultados</a:t>
            </a:r>
            <a:r>
              <a:rPr lang="es-ES" sz="1400" dirty="0" smtClean="0">
                <a:latin typeface="Arial" panose="020B0604020202020204" pitchFamily="34" charset="0"/>
                <a:cs typeface="Arial" panose="020B0604020202020204" pitchFamily="34" charset="0"/>
              </a:rPr>
              <a:t>. </a:t>
            </a:r>
          </a:p>
          <a:p>
            <a:pPr marL="0" indent="0" algn="just">
              <a:lnSpc>
                <a:spcPct val="150000"/>
              </a:lnSpc>
              <a:spcBef>
                <a:spcPts val="0"/>
              </a:spcBef>
              <a:buNone/>
            </a:pPr>
            <a:r>
              <a:rPr lang="es-ES" sz="1400" dirty="0" smtClean="0">
                <a:latin typeface="Arial" panose="020B0604020202020204" pitchFamily="34" charset="0"/>
                <a:cs typeface="Arial" panose="020B0604020202020204" pitchFamily="34" charset="0"/>
              </a:rPr>
              <a:t>A las 11 de la mañana tuvimos el festival virtual del día de las madres donde se estuvieron realizando varios juegos para las mamas, tanto las maestras como nosotras las practicantes estuvimos ayudando en esto, y al final se realizo una rifa de regalos. </a:t>
            </a:r>
          </a:p>
          <a:p>
            <a:pPr marL="0" indent="0" algn="just">
              <a:lnSpc>
                <a:spcPct val="150000"/>
              </a:lnSpc>
              <a:spcBef>
                <a:spcPts val="0"/>
              </a:spcBef>
              <a:buNone/>
            </a:pPr>
            <a:endParaRPr lang="es-ES" sz="1400" b="1" dirty="0" smtClean="0">
              <a:latin typeface="Arial" panose="020B0604020202020204" pitchFamily="34" charset="0"/>
              <a:cs typeface="Arial" panose="020B0604020202020204" pitchFamily="34" charset="0"/>
            </a:endParaRPr>
          </a:p>
          <a:p>
            <a:pPr algn="just">
              <a:lnSpc>
                <a:spcPct val="150000"/>
              </a:lnSpc>
              <a:spcBef>
                <a:spcPts val="0"/>
              </a:spcBef>
            </a:pPr>
            <a:endParaRPr lang="es-E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777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6571" y="362078"/>
            <a:ext cx="7033477" cy="6373904"/>
          </a:xfrm>
        </p:spPr>
        <p:txBody>
          <a:bodyPr>
            <a:normAutofit fontScale="92500" lnSpcReduction="10000"/>
          </a:bodyPr>
          <a:lstStyle/>
          <a:p>
            <a:pPr algn="just">
              <a:lnSpc>
                <a:spcPct val="150000"/>
              </a:lnSpc>
              <a:spcBef>
                <a:spcPts val="0"/>
              </a:spcBef>
            </a:pPr>
            <a:r>
              <a:rPr lang="es-ES" sz="1400" b="1" dirty="0">
                <a:latin typeface="Arial" panose="020B0604020202020204" pitchFamily="34" charset="0"/>
                <a:cs typeface="Arial" panose="020B0604020202020204" pitchFamily="34" charset="0"/>
              </a:rPr>
              <a:t>Jueves 13 de mayo </a:t>
            </a:r>
          </a:p>
          <a:p>
            <a:pPr marL="0" indent="0" algn="just">
              <a:lnSpc>
                <a:spcPct val="150000"/>
              </a:lnSpc>
              <a:spcBef>
                <a:spcPts val="0"/>
              </a:spcBef>
              <a:buNone/>
            </a:pPr>
            <a:r>
              <a:rPr lang="es-ES" sz="1400" dirty="0">
                <a:latin typeface="Arial" panose="020B0604020202020204" pitchFamily="34" charset="0"/>
                <a:cs typeface="Arial" panose="020B0604020202020204" pitchFamily="34" charset="0"/>
              </a:rPr>
              <a:t>En este </a:t>
            </a:r>
            <a:r>
              <a:rPr lang="es-ES" sz="1400" dirty="0" smtClean="0">
                <a:latin typeface="Arial" panose="020B0604020202020204" pitchFamily="34" charset="0"/>
                <a:cs typeface="Arial" panose="020B0604020202020204" pitchFamily="34" charset="0"/>
              </a:rPr>
              <a:t>día </a:t>
            </a:r>
            <a:r>
              <a:rPr lang="es-ES" sz="1400" dirty="0">
                <a:latin typeface="Arial" panose="020B0604020202020204" pitchFamily="34" charset="0"/>
                <a:cs typeface="Arial" panose="020B0604020202020204" pitchFamily="34" charset="0"/>
              </a:rPr>
              <a:t>se aplicaron 2 actividades las cuales fueron el cuarto de los juegos y te escribo donde el propósito era que los niños escribieran una carta y además ubicaran objetos mediante los puntos de referencia,. A lo que estuve observando si lograron </a:t>
            </a:r>
            <a:r>
              <a:rPr lang="es-ES" sz="1400" dirty="0" smtClean="0">
                <a:latin typeface="Arial" panose="020B0604020202020204" pitchFamily="34" charset="0"/>
                <a:cs typeface="Arial" panose="020B0604020202020204" pitchFamily="34" charset="0"/>
              </a:rPr>
              <a:t>ubicar </a:t>
            </a:r>
            <a:r>
              <a:rPr lang="es-ES" sz="1400" dirty="0">
                <a:latin typeface="Arial" panose="020B0604020202020204" pitchFamily="34" charset="0"/>
                <a:cs typeface="Arial" panose="020B0604020202020204" pitchFamily="34" charset="0"/>
              </a:rPr>
              <a:t>todos los </a:t>
            </a:r>
            <a:r>
              <a:rPr lang="es-ES" sz="1400" dirty="0" smtClean="0">
                <a:latin typeface="Arial" panose="020B0604020202020204" pitchFamily="34" charset="0"/>
                <a:cs typeface="Arial" panose="020B0604020202020204" pitchFamily="34" charset="0"/>
              </a:rPr>
              <a:t>objetos </a:t>
            </a:r>
            <a:r>
              <a:rPr lang="es-ES" sz="1400" dirty="0">
                <a:latin typeface="Arial" panose="020B0604020202020204" pitchFamily="34" charset="0"/>
                <a:cs typeface="Arial" panose="020B0604020202020204" pitchFamily="34" charset="0"/>
              </a:rPr>
              <a:t>escondidos y en cuanto a la otra actividad </a:t>
            </a:r>
            <a:r>
              <a:rPr lang="es-ES" sz="1400" dirty="0" smtClean="0">
                <a:latin typeface="Arial" panose="020B0604020202020204" pitchFamily="34" charset="0"/>
                <a:cs typeface="Arial" panose="020B0604020202020204" pitchFamily="34" charset="0"/>
              </a:rPr>
              <a:t>considero </a:t>
            </a:r>
            <a:r>
              <a:rPr lang="es-ES" sz="1400" dirty="0">
                <a:latin typeface="Arial" panose="020B0604020202020204" pitchFamily="34" charset="0"/>
                <a:cs typeface="Arial" panose="020B0604020202020204" pitchFamily="34" charset="0"/>
              </a:rPr>
              <a:t>que ya están muy avanzados en </a:t>
            </a:r>
            <a:r>
              <a:rPr lang="es-ES" sz="1400" dirty="0" smtClean="0">
                <a:latin typeface="Arial" panose="020B0604020202020204" pitchFamily="34" charset="0"/>
                <a:cs typeface="Arial" panose="020B0604020202020204" pitchFamily="34" charset="0"/>
              </a:rPr>
              <a:t>el </a:t>
            </a:r>
            <a:r>
              <a:rPr lang="es-ES" sz="1400" dirty="0">
                <a:latin typeface="Arial" panose="020B0604020202020204" pitchFamily="34" charset="0"/>
                <a:cs typeface="Arial" panose="020B0604020202020204" pitchFamily="34" charset="0"/>
              </a:rPr>
              <a:t>proceso de escritura, </a:t>
            </a:r>
            <a:r>
              <a:rPr lang="es-ES" sz="1400" dirty="0" smtClean="0">
                <a:latin typeface="Arial" panose="020B0604020202020204" pitchFamily="34" charset="0"/>
                <a:cs typeface="Arial" panose="020B0604020202020204" pitchFamily="34" charset="0"/>
              </a:rPr>
              <a:t>todas </a:t>
            </a:r>
            <a:r>
              <a:rPr lang="es-ES" sz="1400" dirty="0">
                <a:latin typeface="Arial" panose="020B0604020202020204" pitchFamily="34" charset="0"/>
                <a:cs typeface="Arial" panose="020B0604020202020204" pitchFamily="34" charset="0"/>
              </a:rPr>
              <a:t>las cartas estaban bien redactadas y muy bonitas decoradas. </a:t>
            </a:r>
            <a:r>
              <a:rPr lang="es-ES" sz="1400" dirty="0" smtClean="0">
                <a:latin typeface="Arial" panose="020B0604020202020204" pitchFamily="34" charset="0"/>
                <a:cs typeface="Arial" panose="020B0604020202020204" pitchFamily="34" charset="0"/>
              </a:rPr>
              <a:t>El día </a:t>
            </a:r>
            <a:r>
              <a:rPr lang="es-ES" sz="1400" dirty="0">
                <a:latin typeface="Arial" panose="020B0604020202020204" pitchFamily="34" charset="0"/>
                <a:cs typeface="Arial" panose="020B0604020202020204" pitchFamily="34" charset="0"/>
              </a:rPr>
              <a:t>de hoy tuve la participación de 13 niños. </a:t>
            </a:r>
          </a:p>
          <a:p>
            <a:r>
              <a:rPr lang="es-MX" sz="1400" b="1" dirty="0" smtClean="0">
                <a:latin typeface="Arial" panose="020B0604020202020204" pitchFamily="34" charset="0"/>
                <a:cs typeface="Arial" panose="020B0604020202020204" pitchFamily="34" charset="0"/>
              </a:rPr>
              <a:t>Viernes 14 de mayo</a:t>
            </a:r>
          </a:p>
          <a:p>
            <a:pPr marL="0" indent="0" algn="just">
              <a:lnSpc>
                <a:spcPct val="150000"/>
              </a:lnSpc>
              <a:buNone/>
            </a:pPr>
            <a:r>
              <a:rPr lang="es-MX" sz="1400" dirty="0" smtClean="0">
                <a:latin typeface="Arial" panose="020B0604020202020204" pitchFamily="34" charset="0"/>
                <a:cs typeface="Arial" panose="020B0604020202020204" pitchFamily="34" charset="0"/>
              </a:rPr>
              <a:t>El día de hoy fue mi primera clase virtual con los niños, fue vía zoom y empezamos a las 12:00 pm  del día, solo tuve la asistencia de 6 niños, primero comencé con un video para saludarnos, posteriormente comencé con mi actividad, la cual consistía en conocer los animales, plantas u otros elementos naturales. Este día vimos específicamente las aves, entonces primero puse un video para que las conocieran y después platicamos un poco acerca de lo que se trato el video. Después les pedí que sacaran el material que les había pedido para realizar un collage y todos cumplieron con el, mientras lo realizábamos estuvimos platicando un poco mas del tema.  Y al ultimo algunos niños expusieron su cartelón. </a:t>
            </a:r>
          </a:p>
          <a:p>
            <a:pPr marL="0" indent="0" algn="just">
              <a:lnSpc>
                <a:spcPct val="150000"/>
              </a:lnSpc>
              <a:buNone/>
            </a:pPr>
            <a:r>
              <a:rPr lang="es-MX" sz="1400" dirty="0" smtClean="0">
                <a:latin typeface="Arial" panose="020B0604020202020204" pitchFamily="34" charset="0"/>
                <a:cs typeface="Arial" panose="020B0604020202020204" pitchFamily="34" charset="0"/>
              </a:rPr>
              <a:t>Como áreas de oportunidad puedo rescatar que si no funciona mi video debo tener alguna otra cosa preparada para no dejar esperando a los niños, y también que debo planear una actividad mas innovadora porque a veces nos quedábamos en silencio todos y eso no debe de pasar, además de que no hice un cierre como tal del día de trabajo. </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685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4961" y="352697"/>
            <a:ext cx="6707521" cy="9157064"/>
          </a:xfrm>
        </p:spPr>
      </p:pic>
    </p:spTree>
    <p:extLst>
      <p:ext uri="{BB962C8B-B14F-4D97-AF65-F5344CB8AC3E}">
        <p14:creationId xmlns:p14="http://schemas.microsoft.com/office/powerpoint/2010/main" val="252502764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1059</TotalTime>
  <Words>996</Words>
  <Application>Microsoft Office PowerPoint</Application>
  <PresentationFormat>Personalizado</PresentationFormat>
  <Paragraphs>86</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Comic Sans MS</vt:lpstr>
      <vt:lpstr>Wingdings</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hp</cp:lastModifiedBy>
  <cp:revision>30</cp:revision>
  <dcterms:created xsi:type="dcterms:W3CDTF">2020-11-09T23:20:30Z</dcterms:created>
  <dcterms:modified xsi:type="dcterms:W3CDTF">2021-05-14T21:55:59Z</dcterms:modified>
</cp:coreProperties>
</file>