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9" r:id="rId2"/>
    <p:sldId id="270" r:id="rId3"/>
    <p:sldId id="258" r:id="rId4"/>
    <p:sldId id="257" r:id="rId5"/>
    <p:sldId id="260" r:id="rId6"/>
    <p:sldId id="264" r:id="rId7"/>
    <p:sldId id="265" r:id="rId8"/>
    <p:sldId id="266" r:id="rId9"/>
    <p:sldId id="267" r:id="rId10"/>
    <p:sldId id="268" r:id="rId11"/>
    <p:sldId id="269" r:id="rId12"/>
    <p:sldId id="261" r:id="rId13"/>
  </p:sldIdLst>
  <p:sldSz cx="7777163" cy="100457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99"/>
    <a:srgbClr val="79DCFF"/>
    <a:srgbClr val="9966FF"/>
    <a:srgbClr val="CC9900"/>
    <a:srgbClr val="FFFF66"/>
    <a:srgbClr val="99663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E69BE75-9B5E-43CA-BC09-403D6B4CF0B9}" v="9" dt="2020-11-10T04:08:31.39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588" autoAdjust="0"/>
    <p:restoredTop sz="94249" autoAdjust="0"/>
  </p:normalViewPr>
  <p:slideViewPr>
    <p:cSldViewPr snapToGrid="0">
      <p:cViewPr varScale="1">
        <p:scale>
          <a:sx n="50" d="100"/>
          <a:sy n="50" d="100"/>
        </p:scale>
        <p:origin x="245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583287" y="1644054"/>
            <a:ext cx="6610589" cy="3497392"/>
          </a:xfrm>
        </p:spPr>
        <p:txBody>
          <a:bodyPr anchor="b"/>
          <a:lstStyle>
            <a:lvl1pPr algn="ctr">
              <a:defRPr sz="5103"/>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972146" y="5276318"/>
            <a:ext cx="5832872" cy="2425385"/>
          </a:xfrm>
        </p:spPr>
        <p:txBody>
          <a:bodyPr/>
          <a:lstStyle>
            <a:lvl1pPr marL="0" indent="0" algn="ctr">
              <a:buNone/>
              <a:defRPr sz="2041"/>
            </a:lvl1pPr>
            <a:lvl2pPr marL="388849" indent="0" algn="ctr">
              <a:buNone/>
              <a:defRPr sz="1701"/>
            </a:lvl2pPr>
            <a:lvl3pPr marL="777697" indent="0" algn="ctr">
              <a:buNone/>
              <a:defRPr sz="1531"/>
            </a:lvl3pPr>
            <a:lvl4pPr marL="1166546" indent="0" algn="ctr">
              <a:buNone/>
              <a:defRPr sz="1361"/>
            </a:lvl4pPr>
            <a:lvl5pPr marL="1555394" indent="0" algn="ctr">
              <a:buNone/>
              <a:defRPr sz="1361"/>
            </a:lvl5pPr>
            <a:lvl6pPr marL="1944243" indent="0" algn="ctr">
              <a:buNone/>
              <a:defRPr sz="1361"/>
            </a:lvl6pPr>
            <a:lvl7pPr marL="2333092" indent="0" algn="ctr">
              <a:buNone/>
              <a:defRPr sz="1361"/>
            </a:lvl7pPr>
            <a:lvl8pPr marL="2721940" indent="0" algn="ctr">
              <a:buNone/>
              <a:defRPr sz="1361"/>
            </a:lvl8pPr>
            <a:lvl9pPr marL="3110789" indent="0" algn="ctr">
              <a:buNone/>
              <a:defRPr sz="1361"/>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036E05AD-77F0-46F8-BB92-E0498C440A86}" type="datetimeFigureOut">
              <a:rPr lang="es-MX" smtClean="0"/>
              <a:t>14/05/2021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6215963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036E05AD-77F0-46F8-BB92-E0498C440A86}" type="datetimeFigureOut">
              <a:rPr lang="es-MX" smtClean="0"/>
              <a:t>14/05/2021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16881928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65533" y="534841"/>
            <a:ext cx="1676951" cy="8513266"/>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534680" y="534841"/>
            <a:ext cx="4933638" cy="8513266"/>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036E05AD-77F0-46F8-BB92-E0498C440A86}" type="datetimeFigureOut">
              <a:rPr lang="es-MX" smtClean="0"/>
              <a:t>14/05/2021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26179468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036E05AD-77F0-46F8-BB92-E0498C440A86}" type="datetimeFigureOut">
              <a:rPr lang="es-MX" smtClean="0"/>
              <a:t>14/05/2021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30624284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530630" y="2504452"/>
            <a:ext cx="6707803" cy="4178731"/>
          </a:xfrm>
        </p:spPr>
        <p:txBody>
          <a:bodyPr anchor="b"/>
          <a:lstStyle>
            <a:lvl1pPr>
              <a:defRPr sz="5103"/>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530630" y="6722716"/>
            <a:ext cx="6707803" cy="2197496"/>
          </a:xfrm>
        </p:spPr>
        <p:txBody>
          <a:bodyPr/>
          <a:lstStyle>
            <a:lvl1pPr marL="0" indent="0">
              <a:buNone/>
              <a:defRPr sz="2041">
                <a:solidFill>
                  <a:schemeClr val="tx1"/>
                </a:solidFill>
              </a:defRPr>
            </a:lvl1pPr>
            <a:lvl2pPr marL="388849" indent="0">
              <a:buNone/>
              <a:defRPr sz="1701">
                <a:solidFill>
                  <a:schemeClr val="tx1">
                    <a:tint val="75000"/>
                  </a:schemeClr>
                </a:solidFill>
              </a:defRPr>
            </a:lvl2pPr>
            <a:lvl3pPr marL="777697" indent="0">
              <a:buNone/>
              <a:defRPr sz="1531">
                <a:solidFill>
                  <a:schemeClr val="tx1">
                    <a:tint val="75000"/>
                  </a:schemeClr>
                </a:solidFill>
              </a:defRPr>
            </a:lvl3pPr>
            <a:lvl4pPr marL="1166546" indent="0">
              <a:buNone/>
              <a:defRPr sz="1361">
                <a:solidFill>
                  <a:schemeClr val="tx1">
                    <a:tint val="75000"/>
                  </a:schemeClr>
                </a:solidFill>
              </a:defRPr>
            </a:lvl4pPr>
            <a:lvl5pPr marL="1555394" indent="0">
              <a:buNone/>
              <a:defRPr sz="1361">
                <a:solidFill>
                  <a:schemeClr val="tx1">
                    <a:tint val="75000"/>
                  </a:schemeClr>
                </a:solidFill>
              </a:defRPr>
            </a:lvl5pPr>
            <a:lvl6pPr marL="1944243" indent="0">
              <a:buNone/>
              <a:defRPr sz="1361">
                <a:solidFill>
                  <a:schemeClr val="tx1">
                    <a:tint val="75000"/>
                  </a:schemeClr>
                </a:solidFill>
              </a:defRPr>
            </a:lvl6pPr>
            <a:lvl7pPr marL="2333092" indent="0">
              <a:buNone/>
              <a:defRPr sz="1361">
                <a:solidFill>
                  <a:schemeClr val="tx1">
                    <a:tint val="75000"/>
                  </a:schemeClr>
                </a:solidFill>
              </a:defRPr>
            </a:lvl7pPr>
            <a:lvl8pPr marL="2721940" indent="0">
              <a:buNone/>
              <a:defRPr sz="1361">
                <a:solidFill>
                  <a:schemeClr val="tx1">
                    <a:tint val="75000"/>
                  </a:schemeClr>
                </a:solidFill>
              </a:defRPr>
            </a:lvl8pPr>
            <a:lvl9pPr marL="3110789" indent="0">
              <a:buNone/>
              <a:defRPr sz="1361">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036E05AD-77F0-46F8-BB92-E0498C440A86}" type="datetimeFigureOut">
              <a:rPr lang="es-MX" smtClean="0"/>
              <a:t>14/05/2021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9961806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534680" y="2674203"/>
            <a:ext cx="3305294" cy="637390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3937189" y="2674203"/>
            <a:ext cx="3305294" cy="637390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036E05AD-77F0-46F8-BB92-E0498C440A86}" type="datetimeFigureOut">
              <a:rPr lang="es-MX" smtClean="0"/>
              <a:t>14/05/2021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11088156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535693" y="534843"/>
            <a:ext cx="6707803" cy="1941704"/>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535694" y="2462592"/>
            <a:ext cx="3290104" cy="1206879"/>
          </a:xfrm>
        </p:spPr>
        <p:txBody>
          <a:bodyPr anchor="b"/>
          <a:lstStyle>
            <a:lvl1pPr marL="0" indent="0">
              <a:buNone/>
              <a:defRPr sz="2041" b="1"/>
            </a:lvl1pPr>
            <a:lvl2pPr marL="388849" indent="0">
              <a:buNone/>
              <a:defRPr sz="1701" b="1"/>
            </a:lvl2pPr>
            <a:lvl3pPr marL="777697" indent="0">
              <a:buNone/>
              <a:defRPr sz="1531" b="1"/>
            </a:lvl3pPr>
            <a:lvl4pPr marL="1166546" indent="0">
              <a:buNone/>
              <a:defRPr sz="1361" b="1"/>
            </a:lvl4pPr>
            <a:lvl5pPr marL="1555394" indent="0">
              <a:buNone/>
              <a:defRPr sz="1361" b="1"/>
            </a:lvl5pPr>
            <a:lvl6pPr marL="1944243" indent="0">
              <a:buNone/>
              <a:defRPr sz="1361" b="1"/>
            </a:lvl6pPr>
            <a:lvl7pPr marL="2333092" indent="0">
              <a:buNone/>
              <a:defRPr sz="1361" b="1"/>
            </a:lvl7pPr>
            <a:lvl8pPr marL="2721940" indent="0">
              <a:buNone/>
              <a:defRPr sz="1361" b="1"/>
            </a:lvl8pPr>
            <a:lvl9pPr marL="3110789" indent="0">
              <a:buNone/>
              <a:defRPr sz="1361" b="1"/>
            </a:lvl9pPr>
          </a:lstStyle>
          <a:p>
            <a:pPr lvl="0"/>
            <a:r>
              <a:rPr lang="es-ES"/>
              <a:t>Haga clic para modificar los estilos de texto del patrón</a:t>
            </a:r>
          </a:p>
        </p:txBody>
      </p:sp>
      <p:sp>
        <p:nvSpPr>
          <p:cNvPr id="4" name="Content Placeholder 3"/>
          <p:cNvSpPr>
            <a:spLocks noGrp="1"/>
          </p:cNvSpPr>
          <p:nvPr>
            <p:ph sz="half" idx="2"/>
          </p:nvPr>
        </p:nvSpPr>
        <p:spPr>
          <a:xfrm>
            <a:off x="535694" y="3669471"/>
            <a:ext cx="3290104" cy="5397239"/>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3937189" y="2462592"/>
            <a:ext cx="3306307" cy="1206879"/>
          </a:xfrm>
        </p:spPr>
        <p:txBody>
          <a:bodyPr anchor="b"/>
          <a:lstStyle>
            <a:lvl1pPr marL="0" indent="0">
              <a:buNone/>
              <a:defRPr sz="2041" b="1"/>
            </a:lvl1pPr>
            <a:lvl2pPr marL="388849" indent="0">
              <a:buNone/>
              <a:defRPr sz="1701" b="1"/>
            </a:lvl2pPr>
            <a:lvl3pPr marL="777697" indent="0">
              <a:buNone/>
              <a:defRPr sz="1531" b="1"/>
            </a:lvl3pPr>
            <a:lvl4pPr marL="1166546" indent="0">
              <a:buNone/>
              <a:defRPr sz="1361" b="1"/>
            </a:lvl4pPr>
            <a:lvl5pPr marL="1555394" indent="0">
              <a:buNone/>
              <a:defRPr sz="1361" b="1"/>
            </a:lvl5pPr>
            <a:lvl6pPr marL="1944243" indent="0">
              <a:buNone/>
              <a:defRPr sz="1361" b="1"/>
            </a:lvl6pPr>
            <a:lvl7pPr marL="2333092" indent="0">
              <a:buNone/>
              <a:defRPr sz="1361" b="1"/>
            </a:lvl7pPr>
            <a:lvl8pPr marL="2721940" indent="0">
              <a:buNone/>
              <a:defRPr sz="1361" b="1"/>
            </a:lvl8pPr>
            <a:lvl9pPr marL="3110789" indent="0">
              <a:buNone/>
              <a:defRPr sz="1361" b="1"/>
            </a:lvl9pPr>
          </a:lstStyle>
          <a:p>
            <a:pPr lvl="0"/>
            <a:r>
              <a:rPr lang="es-ES"/>
              <a:t>Haga clic para modificar los estilos de texto del patrón</a:t>
            </a:r>
          </a:p>
        </p:txBody>
      </p:sp>
      <p:sp>
        <p:nvSpPr>
          <p:cNvPr id="6" name="Content Placeholder 5"/>
          <p:cNvSpPr>
            <a:spLocks noGrp="1"/>
          </p:cNvSpPr>
          <p:nvPr>
            <p:ph sz="quarter" idx="4"/>
          </p:nvPr>
        </p:nvSpPr>
        <p:spPr>
          <a:xfrm>
            <a:off x="3937189" y="3669471"/>
            <a:ext cx="3306307" cy="5397239"/>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036E05AD-77F0-46F8-BB92-E0498C440A86}" type="datetimeFigureOut">
              <a:rPr lang="es-MX" smtClean="0"/>
              <a:t>14/05/2021</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39018305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036E05AD-77F0-46F8-BB92-E0498C440A86}" type="datetimeFigureOut">
              <a:rPr lang="es-MX" smtClean="0"/>
              <a:t>14/05/2021</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42546865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6E05AD-77F0-46F8-BB92-E0498C440A86}" type="datetimeFigureOut">
              <a:rPr lang="es-MX" smtClean="0"/>
              <a:t>14/05/2021</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12157033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535693" y="669713"/>
            <a:ext cx="2508337" cy="2343997"/>
          </a:xfrm>
        </p:spPr>
        <p:txBody>
          <a:bodyPr anchor="b"/>
          <a:lstStyle>
            <a:lvl1pPr>
              <a:defRPr sz="2722"/>
            </a:lvl1pPr>
          </a:lstStyle>
          <a:p>
            <a:r>
              <a:rPr lang="es-ES"/>
              <a:t>Haga clic para modificar el estilo de título del patrón</a:t>
            </a:r>
            <a:endParaRPr lang="en-US" dirty="0"/>
          </a:p>
        </p:txBody>
      </p:sp>
      <p:sp>
        <p:nvSpPr>
          <p:cNvPr id="3" name="Content Placeholder 2"/>
          <p:cNvSpPr>
            <a:spLocks noGrp="1"/>
          </p:cNvSpPr>
          <p:nvPr>
            <p:ph idx="1"/>
          </p:nvPr>
        </p:nvSpPr>
        <p:spPr>
          <a:xfrm>
            <a:off x="3306307" y="1446397"/>
            <a:ext cx="3937189" cy="7138958"/>
          </a:xfrm>
        </p:spPr>
        <p:txBody>
          <a:bodyPr/>
          <a:lstStyle>
            <a:lvl1pPr>
              <a:defRPr sz="2722"/>
            </a:lvl1pPr>
            <a:lvl2pPr>
              <a:defRPr sz="2381"/>
            </a:lvl2pPr>
            <a:lvl3pPr>
              <a:defRPr sz="2041"/>
            </a:lvl3pPr>
            <a:lvl4pPr>
              <a:defRPr sz="1701"/>
            </a:lvl4pPr>
            <a:lvl5pPr>
              <a:defRPr sz="1701"/>
            </a:lvl5pPr>
            <a:lvl6pPr>
              <a:defRPr sz="1701"/>
            </a:lvl6pPr>
            <a:lvl7pPr>
              <a:defRPr sz="1701"/>
            </a:lvl7pPr>
            <a:lvl8pPr>
              <a:defRPr sz="1701"/>
            </a:lvl8pPr>
            <a:lvl9pPr>
              <a:defRPr sz="1701"/>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535693" y="3013710"/>
            <a:ext cx="2508337" cy="5583271"/>
          </a:xfrm>
        </p:spPr>
        <p:txBody>
          <a:bodyPr/>
          <a:lstStyle>
            <a:lvl1pPr marL="0" indent="0">
              <a:buNone/>
              <a:defRPr sz="1361"/>
            </a:lvl1pPr>
            <a:lvl2pPr marL="388849" indent="0">
              <a:buNone/>
              <a:defRPr sz="1191"/>
            </a:lvl2pPr>
            <a:lvl3pPr marL="777697" indent="0">
              <a:buNone/>
              <a:defRPr sz="1021"/>
            </a:lvl3pPr>
            <a:lvl4pPr marL="1166546" indent="0">
              <a:buNone/>
              <a:defRPr sz="851"/>
            </a:lvl4pPr>
            <a:lvl5pPr marL="1555394" indent="0">
              <a:buNone/>
              <a:defRPr sz="851"/>
            </a:lvl5pPr>
            <a:lvl6pPr marL="1944243" indent="0">
              <a:buNone/>
              <a:defRPr sz="851"/>
            </a:lvl6pPr>
            <a:lvl7pPr marL="2333092" indent="0">
              <a:buNone/>
              <a:defRPr sz="851"/>
            </a:lvl7pPr>
            <a:lvl8pPr marL="2721940" indent="0">
              <a:buNone/>
              <a:defRPr sz="851"/>
            </a:lvl8pPr>
            <a:lvl9pPr marL="3110789" indent="0">
              <a:buNone/>
              <a:defRPr sz="851"/>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036E05AD-77F0-46F8-BB92-E0498C440A86}" type="datetimeFigureOut">
              <a:rPr lang="es-MX" smtClean="0"/>
              <a:t>14/05/2021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20194039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535693" y="669713"/>
            <a:ext cx="2508337" cy="2343997"/>
          </a:xfrm>
        </p:spPr>
        <p:txBody>
          <a:bodyPr anchor="b"/>
          <a:lstStyle>
            <a:lvl1pPr>
              <a:defRPr sz="2722"/>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3306307" y="1446397"/>
            <a:ext cx="3937189" cy="7138958"/>
          </a:xfrm>
        </p:spPr>
        <p:txBody>
          <a:bodyPr anchor="t"/>
          <a:lstStyle>
            <a:lvl1pPr marL="0" indent="0">
              <a:buNone/>
              <a:defRPr sz="2722"/>
            </a:lvl1pPr>
            <a:lvl2pPr marL="388849" indent="0">
              <a:buNone/>
              <a:defRPr sz="2381"/>
            </a:lvl2pPr>
            <a:lvl3pPr marL="777697" indent="0">
              <a:buNone/>
              <a:defRPr sz="2041"/>
            </a:lvl3pPr>
            <a:lvl4pPr marL="1166546" indent="0">
              <a:buNone/>
              <a:defRPr sz="1701"/>
            </a:lvl4pPr>
            <a:lvl5pPr marL="1555394" indent="0">
              <a:buNone/>
              <a:defRPr sz="1701"/>
            </a:lvl5pPr>
            <a:lvl6pPr marL="1944243" indent="0">
              <a:buNone/>
              <a:defRPr sz="1701"/>
            </a:lvl6pPr>
            <a:lvl7pPr marL="2333092" indent="0">
              <a:buNone/>
              <a:defRPr sz="1701"/>
            </a:lvl7pPr>
            <a:lvl8pPr marL="2721940" indent="0">
              <a:buNone/>
              <a:defRPr sz="1701"/>
            </a:lvl8pPr>
            <a:lvl9pPr marL="3110789" indent="0">
              <a:buNone/>
              <a:defRPr sz="1701"/>
            </a:lvl9pPr>
          </a:lstStyle>
          <a:p>
            <a:r>
              <a:rPr lang="es-ES"/>
              <a:t>Haga clic en el icono para agregar una imagen</a:t>
            </a:r>
            <a:endParaRPr lang="en-US" dirty="0"/>
          </a:p>
        </p:txBody>
      </p:sp>
      <p:sp>
        <p:nvSpPr>
          <p:cNvPr id="4" name="Text Placeholder 3"/>
          <p:cNvSpPr>
            <a:spLocks noGrp="1"/>
          </p:cNvSpPr>
          <p:nvPr>
            <p:ph type="body" sz="half" idx="2"/>
          </p:nvPr>
        </p:nvSpPr>
        <p:spPr>
          <a:xfrm>
            <a:off x="535693" y="3013710"/>
            <a:ext cx="2508337" cy="5583271"/>
          </a:xfrm>
        </p:spPr>
        <p:txBody>
          <a:bodyPr/>
          <a:lstStyle>
            <a:lvl1pPr marL="0" indent="0">
              <a:buNone/>
              <a:defRPr sz="1361"/>
            </a:lvl1pPr>
            <a:lvl2pPr marL="388849" indent="0">
              <a:buNone/>
              <a:defRPr sz="1191"/>
            </a:lvl2pPr>
            <a:lvl3pPr marL="777697" indent="0">
              <a:buNone/>
              <a:defRPr sz="1021"/>
            </a:lvl3pPr>
            <a:lvl4pPr marL="1166546" indent="0">
              <a:buNone/>
              <a:defRPr sz="851"/>
            </a:lvl4pPr>
            <a:lvl5pPr marL="1555394" indent="0">
              <a:buNone/>
              <a:defRPr sz="851"/>
            </a:lvl5pPr>
            <a:lvl6pPr marL="1944243" indent="0">
              <a:buNone/>
              <a:defRPr sz="851"/>
            </a:lvl6pPr>
            <a:lvl7pPr marL="2333092" indent="0">
              <a:buNone/>
              <a:defRPr sz="851"/>
            </a:lvl7pPr>
            <a:lvl8pPr marL="2721940" indent="0">
              <a:buNone/>
              <a:defRPr sz="851"/>
            </a:lvl8pPr>
            <a:lvl9pPr marL="3110789" indent="0">
              <a:buNone/>
              <a:defRPr sz="851"/>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036E05AD-77F0-46F8-BB92-E0498C440A86}" type="datetimeFigureOut">
              <a:rPr lang="es-MX" smtClean="0"/>
              <a:t>14/05/2021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27169023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680" y="534843"/>
            <a:ext cx="6707803" cy="1941704"/>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534680" y="2674203"/>
            <a:ext cx="6707803" cy="6373904"/>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534680" y="9310878"/>
            <a:ext cx="1749862" cy="534841"/>
          </a:xfrm>
          <a:prstGeom prst="rect">
            <a:avLst/>
          </a:prstGeom>
        </p:spPr>
        <p:txBody>
          <a:bodyPr vert="horz" lIns="91440" tIns="45720" rIns="91440" bIns="45720" rtlCol="0" anchor="ctr"/>
          <a:lstStyle>
            <a:lvl1pPr algn="l">
              <a:defRPr sz="1021">
                <a:solidFill>
                  <a:schemeClr val="tx1">
                    <a:tint val="75000"/>
                  </a:schemeClr>
                </a:solidFill>
              </a:defRPr>
            </a:lvl1pPr>
          </a:lstStyle>
          <a:p>
            <a:fld id="{036E05AD-77F0-46F8-BB92-E0498C440A86}" type="datetimeFigureOut">
              <a:rPr lang="es-MX" smtClean="0"/>
              <a:t>14/05/2021</a:t>
            </a:fld>
            <a:endParaRPr lang="es-MX"/>
          </a:p>
        </p:txBody>
      </p:sp>
      <p:sp>
        <p:nvSpPr>
          <p:cNvPr id="5" name="Footer Placeholder 4"/>
          <p:cNvSpPr>
            <a:spLocks noGrp="1"/>
          </p:cNvSpPr>
          <p:nvPr>
            <p:ph type="ftr" sz="quarter" idx="3"/>
          </p:nvPr>
        </p:nvSpPr>
        <p:spPr>
          <a:xfrm>
            <a:off x="2576185" y="9310878"/>
            <a:ext cx="2624793" cy="534841"/>
          </a:xfrm>
          <a:prstGeom prst="rect">
            <a:avLst/>
          </a:prstGeom>
        </p:spPr>
        <p:txBody>
          <a:bodyPr vert="horz" lIns="91440" tIns="45720" rIns="91440" bIns="45720" rtlCol="0" anchor="ctr"/>
          <a:lstStyle>
            <a:lvl1pPr algn="ctr">
              <a:defRPr sz="1021">
                <a:solidFill>
                  <a:schemeClr val="tx1">
                    <a:tint val="75000"/>
                  </a:schemeClr>
                </a:solidFill>
              </a:defRPr>
            </a:lvl1pPr>
          </a:lstStyle>
          <a:p>
            <a:endParaRPr lang="es-MX"/>
          </a:p>
        </p:txBody>
      </p:sp>
      <p:sp>
        <p:nvSpPr>
          <p:cNvPr id="6" name="Slide Number Placeholder 5"/>
          <p:cNvSpPr>
            <a:spLocks noGrp="1"/>
          </p:cNvSpPr>
          <p:nvPr>
            <p:ph type="sldNum" sz="quarter" idx="4"/>
          </p:nvPr>
        </p:nvSpPr>
        <p:spPr>
          <a:xfrm>
            <a:off x="5492621" y="9310878"/>
            <a:ext cx="1749862" cy="534841"/>
          </a:xfrm>
          <a:prstGeom prst="rect">
            <a:avLst/>
          </a:prstGeom>
        </p:spPr>
        <p:txBody>
          <a:bodyPr vert="horz" lIns="91440" tIns="45720" rIns="91440" bIns="45720" rtlCol="0" anchor="ctr"/>
          <a:lstStyle>
            <a:lvl1pPr algn="r">
              <a:defRPr sz="1021">
                <a:solidFill>
                  <a:schemeClr val="tx1">
                    <a:tint val="75000"/>
                  </a:schemeClr>
                </a:solidFill>
              </a:defRPr>
            </a:lvl1pPr>
          </a:lstStyle>
          <a:p>
            <a:fld id="{56E56E53-024C-46EB-AC88-735A2590F808}" type="slidenum">
              <a:rPr lang="es-MX" smtClean="0"/>
              <a:t>‹Nº›</a:t>
            </a:fld>
            <a:endParaRPr lang="es-MX"/>
          </a:p>
        </p:txBody>
      </p:sp>
    </p:spTree>
    <p:extLst>
      <p:ext uri="{BB962C8B-B14F-4D97-AF65-F5344CB8AC3E}">
        <p14:creationId xmlns:p14="http://schemas.microsoft.com/office/powerpoint/2010/main" val="319697103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77697" rtl="0" eaLnBrk="1" latinLnBrk="0" hangingPunct="1">
        <a:lnSpc>
          <a:spcPct val="90000"/>
        </a:lnSpc>
        <a:spcBef>
          <a:spcPct val="0"/>
        </a:spcBef>
        <a:buNone/>
        <a:defRPr sz="3742" kern="1200">
          <a:solidFill>
            <a:schemeClr val="tx1"/>
          </a:solidFill>
          <a:latin typeface="+mj-lt"/>
          <a:ea typeface="+mj-ea"/>
          <a:cs typeface="+mj-cs"/>
        </a:defRPr>
      </a:lvl1pPr>
    </p:titleStyle>
    <p:bodyStyle>
      <a:lvl1pPr marL="194424" indent="-194424" algn="l" defTabSz="777697" rtl="0" eaLnBrk="1" latinLnBrk="0" hangingPunct="1">
        <a:lnSpc>
          <a:spcPct val="90000"/>
        </a:lnSpc>
        <a:spcBef>
          <a:spcPts val="851"/>
        </a:spcBef>
        <a:buFont typeface="Arial" panose="020B0604020202020204" pitchFamily="34" charset="0"/>
        <a:buChar char="•"/>
        <a:defRPr sz="2381" kern="1200">
          <a:solidFill>
            <a:schemeClr val="tx1"/>
          </a:solidFill>
          <a:latin typeface="+mn-lt"/>
          <a:ea typeface="+mn-ea"/>
          <a:cs typeface="+mn-cs"/>
        </a:defRPr>
      </a:lvl1pPr>
      <a:lvl2pPr marL="583273" indent="-194424" algn="l" defTabSz="777697" rtl="0" eaLnBrk="1" latinLnBrk="0" hangingPunct="1">
        <a:lnSpc>
          <a:spcPct val="90000"/>
        </a:lnSpc>
        <a:spcBef>
          <a:spcPts val="425"/>
        </a:spcBef>
        <a:buFont typeface="Arial" panose="020B0604020202020204" pitchFamily="34" charset="0"/>
        <a:buChar char="•"/>
        <a:defRPr sz="2041" kern="1200">
          <a:solidFill>
            <a:schemeClr val="tx1"/>
          </a:solidFill>
          <a:latin typeface="+mn-lt"/>
          <a:ea typeface="+mn-ea"/>
          <a:cs typeface="+mn-cs"/>
        </a:defRPr>
      </a:lvl2pPr>
      <a:lvl3pPr marL="972122" indent="-194424" algn="l" defTabSz="777697" rtl="0" eaLnBrk="1" latinLnBrk="0" hangingPunct="1">
        <a:lnSpc>
          <a:spcPct val="90000"/>
        </a:lnSpc>
        <a:spcBef>
          <a:spcPts val="425"/>
        </a:spcBef>
        <a:buFont typeface="Arial" panose="020B0604020202020204" pitchFamily="34" charset="0"/>
        <a:buChar char="•"/>
        <a:defRPr sz="1701" kern="1200">
          <a:solidFill>
            <a:schemeClr val="tx1"/>
          </a:solidFill>
          <a:latin typeface="+mn-lt"/>
          <a:ea typeface="+mn-ea"/>
          <a:cs typeface="+mn-cs"/>
        </a:defRPr>
      </a:lvl3pPr>
      <a:lvl4pPr marL="1360970"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4pPr>
      <a:lvl5pPr marL="1749819"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5pPr>
      <a:lvl6pPr marL="2138667"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6pPr>
      <a:lvl7pPr marL="2527516"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7pPr>
      <a:lvl8pPr marL="2916365"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8pPr>
      <a:lvl9pPr marL="3305213"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9pPr>
    </p:bodyStyle>
    <p:otherStyle>
      <a:defPPr>
        <a:defRPr lang="en-US"/>
      </a:defPPr>
      <a:lvl1pPr marL="0" algn="l" defTabSz="777697" rtl="0" eaLnBrk="1" latinLnBrk="0" hangingPunct="1">
        <a:defRPr sz="1531" kern="1200">
          <a:solidFill>
            <a:schemeClr val="tx1"/>
          </a:solidFill>
          <a:latin typeface="+mn-lt"/>
          <a:ea typeface="+mn-ea"/>
          <a:cs typeface="+mn-cs"/>
        </a:defRPr>
      </a:lvl1pPr>
      <a:lvl2pPr marL="388849" algn="l" defTabSz="777697" rtl="0" eaLnBrk="1" latinLnBrk="0" hangingPunct="1">
        <a:defRPr sz="1531" kern="1200">
          <a:solidFill>
            <a:schemeClr val="tx1"/>
          </a:solidFill>
          <a:latin typeface="+mn-lt"/>
          <a:ea typeface="+mn-ea"/>
          <a:cs typeface="+mn-cs"/>
        </a:defRPr>
      </a:lvl2pPr>
      <a:lvl3pPr marL="777697" algn="l" defTabSz="777697" rtl="0" eaLnBrk="1" latinLnBrk="0" hangingPunct="1">
        <a:defRPr sz="1531" kern="1200">
          <a:solidFill>
            <a:schemeClr val="tx1"/>
          </a:solidFill>
          <a:latin typeface="+mn-lt"/>
          <a:ea typeface="+mn-ea"/>
          <a:cs typeface="+mn-cs"/>
        </a:defRPr>
      </a:lvl3pPr>
      <a:lvl4pPr marL="1166546" algn="l" defTabSz="777697" rtl="0" eaLnBrk="1" latinLnBrk="0" hangingPunct="1">
        <a:defRPr sz="1531" kern="1200">
          <a:solidFill>
            <a:schemeClr val="tx1"/>
          </a:solidFill>
          <a:latin typeface="+mn-lt"/>
          <a:ea typeface="+mn-ea"/>
          <a:cs typeface="+mn-cs"/>
        </a:defRPr>
      </a:lvl4pPr>
      <a:lvl5pPr marL="1555394" algn="l" defTabSz="777697" rtl="0" eaLnBrk="1" latinLnBrk="0" hangingPunct="1">
        <a:defRPr sz="1531" kern="1200">
          <a:solidFill>
            <a:schemeClr val="tx1"/>
          </a:solidFill>
          <a:latin typeface="+mn-lt"/>
          <a:ea typeface="+mn-ea"/>
          <a:cs typeface="+mn-cs"/>
        </a:defRPr>
      </a:lvl5pPr>
      <a:lvl6pPr marL="1944243" algn="l" defTabSz="777697" rtl="0" eaLnBrk="1" latinLnBrk="0" hangingPunct="1">
        <a:defRPr sz="1531" kern="1200">
          <a:solidFill>
            <a:schemeClr val="tx1"/>
          </a:solidFill>
          <a:latin typeface="+mn-lt"/>
          <a:ea typeface="+mn-ea"/>
          <a:cs typeface="+mn-cs"/>
        </a:defRPr>
      </a:lvl6pPr>
      <a:lvl7pPr marL="2333092" algn="l" defTabSz="777697" rtl="0" eaLnBrk="1" latinLnBrk="0" hangingPunct="1">
        <a:defRPr sz="1531" kern="1200">
          <a:solidFill>
            <a:schemeClr val="tx1"/>
          </a:solidFill>
          <a:latin typeface="+mn-lt"/>
          <a:ea typeface="+mn-ea"/>
          <a:cs typeface="+mn-cs"/>
        </a:defRPr>
      </a:lvl7pPr>
      <a:lvl8pPr marL="2721940" algn="l" defTabSz="777697" rtl="0" eaLnBrk="1" latinLnBrk="0" hangingPunct="1">
        <a:defRPr sz="1531" kern="1200">
          <a:solidFill>
            <a:schemeClr val="tx1"/>
          </a:solidFill>
          <a:latin typeface="+mn-lt"/>
          <a:ea typeface="+mn-ea"/>
          <a:cs typeface="+mn-cs"/>
        </a:defRPr>
      </a:lvl8pPr>
      <a:lvl9pPr marL="3110789" algn="l" defTabSz="777697" rtl="0" eaLnBrk="1" latinLnBrk="0" hangingPunct="1">
        <a:defRPr sz="153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 Id="rId9" Type="http://schemas.openxmlformats.org/officeDocument/2006/relationships/image" Target="../media/image12.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 Id="rId9" Type="http://schemas.openxmlformats.org/officeDocument/2006/relationships/image" Target="../media/image11.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 Id="rId9" Type="http://schemas.openxmlformats.org/officeDocument/2006/relationships/image" Target="../media/image12.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image" Target="../media/image8.png"/><Relationship Id="rId5" Type="http://schemas.openxmlformats.org/officeDocument/2006/relationships/image" Target="../media/image7.png"/><Relationship Id="rId10" Type="http://schemas.openxmlformats.org/officeDocument/2006/relationships/image" Target="../media/image13.png"/><Relationship Id="rId4" Type="http://schemas.openxmlformats.org/officeDocument/2006/relationships/image" Target="../media/image6.png"/><Relationship Id="rId9" Type="http://schemas.openxmlformats.org/officeDocument/2006/relationships/image" Target="../media/image12.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MX" sz="2000" b="1" dirty="0">
                <a:solidFill>
                  <a:prstClr val="black"/>
                </a:solidFill>
                <a:latin typeface="Arial" panose="020B0604020202020204" pitchFamily="34" charset="0"/>
                <a:cs typeface="Arial" panose="020B0604020202020204" pitchFamily="34" charset="0"/>
              </a:rPr>
              <a:t>Escuela Normal de Educación </a:t>
            </a:r>
            <a:r>
              <a:rPr lang="es-MX" sz="2000" b="1" dirty="0" smtClean="0">
                <a:solidFill>
                  <a:prstClr val="black"/>
                </a:solidFill>
                <a:latin typeface="Arial" panose="020B0604020202020204" pitchFamily="34" charset="0"/>
                <a:cs typeface="Arial" panose="020B0604020202020204" pitchFamily="34" charset="0"/>
              </a:rPr>
              <a:t>Preescolar</a:t>
            </a:r>
            <a:r>
              <a:rPr lang="es-MX" sz="2000" b="1" dirty="0">
                <a:solidFill>
                  <a:prstClr val="black"/>
                </a:solidFill>
                <a:latin typeface="Arial" panose="020B0604020202020204" pitchFamily="34" charset="0"/>
                <a:cs typeface="Arial" panose="020B0604020202020204" pitchFamily="34" charset="0"/>
              </a:rPr>
              <a:t/>
            </a:r>
            <a:br>
              <a:rPr lang="es-MX" sz="2000" b="1" dirty="0">
                <a:solidFill>
                  <a:prstClr val="black"/>
                </a:solidFill>
                <a:latin typeface="Arial" panose="020B0604020202020204" pitchFamily="34" charset="0"/>
                <a:cs typeface="Arial" panose="020B0604020202020204" pitchFamily="34" charset="0"/>
              </a:rPr>
            </a:br>
            <a:r>
              <a:rPr lang="es-MX" sz="2000" b="1" dirty="0" smtClean="0">
                <a:solidFill>
                  <a:prstClr val="black"/>
                </a:solidFill>
                <a:latin typeface="Arial" panose="020B0604020202020204" pitchFamily="34" charset="0"/>
                <a:cs typeface="Arial" panose="020B0604020202020204" pitchFamily="34" charset="0"/>
              </a:rPr>
              <a:t>ciclo escolar 2020 </a:t>
            </a:r>
            <a:r>
              <a:rPr lang="es-MX" sz="2000" b="1" dirty="0">
                <a:solidFill>
                  <a:prstClr val="black"/>
                </a:solidFill>
                <a:latin typeface="Arial" panose="020B0604020202020204" pitchFamily="34" charset="0"/>
                <a:cs typeface="Arial" panose="020B0604020202020204" pitchFamily="34" charset="0"/>
              </a:rPr>
              <a:t>– </a:t>
            </a:r>
            <a:r>
              <a:rPr lang="es-MX" sz="2000" b="1" dirty="0" smtClean="0">
                <a:solidFill>
                  <a:prstClr val="black"/>
                </a:solidFill>
                <a:latin typeface="Arial" panose="020B0604020202020204" pitchFamily="34" charset="0"/>
                <a:cs typeface="Arial" panose="020B0604020202020204" pitchFamily="34" charset="0"/>
              </a:rPr>
              <a:t>2021</a:t>
            </a:r>
            <a:br>
              <a:rPr lang="es-MX" sz="2000" b="1" dirty="0" smtClean="0">
                <a:solidFill>
                  <a:prstClr val="black"/>
                </a:solidFill>
                <a:latin typeface="Arial" panose="020B0604020202020204" pitchFamily="34" charset="0"/>
                <a:cs typeface="Arial" panose="020B0604020202020204" pitchFamily="34" charset="0"/>
              </a:rPr>
            </a:br>
            <a:r>
              <a:rPr lang="es-MX" sz="2800" b="1" dirty="0">
                <a:solidFill>
                  <a:prstClr val="black"/>
                </a:solidFill>
                <a:latin typeface="Arial" panose="020B0604020202020204" pitchFamily="34" charset="0"/>
                <a:cs typeface="Arial" panose="020B0604020202020204" pitchFamily="34" charset="0"/>
              </a:rPr>
              <a:t/>
            </a:r>
            <a:br>
              <a:rPr lang="es-MX" sz="2800" b="1" dirty="0">
                <a:solidFill>
                  <a:prstClr val="black"/>
                </a:solidFill>
                <a:latin typeface="Arial" panose="020B0604020202020204" pitchFamily="34" charset="0"/>
                <a:cs typeface="Arial" panose="020B0604020202020204" pitchFamily="34" charset="0"/>
              </a:rPr>
            </a:br>
            <a:endParaRPr lang="es-MX" dirty="0"/>
          </a:p>
        </p:txBody>
      </p:sp>
      <p:sp>
        <p:nvSpPr>
          <p:cNvPr id="3" name="Marcador de contenido 2"/>
          <p:cNvSpPr>
            <a:spLocks noGrp="1"/>
          </p:cNvSpPr>
          <p:nvPr>
            <p:ph idx="1"/>
          </p:nvPr>
        </p:nvSpPr>
        <p:spPr>
          <a:xfrm>
            <a:off x="534677" y="2998053"/>
            <a:ext cx="6707803" cy="6373904"/>
          </a:xfrm>
        </p:spPr>
        <p:txBody>
          <a:bodyPr>
            <a:normAutofit lnSpcReduction="10000"/>
          </a:bodyPr>
          <a:lstStyle/>
          <a:p>
            <a:pPr marL="0" lvl="0" indent="0" algn="ctr" defTabSz="457200">
              <a:lnSpc>
                <a:spcPct val="100000"/>
              </a:lnSpc>
              <a:spcBef>
                <a:spcPts val="0"/>
              </a:spcBef>
              <a:buNone/>
            </a:pPr>
            <a:r>
              <a:rPr lang="es-MX" sz="1600" b="1" dirty="0">
                <a:solidFill>
                  <a:prstClr val="black"/>
                </a:solidFill>
                <a:latin typeface="Arial" panose="020B0604020202020204" pitchFamily="34" charset="0"/>
                <a:cs typeface="Arial" panose="020B0604020202020204" pitchFamily="34" charset="0"/>
              </a:rPr>
              <a:t>Docente: </a:t>
            </a:r>
            <a:r>
              <a:rPr lang="es-MX" sz="1600" dirty="0">
                <a:solidFill>
                  <a:prstClr val="black"/>
                </a:solidFill>
                <a:latin typeface="Arial" panose="020B0604020202020204" pitchFamily="34" charset="0"/>
                <a:cs typeface="Arial" panose="020B0604020202020204" pitchFamily="34" charset="0"/>
              </a:rPr>
              <a:t>Dolores Patricia Segovia Gómez. </a:t>
            </a:r>
          </a:p>
          <a:p>
            <a:pPr marL="0" lvl="0" indent="0" algn="ctr" defTabSz="457200">
              <a:lnSpc>
                <a:spcPct val="100000"/>
              </a:lnSpc>
              <a:spcBef>
                <a:spcPts val="0"/>
              </a:spcBef>
              <a:buNone/>
            </a:pPr>
            <a:r>
              <a:rPr lang="es-MX" sz="1600" b="1" dirty="0">
                <a:solidFill>
                  <a:prstClr val="black"/>
                </a:solidFill>
                <a:latin typeface="Arial" panose="020B0604020202020204" pitchFamily="34" charset="0"/>
                <a:cs typeface="Arial" panose="020B0604020202020204" pitchFamily="34" charset="0"/>
              </a:rPr>
              <a:t>Asignatura: </a:t>
            </a:r>
            <a:r>
              <a:rPr lang="es-MX" sz="1600" dirty="0">
                <a:solidFill>
                  <a:prstClr val="black"/>
                </a:solidFill>
                <a:latin typeface="Arial" panose="020B0604020202020204" pitchFamily="34" charset="0"/>
                <a:cs typeface="Arial" panose="020B0604020202020204" pitchFamily="34" charset="0"/>
              </a:rPr>
              <a:t>Trabajo docente y proyectos de mejora escolar.</a:t>
            </a:r>
          </a:p>
          <a:p>
            <a:pPr marL="0" lvl="0" indent="0" algn="ctr" defTabSz="457200">
              <a:lnSpc>
                <a:spcPct val="100000"/>
              </a:lnSpc>
              <a:spcBef>
                <a:spcPts val="0"/>
              </a:spcBef>
              <a:buNone/>
            </a:pPr>
            <a:r>
              <a:rPr lang="es-MX" sz="1600" b="1" smtClean="0">
                <a:solidFill>
                  <a:prstClr val="black"/>
                </a:solidFill>
                <a:latin typeface="Arial" panose="020B0604020202020204" pitchFamily="34" charset="0"/>
                <a:cs typeface="Arial" panose="020B0604020202020204" pitchFamily="34" charset="0"/>
              </a:rPr>
              <a:t>Diario </a:t>
            </a:r>
            <a:endParaRPr lang="es-MX" sz="1600" b="1" dirty="0">
              <a:solidFill>
                <a:prstClr val="black"/>
              </a:solidFill>
              <a:latin typeface="Arial" panose="020B0604020202020204" pitchFamily="34" charset="0"/>
              <a:cs typeface="Arial" panose="020B0604020202020204" pitchFamily="34" charset="0"/>
            </a:endParaRPr>
          </a:p>
          <a:p>
            <a:pPr marL="0" lvl="0" indent="0" algn="ctr" defTabSz="457200">
              <a:lnSpc>
                <a:spcPct val="100000"/>
              </a:lnSpc>
              <a:spcBef>
                <a:spcPts val="0"/>
              </a:spcBef>
              <a:buNone/>
            </a:pPr>
            <a:r>
              <a:rPr lang="es-MX" sz="1600" b="1" dirty="0">
                <a:solidFill>
                  <a:prstClr val="black"/>
                </a:solidFill>
                <a:latin typeface="Arial" panose="020B0604020202020204" pitchFamily="34" charset="0"/>
                <a:cs typeface="Arial" panose="020B0604020202020204" pitchFamily="34" charset="0"/>
              </a:rPr>
              <a:t>Competencias: </a:t>
            </a:r>
          </a:p>
          <a:p>
            <a:pPr marL="0" lvl="0" indent="0" algn="just" defTabSz="457200">
              <a:lnSpc>
                <a:spcPct val="100000"/>
              </a:lnSpc>
              <a:spcBef>
                <a:spcPts val="0"/>
              </a:spcBef>
              <a:buNone/>
            </a:pPr>
            <a:r>
              <a:rPr lang="es-MX" sz="1600" dirty="0">
                <a:solidFill>
                  <a:prstClr val="black"/>
                </a:solidFill>
                <a:latin typeface="Arial" panose="020B0604020202020204" pitchFamily="34" charset="0"/>
                <a:cs typeface="Arial" panose="020B0604020202020204" pitchFamily="34" charset="0"/>
              </a:rPr>
              <a:t>• Detecta los procesos de aprendizaje de sus alumnos para favorecer su desarrollo cognitivo y socioemocional.</a:t>
            </a:r>
          </a:p>
          <a:p>
            <a:pPr marL="0" lvl="0" indent="0" algn="just" defTabSz="457200">
              <a:lnSpc>
                <a:spcPct val="100000"/>
              </a:lnSpc>
              <a:spcBef>
                <a:spcPts val="0"/>
              </a:spcBef>
              <a:buNone/>
            </a:pPr>
            <a:r>
              <a:rPr lang="es-MX" sz="1600" dirty="0">
                <a:solidFill>
                  <a:prstClr val="black"/>
                </a:solidFill>
                <a:latin typeface="Arial" panose="020B0604020202020204" pitchFamily="34" charset="0"/>
                <a:cs typeface="Arial" panose="020B0604020202020204" pitchFamily="34" charset="0"/>
              </a:rPr>
              <a:t>• Aplica el plan y programa de estudio para alcanzar los propósitos educativos y contribuir al pleno desenvolvimiento de las capacidades de sus alumnos.</a:t>
            </a:r>
          </a:p>
          <a:p>
            <a:pPr marL="0" lvl="0" indent="0" algn="just" defTabSz="457200">
              <a:lnSpc>
                <a:spcPct val="100000"/>
              </a:lnSpc>
              <a:spcBef>
                <a:spcPts val="0"/>
              </a:spcBef>
              <a:buNone/>
            </a:pPr>
            <a:r>
              <a:rPr lang="es-MX" sz="1600" dirty="0">
                <a:solidFill>
                  <a:prstClr val="black"/>
                </a:solidFill>
                <a:latin typeface="Arial" panose="020B0604020202020204" pitchFamily="34" charset="0"/>
                <a:cs typeface="Arial" panose="020B0604020202020204" pitchFamily="34" charset="0"/>
              </a:rPr>
              <a:t>• Diseña planeaciones aplicando sus conocimientos curriculares, psicopedagógicos, disciplinares, didácticos y tecnológicos para propiciar espacios de aprendizaje incluyentes que respondan a las necesidades de todos los alumnos en el marco del plan y programas de estudio.</a:t>
            </a:r>
          </a:p>
          <a:p>
            <a:pPr marL="0" lvl="0" indent="0" algn="just" defTabSz="457200">
              <a:lnSpc>
                <a:spcPct val="100000"/>
              </a:lnSpc>
              <a:spcBef>
                <a:spcPts val="0"/>
              </a:spcBef>
              <a:buNone/>
            </a:pPr>
            <a:r>
              <a:rPr lang="es-MX" sz="1600" dirty="0">
                <a:solidFill>
                  <a:prstClr val="black"/>
                </a:solidFill>
                <a:latin typeface="Arial" panose="020B0604020202020204" pitchFamily="34" charset="0"/>
                <a:cs typeface="Arial" panose="020B0604020202020204" pitchFamily="34" charset="0"/>
              </a:rPr>
              <a:t>• Emplea la evaluación para intervenir en los diferentes ámbitos y momentos de la tarea educativa para mejorar los aprendizajes de sus alumnos.</a:t>
            </a:r>
          </a:p>
          <a:p>
            <a:pPr marL="0" lvl="0" indent="0" algn="just" defTabSz="457200">
              <a:lnSpc>
                <a:spcPct val="100000"/>
              </a:lnSpc>
              <a:spcBef>
                <a:spcPts val="0"/>
              </a:spcBef>
              <a:buNone/>
            </a:pPr>
            <a:r>
              <a:rPr lang="es-MX" sz="1600" dirty="0">
                <a:solidFill>
                  <a:prstClr val="black"/>
                </a:solidFill>
                <a:latin typeface="Arial" panose="020B0604020202020204" pitchFamily="34" charset="0"/>
                <a:cs typeface="Arial" panose="020B0604020202020204" pitchFamily="34" charset="0"/>
              </a:rPr>
              <a:t>• Integra recursos de la investigación educativa para enriquecer su práctica profesional, expresando su interés por el conocimiento, la ciencia y la mejora de la educación.</a:t>
            </a:r>
          </a:p>
          <a:p>
            <a:pPr marL="0" lvl="0" indent="0" algn="just" defTabSz="457200">
              <a:lnSpc>
                <a:spcPct val="100000"/>
              </a:lnSpc>
              <a:spcBef>
                <a:spcPts val="0"/>
              </a:spcBef>
              <a:buNone/>
            </a:pPr>
            <a:r>
              <a:rPr lang="es-MX" sz="1600" dirty="0">
                <a:solidFill>
                  <a:prstClr val="black"/>
                </a:solidFill>
                <a:latin typeface="Arial" panose="020B0604020202020204" pitchFamily="34" charset="0"/>
                <a:cs typeface="Arial" panose="020B0604020202020204" pitchFamily="34" charset="0"/>
              </a:rPr>
              <a:t>• Actúa de manera ética ante la diversidad de situaciones que se presentan en la práctica profesional.</a:t>
            </a:r>
          </a:p>
          <a:p>
            <a:pPr marL="0" lvl="0" indent="0" defTabSz="457200">
              <a:lnSpc>
                <a:spcPct val="100000"/>
              </a:lnSpc>
              <a:spcBef>
                <a:spcPts val="0"/>
              </a:spcBef>
              <a:buNone/>
            </a:pPr>
            <a:endParaRPr lang="es-MX" sz="1600" dirty="0">
              <a:solidFill>
                <a:prstClr val="black"/>
              </a:solidFill>
              <a:latin typeface="Arial" panose="020B0604020202020204" pitchFamily="34" charset="0"/>
              <a:cs typeface="Arial" panose="020B0604020202020204" pitchFamily="34" charset="0"/>
            </a:endParaRPr>
          </a:p>
          <a:p>
            <a:pPr marL="0" lvl="0" indent="0" algn="ctr" defTabSz="457200">
              <a:lnSpc>
                <a:spcPct val="100000"/>
              </a:lnSpc>
              <a:spcBef>
                <a:spcPts val="0"/>
              </a:spcBef>
              <a:buNone/>
            </a:pPr>
            <a:r>
              <a:rPr lang="es-MX" sz="1600" dirty="0">
                <a:solidFill>
                  <a:prstClr val="black"/>
                </a:solidFill>
                <a:latin typeface="Arial" panose="020B0604020202020204" pitchFamily="34" charset="0"/>
                <a:cs typeface="Arial" panose="020B0604020202020204" pitchFamily="34" charset="0"/>
              </a:rPr>
              <a:t>Alumna: </a:t>
            </a:r>
            <a:r>
              <a:rPr lang="es-MX" sz="1600" dirty="0" smtClean="0">
                <a:solidFill>
                  <a:prstClr val="black"/>
                </a:solidFill>
                <a:latin typeface="Arial" panose="020B0604020202020204" pitchFamily="34" charset="0"/>
                <a:cs typeface="Arial" panose="020B0604020202020204" pitchFamily="34" charset="0"/>
              </a:rPr>
              <a:t>Mariana Guadalupe Gaona Montes #6. </a:t>
            </a:r>
            <a:endParaRPr lang="es-MX" sz="1600" dirty="0">
              <a:solidFill>
                <a:prstClr val="black"/>
              </a:solidFill>
              <a:latin typeface="Arial" panose="020B0604020202020204" pitchFamily="34" charset="0"/>
              <a:cs typeface="Arial" panose="020B0604020202020204" pitchFamily="34" charset="0"/>
            </a:endParaRPr>
          </a:p>
          <a:p>
            <a:pPr marL="0" lvl="0" indent="0" algn="ctr" defTabSz="457200">
              <a:lnSpc>
                <a:spcPct val="100000"/>
              </a:lnSpc>
              <a:spcBef>
                <a:spcPts val="0"/>
              </a:spcBef>
              <a:buNone/>
            </a:pPr>
            <a:endParaRPr lang="es-MX" sz="1600" dirty="0">
              <a:solidFill>
                <a:prstClr val="black"/>
              </a:solidFill>
              <a:latin typeface="Arial" panose="020B0604020202020204" pitchFamily="34" charset="0"/>
              <a:cs typeface="Arial" panose="020B0604020202020204" pitchFamily="34" charset="0"/>
            </a:endParaRPr>
          </a:p>
          <a:p>
            <a:pPr marL="0" lvl="0" indent="0" algn="ctr" defTabSz="457200">
              <a:lnSpc>
                <a:spcPct val="100000"/>
              </a:lnSpc>
              <a:spcBef>
                <a:spcPts val="0"/>
              </a:spcBef>
              <a:buNone/>
            </a:pPr>
            <a:r>
              <a:rPr lang="es-MX" sz="1600" dirty="0">
                <a:solidFill>
                  <a:prstClr val="black"/>
                </a:solidFill>
                <a:latin typeface="Arial" panose="020B0604020202020204" pitchFamily="34" charset="0"/>
                <a:cs typeface="Arial" panose="020B0604020202020204" pitchFamily="34" charset="0"/>
              </a:rPr>
              <a:t>3° “A</a:t>
            </a:r>
            <a:r>
              <a:rPr lang="es-MX" sz="1600" dirty="0" smtClean="0">
                <a:solidFill>
                  <a:prstClr val="black"/>
                </a:solidFill>
                <a:latin typeface="Arial" panose="020B0604020202020204" pitchFamily="34" charset="0"/>
                <a:cs typeface="Arial" panose="020B0604020202020204" pitchFamily="34" charset="0"/>
              </a:rPr>
              <a:t>”</a:t>
            </a:r>
          </a:p>
          <a:p>
            <a:pPr marL="0" lvl="0" indent="0" algn="ctr" defTabSz="457200">
              <a:lnSpc>
                <a:spcPct val="100000"/>
              </a:lnSpc>
              <a:spcBef>
                <a:spcPts val="0"/>
              </a:spcBef>
              <a:buNone/>
            </a:pPr>
            <a:r>
              <a:rPr lang="es-MX" sz="1600" dirty="0" smtClean="0">
                <a:solidFill>
                  <a:prstClr val="black"/>
                </a:solidFill>
                <a:latin typeface="Arial" panose="020B0604020202020204" pitchFamily="34" charset="0"/>
                <a:cs typeface="Arial" panose="020B0604020202020204" pitchFamily="34" charset="0"/>
              </a:rPr>
              <a:t> </a:t>
            </a:r>
          </a:p>
          <a:p>
            <a:pPr marL="0" lvl="0" indent="0" defTabSz="457200">
              <a:lnSpc>
                <a:spcPct val="100000"/>
              </a:lnSpc>
              <a:spcBef>
                <a:spcPts val="0"/>
              </a:spcBef>
              <a:buNone/>
            </a:pPr>
            <a:r>
              <a:rPr lang="es-MX" sz="1600" dirty="0" smtClean="0">
                <a:solidFill>
                  <a:prstClr val="black"/>
                </a:solidFill>
                <a:latin typeface="Arial" panose="020B0604020202020204" pitchFamily="34" charset="0"/>
                <a:cs typeface="Arial" panose="020B0604020202020204" pitchFamily="34" charset="0"/>
              </a:rPr>
              <a:t>Saltillo Coahuila.                                                           Mayo </a:t>
            </a:r>
            <a:r>
              <a:rPr lang="es-MX" sz="1600" dirty="0">
                <a:solidFill>
                  <a:prstClr val="black"/>
                </a:solidFill>
                <a:latin typeface="Arial" panose="020B0604020202020204" pitchFamily="34" charset="0"/>
                <a:cs typeface="Arial" panose="020B0604020202020204" pitchFamily="34" charset="0"/>
              </a:rPr>
              <a:t>del 2021</a:t>
            </a:r>
            <a:endParaRPr lang="es-MX" dirty="0"/>
          </a:p>
        </p:txBody>
      </p:sp>
      <p:pic>
        <p:nvPicPr>
          <p:cNvPr id="4" name="Marcador de contenido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72705" y="1486942"/>
            <a:ext cx="1231746" cy="1511111"/>
          </a:xfrm>
          <a:prstGeom prst="rect">
            <a:avLst/>
          </a:prstGeom>
        </p:spPr>
      </p:pic>
    </p:spTree>
    <p:extLst>
      <p:ext uri="{BB962C8B-B14F-4D97-AF65-F5344CB8AC3E}">
        <p14:creationId xmlns:p14="http://schemas.microsoft.com/office/powerpoint/2010/main" val="27555581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o 1">
            <a:extLst>
              <a:ext uri="{FF2B5EF4-FFF2-40B4-BE49-F238E27FC236}">
                <a16:creationId xmlns:a16="http://schemas.microsoft.com/office/drawing/2014/main" id="{BA74D494-408A-4E9A-8CBA-796030CBE8BE}"/>
              </a:ext>
            </a:extLst>
          </p:cNvPr>
          <p:cNvGrpSpPr/>
          <p:nvPr/>
        </p:nvGrpSpPr>
        <p:grpSpPr>
          <a:xfrm>
            <a:off x="-60113" y="101667"/>
            <a:ext cx="8202188" cy="9807304"/>
            <a:chOff x="-60113" y="101667"/>
            <a:chExt cx="8202188" cy="9807304"/>
          </a:xfrm>
        </p:grpSpPr>
        <p:sp>
          <p:nvSpPr>
            <p:cNvPr id="6" name="Paralelogramo 5">
              <a:extLst>
                <a:ext uri="{FF2B5EF4-FFF2-40B4-BE49-F238E27FC236}">
                  <a16:creationId xmlns:a16="http://schemas.microsoft.com/office/drawing/2014/main" id="{47608943-0181-440C-B161-B8EF626947B5}"/>
                </a:ext>
              </a:extLst>
            </p:cNvPr>
            <p:cNvSpPr/>
            <p:nvPr/>
          </p:nvSpPr>
          <p:spPr>
            <a:xfrm>
              <a:off x="41638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Paralelogramo 7">
              <a:extLst>
                <a:ext uri="{FF2B5EF4-FFF2-40B4-BE49-F238E27FC236}">
                  <a16:creationId xmlns:a16="http://schemas.microsoft.com/office/drawing/2014/main" id="{B33DFCE6-CAD3-4C51-BEC3-B49DE3E10F98}"/>
                </a:ext>
              </a:extLst>
            </p:cNvPr>
            <p:cNvSpPr/>
            <p:nvPr/>
          </p:nvSpPr>
          <p:spPr>
            <a:xfrm>
              <a:off x="115806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Paralelogramo 9">
              <a:extLst>
                <a:ext uri="{FF2B5EF4-FFF2-40B4-BE49-F238E27FC236}">
                  <a16:creationId xmlns:a16="http://schemas.microsoft.com/office/drawing/2014/main" id="{E9499F6D-0B37-4682-9B96-B4D34C2EF618}"/>
                </a:ext>
              </a:extLst>
            </p:cNvPr>
            <p:cNvSpPr/>
            <p:nvPr/>
          </p:nvSpPr>
          <p:spPr>
            <a:xfrm>
              <a:off x="189974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13" name="Grupo 12">
              <a:extLst>
                <a:ext uri="{FF2B5EF4-FFF2-40B4-BE49-F238E27FC236}">
                  <a16:creationId xmlns:a16="http://schemas.microsoft.com/office/drawing/2014/main" id="{B9B108D8-2D8D-467D-B61E-DE552F2B74A5}"/>
                </a:ext>
              </a:extLst>
            </p:cNvPr>
            <p:cNvGrpSpPr/>
            <p:nvPr/>
          </p:nvGrpSpPr>
          <p:grpSpPr>
            <a:xfrm>
              <a:off x="355425" y="669897"/>
              <a:ext cx="406400" cy="523220"/>
              <a:chOff x="325120" y="927110"/>
              <a:chExt cx="406400" cy="523220"/>
            </a:xfrm>
          </p:grpSpPr>
          <p:sp>
            <p:nvSpPr>
              <p:cNvPr id="11" name="Elipse 10">
                <a:extLst>
                  <a:ext uri="{FF2B5EF4-FFF2-40B4-BE49-F238E27FC236}">
                    <a16:creationId xmlns:a16="http://schemas.microsoft.com/office/drawing/2014/main" id="{880D7D52-E52E-46A6-9AD5-0FE86D8981B4}"/>
                  </a:ext>
                </a:extLst>
              </p:cNvPr>
              <p:cNvSpPr/>
              <p:nvPr/>
            </p:nvSpPr>
            <p:spPr>
              <a:xfrm>
                <a:off x="325120" y="975360"/>
                <a:ext cx="406400" cy="426720"/>
              </a:xfrm>
              <a:prstGeom prst="ellipse">
                <a:avLst/>
              </a:prstGeom>
              <a:noFill/>
              <a:ln>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CuadroTexto 11">
                <a:extLst>
                  <a:ext uri="{FF2B5EF4-FFF2-40B4-BE49-F238E27FC236}">
                    <a16:creationId xmlns:a16="http://schemas.microsoft.com/office/drawing/2014/main" id="{2E00C428-416A-4D97-97D6-9A76941C2425}"/>
                  </a:ext>
                </a:extLst>
              </p:cNvPr>
              <p:cNvSpPr txBox="1"/>
              <p:nvPr/>
            </p:nvSpPr>
            <p:spPr>
              <a:xfrm>
                <a:off x="349684" y="927110"/>
                <a:ext cx="381836" cy="523220"/>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s-MX" sz="28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L</a:t>
                </a:r>
              </a:p>
            </p:txBody>
          </p:sp>
        </p:grpSp>
        <p:sp>
          <p:nvSpPr>
            <p:cNvPr id="15" name="Elipse 14">
              <a:extLst>
                <a:ext uri="{FF2B5EF4-FFF2-40B4-BE49-F238E27FC236}">
                  <a16:creationId xmlns:a16="http://schemas.microsoft.com/office/drawing/2014/main" id="{1082DC44-6046-4DB4-9D18-B9DE01490DD4}"/>
                </a:ext>
              </a:extLst>
            </p:cNvPr>
            <p:cNvSpPr/>
            <p:nvPr/>
          </p:nvSpPr>
          <p:spPr>
            <a:xfrm>
              <a:off x="911740" y="699102"/>
              <a:ext cx="406400" cy="426720"/>
            </a:xfrm>
            <a:prstGeom prst="ellipse">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CuadroTexto 15">
              <a:extLst>
                <a:ext uri="{FF2B5EF4-FFF2-40B4-BE49-F238E27FC236}">
                  <a16:creationId xmlns:a16="http://schemas.microsoft.com/office/drawing/2014/main" id="{BE575634-FC98-441D-ACDC-E1C8A1435C25}"/>
                </a:ext>
              </a:extLst>
            </p:cNvPr>
            <p:cNvSpPr txBox="1"/>
            <p:nvPr/>
          </p:nvSpPr>
          <p:spPr>
            <a:xfrm>
              <a:off x="859216" y="664837"/>
              <a:ext cx="502061" cy="523220"/>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s-MX" sz="28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M</a:t>
              </a:r>
            </a:p>
          </p:txBody>
        </p:sp>
        <p:sp>
          <p:nvSpPr>
            <p:cNvPr id="18" name="Elipse 17">
              <a:extLst>
                <a:ext uri="{FF2B5EF4-FFF2-40B4-BE49-F238E27FC236}">
                  <a16:creationId xmlns:a16="http://schemas.microsoft.com/office/drawing/2014/main" id="{AB18F75A-0196-4C2E-8DAD-CD0713D15D0C}"/>
                </a:ext>
              </a:extLst>
            </p:cNvPr>
            <p:cNvSpPr/>
            <p:nvPr/>
          </p:nvSpPr>
          <p:spPr>
            <a:xfrm>
              <a:off x="1399789" y="699102"/>
              <a:ext cx="406400" cy="426720"/>
            </a:xfrm>
            <a:prstGeom prst="ellipse">
              <a:avLst/>
            </a:prstGeom>
            <a:no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9" name="CuadroTexto 18">
              <a:extLst>
                <a:ext uri="{FF2B5EF4-FFF2-40B4-BE49-F238E27FC236}">
                  <a16:creationId xmlns:a16="http://schemas.microsoft.com/office/drawing/2014/main" id="{01D9B938-D65D-4623-994E-C181087BDD6E}"/>
                </a:ext>
              </a:extLst>
            </p:cNvPr>
            <p:cNvSpPr txBox="1"/>
            <p:nvPr/>
          </p:nvSpPr>
          <p:spPr>
            <a:xfrm>
              <a:off x="1353233" y="650852"/>
              <a:ext cx="502061" cy="523220"/>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s-MX" sz="28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M</a:t>
              </a:r>
            </a:p>
          </p:txBody>
        </p:sp>
        <p:sp>
          <p:nvSpPr>
            <p:cNvPr id="21" name="Elipse 20">
              <a:extLst>
                <a:ext uri="{FF2B5EF4-FFF2-40B4-BE49-F238E27FC236}">
                  <a16:creationId xmlns:a16="http://schemas.microsoft.com/office/drawing/2014/main" id="{85E30B17-2BF6-437C-83C0-21DA04B245F6}"/>
                </a:ext>
              </a:extLst>
            </p:cNvPr>
            <p:cNvSpPr/>
            <p:nvPr/>
          </p:nvSpPr>
          <p:spPr>
            <a:xfrm>
              <a:off x="1910707" y="682587"/>
              <a:ext cx="406400" cy="426720"/>
            </a:xfrm>
            <a:prstGeom prst="ellipse">
              <a:avLst/>
            </a:prstGeom>
            <a:noFill/>
            <a:ln>
              <a:solidFill>
                <a:srgbClr val="9966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MX" sz="1800" b="0" i="0" u="none" strike="noStrike" kern="1200" cap="none" spc="0" normalizeH="0" baseline="0" noProof="0" dirty="0">
                  <a:ln>
                    <a:noFill/>
                  </a:ln>
                  <a:solidFill>
                    <a:prstClr val="white"/>
                  </a:solidFill>
                  <a:effectLst/>
                  <a:uLnTx/>
                  <a:uFillTx/>
                  <a:latin typeface="Calibri" panose="020F0502020204030204"/>
                  <a:ea typeface="+mn-ea"/>
                  <a:cs typeface="+mn-cs"/>
                </a:rPr>
                <a:t>  </a:t>
              </a:r>
            </a:p>
          </p:txBody>
        </p:sp>
        <p:sp>
          <p:nvSpPr>
            <p:cNvPr id="22" name="CuadroTexto 21">
              <a:extLst>
                <a:ext uri="{FF2B5EF4-FFF2-40B4-BE49-F238E27FC236}">
                  <a16:creationId xmlns:a16="http://schemas.microsoft.com/office/drawing/2014/main" id="{D10FE9A1-28D5-4310-BD57-3A5884781B43}"/>
                </a:ext>
              </a:extLst>
            </p:cNvPr>
            <p:cNvSpPr txBox="1"/>
            <p:nvPr/>
          </p:nvSpPr>
          <p:spPr>
            <a:xfrm>
              <a:off x="1921391" y="682587"/>
              <a:ext cx="310716" cy="523220"/>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s-MX" sz="28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J</a:t>
              </a:r>
            </a:p>
          </p:txBody>
        </p:sp>
        <p:sp>
          <p:nvSpPr>
            <p:cNvPr id="24" name="Elipse 23">
              <a:extLst>
                <a:ext uri="{FF2B5EF4-FFF2-40B4-BE49-F238E27FC236}">
                  <a16:creationId xmlns:a16="http://schemas.microsoft.com/office/drawing/2014/main" id="{8A385A63-D308-45E3-A890-7B5BB1C03A3A}"/>
                </a:ext>
              </a:extLst>
            </p:cNvPr>
            <p:cNvSpPr/>
            <p:nvPr/>
          </p:nvSpPr>
          <p:spPr>
            <a:xfrm>
              <a:off x="2415408" y="714322"/>
              <a:ext cx="406400" cy="426720"/>
            </a:xfrm>
            <a:prstGeom prst="ellipse">
              <a:avLst/>
            </a:prstGeom>
            <a:noFill/>
            <a:ln>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5" name="CuadroTexto 24">
              <a:extLst>
                <a:ext uri="{FF2B5EF4-FFF2-40B4-BE49-F238E27FC236}">
                  <a16:creationId xmlns:a16="http://schemas.microsoft.com/office/drawing/2014/main" id="{675EA713-7166-4AA9-B421-958EB661CA25}"/>
                </a:ext>
              </a:extLst>
            </p:cNvPr>
            <p:cNvSpPr txBox="1"/>
            <p:nvPr/>
          </p:nvSpPr>
          <p:spPr>
            <a:xfrm>
              <a:off x="2395441" y="714322"/>
              <a:ext cx="418704" cy="523220"/>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s-MX" sz="28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V</a:t>
              </a:r>
            </a:p>
          </p:txBody>
        </p:sp>
        <p:grpSp>
          <p:nvGrpSpPr>
            <p:cNvPr id="37" name="Grupo 36">
              <a:extLst>
                <a:ext uri="{FF2B5EF4-FFF2-40B4-BE49-F238E27FC236}">
                  <a16:creationId xmlns:a16="http://schemas.microsoft.com/office/drawing/2014/main" id="{609E6B96-557A-4D3C-965B-8035DA291787}"/>
                </a:ext>
              </a:extLst>
            </p:cNvPr>
            <p:cNvGrpSpPr/>
            <p:nvPr/>
          </p:nvGrpSpPr>
          <p:grpSpPr>
            <a:xfrm>
              <a:off x="3129395" y="101667"/>
              <a:ext cx="3534242" cy="1126339"/>
              <a:chOff x="3024181" y="135293"/>
              <a:chExt cx="3534242" cy="1126339"/>
            </a:xfrm>
          </p:grpSpPr>
          <p:pic>
            <p:nvPicPr>
              <p:cNvPr id="5" name="Imagen 4" descr="Imagen que contiene cuarto, reloj&#10;&#10;Descripción generada automáticamente">
                <a:extLst>
                  <a:ext uri="{FF2B5EF4-FFF2-40B4-BE49-F238E27FC236}">
                    <a16:creationId xmlns:a16="http://schemas.microsoft.com/office/drawing/2014/main" id="{1F8B6B18-BBBC-4E3C-86D9-F00304A47976}"/>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3024181" y="186307"/>
                <a:ext cx="833120" cy="1020354"/>
              </a:xfrm>
              <a:prstGeom prst="rect">
                <a:avLst/>
              </a:prstGeom>
            </p:spPr>
          </p:pic>
          <p:pic>
            <p:nvPicPr>
              <p:cNvPr id="28" name="Imagen 27" descr="Imagen que contiene camiseta&#10;&#10;Descripción generada automáticamente">
                <a:extLst>
                  <a:ext uri="{FF2B5EF4-FFF2-40B4-BE49-F238E27FC236}">
                    <a16:creationId xmlns:a16="http://schemas.microsoft.com/office/drawing/2014/main" id="{E80C588A-7E82-4001-94A5-DE90FC28F930}"/>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3947723" y="135293"/>
                <a:ext cx="586945" cy="1085720"/>
              </a:xfrm>
              <a:prstGeom prst="rect">
                <a:avLst/>
              </a:prstGeom>
            </p:spPr>
          </p:pic>
          <p:pic>
            <p:nvPicPr>
              <p:cNvPr id="30" name="Imagen 29" descr="Imagen que contiene dibujo&#10;&#10;Descripción generada automáticamente">
                <a:extLst>
                  <a:ext uri="{FF2B5EF4-FFF2-40B4-BE49-F238E27FC236}">
                    <a16:creationId xmlns:a16="http://schemas.microsoft.com/office/drawing/2014/main" id="{65450E8D-4A8F-47F5-9A99-0395E3E75608}"/>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4609904" y="149582"/>
                <a:ext cx="586945" cy="1093804"/>
              </a:xfrm>
              <a:prstGeom prst="rect">
                <a:avLst/>
              </a:prstGeom>
            </p:spPr>
          </p:pic>
          <p:pic>
            <p:nvPicPr>
              <p:cNvPr id="32" name="Imagen 31">
                <a:extLst>
                  <a:ext uri="{FF2B5EF4-FFF2-40B4-BE49-F238E27FC236}">
                    <a16:creationId xmlns:a16="http://schemas.microsoft.com/office/drawing/2014/main" id="{360757C7-0204-411C-BC27-46C0D1504D7F}"/>
                  </a:ext>
                </a:extLst>
              </p:cNvPr>
              <p:cNvPicPr>
                <a:picLocks noChangeAspect="1"/>
              </p:cNvPicPr>
              <p:nvPr/>
            </p:nvPicPr>
            <p:blipFill>
              <a:blip r:embed="rId5" cstate="hqprint">
                <a:extLst>
                  <a:ext uri="{28A0092B-C50C-407E-A947-70E740481C1C}">
                    <a14:useLocalDpi xmlns:a14="http://schemas.microsoft.com/office/drawing/2010/main" val="0"/>
                  </a:ext>
                </a:extLst>
              </a:blip>
              <a:stretch>
                <a:fillRect/>
              </a:stretch>
            </p:blipFill>
            <p:spPr>
              <a:xfrm>
                <a:off x="5265190" y="135293"/>
                <a:ext cx="715353" cy="1122383"/>
              </a:xfrm>
              <a:prstGeom prst="rect">
                <a:avLst/>
              </a:prstGeom>
            </p:spPr>
          </p:pic>
          <p:pic>
            <p:nvPicPr>
              <p:cNvPr id="34" name="Imagen 33" descr="Imagen que contiene dibujo&#10;&#10;Descripción generada automáticamente">
                <a:extLst>
                  <a:ext uri="{FF2B5EF4-FFF2-40B4-BE49-F238E27FC236}">
                    <a16:creationId xmlns:a16="http://schemas.microsoft.com/office/drawing/2014/main" id="{69E61F90-5C76-46E5-9AB4-46A4DAD5FA71}"/>
                  </a:ext>
                </a:extLst>
              </p:cNvPr>
              <p:cNvPicPr>
                <a:picLocks noChangeAspect="1"/>
              </p:cNvPicPr>
              <p:nvPr/>
            </p:nvPicPr>
            <p:blipFill>
              <a:blip r:embed="rId6" cstate="hqprint">
                <a:extLst>
                  <a:ext uri="{28A0092B-C50C-407E-A947-70E740481C1C}">
                    <a14:useLocalDpi xmlns:a14="http://schemas.microsoft.com/office/drawing/2010/main" val="0"/>
                  </a:ext>
                </a:extLst>
              </a:blip>
              <a:stretch>
                <a:fillRect/>
              </a:stretch>
            </p:blipFill>
            <p:spPr>
              <a:xfrm>
                <a:off x="5998931" y="164446"/>
                <a:ext cx="559492" cy="1097186"/>
              </a:xfrm>
              <a:prstGeom prst="rect">
                <a:avLst/>
              </a:prstGeom>
            </p:spPr>
          </p:pic>
        </p:grpSp>
        <p:sp>
          <p:nvSpPr>
            <p:cNvPr id="38" name="CuadroTexto 37">
              <a:extLst>
                <a:ext uri="{FF2B5EF4-FFF2-40B4-BE49-F238E27FC236}">
                  <a16:creationId xmlns:a16="http://schemas.microsoft.com/office/drawing/2014/main" id="{C0070B9A-B372-4799-9461-A579B3A946DE}"/>
                </a:ext>
              </a:extLst>
            </p:cNvPr>
            <p:cNvSpPr txBox="1"/>
            <p:nvPr/>
          </p:nvSpPr>
          <p:spPr>
            <a:xfrm>
              <a:off x="38869" y="1433342"/>
              <a:ext cx="7777163"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s-MX" sz="1800" b="0" i="0" u="none" strike="noStrike" kern="1200" cap="none" spc="0" normalizeH="0" baseline="0" noProof="0" dirty="0">
                  <a:ln>
                    <a:noFill/>
                  </a:ln>
                  <a:solidFill>
                    <a:prstClr val="black"/>
                  </a:solidFill>
                  <a:effectLst/>
                  <a:uLnTx/>
                  <a:uFillTx/>
                  <a:latin typeface="Calibri" panose="020F0502020204030204"/>
                  <a:ea typeface="+mn-ea"/>
                  <a:cs typeface="+mn-cs"/>
                </a:rPr>
                <a:t>Situación de Aprendizaje:  </a:t>
              </a:r>
              <a:r>
                <a:rPr kumimoji="0" lang="es-MX" sz="1800" b="1" i="0" u="none" strike="noStrike" kern="1200" cap="none" spc="0" normalizeH="0" baseline="0" noProof="0" dirty="0" smtClean="0">
                  <a:ln>
                    <a:noFill/>
                  </a:ln>
                  <a:solidFill>
                    <a:prstClr val="black"/>
                  </a:solidFill>
                  <a:effectLst/>
                  <a:uLnTx/>
                  <a:uFillTx/>
                  <a:latin typeface="Calibri" panose="020F0502020204030204"/>
                  <a:ea typeface="+mn-ea"/>
                  <a:cs typeface="+mn-cs"/>
                </a:rPr>
                <a:t>APRENDE EN CASA</a:t>
              </a:r>
              <a:endParaRPr kumimoji="0" lang="es-MX" sz="18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9" name="Rectángulo 38">
              <a:extLst>
                <a:ext uri="{FF2B5EF4-FFF2-40B4-BE49-F238E27FC236}">
                  <a16:creationId xmlns:a16="http://schemas.microsoft.com/office/drawing/2014/main" id="{1A3DE5BB-AF26-4C12-B49E-ABDE42CACE67}"/>
                </a:ext>
              </a:extLst>
            </p:cNvPr>
            <p:cNvSpPr/>
            <p:nvPr/>
          </p:nvSpPr>
          <p:spPr>
            <a:xfrm>
              <a:off x="21138" y="1905531"/>
              <a:ext cx="7777162" cy="369332"/>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0" name="CuadroTexto 39">
              <a:extLst>
                <a:ext uri="{FF2B5EF4-FFF2-40B4-BE49-F238E27FC236}">
                  <a16:creationId xmlns:a16="http://schemas.microsoft.com/office/drawing/2014/main" id="{EBB85D41-574F-42BC-9018-63249043977A}"/>
                </a:ext>
              </a:extLst>
            </p:cNvPr>
            <p:cNvSpPr txBox="1"/>
            <p:nvPr/>
          </p:nvSpPr>
          <p:spPr>
            <a:xfrm>
              <a:off x="-60113" y="1913838"/>
              <a:ext cx="7777162" cy="338554"/>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MX" sz="1600" b="1" i="0" u="none" strike="noStrike" kern="1200" cap="none" spc="0" normalizeH="0" baseline="0" noProof="0" dirty="0">
                  <a:ln>
                    <a:noFill/>
                  </a:ln>
                  <a:solidFill>
                    <a:prstClr val="white"/>
                  </a:solidFill>
                  <a:effectLst/>
                  <a:uLnTx/>
                  <a:uFillTx/>
                  <a:latin typeface="Comic Sans MS" panose="030F0702030302020204" pitchFamily="66" charset="0"/>
                  <a:ea typeface="+mn-ea"/>
                  <a:cs typeface="+mn-cs"/>
                </a:rPr>
                <a:t>Campos de formación y/o áreas de desarrollo personal y social a favorecer </a:t>
              </a:r>
            </a:p>
          </p:txBody>
        </p:sp>
        <p:grpSp>
          <p:nvGrpSpPr>
            <p:cNvPr id="72" name="Grupo 71">
              <a:extLst>
                <a:ext uri="{FF2B5EF4-FFF2-40B4-BE49-F238E27FC236}">
                  <a16:creationId xmlns:a16="http://schemas.microsoft.com/office/drawing/2014/main" id="{083CD8EE-5F7D-466F-B780-EFFFBFC05014}"/>
                </a:ext>
              </a:extLst>
            </p:cNvPr>
            <p:cNvGrpSpPr/>
            <p:nvPr/>
          </p:nvGrpSpPr>
          <p:grpSpPr>
            <a:xfrm>
              <a:off x="240392" y="2345731"/>
              <a:ext cx="7381107" cy="626460"/>
              <a:chOff x="-75901" y="2156819"/>
              <a:chExt cx="7381107" cy="626460"/>
            </a:xfrm>
          </p:grpSpPr>
          <p:grpSp>
            <p:nvGrpSpPr>
              <p:cNvPr id="44" name="Grupo 43">
                <a:extLst>
                  <a:ext uri="{FF2B5EF4-FFF2-40B4-BE49-F238E27FC236}">
                    <a16:creationId xmlns:a16="http://schemas.microsoft.com/office/drawing/2014/main" id="{12E0C998-9197-4DCB-81D4-DAD8211FDB84}"/>
                  </a:ext>
                </a:extLst>
              </p:cNvPr>
              <p:cNvGrpSpPr/>
              <p:nvPr/>
            </p:nvGrpSpPr>
            <p:grpSpPr>
              <a:xfrm>
                <a:off x="-75901" y="2156821"/>
                <a:ext cx="1443895" cy="562832"/>
                <a:chOff x="-169219" y="2121401"/>
                <a:chExt cx="1892685" cy="621799"/>
              </a:xfrm>
            </p:grpSpPr>
            <p:sp>
              <p:nvSpPr>
                <p:cNvPr id="42" name="Rectángulo 41">
                  <a:extLst>
                    <a:ext uri="{FF2B5EF4-FFF2-40B4-BE49-F238E27FC236}">
                      <a16:creationId xmlns:a16="http://schemas.microsoft.com/office/drawing/2014/main" id="{C56CE162-DF76-48EA-B669-0B397B284F1D}"/>
                    </a:ext>
                  </a:extLst>
                </p:cNvPr>
                <p:cNvSpPr/>
                <p:nvPr/>
              </p:nvSpPr>
              <p:spPr>
                <a:xfrm>
                  <a:off x="0" y="2121401"/>
                  <a:ext cx="1483360" cy="621799"/>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3" name="CuadroTexto 42">
                  <a:extLst>
                    <a:ext uri="{FF2B5EF4-FFF2-40B4-BE49-F238E27FC236}">
                      <a16:creationId xmlns:a16="http://schemas.microsoft.com/office/drawing/2014/main" id="{4D7A53C4-2AD3-46FF-A6B4-42DB355C7AEA}"/>
                    </a:ext>
                  </a:extLst>
                </p:cNvPr>
                <p:cNvSpPr txBox="1"/>
                <p:nvPr/>
              </p:nvSpPr>
              <p:spPr>
                <a:xfrm>
                  <a:off x="-169219" y="2139829"/>
                  <a:ext cx="1892685" cy="523220"/>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MX" sz="1400" b="1" i="0" u="none" strike="noStrike" kern="1200" cap="none" spc="0" normalizeH="0" baseline="0" noProof="0" dirty="0">
                      <a:ln>
                        <a:noFill/>
                      </a:ln>
                      <a:solidFill>
                        <a:prstClr val="white"/>
                      </a:solidFill>
                      <a:effectLst/>
                      <a:uLnTx/>
                      <a:uFillTx/>
                      <a:latin typeface="Comic Sans MS" panose="030F0702030302020204" pitchFamily="66" charset="0"/>
                      <a:ea typeface="+mn-ea"/>
                      <a:cs typeface="+mn-cs"/>
                    </a:rPr>
                    <a:t>Lenguaje y</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MX" sz="1400" b="1" i="0" u="none" strike="noStrike" kern="1200" cap="none" spc="0" normalizeH="0" baseline="0" noProof="0" dirty="0">
                      <a:ln>
                        <a:noFill/>
                      </a:ln>
                      <a:solidFill>
                        <a:prstClr val="white"/>
                      </a:solidFill>
                      <a:effectLst/>
                      <a:uLnTx/>
                      <a:uFillTx/>
                      <a:latin typeface="Comic Sans MS" panose="030F0702030302020204" pitchFamily="66" charset="0"/>
                      <a:ea typeface="+mn-ea"/>
                      <a:cs typeface="+mn-cs"/>
                    </a:rPr>
                    <a:t>comunicación</a:t>
                  </a:r>
                  <a:endParaRPr kumimoji="0" lang="es-MX" sz="1800" b="1" i="0" u="none" strike="noStrike" kern="1200" cap="none" spc="0" normalizeH="0" baseline="0" noProof="0" dirty="0">
                    <a:ln>
                      <a:noFill/>
                    </a:ln>
                    <a:solidFill>
                      <a:prstClr val="white"/>
                    </a:solidFill>
                    <a:effectLst/>
                    <a:uLnTx/>
                    <a:uFillTx/>
                    <a:latin typeface="Comic Sans MS" panose="030F0702030302020204" pitchFamily="66" charset="0"/>
                    <a:ea typeface="+mn-ea"/>
                    <a:cs typeface="+mn-cs"/>
                  </a:endParaRPr>
                </a:p>
              </p:txBody>
            </p:sp>
          </p:grpSp>
          <p:grpSp>
            <p:nvGrpSpPr>
              <p:cNvPr id="57" name="Grupo 56">
                <a:extLst>
                  <a:ext uri="{FF2B5EF4-FFF2-40B4-BE49-F238E27FC236}">
                    <a16:creationId xmlns:a16="http://schemas.microsoft.com/office/drawing/2014/main" id="{1E968DB6-DCB7-4FE7-A0A4-1B7F8505EC91}"/>
                  </a:ext>
                </a:extLst>
              </p:cNvPr>
              <p:cNvGrpSpPr/>
              <p:nvPr/>
            </p:nvGrpSpPr>
            <p:grpSpPr>
              <a:xfrm>
                <a:off x="1121597" y="2156821"/>
                <a:ext cx="1443895" cy="562832"/>
                <a:chOff x="-171552" y="2121401"/>
                <a:chExt cx="1892685" cy="621799"/>
              </a:xfrm>
            </p:grpSpPr>
            <p:sp>
              <p:nvSpPr>
                <p:cNvPr id="58" name="Rectángulo 57">
                  <a:extLst>
                    <a:ext uri="{FF2B5EF4-FFF2-40B4-BE49-F238E27FC236}">
                      <a16:creationId xmlns:a16="http://schemas.microsoft.com/office/drawing/2014/main" id="{056A7F68-4482-4BD8-A9D9-2C976EF8C389}"/>
                    </a:ext>
                  </a:extLst>
                </p:cNvPr>
                <p:cNvSpPr/>
                <p:nvPr/>
              </p:nvSpPr>
              <p:spPr>
                <a:xfrm>
                  <a:off x="0" y="2121401"/>
                  <a:ext cx="1483360" cy="621799"/>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9" name="CuadroTexto 58">
                  <a:extLst>
                    <a:ext uri="{FF2B5EF4-FFF2-40B4-BE49-F238E27FC236}">
                      <a16:creationId xmlns:a16="http://schemas.microsoft.com/office/drawing/2014/main" id="{0E5E6861-0F13-4038-B433-32662CD9813E}"/>
                    </a:ext>
                  </a:extLst>
                </p:cNvPr>
                <p:cNvSpPr txBox="1"/>
                <p:nvPr/>
              </p:nvSpPr>
              <p:spPr>
                <a:xfrm>
                  <a:off x="-171552" y="2139829"/>
                  <a:ext cx="1892685" cy="578036"/>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MX" sz="1400" b="1" i="0" u="none" strike="noStrike" kern="1200" cap="none" spc="0" normalizeH="0" baseline="0" noProof="0" dirty="0">
                      <a:ln>
                        <a:noFill/>
                      </a:ln>
                      <a:solidFill>
                        <a:prstClr val="white"/>
                      </a:solidFill>
                      <a:effectLst/>
                      <a:uLnTx/>
                      <a:uFillTx/>
                      <a:latin typeface="Comic Sans MS" panose="030F0702030302020204" pitchFamily="66" charset="0"/>
                      <a:ea typeface="+mn-ea"/>
                      <a:cs typeface="+mn-cs"/>
                    </a:rPr>
                    <a:t>Pensamiento </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MX" sz="1400" b="1" i="0" u="none" strike="noStrike" kern="1200" cap="none" spc="0" normalizeH="0" baseline="0" noProof="0" dirty="0">
                      <a:ln>
                        <a:noFill/>
                      </a:ln>
                      <a:solidFill>
                        <a:prstClr val="white"/>
                      </a:solidFill>
                      <a:effectLst/>
                      <a:uLnTx/>
                      <a:uFillTx/>
                      <a:latin typeface="Comic Sans MS" panose="030F0702030302020204" pitchFamily="66" charset="0"/>
                      <a:ea typeface="+mn-ea"/>
                      <a:cs typeface="+mn-cs"/>
                    </a:rPr>
                    <a:t>matemático</a:t>
                  </a:r>
                  <a:endParaRPr kumimoji="0" lang="es-MX" sz="1800" b="1" i="0" u="none" strike="noStrike" kern="1200" cap="none" spc="0" normalizeH="0" baseline="0" noProof="0" dirty="0">
                    <a:ln>
                      <a:noFill/>
                    </a:ln>
                    <a:solidFill>
                      <a:prstClr val="white"/>
                    </a:solidFill>
                    <a:effectLst/>
                    <a:uLnTx/>
                    <a:uFillTx/>
                    <a:latin typeface="Comic Sans MS" panose="030F0702030302020204" pitchFamily="66" charset="0"/>
                    <a:ea typeface="+mn-ea"/>
                    <a:cs typeface="+mn-cs"/>
                  </a:endParaRPr>
                </a:p>
              </p:txBody>
            </p:sp>
          </p:grpSp>
          <p:grpSp>
            <p:nvGrpSpPr>
              <p:cNvPr id="60" name="Grupo 59">
                <a:extLst>
                  <a:ext uri="{FF2B5EF4-FFF2-40B4-BE49-F238E27FC236}">
                    <a16:creationId xmlns:a16="http://schemas.microsoft.com/office/drawing/2014/main" id="{DE412BE8-0BFB-42DA-A279-3E2C07EC4A7C}"/>
                  </a:ext>
                </a:extLst>
              </p:cNvPr>
              <p:cNvGrpSpPr/>
              <p:nvPr/>
            </p:nvGrpSpPr>
            <p:grpSpPr>
              <a:xfrm>
                <a:off x="2280098" y="2156826"/>
                <a:ext cx="1443895" cy="626453"/>
                <a:chOff x="-204663" y="2121401"/>
                <a:chExt cx="1892685" cy="692084"/>
              </a:xfrm>
            </p:grpSpPr>
            <p:sp>
              <p:nvSpPr>
                <p:cNvPr id="61" name="Rectángulo 60">
                  <a:extLst>
                    <a:ext uri="{FF2B5EF4-FFF2-40B4-BE49-F238E27FC236}">
                      <a16:creationId xmlns:a16="http://schemas.microsoft.com/office/drawing/2014/main" id="{E36C0324-4B51-4ECA-9891-55F658027BAB}"/>
                    </a:ext>
                  </a:extLst>
                </p:cNvPr>
                <p:cNvSpPr/>
                <p:nvPr/>
              </p:nvSpPr>
              <p:spPr>
                <a:xfrm>
                  <a:off x="0" y="2121401"/>
                  <a:ext cx="1483360" cy="621799"/>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2" name="CuadroTexto 61">
                  <a:extLst>
                    <a:ext uri="{FF2B5EF4-FFF2-40B4-BE49-F238E27FC236}">
                      <a16:creationId xmlns:a16="http://schemas.microsoft.com/office/drawing/2014/main" id="{8583341A-D28C-4BAF-AADF-7019A81EC3A9}"/>
                    </a:ext>
                  </a:extLst>
                </p:cNvPr>
                <p:cNvSpPr txBox="1"/>
                <p:nvPr/>
              </p:nvSpPr>
              <p:spPr>
                <a:xfrm>
                  <a:off x="-204663" y="2150444"/>
                  <a:ext cx="1892685" cy="663041"/>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MX" sz="1100" b="1" i="0" u="none" strike="noStrike" kern="1200" cap="none" spc="0" normalizeH="0" baseline="0" noProof="0" dirty="0">
                      <a:ln>
                        <a:noFill/>
                      </a:ln>
                      <a:solidFill>
                        <a:prstClr val="white"/>
                      </a:solidFill>
                      <a:effectLst/>
                      <a:uLnTx/>
                      <a:uFillTx/>
                      <a:latin typeface="Comic Sans MS" panose="030F0702030302020204" pitchFamily="66" charset="0"/>
                      <a:ea typeface="+mn-ea"/>
                      <a:cs typeface="+mn-cs"/>
                    </a:rPr>
                    <a:t>Exploración del mundo natural y social</a:t>
                  </a:r>
                  <a:endParaRPr kumimoji="0" lang="es-MX" sz="1400" b="1" i="0" u="none" strike="noStrike" kern="1200" cap="none" spc="0" normalizeH="0" baseline="0" noProof="0" dirty="0">
                    <a:ln>
                      <a:noFill/>
                    </a:ln>
                    <a:solidFill>
                      <a:prstClr val="white"/>
                    </a:solidFill>
                    <a:effectLst/>
                    <a:uLnTx/>
                    <a:uFillTx/>
                    <a:latin typeface="Comic Sans MS" panose="030F0702030302020204" pitchFamily="66" charset="0"/>
                    <a:ea typeface="+mn-ea"/>
                    <a:cs typeface="+mn-cs"/>
                  </a:endParaRPr>
                </a:p>
              </p:txBody>
            </p:sp>
          </p:grpSp>
          <p:grpSp>
            <p:nvGrpSpPr>
              <p:cNvPr id="63" name="Grupo 62">
                <a:extLst>
                  <a:ext uri="{FF2B5EF4-FFF2-40B4-BE49-F238E27FC236}">
                    <a16:creationId xmlns:a16="http://schemas.microsoft.com/office/drawing/2014/main" id="{E8EB032D-ACCC-40F9-AC96-D4AD28491475}"/>
                  </a:ext>
                </a:extLst>
              </p:cNvPr>
              <p:cNvGrpSpPr/>
              <p:nvPr/>
            </p:nvGrpSpPr>
            <p:grpSpPr>
              <a:xfrm>
                <a:off x="3367730" y="2156821"/>
                <a:ext cx="1443895" cy="562832"/>
                <a:chOff x="-359582" y="2121401"/>
                <a:chExt cx="1892685" cy="621799"/>
              </a:xfrm>
            </p:grpSpPr>
            <p:sp>
              <p:nvSpPr>
                <p:cNvPr id="64" name="Rectángulo 63">
                  <a:extLst>
                    <a:ext uri="{FF2B5EF4-FFF2-40B4-BE49-F238E27FC236}">
                      <a16:creationId xmlns:a16="http://schemas.microsoft.com/office/drawing/2014/main" id="{D258DB9C-57AA-4856-BAE0-1F787B576215}"/>
                    </a:ext>
                  </a:extLst>
                </p:cNvPr>
                <p:cNvSpPr/>
                <p:nvPr/>
              </p:nvSpPr>
              <p:spPr>
                <a:xfrm>
                  <a:off x="0" y="2121401"/>
                  <a:ext cx="1483360" cy="621799"/>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5" name="CuadroTexto 64">
                  <a:extLst>
                    <a:ext uri="{FF2B5EF4-FFF2-40B4-BE49-F238E27FC236}">
                      <a16:creationId xmlns:a16="http://schemas.microsoft.com/office/drawing/2014/main" id="{80935E19-64EA-4D41-9A3C-8E6C14C1C24B}"/>
                    </a:ext>
                  </a:extLst>
                </p:cNvPr>
                <p:cNvSpPr txBox="1"/>
                <p:nvPr/>
              </p:nvSpPr>
              <p:spPr>
                <a:xfrm>
                  <a:off x="-359582" y="2259260"/>
                  <a:ext cx="1892685" cy="340022"/>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MX" sz="1400" b="1" i="0" u="none" strike="noStrike" kern="1200" cap="none" spc="0" normalizeH="0" baseline="0" noProof="0" dirty="0">
                      <a:ln>
                        <a:noFill/>
                      </a:ln>
                      <a:solidFill>
                        <a:prstClr val="white"/>
                      </a:solidFill>
                      <a:effectLst/>
                      <a:uLnTx/>
                      <a:uFillTx/>
                      <a:latin typeface="Comic Sans MS" panose="030F0702030302020204" pitchFamily="66" charset="0"/>
                      <a:ea typeface="+mn-ea"/>
                      <a:cs typeface="+mn-cs"/>
                    </a:rPr>
                    <a:t>Artes</a:t>
                  </a:r>
                  <a:endParaRPr kumimoji="0" lang="es-MX" sz="1800" b="1" i="0" u="none" strike="noStrike" kern="1200" cap="none" spc="0" normalizeH="0" baseline="0" noProof="0" dirty="0">
                    <a:ln>
                      <a:noFill/>
                    </a:ln>
                    <a:solidFill>
                      <a:prstClr val="white"/>
                    </a:solidFill>
                    <a:effectLst/>
                    <a:uLnTx/>
                    <a:uFillTx/>
                    <a:latin typeface="Comic Sans MS" panose="030F0702030302020204" pitchFamily="66" charset="0"/>
                    <a:ea typeface="+mn-ea"/>
                    <a:cs typeface="+mn-cs"/>
                  </a:endParaRPr>
                </a:p>
              </p:txBody>
            </p:sp>
          </p:grpSp>
          <p:grpSp>
            <p:nvGrpSpPr>
              <p:cNvPr id="66" name="Grupo 65">
                <a:extLst>
                  <a:ext uri="{FF2B5EF4-FFF2-40B4-BE49-F238E27FC236}">
                    <a16:creationId xmlns:a16="http://schemas.microsoft.com/office/drawing/2014/main" id="{BFD2444E-F5BD-4D9A-B193-C16DC1378FBA}"/>
                  </a:ext>
                </a:extLst>
              </p:cNvPr>
              <p:cNvGrpSpPr/>
              <p:nvPr/>
            </p:nvGrpSpPr>
            <p:grpSpPr>
              <a:xfrm>
                <a:off x="4676184" y="2156819"/>
                <a:ext cx="1443895" cy="562832"/>
                <a:chOff x="-177539" y="2121399"/>
                <a:chExt cx="1892685" cy="621799"/>
              </a:xfrm>
            </p:grpSpPr>
            <p:sp>
              <p:nvSpPr>
                <p:cNvPr id="67" name="Rectángulo 66">
                  <a:extLst>
                    <a:ext uri="{FF2B5EF4-FFF2-40B4-BE49-F238E27FC236}">
                      <a16:creationId xmlns:a16="http://schemas.microsoft.com/office/drawing/2014/main" id="{7124B3F4-60CA-476B-BC85-C9A19C47FFA8}"/>
                    </a:ext>
                  </a:extLst>
                </p:cNvPr>
                <p:cNvSpPr/>
                <p:nvPr/>
              </p:nvSpPr>
              <p:spPr>
                <a:xfrm>
                  <a:off x="49096" y="2121399"/>
                  <a:ext cx="1483359" cy="621799"/>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8" name="CuadroTexto 67">
                  <a:extLst>
                    <a:ext uri="{FF2B5EF4-FFF2-40B4-BE49-F238E27FC236}">
                      <a16:creationId xmlns:a16="http://schemas.microsoft.com/office/drawing/2014/main" id="{A9F5438C-023C-4607-A434-6E5095D48236}"/>
                    </a:ext>
                  </a:extLst>
                </p:cNvPr>
                <p:cNvSpPr txBox="1"/>
                <p:nvPr/>
              </p:nvSpPr>
              <p:spPr>
                <a:xfrm>
                  <a:off x="-177539" y="2150449"/>
                  <a:ext cx="1892685" cy="578037"/>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MX" sz="1400" b="1" i="0" u="none" strike="noStrike" kern="1200" cap="none" spc="0" normalizeH="0" baseline="0" noProof="0" dirty="0">
                      <a:ln>
                        <a:noFill/>
                      </a:ln>
                      <a:solidFill>
                        <a:prstClr val="white"/>
                      </a:solidFill>
                      <a:effectLst/>
                      <a:uLnTx/>
                      <a:uFillTx/>
                      <a:latin typeface="Comic Sans MS" panose="030F0702030302020204" pitchFamily="66" charset="0"/>
                      <a:ea typeface="+mn-ea"/>
                      <a:cs typeface="+mn-cs"/>
                    </a:rPr>
                    <a:t>Educación </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MX" sz="1400" b="1" i="0" u="none" strike="noStrike" kern="1200" cap="none" spc="0" normalizeH="0" baseline="0" noProof="0" dirty="0">
                      <a:ln>
                        <a:noFill/>
                      </a:ln>
                      <a:solidFill>
                        <a:prstClr val="white"/>
                      </a:solidFill>
                      <a:effectLst/>
                      <a:uLnTx/>
                      <a:uFillTx/>
                      <a:latin typeface="Comic Sans MS" panose="030F0702030302020204" pitchFamily="66" charset="0"/>
                      <a:ea typeface="+mn-ea"/>
                      <a:cs typeface="+mn-cs"/>
                    </a:rPr>
                    <a:t>Física</a:t>
                  </a:r>
                  <a:endParaRPr kumimoji="0" lang="es-MX" sz="1800" b="1" i="0" u="none" strike="noStrike" kern="1200" cap="none" spc="0" normalizeH="0" baseline="0" noProof="0" dirty="0">
                    <a:ln>
                      <a:noFill/>
                    </a:ln>
                    <a:solidFill>
                      <a:prstClr val="white"/>
                    </a:solidFill>
                    <a:effectLst/>
                    <a:uLnTx/>
                    <a:uFillTx/>
                    <a:latin typeface="Comic Sans MS" panose="030F0702030302020204" pitchFamily="66" charset="0"/>
                    <a:ea typeface="+mn-ea"/>
                    <a:cs typeface="+mn-cs"/>
                  </a:endParaRPr>
                </a:p>
              </p:txBody>
            </p:sp>
          </p:grpSp>
          <p:grpSp>
            <p:nvGrpSpPr>
              <p:cNvPr id="69" name="Grupo 68">
                <a:extLst>
                  <a:ext uri="{FF2B5EF4-FFF2-40B4-BE49-F238E27FC236}">
                    <a16:creationId xmlns:a16="http://schemas.microsoft.com/office/drawing/2014/main" id="{17AF4C5C-C2C8-4DED-BAD5-5F76BDE17A81}"/>
                  </a:ext>
                </a:extLst>
              </p:cNvPr>
              <p:cNvGrpSpPr/>
              <p:nvPr/>
            </p:nvGrpSpPr>
            <p:grpSpPr>
              <a:xfrm>
                <a:off x="5861311" y="2164898"/>
                <a:ext cx="1443895" cy="562832"/>
                <a:chOff x="-204658" y="2121401"/>
                <a:chExt cx="1892685" cy="621799"/>
              </a:xfrm>
            </p:grpSpPr>
            <p:sp>
              <p:nvSpPr>
                <p:cNvPr id="70" name="Rectángulo 69">
                  <a:extLst>
                    <a:ext uri="{FF2B5EF4-FFF2-40B4-BE49-F238E27FC236}">
                      <a16:creationId xmlns:a16="http://schemas.microsoft.com/office/drawing/2014/main" id="{5D5778F5-4584-429E-A2A1-9F50E2EFC902}"/>
                    </a:ext>
                  </a:extLst>
                </p:cNvPr>
                <p:cNvSpPr/>
                <p:nvPr/>
              </p:nvSpPr>
              <p:spPr>
                <a:xfrm>
                  <a:off x="0" y="2121401"/>
                  <a:ext cx="1483360" cy="621799"/>
                </a:xfrm>
                <a:prstGeom prst="rect">
                  <a:avLst/>
                </a:prstGeom>
                <a:solidFill>
                  <a:srgbClr val="CC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1" name="CuadroTexto 70">
                  <a:extLst>
                    <a:ext uri="{FF2B5EF4-FFF2-40B4-BE49-F238E27FC236}">
                      <a16:creationId xmlns:a16="http://schemas.microsoft.com/office/drawing/2014/main" id="{2A0E006F-6BFA-4E67-AD34-573EC50C0460}"/>
                    </a:ext>
                  </a:extLst>
                </p:cNvPr>
                <p:cNvSpPr txBox="1"/>
                <p:nvPr/>
              </p:nvSpPr>
              <p:spPr>
                <a:xfrm>
                  <a:off x="-204658" y="2154500"/>
                  <a:ext cx="1892685" cy="476030"/>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MX" sz="1100" b="1" i="0" u="none" strike="noStrike" kern="1200" cap="none" spc="0" normalizeH="0" baseline="0" noProof="0" dirty="0">
                      <a:ln>
                        <a:noFill/>
                      </a:ln>
                      <a:solidFill>
                        <a:prstClr val="white"/>
                      </a:solidFill>
                      <a:effectLst/>
                      <a:uLnTx/>
                      <a:uFillTx/>
                      <a:latin typeface="Comic Sans MS" panose="030F0702030302020204" pitchFamily="66" charset="0"/>
                      <a:ea typeface="+mn-ea"/>
                      <a:cs typeface="+mn-cs"/>
                    </a:rPr>
                    <a:t>Educación Socioemocional</a:t>
                  </a:r>
                  <a:endParaRPr kumimoji="0" lang="es-MX" sz="1400" b="1" i="0" u="none" strike="noStrike" kern="1200" cap="none" spc="0" normalizeH="0" baseline="0" noProof="0" dirty="0">
                    <a:ln>
                      <a:noFill/>
                    </a:ln>
                    <a:solidFill>
                      <a:prstClr val="white"/>
                    </a:solidFill>
                    <a:effectLst/>
                    <a:uLnTx/>
                    <a:uFillTx/>
                    <a:latin typeface="Comic Sans MS" panose="030F0702030302020204" pitchFamily="66" charset="0"/>
                    <a:ea typeface="+mn-ea"/>
                    <a:cs typeface="+mn-cs"/>
                  </a:endParaRPr>
                </a:p>
              </p:txBody>
            </p:sp>
          </p:grpSp>
        </p:grpSp>
        <p:grpSp>
          <p:nvGrpSpPr>
            <p:cNvPr id="170" name="Grupo 169">
              <a:extLst>
                <a:ext uri="{FF2B5EF4-FFF2-40B4-BE49-F238E27FC236}">
                  <a16:creationId xmlns:a16="http://schemas.microsoft.com/office/drawing/2014/main" id="{5B59E4B5-6825-43CA-9212-E5117CC64809}"/>
                </a:ext>
              </a:extLst>
            </p:cNvPr>
            <p:cNvGrpSpPr/>
            <p:nvPr/>
          </p:nvGrpSpPr>
          <p:grpSpPr>
            <a:xfrm>
              <a:off x="166339" y="3077681"/>
              <a:ext cx="7777163" cy="454209"/>
              <a:chOff x="27396" y="2784923"/>
              <a:chExt cx="7777163" cy="454209"/>
            </a:xfrm>
          </p:grpSpPr>
          <p:sp>
            <p:nvSpPr>
              <p:cNvPr id="74" name="CuadroTexto 73">
                <a:extLst>
                  <a:ext uri="{FF2B5EF4-FFF2-40B4-BE49-F238E27FC236}">
                    <a16:creationId xmlns:a16="http://schemas.microsoft.com/office/drawing/2014/main" id="{7B12804B-9A35-41DE-B9A4-27DE69161C79}"/>
                  </a:ext>
                </a:extLst>
              </p:cNvPr>
              <p:cNvSpPr txBox="1"/>
              <p:nvPr/>
            </p:nvSpPr>
            <p:spPr>
              <a:xfrm>
                <a:off x="27396" y="2826359"/>
                <a:ext cx="7777163"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s-MX" sz="16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La jornada de trabajo fue</a:t>
                </a:r>
                <a:r>
                  <a:rPr kumimoji="0" lang="es-MX" sz="1800" b="0" i="0" u="none" strike="noStrike" kern="1200" cap="none" spc="0" normalizeH="0" baseline="0" noProof="0" dirty="0">
                    <a:ln>
                      <a:noFill/>
                    </a:ln>
                    <a:solidFill>
                      <a:prstClr val="black"/>
                    </a:solidFill>
                    <a:effectLst/>
                    <a:uLnTx/>
                    <a:uFillTx/>
                    <a:latin typeface="Calibri" panose="020F0502020204030204"/>
                    <a:ea typeface="+mn-ea"/>
                    <a:cs typeface="+mn-cs"/>
                  </a:rPr>
                  <a:t>:</a:t>
                </a:r>
              </a:p>
            </p:txBody>
          </p:sp>
          <p:sp>
            <p:nvSpPr>
              <p:cNvPr id="76" name="Paralelogramo 75">
                <a:extLst>
                  <a:ext uri="{FF2B5EF4-FFF2-40B4-BE49-F238E27FC236}">
                    <a16:creationId xmlns:a16="http://schemas.microsoft.com/office/drawing/2014/main" id="{60A599B8-BE07-4BBA-A281-EF28C0090E28}"/>
                  </a:ext>
                </a:extLst>
              </p:cNvPr>
              <p:cNvSpPr/>
              <p:nvPr/>
            </p:nvSpPr>
            <p:spPr>
              <a:xfrm>
                <a:off x="2727259" y="2784923"/>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8" name="Paralelogramo 77">
                <a:extLst>
                  <a:ext uri="{FF2B5EF4-FFF2-40B4-BE49-F238E27FC236}">
                    <a16:creationId xmlns:a16="http://schemas.microsoft.com/office/drawing/2014/main" id="{91849B54-4BCF-4048-99A2-AC8047873550}"/>
                  </a:ext>
                </a:extLst>
              </p:cNvPr>
              <p:cNvSpPr/>
              <p:nvPr/>
            </p:nvSpPr>
            <p:spPr>
              <a:xfrm>
                <a:off x="3783995"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0" name="Paralelogramo 79">
                <a:extLst>
                  <a:ext uri="{FF2B5EF4-FFF2-40B4-BE49-F238E27FC236}">
                    <a16:creationId xmlns:a16="http://schemas.microsoft.com/office/drawing/2014/main" id="{B064F40E-1706-4DE7-BFB7-44057684112C}"/>
                  </a:ext>
                </a:extLst>
              </p:cNvPr>
              <p:cNvSpPr/>
              <p:nvPr/>
            </p:nvSpPr>
            <p:spPr>
              <a:xfrm>
                <a:off x="4936360"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2" name="Paralelogramo 81">
                <a:extLst>
                  <a:ext uri="{FF2B5EF4-FFF2-40B4-BE49-F238E27FC236}">
                    <a16:creationId xmlns:a16="http://schemas.microsoft.com/office/drawing/2014/main" id="{9A495760-0A05-4BBF-A6A0-798DA9FF3403}"/>
                  </a:ext>
                </a:extLst>
              </p:cNvPr>
              <p:cNvSpPr/>
              <p:nvPr/>
            </p:nvSpPr>
            <p:spPr>
              <a:xfrm>
                <a:off x="6135240" y="2812412"/>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3" name="CuadroTexto 82">
                <a:extLst>
                  <a:ext uri="{FF2B5EF4-FFF2-40B4-BE49-F238E27FC236}">
                    <a16:creationId xmlns:a16="http://schemas.microsoft.com/office/drawing/2014/main" id="{967DD3A9-200C-4C55-8BC5-CCE26BA059E2}"/>
                  </a:ext>
                </a:extLst>
              </p:cNvPr>
              <p:cNvSpPr txBox="1"/>
              <p:nvPr/>
            </p:nvSpPr>
            <p:spPr>
              <a:xfrm>
                <a:off x="2788271" y="2881579"/>
                <a:ext cx="914591" cy="307777"/>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s-MX" sz="14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Exitosa</a:t>
                </a:r>
              </a:p>
            </p:txBody>
          </p:sp>
          <p:sp>
            <p:nvSpPr>
              <p:cNvPr id="85" name="CuadroTexto 84">
                <a:extLst>
                  <a:ext uri="{FF2B5EF4-FFF2-40B4-BE49-F238E27FC236}">
                    <a16:creationId xmlns:a16="http://schemas.microsoft.com/office/drawing/2014/main" id="{F09B523F-8A7C-480D-8661-5FA4C6F2E91D}"/>
                  </a:ext>
                </a:extLst>
              </p:cNvPr>
              <p:cNvSpPr txBox="1"/>
              <p:nvPr/>
            </p:nvSpPr>
            <p:spPr>
              <a:xfrm>
                <a:off x="3902327" y="2884214"/>
                <a:ext cx="914400" cy="307777"/>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s-MX" sz="14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Buena</a:t>
                </a:r>
              </a:p>
            </p:txBody>
          </p:sp>
          <p:sp>
            <p:nvSpPr>
              <p:cNvPr id="87" name="CuadroTexto 86">
                <a:extLst>
                  <a:ext uri="{FF2B5EF4-FFF2-40B4-BE49-F238E27FC236}">
                    <a16:creationId xmlns:a16="http://schemas.microsoft.com/office/drawing/2014/main" id="{738EC69C-9FF1-417C-B72A-2D7D20847ECA}"/>
                  </a:ext>
                </a:extLst>
              </p:cNvPr>
              <p:cNvSpPr txBox="1"/>
              <p:nvPr/>
            </p:nvSpPr>
            <p:spPr>
              <a:xfrm>
                <a:off x="4984176" y="2894967"/>
                <a:ext cx="914400" cy="307777"/>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s-MX" sz="14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Regular</a:t>
                </a:r>
                <a:endParaRPr kumimoji="0" lang="es-MX" sz="11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89" name="CuadroTexto 88">
                <a:extLst>
                  <a:ext uri="{FF2B5EF4-FFF2-40B4-BE49-F238E27FC236}">
                    <a16:creationId xmlns:a16="http://schemas.microsoft.com/office/drawing/2014/main" id="{1D108D3C-EB07-407F-9F55-E69D4D110D55}"/>
                  </a:ext>
                </a:extLst>
              </p:cNvPr>
              <p:cNvSpPr txBox="1"/>
              <p:nvPr/>
            </p:nvSpPr>
            <p:spPr>
              <a:xfrm>
                <a:off x="6341522" y="2894967"/>
                <a:ext cx="914400" cy="307777"/>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s-MX" sz="14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Mala</a:t>
                </a:r>
                <a:endParaRPr kumimoji="0" lang="es-MX" sz="1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grpSp>
        <p:grpSp>
          <p:nvGrpSpPr>
            <p:cNvPr id="169" name="Grupo 168">
              <a:extLst>
                <a:ext uri="{FF2B5EF4-FFF2-40B4-BE49-F238E27FC236}">
                  <a16:creationId xmlns:a16="http://schemas.microsoft.com/office/drawing/2014/main" id="{F98882BD-1128-4333-AD3C-C99E090A88D9}"/>
                </a:ext>
              </a:extLst>
            </p:cNvPr>
            <p:cNvGrpSpPr/>
            <p:nvPr/>
          </p:nvGrpSpPr>
          <p:grpSpPr>
            <a:xfrm>
              <a:off x="-60113" y="3701185"/>
              <a:ext cx="7866108" cy="1837511"/>
              <a:chOff x="-104586" y="3258293"/>
              <a:chExt cx="7866108" cy="1837511"/>
            </a:xfrm>
          </p:grpSpPr>
          <p:grpSp>
            <p:nvGrpSpPr>
              <p:cNvPr id="90" name="Grupo 89">
                <a:extLst>
                  <a:ext uri="{FF2B5EF4-FFF2-40B4-BE49-F238E27FC236}">
                    <a16:creationId xmlns:a16="http://schemas.microsoft.com/office/drawing/2014/main" id="{F98E8578-A55C-4D5A-B67B-F07061ED95EB}"/>
                  </a:ext>
                </a:extLst>
              </p:cNvPr>
              <p:cNvGrpSpPr/>
              <p:nvPr/>
            </p:nvGrpSpPr>
            <p:grpSpPr>
              <a:xfrm>
                <a:off x="-104586" y="3258293"/>
                <a:ext cx="7866108" cy="369332"/>
                <a:chOff x="-88946" y="1730772"/>
                <a:chExt cx="7866108" cy="369332"/>
              </a:xfrm>
            </p:grpSpPr>
            <p:sp>
              <p:nvSpPr>
                <p:cNvPr id="92" name="Rectángulo 91">
                  <a:extLst>
                    <a:ext uri="{FF2B5EF4-FFF2-40B4-BE49-F238E27FC236}">
                      <a16:creationId xmlns:a16="http://schemas.microsoft.com/office/drawing/2014/main" id="{5D321D22-2312-4122-957D-75CC9CBC1D04}"/>
                    </a:ext>
                  </a:extLst>
                </p:cNvPr>
                <p:cNvSpPr/>
                <p:nvPr/>
              </p:nvSpPr>
              <p:spPr>
                <a:xfrm>
                  <a:off x="0" y="1730772"/>
                  <a:ext cx="7777162" cy="369332"/>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3" name="CuadroTexto 92">
                  <a:extLst>
                    <a:ext uri="{FF2B5EF4-FFF2-40B4-BE49-F238E27FC236}">
                      <a16:creationId xmlns:a16="http://schemas.microsoft.com/office/drawing/2014/main" id="{CB4390D6-35FA-450B-A1D5-337BF7ED9267}"/>
                    </a:ext>
                  </a:extLst>
                </p:cNvPr>
                <p:cNvSpPr txBox="1"/>
                <p:nvPr/>
              </p:nvSpPr>
              <p:spPr>
                <a:xfrm>
                  <a:off x="-88946" y="1737642"/>
                  <a:ext cx="7777162" cy="338554"/>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MX" sz="1600" b="1" i="0" u="none" strike="noStrike" kern="1200" cap="none" spc="0" normalizeH="0" baseline="0" noProof="0" dirty="0">
                      <a:ln>
                        <a:noFill/>
                      </a:ln>
                      <a:solidFill>
                        <a:prstClr val="white"/>
                      </a:solidFill>
                      <a:effectLst/>
                      <a:uLnTx/>
                      <a:uFillTx/>
                      <a:latin typeface="Comic Sans MS" panose="030F0702030302020204" pitchFamily="66" charset="0"/>
                      <a:ea typeface="+mn-ea"/>
                      <a:cs typeface="+mn-cs"/>
                    </a:rPr>
                    <a:t>Aspectos de la planeación didáctica </a:t>
                  </a:r>
                </a:p>
              </p:txBody>
            </p:sp>
          </p:grpSp>
          <p:sp>
            <p:nvSpPr>
              <p:cNvPr id="99" name="CuadroTexto 98">
                <a:extLst>
                  <a:ext uri="{FF2B5EF4-FFF2-40B4-BE49-F238E27FC236}">
                    <a16:creationId xmlns:a16="http://schemas.microsoft.com/office/drawing/2014/main" id="{2C45F712-0E0F-4056-B8C7-58165A752422}"/>
                  </a:ext>
                </a:extLst>
              </p:cNvPr>
              <p:cNvSpPr txBox="1"/>
              <p:nvPr/>
            </p:nvSpPr>
            <p:spPr>
              <a:xfrm>
                <a:off x="-44436" y="3618476"/>
                <a:ext cx="7777163" cy="1477328"/>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s-MX" sz="14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      </a:t>
                </a:r>
                <a:r>
                  <a:rPr kumimoji="0" lang="es-MX" sz="12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Logro de los aprendizajes esperados </a:t>
                </a:r>
                <a:endParaRPr kumimoji="0" lang="es-MX" sz="14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s-MX" sz="14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      </a:t>
                </a:r>
                <a:r>
                  <a:rPr kumimoji="0" lang="es-MX" sz="12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Materiales educativos adecuados</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       Nivel de complejidad adecuado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       Organización adecuada</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       Tiempo planeado correctamente</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       Actividades planeadas conforme a lo planeado </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s-MX" sz="1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01" name="Elipse 100">
                <a:extLst>
                  <a:ext uri="{FF2B5EF4-FFF2-40B4-BE49-F238E27FC236}">
                    <a16:creationId xmlns:a16="http://schemas.microsoft.com/office/drawing/2014/main" id="{4A5C0622-884D-49F4-B550-4041500CA3C7}"/>
                  </a:ext>
                </a:extLst>
              </p:cNvPr>
              <p:cNvSpPr/>
              <p:nvPr/>
            </p:nvSpPr>
            <p:spPr>
              <a:xfrm>
                <a:off x="124089" y="367427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6" name="Elipse 105">
                <a:extLst>
                  <a:ext uri="{FF2B5EF4-FFF2-40B4-BE49-F238E27FC236}">
                    <a16:creationId xmlns:a16="http://schemas.microsoft.com/office/drawing/2014/main" id="{1506E085-6A92-4E7F-8A05-A323A3E5E11A}"/>
                  </a:ext>
                </a:extLst>
              </p:cNvPr>
              <p:cNvSpPr/>
              <p:nvPr/>
            </p:nvSpPr>
            <p:spPr>
              <a:xfrm>
                <a:off x="121868" y="390798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8" name="Elipse 107">
                <a:extLst>
                  <a:ext uri="{FF2B5EF4-FFF2-40B4-BE49-F238E27FC236}">
                    <a16:creationId xmlns:a16="http://schemas.microsoft.com/office/drawing/2014/main" id="{1212747E-7242-4965-9DA4-929E41C6D9E7}"/>
                  </a:ext>
                </a:extLst>
              </p:cNvPr>
              <p:cNvSpPr/>
              <p:nvPr/>
            </p:nvSpPr>
            <p:spPr>
              <a:xfrm>
                <a:off x="121867" y="410151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0" name="Elipse 109">
                <a:extLst>
                  <a:ext uri="{FF2B5EF4-FFF2-40B4-BE49-F238E27FC236}">
                    <a16:creationId xmlns:a16="http://schemas.microsoft.com/office/drawing/2014/main" id="{AEEE6733-B8DB-4A76-A1EF-35918716BFAE}"/>
                  </a:ext>
                </a:extLst>
              </p:cNvPr>
              <p:cNvSpPr/>
              <p:nvPr/>
            </p:nvSpPr>
            <p:spPr>
              <a:xfrm>
                <a:off x="121867" y="429504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2" name="Elipse 111">
                <a:extLst>
                  <a:ext uri="{FF2B5EF4-FFF2-40B4-BE49-F238E27FC236}">
                    <a16:creationId xmlns:a16="http://schemas.microsoft.com/office/drawing/2014/main" id="{049B3706-E439-4954-A6A5-40C7B2714B0B}"/>
                  </a:ext>
                </a:extLst>
              </p:cNvPr>
              <p:cNvSpPr/>
              <p:nvPr/>
            </p:nvSpPr>
            <p:spPr>
              <a:xfrm>
                <a:off x="121867" y="446853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4" name="Elipse 113">
                <a:extLst>
                  <a:ext uri="{FF2B5EF4-FFF2-40B4-BE49-F238E27FC236}">
                    <a16:creationId xmlns:a16="http://schemas.microsoft.com/office/drawing/2014/main" id="{6324721C-3F31-47D7-9E44-60A4C321DE28}"/>
                  </a:ext>
                </a:extLst>
              </p:cNvPr>
              <p:cNvSpPr/>
              <p:nvPr/>
            </p:nvSpPr>
            <p:spPr>
              <a:xfrm>
                <a:off x="121866" y="4655227"/>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5" name="CuadroTexto 114">
                <a:extLst>
                  <a:ext uri="{FF2B5EF4-FFF2-40B4-BE49-F238E27FC236}">
                    <a16:creationId xmlns:a16="http://schemas.microsoft.com/office/drawing/2014/main" id="{25E92943-3F55-46FD-819B-08C437F114C6}"/>
                  </a:ext>
                </a:extLst>
              </p:cNvPr>
              <p:cNvSpPr txBox="1"/>
              <p:nvPr/>
            </p:nvSpPr>
            <p:spPr>
              <a:xfrm>
                <a:off x="3626811" y="3558005"/>
                <a:ext cx="4134570" cy="1277273"/>
              </a:xfrm>
              <a:prstGeom prst="rect">
                <a:avLst/>
              </a:prstGeom>
              <a:noFill/>
              <a:ln w="28575">
                <a:solidFill>
                  <a:srgbClr val="FF9999"/>
                </a:solidFill>
              </a:ln>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MX" sz="1100" b="1" i="0" u="none" strike="noStrike" kern="1200" cap="none" spc="0" normalizeH="0" baseline="0" noProof="0" dirty="0" smtClean="0">
                    <a:ln>
                      <a:noFill/>
                    </a:ln>
                    <a:solidFill>
                      <a:prstClr val="black"/>
                    </a:solidFill>
                    <a:effectLst/>
                    <a:uLnTx/>
                    <a:uFillTx/>
                    <a:latin typeface="Comic Sans MS" panose="030F0702030302020204" pitchFamily="66" charset="0"/>
                    <a:ea typeface="+mn-ea"/>
                    <a:cs typeface="+mn-cs"/>
                  </a:rPr>
                  <a:t>Observaciones</a:t>
                </a:r>
              </a:p>
              <a:p>
                <a:pPr marL="0" marR="0" lvl="0" indent="0" algn="just" defTabSz="457200" rtl="0" eaLnBrk="1" fontAlgn="auto" latinLnBrk="0" hangingPunct="1">
                  <a:lnSpc>
                    <a:spcPct val="100000"/>
                  </a:lnSpc>
                  <a:spcBef>
                    <a:spcPts val="0"/>
                  </a:spcBef>
                  <a:spcAft>
                    <a:spcPts val="0"/>
                  </a:spcAft>
                  <a:buClrTx/>
                  <a:buSzTx/>
                  <a:buFontTx/>
                  <a:buNone/>
                  <a:tabLst/>
                  <a:defRPr/>
                </a:pPr>
                <a:r>
                  <a:rPr lang="es-MX" sz="1100" dirty="0" smtClean="0">
                    <a:solidFill>
                      <a:prstClr val="black"/>
                    </a:solidFill>
                    <a:latin typeface="Comic Sans MS" panose="030F0702030302020204" pitchFamily="66" charset="0"/>
                  </a:rPr>
                  <a:t>Enriquecieron su aprendizaje y acciones sobre el cuidado del medio ambiente. El material de grabarse por medio de un video, que se utilizó el día de hoy enriqueció mas la observación de como los niños realizaban sus actividades, pues días anteriores solo habían mandado audios e imágenes como evidencia de sus tareas realizadas. Buena organización.</a:t>
                </a:r>
                <a:endParaRPr kumimoji="0" lang="es-MX" sz="1100" i="0" u="none" strike="noStrike" kern="1200" cap="none" spc="0" normalizeH="0" baseline="0" noProof="0" dirty="0" smtClean="0">
                  <a:ln>
                    <a:noFill/>
                  </a:ln>
                  <a:solidFill>
                    <a:prstClr val="black"/>
                  </a:solidFill>
                  <a:effectLst/>
                  <a:uLnTx/>
                  <a:uFillTx/>
                  <a:latin typeface="Comic Sans MS" panose="030F0702030302020204" pitchFamily="66" charset="0"/>
                  <a:ea typeface="+mn-ea"/>
                  <a:cs typeface="+mn-cs"/>
                </a:endParaRPr>
              </a:p>
            </p:txBody>
          </p:sp>
        </p:grpSp>
        <p:grpSp>
          <p:nvGrpSpPr>
            <p:cNvPr id="168" name="Grupo 167">
              <a:extLst>
                <a:ext uri="{FF2B5EF4-FFF2-40B4-BE49-F238E27FC236}">
                  <a16:creationId xmlns:a16="http://schemas.microsoft.com/office/drawing/2014/main" id="{BB09A73F-77AD-421C-9A12-1B07E4E28D91}"/>
                </a:ext>
              </a:extLst>
            </p:cNvPr>
            <p:cNvGrpSpPr/>
            <p:nvPr/>
          </p:nvGrpSpPr>
          <p:grpSpPr>
            <a:xfrm>
              <a:off x="0" y="5352851"/>
              <a:ext cx="8142075" cy="1392842"/>
              <a:chOff x="-106905" y="4811173"/>
              <a:chExt cx="8142075" cy="1392842"/>
            </a:xfrm>
          </p:grpSpPr>
          <p:grpSp>
            <p:nvGrpSpPr>
              <p:cNvPr id="116" name="Grupo 115">
                <a:extLst>
                  <a:ext uri="{FF2B5EF4-FFF2-40B4-BE49-F238E27FC236}">
                    <a16:creationId xmlns:a16="http://schemas.microsoft.com/office/drawing/2014/main" id="{86E20A7A-7587-4421-B56B-9A932A9F7109}"/>
                  </a:ext>
                </a:extLst>
              </p:cNvPr>
              <p:cNvGrpSpPr/>
              <p:nvPr/>
            </p:nvGrpSpPr>
            <p:grpSpPr>
              <a:xfrm>
                <a:off x="-106905" y="4811173"/>
                <a:ext cx="8142075" cy="414533"/>
                <a:chOff x="-91265" y="1649223"/>
                <a:chExt cx="8142075" cy="414533"/>
              </a:xfrm>
            </p:grpSpPr>
            <p:sp>
              <p:nvSpPr>
                <p:cNvPr id="117" name="Rectángulo 116">
                  <a:extLst>
                    <a:ext uri="{FF2B5EF4-FFF2-40B4-BE49-F238E27FC236}">
                      <a16:creationId xmlns:a16="http://schemas.microsoft.com/office/drawing/2014/main" id="{811F3B92-D7D1-4EAA-AF61-3E94D18C4AEE}"/>
                    </a:ext>
                  </a:extLst>
                </p:cNvPr>
                <p:cNvSpPr/>
                <p:nvPr/>
              </p:nvSpPr>
              <p:spPr>
                <a:xfrm>
                  <a:off x="-90086" y="1649223"/>
                  <a:ext cx="7777162" cy="369332"/>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8" name="CuadroTexto 117">
                  <a:extLst>
                    <a:ext uri="{FF2B5EF4-FFF2-40B4-BE49-F238E27FC236}">
                      <a16:creationId xmlns:a16="http://schemas.microsoft.com/office/drawing/2014/main" id="{1B9E0E7C-C94D-4D33-90C9-F83AE03AC5F1}"/>
                    </a:ext>
                  </a:extLst>
                </p:cNvPr>
                <p:cNvSpPr txBox="1"/>
                <p:nvPr/>
              </p:nvSpPr>
              <p:spPr>
                <a:xfrm>
                  <a:off x="-91265" y="1725202"/>
                  <a:ext cx="8142075" cy="338554"/>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MX" sz="1600" b="1" i="0" u="none" strike="noStrike" kern="1200" cap="none" spc="0" normalizeH="0" baseline="0" noProof="0" dirty="0">
                      <a:ln>
                        <a:noFill/>
                      </a:ln>
                      <a:solidFill>
                        <a:prstClr val="white"/>
                      </a:solidFill>
                      <a:effectLst/>
                      <a:uLnTx/>
                      <a:uFillTx/>
                      <a:latin typeface="Comic Sans MS" panose="030F0702030302020204" pitchFamily="66" charset="0"/>
                      <a:ea typeface="+mn-ea"/>
                      <a:cs typeface="+mn-cs"/>
                    </a:rPr>
                    <a:t>Manifestaciones de los alumnos</a:t>
                  </a:r>
                </a:p>
              </p:txBody>
            </p:sp>
          </p:grpSp>
          <p:sp>
            <p:nvSpPr>
              <p:cNvPr id="122" name="CuadroTexto 121">
                <a:extLst>
                  <a:ext uri="{FF2B5EF4-FFF2-40B4-BE49-F238E27FC236}">
                    <a16:creationId xmlns:a16="http://schemas.microsoft.com/office/drawing/2014/main" id="{7C94A14D-3BCC-49E5-BA89-9E2AEF82C62C}"/>
                  </a:ext>
                </a:extLst>
              </p:cNvPr>
              <p:cNvSpPr txBox="1"/>
              <p:nvPr/>
            </p:nvSpPr>
            <p:spPr>
              <a:xfrm>
                <a:off x="-54750" y="5188352"/>
                <a:ext cx="3912051" cy="1015663"/>
              </a:xfrm>
              <a:prstGeom prst="rect">
                <a:avLst/>
              </a:prstGeom>
              <a:noFill/>
            </p:spPr>
            <p:txBody>
              <a:bodyPr wrap="square" rtlCol="0">
                <a:spAutoFit/>
              </a:bodyPr>
              <a:lstStyle/>
              <a:p>
                <a:pPr marL="0" marR="0" lvl="0" indent="0" algn="just" defTabSz="457200" rtl="0" eaLnBrk="1" fontAlgn="auto" latinLnBrk="0" hangingPunct="1">
                  <a:lnSpc>
                    <a:spcPct val="100000"/>
                  </a:lnSpc>
                  <a:spcBef>
                    <a:spcPts val="0"/>
                  </a:spcBef>
                  <a:spcAft>
                    <a:spcPts val="0"/>
                  </a:spcAft>
                  <a:buClrTx/>
                  <a:buSzTx/>
                  <a:buFontTx/>
                  <a:buNone/>
                  <a:tabLst/>
                  <a:defRPr/>
                </a:pPr>
                <a:endParaRPr kumimoji="0" lang="es-MX" sz="12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Interés en las actividades</a:t>
                </a:r>
                <a:endParaRPr kumimoji="0" lang="es-MX" sz="14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Participación de la manera esperada</a:t>
                </a: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Adaptación a la organización establecida</a:t>
                </a: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Seguridad y cooperación al realizar las actividades</a:t>
                </a:r>
              </a:p>
            </p:txBody>
          </p:sp>
          <p:sp>
            <p:nvSpPr>
              <p:cNvPr id="126" name="CuadroTexto 125">
                <a:extLst>
                  <a:ext uri="{FF2B5EF4-FFF2-40B4-BE49-F238E27FC236}">
                    <a16:creationId xmlns:a16="http://schemas.microsoft.com/office/drawing/2014/main" id="{06161E3F-EC52-4DE5-966F-0CF0E691332C}"/>
                  </a:ext>
                </a:extLst>
              </p:cNvPr>
              <p:cNvSpPr txBox="1"/>
              <p:nvPr/>
            </p:nvSpPr>
            <p:spPr>
              <a:xfrm>
                <a:off x="3645357" y="5221690"/>
                <a:ext cx="3674654" cy="46166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Todos   Algunos  Pocos   Ninguno</a:t>
                </a: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2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endParaRPr>
              </a:p>
            </p:txBody>
          </p:sp>
          <p:grpSp>
            <p:nvGrpSpPr>
              <p:cNvPr id="135" name="Grupo 134">
                <a:extLst>
                  <a:ext uri="{FF2B5EF4-FFF2-40B4-BE49-F238E27FC236}">
                    <a16:creationId xmlns:a16="http://schemas.microsoft.com/office/drawing/2014/main" id="{0B4F29DE-BDD1-4173-913A-6F69F59C290F}"/>
                  </a:ext>
                </a:extLst>
              </p:cNvPr>
              <p:cNvGrpSpPr/>
              <p:nvPr/>
            </p:nvGrpSpPr>
            <p:grpSpPr>
              <a:xfrm>
                <a:off x="4481792" y="5453154"/>
                <a:ext cx="1859730" cy="162160"/>
                <a:chOff x="4481792" y="5453154"/>
                <a:chExt cx="1859730" cy="162160"/>
              </a:xfrm>
            </p:grpSpPr>
            <p:sp>
              <p:nvSpPr>
                <p:cNvPr id="124" name="Elipse 123">
                  <a:extLst>
                    <a:ext uri="{FF2B5EF4-FFF2-40B4-BE49-F238E27FC236}">
                      <a16:creationId xmlns:a16="http://schemas.microsoft.com/office/drawing/2014/main" id="{B36A7C95-12EB-4981-AD16-F8766A33023B}"/>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8" name="Elipse 127">
                  <a:extLst>
                    <a:ext uri="{FF2B5EF4-FFF2-40B4-BE49-F238E27FC236}">
                      <a16:creationId xmlns:a16="http://schemas.microsoft.com/office/drawing/2014/main" id="{04898E7A-EFA5-4C5D-AA3E-E61854C86E67}"/>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0" name="Elipse 129">
                  <a:extLst>
                    <a:ext uri="{FF2B5EF4-FFF2-40B4-BE49-F238E27FC236}">
                      <a16:creationId xmlns:a16="http://schemas.microsoft.com/office/drawing/2014/main" id="{00F070BD-3F46-4F6C-A422-B589D0DB19D7}"/>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2" name="Elipse 131">
                  <a:extLst>
                    <a:ext uri="{FF2B5EF4-FFF2-40B4-BE49-F238E27FC236}">
                      <a16:creationId xmlns:a16="http://schemas.microsoft.com/office/drawing/2014/main" id="{1ADF766A-8C07-4C9C-954F-397B4C518373}"/>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nvGrpSpPr>
              <p:cNvPr id="136" name="Grupo 135">
                <a:extLst>
                  <a:ext uri="{FF2B5EF4-FFF2-40B4-BE49-F238E27FC236}">
                    <a16:creationId xmlns:a16="http://schemas.microsoft.com/office/drawing/2014/main" id="{0CAC7643-C6D9-4D4D-8809-A3E27B328AAE}"/>
                  </a:ext>
                </a:extLst>
              </p:cNvPr>
              <p:cNvGrpSpPr/>
              <p:nvPr/>
            </p:nvGrpSpPr>
            <p:grpSpPr>
              <a:xfrm>
                <a:off x="4481792" y="5644382"/>
                <a:ext cx="1859730" cy="162160"/>
                <a:chOff x="4481792" y="5453154"/>
                <a:chExt cx="1859730" cy="162160"/>
              </a:xfrm>
            </p:grpSpPr>
            <p:sp>
              <p:nvSpPr>
                <p:cNvPr id="137" name="Elipse 136">
                  <a:extLst>
                    <a:ext uri="{FF2B5EF4-FFF2-40B4-BE49-F238E27FC236}">
                      <a16:creationId xmlns:a16="http://schemas.microsoft.com/office/drawing/2014/main" id="{D15D9F78-4830-4046-8D9C-7475C18EEACF}"/>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8" name="Elipse 137">
                  <a:extLst>
                    <a:ext uri="{FF2B5EF4-FFF2-40B4-BE49-F238E27FC236}">
                      <a16:creationId xmlns:a16="http://schemas.microsoft.com/office/drawing/2014/main" id="{9106BBF0-3FDA-43EF-82D8-A91CE86F7BCC}"/>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9" name="Elipse 138">
                  <a:extLst>
                    <a:ext uri="{FF2B5EF4-FFF2-40B4-BE49-F238E27FC236}">
                      <a16:creationId xmlns:a16="http://schemas.microsoft.com/office/drawing/2014/main" id="{805C1B3D-B483-4E9A-BC43-3C3A34DCA29C}"/>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0" name="Elipse 139">
                  <a:extLst>
                    <a:ext uri="{FF2B5EF4-FFF2-40B4-BE49-F238E27FC236}">
                      <a16:creationId xmlns:a16="http://schemas.microsoft.com/office/drawing/2014/main" id="{5ACBF1CC-D4AC-4C8B-8889-428A29D11D7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nvGrpSpPr>
              <p:cNvPr id="141" name="Grupo 140">
                <a:extLst>
                  <a:ext uri="{FF2B5EF4-FFF2-40B4-BE49-F238E27FC236}">
                    <a16:creationId xmlns:a16="http://schemas.microsoft.com/office/drawing/2014/main" id="{7B87E0F1-93A8-4239-876A-2C91F55A3FB3}"/>
                  </a:ext>
                </a:extLst>
              </p:cNvPr>
              <p:cNvGrpSpPr/>
              <p:nvPr/>
            </p:nvGrpSpPr>
            <p:grpSpPr>
              <a:xfrm>
                <a:off x="4482433" y="5835610"/>
                <a:ext cx="1859730" cy="162160"/>
                <a:chOff x="4481792" y="5453154"/>
                <a:chExt cx="1859730" cy="162160"/>
              </a:xfrm>
            </p:grpSpPr>
            <p:sp>
              <p:nvSpPr>
                <p:cNvPr id="142" name="Elipse 141">
                  <a:extLst>
                    <a:ext uri="{FF2B5EF4-FFF2-40B4-BE49-F238E27FC236}">
                      <a16:creationId xmlns:a16="http://schemas.microsoft.com/office/drawing/2014/main" id="{A875E401-1E64-47E4-A54B-900C61A61677}"/>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3" name="Elipse 142">
                  <a:extLst>
                    <a:ext uri="{FF2B5EF4-FFF2-40B4-BE49-F238E27FC236}">
                      <a16:creationId xmlns:a16="http://schemas.microsoft.com/office/drawing/2014/main" id="{3DD59AD9-06DA-4644-919C-E7BC15F6BED6}"/>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4" name="Elipse 143">
                  <a:extLst>
                    <a:ext uri="{FF2B5EF4-FFF2-40B4-BE49-F238E27FC236}">
                      <a16:creationId xmlns:a16="http://schemas.microsoft.com/office/drawing/2014/main" id="{6DDE1CF7-489F-47CF-8241-BA4E200CF4FA}"/>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5" name="Elipse 144">
                  <a:extLst>
                    <a:ext uri="{FF2B5EF4-FFF2-40B4-BE49-F238E27FC236}">
                      <a16:creationId xmlns:a16="http://schemas.microsoft.com/office/drawing/2014/main" id="{5B84455B-4FC9-4372-B777-94DDE7FE150E}"/>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nvGrpSpPr>
              <p:cNvPr id="146" name="Grupo 145">
                <a:extLst>
                  <a:ext uri="{FF2B5EF4-FFF2-40B4-BE49-F238E27FC236}">
                    <a16:creationId xmlns:a16="http://schemas.microsoft.com/office/drawing/2014/main" id="{77951E04-423C-44AE-A9B2-24095C4C5B28}"/>
                  </a:ext>
                </a:extLst>
              </p:cNvPr>
              <p:cNvGrpSpPr/>
              <p:nvPr/>
            </p:nvGrpSpPr>
            <p:grpSpPr>
              <a:xfrm>
                <a:off x="4482817" y="6023918"/>
                <a:ext cx="1859730" cy="162160"/>
                <a:chOff x="4481792" y="5453154"/>
                <a:chExt cx="1859730" cy="162160"/>
              </a:xfrm>
            </p:grpSpPr>
            <p:sp>
              <p:nvSpPr>
                <p:cNvPr id="147" name="Elipse 146">
                  <a:extLst>
                    <a:ext uri="{FF2B5EF4-FFF2-40B4-BE49-F238E27FC236}">
                      <a16:creationId xmlns:a16="http://schemas.microsoft.com/office/drawing/2014/main" id="{EAE223AD-9981-454B-AC0F-D9BD55EC710C}"/>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8" name="Elipse 147">
                  <a:extLst>
                    <a:ext uri="{FF2B5EF4-FFF2-40B4-BE49-F238E27FC236}">
                      <a16:creationId xmlns:a16="http://schemas.microsoft.com/office/drawing/2014/main" id="{A020B64C-03E0-4C7A-BBB0-B1EB17ACCB9A}"/>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9" name="Elipse 148">
                  <a:extLst>
                    <a:ext uri="{FF2B5EF4-FFF2-40B4-BE49-F238E27FC236}">
                      <a16:creationId xmlns:a16="http://schemas.microsoft.com/office/drawing/2014/main" id="{CFEEB593-1C3D-4D7F-A633-27ED6ECE17BF}"/>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50" name="Elipse 149">
                  <a:extLst>
                    <a:ext uri="{FF2B5EF4-FFF2-40B4-BE49-F238E27FC236}">
                      <a16:creationId xmlns:a16="http://schemas.microsoft.com/office/drawing/2014/main" id="{C42090CB-1504-4391-B330-728BEC78AAC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grpSp>
          <p:nvGrpSpPr>
            <p:cNvPr id="151" name="Grupo 150">
              <a:extLst>
                <a:ext uri="{FF2B5EF4-FFF2-40B4-BE49-F238E27FC236}">
                  <a16:creationId xmlns:a16="http://schemas.microsoft.com/office/drawing/2014/main" id="{E3FB72F6-392F-40AB-A175-66BC4FD1180C}"/>
                </a:ext>
              </a:extLst>
            </p:cNvPr>
            <p:cNvGrpSpPr/>
            <p:nvPr/>
          </p:nvGrpSpPr>
          <p:grpSpPr>
            <a:xfrm>
              <a:off x="-40004" y="6773416"/>
              <a:ext cx="8066405" cy="358362"/>
              <a:chOff x="-128950" y="1710038"/>
              <a:chExt cx="8066405" cy="358362"/>
            </a:xfrm>
          </p:grpSpPr>
          <p:sp>
            <p:nvSpPr>
              <p:cNvPr id="152" name="Rectángulo 151">
                <a:extLst>
                  <a:ext uri="{FF2B5EF4-FFF2-40B4-BE49-F238E27FC236}">
                    <a16:creationId xmlns:a16="http://schemas.microsoft.com/office/drawing/2014/main" id="{8BFA794B-7B5C-4B21-A452-F05082E198A2}"/>
                  </a:ext>
                </a:extLst>
              </p:cNvPr>
              <p:cNvSpPr/>
              <p:nvPr/>
            </p:nvSpPr>
            <p:spPr>
              <a:xfrm>
                <a:off x="-117778" y="1710038"/>
                <a:ext cx="7844864" cy="358362"/>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53" name="CuadroTexto 152">
                <a:extLst>
                  <a:ext uri="{FF2B5EF4-FFF2-40B4-BE49-F238E27FC236}">
                    <a16:creationId xmlns:a16="http://schemas.microsoft.com/office/drawing/2014/main" id="{B6E65149-4C4C-4DA3-BBD4-37E7A7D3A7A0}"/>
                  </a:ext>
                </a:extLst>
              </p:cNvPr>
              <p:cNvSpPr txBox="1"/>
              <p:nvPr/>
            </p:nvSpPr>
            <p:spPr>
              <a:xfrm>
                <a:off x="-128950" y="1725138"/>
                <a:ext cx="8066405" cy="338554"/>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MX" sz="1600" b="1" i="0" u="none" strike="noStrike" kern="1200" cap="none" spc="0" normalizeH="0" baseline="0" noProof="0" dirty="0">
                    <a:ln>
                      <a:noFill/>
                    </a:ln>
                    <a:solidFill>
                      <a:prstClr val="white"/>
                    </a:solidFill>
                    <a:effectLst/>
                    <a:uLnTx/>
                    <a:uFillTx/>
                    <a:latin typeface="Comic Sans MS" panose="030F0702030302020204" pitchFamily="66" charset="0"/>
                    <a:ea typeface="+mn-ea"/>
                    <a:cs typeface="+mn-cs"/>
                  </a:rPr>
                  <a:t>Autoevaluación</a:t>
                </a:r>
              </a:p>
            </p:txBody>
          </p:sp>
        </p:grpSp>
        <p:sp>
          <p:nvSpPr>
            <p:cNvPr id="155" name="CuadroTexto 154">
              <a:extLst>
                <a:ext uri="{FF2B5EF4-FFF2-40B4-BE49-F238E27FC236}">
                  <a16:creationId xmlns:a16="http://schemas.microsoft.com/office/drawing/2014/main" id="{6718D8D3-202C-4CDB-8F60-21504AA6438C}"/>
                </a:ext>
              </a:extLst>
            </p:cNvPr>
            <p:cNvSpPr txBox="1"/>
            <p:nvPr/>
          </p:nvSpPr>
          <p:spPr>
            <a:xfrm>
              <a:off x="28833" y="7032794"/>
              <a:ext cx="5831687" cy="1384995"/>
            </a:xfrm>
            <a:prstGeom prst="rect">
              <a:avLst/>
            </a:prstGeom>
            <a:noFill/>
          </p:spPr>
          <p:txBody>
            <a:bodyPr wrap="square" rtlCol="0">
              <a:spAutoFit/>
            </a:bodyPr>
            <a:lstStyle/>
            <a:p>
              <a:pPr marL="0" marR="0" lvl="0" indent="0" algn="just" defTabSz="457200" rtl="0" eaLnBrk="1" fontAlgn="auto" latinLnBrk="0" hangingPunct="1">
                <a:lnSpc>
                  <a:spcPct val="100000"/>
                </a:lnSpc>
                <a:spcBef>
                  <a:spcPts val="0"/>
                </a:spcBef>
                <a:spcAft>
                  <a:spcPts val="0"/>
                </a:spcAft>
                <a:buClrTx/>
                <a:buSzTx/>
                <a:buFontTx/>
                <a:buNone/>
                <a:tabLst/>
                <a:defRPr/>
              </a:pPr>
              <a:endParaRPr kumimoji="0" lang="es-MX" sz="12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Rescato los conocimientos previos</a:t>
              </a:r>
              <a:endParaRPr kumimoji="0" lang="es-MX" sz="14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Identifico y actúa conforme a las necesidades e intereses de los alumnos  </a:t>
              </a: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Fomento la participación de todos los alumnos </a:t>
              </a: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Otorgo consignas claras</a:t>
              </a: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Intervengo adecuadamente</a:t>
              </a: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Fomento la autonomía de los alumnos </a:t>
              </a:r>
            </a:p>
          </p:txBody>
        </p:sp>
        <p:grpSp>
          <p:nvGrpSpPr>
            <p:cNvPr id="202" name="Grupo 201">
              <a:extLst>
                <a:ext uri="{FF2B5EF4-FFF2-40B4-BE49-F238E27FC236}">
                  <a16:creationId xmlns:a16="http://schemas.microsoft.com/office/drawing/2014/main" id="{F323BF70-7EB4-430E-8E9D-EF851C22D91D}"/>
                </a:ext>
              </a:extLst>
            </p:cNvPr>
            <p:cNvGrpSpPr/>
            <p:nvPr/>
          </p:nvGrpSpPr>
          <p:grpSpPr>
            <a:xfrm>
              <a:off x="5378995" y="7091750"/>
              <a:ext cx="2255371" cy="1332960"/>
              <a:chOff x="5319913" y="7568918"/>
              <a:chExt cx="2255371" cy="1332960"/>
            </a:xfrm>
          </p:grpSpPr>
          <p:sp>
            <p:nvSpPr>
              <p:cNvPr id="161" name="CuadroTexto 160">
                <a:extLst>
                  <a:ext uri="{FF2B5EF4-FFF2-40B4-BE49-F238E27FC236}">
                    <a16:creationId xmlns:a16="http://schemas.microsoft.com/office/drawing/2014/main" id="{101E8FF4-B621-48FA-A3D7-D90BB0502AC4}"/>
                  </a:ext>
                </a:extLst>
              </p:cNvPr>
              <p:cNvSpPr txBox="1"/>
              <p:nvPr/>
            </p:nvSpPr>
            <p:spPr>
              <a:xfrm>
                <a:off x="5319913" y="7568918"/>
                <a:ext cx="2255371" cy="46166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     Si            No   </a:t>
                </a: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2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endParaRPr>
              </a:p>
            </p:txBody>
          </p:sp>
          <p:grpSp>
            <p:nvGrpSpPr>
              <p:cNvPr id="201" name="Grupo 200">
                <a:extLst>
                  <a:ext uri="{FF2B5EF4-FFF2-40B4-BE49-F238E27FC236}">
                    <a16:creationId xmlns:a16="http://schemas.microsoft.com/office/drawing/2014/main" id="{6C41977E-8F35-4BB6-9FB6-060C1D447201}"/>
                  </a:ext>
                </a:extLst>
              </p:cNvPr>
              <p:cNvGrpSpPr/>
              <p:nvPr/>
            </p:nvGrpSpPr>
            <p:grpSpPr>
              <a:xfrm>
                <a:off x="6120124" y="7772965"/>
                <a:ext cx="876598" cy="1128913"/>
                <a:chOff x="6128376" y="7763339"/>
                <a:chExt cx="876598" cy="1128913"/>
              </a:xfrm>
            </p:grpSpPr>
            <p:grpSp>
              <p:nvGrpSpPr>
                <p:cNvPr id="171" name="Grupo 170">
                  <a:extLst>
                    <a:ext uri="{FF2B5EF4-FFF2-40B4-BE49-F238E27FC236}">
                      <a16:creationId xmlns:a16="http://schemas.microsoft.com/office/drawing/2014/main" id="{B4DEC5E0-F6BB-4A34-A803-6D536089621A}"/>
                    </a:ext>
                  </a:extLst>
                </p:cNvPr>
                <p:cNvGrpSpPr/>
                <p:nvPr/>
              </p:nvGrpSpPr>
              <p:grpSpPr>
                <a:xfrm>
                  <a:off x="6135240" y="7763339"/>
                  <a:ext cx="860093" cy="166455"/>
                  <a:chOff x="6014569" y="7907624"/>
                  <a:chExt cx="860093" cy="166455"/>
                </a:xfrm>
              </p:grpSpPr>
              <p:sp>
                <p:nvSpPr>
                  <p:cNvPr id="165" name="Elipse 164">
                    <a:extLst>
                      <a:ext uri="{FF2B5EF4-FFF2-40B4-BE49-F238E27FC236}">
                        <a16:creationId xmlns:a16="http://schemas.microsoft.com/office/drawing/2014/main" id="{FE1FD20A-6ED7-4845-8B11-A1EC792790C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6" name="Elipse 165">
                    <a:extLst>
                      <a:ext uri="{FF2B5EF4-FFF2-40B4-BE49-F238E27FC236}">
                        <a16:creationId xmlns:a16="http://schemas.microsoft.com/office/drawing/2014/main" id="{5D71AD41-6D0E-4CDB-B05D-3B103104F30C}"/>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nvGrpSpPr>
                <p:cNvPr id="172" name="Grupo 171">
                  <a:extLst>
                    <a:ext uri="{FF2B5EF4-FFF2-40B4-BE49-F238E27FC236}">
                      <a16:creationId xmlns:a16="http://schemas.microsoft.com/office/drawing/2014/main" id="{6D934AB1-45F3-45B0-ADEB-632522282A96}"/>
                    </a:ext>
                  </a:extLst>
                </p:cNvPr>
                <p:cNvGrpSpPr/>
                <p:nvPr/>
              </p:nvGrpSpPr>
              <p:grpSpPr>
                <a:xfrm>
                  <a:off x="6144881" y="7952948"/>
                  <a:ext cx="860093" cy="166455"/>
                  <a:chOff x="6014569" y="7907624"/>
                  <a:chExt cx="860093" cy="166455"/>
                </a:xfrm>
              </p:grpSpPr>
              <p:sp>
                <p:nvSpPr>
                  <p:cNvPr id="173" name="Elipse 172">
                    <a:extLst>
                      <a:ext uri="{FF2B5EF4-FFF2-40B4-BE49-F238E27FC236}">
                        <a16:creationId xmlns:a16="http://schemas.microsoft.com/office/drawing/2014/main" id="{E5A1820A-225E-426C-BB18-42E8BAA0D93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74" name="Elipse 173">
                    <a:extLst>
                      <a:ext uri="{FF2B5EF4-FFF2-40B4-BE49-F238E27FC236}">
                        <a16:creationId xmlns:a16="http://schemas.microsoft.com/office/drawing/2014/main" id="{059BFFE8-E129-4AA5-883A-6A52AC975154}"/>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nvGrpSpPr>
                <p:cNvPr id="175" name="Grupo 174">
                  <a:extLst>
                    <a:ext uri="{FF2B5EF4-FFF2-40B4-BE49-F238E27FC236}">
                      <a16:creationId xmlns:a16="http://schemas.microsoft.com/office/drawing/2014/main" id="{903AAAAF-062F-4F3F-93D0-FB8734EFD06E}"/>
                    </a:ext>
                  </a:extLst>
                </p:cNvPr>
                <p:cNvGrpSpPr/>
                <p:nvPr/>
              </p:nvGrpSpPr>
              <p:grpSpPr>
                <a:xfrm>
                  <a:off x="6128376" y="8146749"/>
                  <a:ext cx="860093" cy="166455"/>
                  <a:chOff x="6014569" y="7907624"/>
                  <a:chExt cx="860093" cy="166455"/>
                </a:xfrm>
              </p:grpSpPr>
              <p:sp>
                <p:nvSpPr>
                  <p:cNvPr id="176" name="Elipse 175">
                    <a:extLst>
                      <a:ext uri="{FF2B5EF4-FFF2-40B4-BE49-F238E27FC236}">
                        <a16:creationId xmlns:a16="http://schemas.microsoft.com/office/drawing/2014/main" id="{5628CDCD-EA35-4E0D-A852-C8D40DB87C60}"/>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77" name="Elipse 176">
                    <a:extLst>
                      <a:ext uri="{FF2B5EF4-FFF2-40B4-BE49-F238E27FC236}">
                        <a16:creationId xmlns:a16="http://schemas.microsoft.com/office/drawing/2014/main" id="{95FD5684-4773-460F-A507-B282D920AB05}"/>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nvGrpSpPr>
                <p:cNvPr id="178" name="Grupo 177">
                  <a:extLst>
                    <a:ext uri="{FF2B5EF4-FFF2-40B4-BE49-F238E27FC236}">
                      <a16:creationId xmlns:a16="http://schemas.microsoft.com/office/drawing/2014/main" id="{68A79C76-CFC4-46B5-B524-B113AE261797}"/>
                    </a:ext>
                  </a:extLst>
                </p:cNvPr>
                <p:cNvGrpSpPr/>
                <p:nvPr/>
              </p:nvGrpSpPr>
              <p:grpSpPr>
                <a:xfrm>
                  <a:off x="6135240" y="8339765"/>
                  <a:ext cx="860093" cy="166455"/>
                  <a:chOff x="6014569" y="7907624"/>
                  <a:chExt cx="860093" cy="166455"/>
                </a:xfrm>
              </p:grpSpPr>
              <p:sp>
                <p:nvSpPr>
                  <p:cNvPr id="179" name="Elipse 178">
                    <a:extLst>
                      <a:ext uri="{FF2B5EF4-FFF2-40B4-BE49-F238E27FC236}">
                        <a16:creationId xmlns:a16="http://schemas.microsoft.com/office/drawing/2014/main" id="{2CBBDFBE-EB0C-41CC-A88B-D5A80720590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80" name="Elipse 179">
                    <a:extLst>
                      <a:ext uri="{FF2B5EF4-FFF2-40B4-BE49-F238E27FC236}">
                        <a16:creationId xmlns:a16="http://schemas.microsoft.com/office/drawing/2014/main" id="{7D157F79-D910-4D52-8F42-75F981207E22}"/>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nvGrpSpPr>
                <p:cNvPr id="181" name="Grupo 180">
                  <a:extLst>
                    <a:ext uri="{FF2B5EF4-FFF2-40B4-BE49-F238E27FC236}">
                      <a16:creationId xmlns:a16="http://schemas.microsoft.com/office/drawing/2014/main" id="{1A443DDB-ACFE-4675-ABFF-E3444529CF83}"/>
                    </a:ext>
                  </a:extLst>
                </p:cNvPr>
                <p:cNvGrpSpPr/>
                <p:nvPr/>
              </p:nvGrpSpPr>
              <p:grpSpPr>
                <a:xfrm>
                  <a:off x="6135240" y="8532781"/>
                  <a:ext cx="860093" cy="166455"/>
                  <a:chOff x="6014569" y="7907624"/>
                  <a:chExt cx="860093" cy="166455"/>
                </a:xfrm>
              </p:grpSpPr>
              <p:sp>
                <p:nvSpPr>
                  <p:cNvPr id="182" name="Elipse 181">
                    <a:extLst>
                      <a:ext uri="{FF2B5EF4-FFF2-40B4-BE49-F238E27FC236}">
                        <a16:creationId xmlns:a16="http://schemas.microsoft.com/office/drawing/2014/main" id="{E7A56ADF-EACC-40C7-9184-0E3F0740A45D}"/>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83" name="Elipse 182">
                    <a:extLst>
                      <a:ext uri="{FF2B5EF4-FFF2-40B4-BE49-F238E27FC236}">
                        <a16:creationId xmlns:a16="http://schemas.microsoft.com/office/drawing/2014/main" id="{1973D5AE-4FF3-41F8-A147-1A0EDB4CCABB}"/>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nvGrpSpPr>
                <p:cNvPr id="184" name="Grupo 183">
                  <a:extLst>
                    <a:ext uri="{FF2B5EF4-FFF2-40B4-BE49-F238E27FC236}">
                      <a16:creationId xmlns:a16="http://schemas.microsoft.com/office/drawing/2014/main" id="{A0DD16A7-4851-49C7-AD7E-6396DE84D217}"/>
                    </a:ext>
                  </a:extLst>
                </p:cNvPr>
                <p:cNvGrpSpPr/>
                <p:nvPr/>
              </p:nvGrpSpPr>
              <p:grpSpPr>
                <a:xfrm>
                  <a:off x="6135240" y="8725797"/>
                  <a:ext cx="860093" cy="166455"/>
                  <a:chOff x="6014569" y="7907624"/>
                  <a:chExt cx="860093" cy="166455"/>
                </a:xfrm>
              </p:grpSpPr>
              <p:sp>
                <p:nvSpPr>
                  <p:cNvPr id="185" name="Elipse 184">
                    <a:extLst>
                      <a:ext uri="{FF2B5EF4-FFF2-40B4-BE49-F238E27FC236}">
                        <a16:creationId xmlns:a16="http://schemas.microsoft.com/office/drawing/2014/main" id="{A25605AE-999C-4A5F-B9C0-9B6032B44867}"/>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86" name="Elipse 185">
                    <a:extLst>
                      <a:ext uri="{FF2B5EF4-FFF2-40B4-BE49-F238E27FC236}">
                        <a16:creationId xmlns:a16="http://schemas.microsoft.com/office/drawing/2014/main" id="{FA69E7DF-4506-4800-9CFD-AB1AC1E70A37}"/>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grpSp>
        <p:sp>
          <p:nvSpPr>
            <p:cNvPr id="187" name="Rectángulo: esquinas redondeadas 186">
              <a:extLst>
                <a:ext uri="{FF2B5EF4-FFF2-40B4-BE49-F238E27FC236}">
                  <a16:creationId xmlns:a16="http://schemas.microsoft.com/office/drawing/2014/main" id="{2C0AD05E-6371-492F-9992-C11F91DAC77B}"/>
                </a:ext>
              </a:extLst>
            </p:cNvPr>
            <p:cNvSpPr/>
            <p:nvPr/>
          </p:nvSpPr>
          <p:spPr>
            <a:xfrm>
              <a:off x="31515" y="8404739"/>
              <a:ext cx="3829905" cy="1485112"/>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90" name="CuadroTexto 189">
              <a:extLst>
                <a:ext uri="{FF2B5EF4-FFF2-40B4-BE49-F238E27FC236}">
                  <a16:creationId xmlns:a16="http://schemas.microsoft.com/office/drawing/2014/main" id="{325B8F71-AFA8-4D1C-8817-B3B06A563118}"/>
                </a:ext>
              </a:extLst>
            </p:cNvPr>
            <p:cNvSpPr txBox="1"/>
            <p:nvPr/>
          </p:nvSpPr>
          <p:spPr>
            <a:xfrm>
              <a:off x="133838" y="8490421"/>
              <a:ext cx="3553735" cy="138499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smtClean="0">
                  <a:ln>
                    <a:noFill/>
                  </a:ln>
                  <a:solidFill>
                    <a:prstClr val="black"/>
                  </a:solidFill>
                  <a:effectLst/>
                  <a:uLnTx/>
                  <a:uFillTx/>
                  <a:latin typeface="Comic Sans MS" panose="030F0702030302020204" pitchFamily="66" charset="0"/>
                  <a:ea typeface="+mn-ea"/>
                  <a:cs typeface="+mn-cs"/>
                </a:rPr>
                <a:t>Logros</a:t>
              </a:r>
            </a:p>
            <a:p>
              <a:pPr marL="171450" marR="0" lvl="0" indent="-171450"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s-MX" sz="1200" dirty="0" smtClean="0">
                  <a:solidFill>
                    <a:prstClr val="black"/>
                  </a:solidFill>
                  <a:latin typeface="Comic Sans MS" panose="030F0702030302020204" pitchFamily="66" charset="0"/>
                </a:rPr>
                <a:t>Uno de los logros mas importantes en la actividad del día de hoy, fue que los niños enviaron sus videos en donde explicaron algunos cuidados que las plantas deben tener para poder sobrevivir. El desenvolvimiento en su explicación fue de mucha confianza </a:t>
              </a:r>
              <a:endParaRPr kumimoji="0" lang="es-MX" sz="1200" b="0" i="0" u="none" strike="noStrike" kern="1200" cap="none" spc="0" normalizeH="0" baseline="0" noProof="0" dirty="0" smtClean="0">
                <a:ln>
                  <a:noFill/>
                </a:ln>
                <a:solidFill>
                  <a:prstClr val="black"/>
                </a:solidFill>
                <a:effectLst/>
                <a:uLnTx/>
                <a:uFillTx/>
                <a:latin typeface="Comic Sans MS" panose="030F0702030302020204" pitchFamily="66" charset="0"/>
                <a:ea typeface="+mn-ea"/>
                <a:cs typeface="+mn-cs"/>
              </a:endParaRPr>
            </a:p>
          </p:txBody>
        </p:sp>
        <p:sp>
          <p:nvSpPr>
            <p:cNvPr id="194" name="Rectángulo: esquinas redondeadas 193">
              <a:extLst>
                <a:ext uri="{FF2B5EF4-FFF2-40B4-BE49-F238E27FC236}">
                  <a16:creationId xmlns:a16="http://schemas.microsoft.com/office/drawing/2014/main" id="{9AB7BEDB-7556-441A-9B5B-EEF117C2E971}"/>
                </a:ext>
              </a:extLst>
            </p:cNvPr>
            <p:cNvSpPr/>
            <p:nvPr/>
          </p:nvSpPr>
          <p:spPr>
            <a:xfrm>
              <a:off x="3896601" y="8451271"/>
              <a:ext cx="3829905" cy="1457700"/>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96" name="CuadroTexto 195">
              <a:extLst>
                <a:ext uri="{FF2B5EF4-FFF2-40B4-BE49-F238E27FC236}">
                  <a16:creationId xmlns:a16="http://schemas.microsoft.com/office/drawing/2014/main" id="{3E8B0A84-AA2E-44B9-9328-AF2D69544E7C}"/>
                </a:ext>
              </a:extLst>
            </p:cNvPr>
            <p:cNvSpPr txBox="1"/>
            <p:nvPr/>
          </p:nvSpPr>
          <p:spPr>
            <a:xfrm>
              <a:off x="4080631" y="8474478"/>
              <a:ext cx="3553735" cy="138499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smtClean="0">
                  <a:ln>
                    <a:noFill/>
                  </a:ln>
                  <a:solidFill>
                    <a:prstClr val="black"/>
                  </a:solidFill>
                  <a:effectLst/>
                  <a:uLnTx/>
                  <a:uFillTx/>
                  <a:latin typeface="Comic Sans MS" panose="030F0702030302020204" pitchFamily="66" charset="0"/>
                  <a:ea typeface="+mn-ea"/>
                  <a:cs typeface="+mn-cs"/>
                </a:rPr>
                <a:t>Dificultades</a:t>
              </a:r>
            </a:p>
            <a:p>
              <a:pPr marL="171450" marR="0" lvl="0" indent="-171450"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s-MX" sz="1200" dirty="0" smtClean="0">
                  <a:solidFill>
                    <a:prstClr val="black"/>
                  </a:solidFill>
                  <a:latin typeface="Comic Sans MS" panose="030F0702030302020204" pitchFamily="66" charset="0"/>
                </a:rPr>
                <a:t>Debido a que los video son muy pesados, me tardaba un poco en descargarlos y observarlos. </a:t>
              </a:r>
            </a:p>
            <a:p>
              <a:pPr marL="171450" marR="0" lvl="0" indent="-171450"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s-MX" sz="1200" b="0" i="0" u="none" strike="noStrike" kern="1200" cap="none" spc="0" normalizeH="0" baseline="0" noProof="0" dirty="0" smtClean="0">
                  <a:ln>
                    <a:noFill/>
                  </a:ln>
                  <a:solidFill>
                    <a:prstClr val="black"/>
                  </a:solidFill>
                  <a:effectLst/>
                  <a:uLnTx/>
                  <a:uFillTx/>
                  <a:latin typeface="Comic Sans MS" panose="030F0702030302020204" pitchFamily="66" charset="0"/>
                  <a:ea typeface="+mn-ea"/>
                  <a:cs typeface="+mn-cs"/>
                </a:rPr>
                <a:t>Otra dificultad,</a:t>
              </a:r>
              <a:r>
                <a:rPr kumimoji="0" lang="es-MX" sz="1200" b="0" i="0" u="none" strike="noStrike" kern="1200" cap="none" spc="0" normalizeH="0" noProof="0" dirty="0" smtClean="0">
                  <a:ln>
                    <a:noFill/>
                  </a:ln>
                  <a:solidFill>
                    <a:prstClr val="black"/>
                  </a:solidFill>
                  <a:effectLst/>
                  <a:uLnTx/>
                  <a:uFillTx/>
                  <a:latin typeface="Comic Sans MS" panose="030F0702030302020204" pitchFamily="66" charset="0"/>
                  <a:ea typeface="+mn-ea"/>
                  <a:cs typeface="+mn-cs"/>
                </a:rPr>
                <a:t> fue que algunos de los alumnos enviaban sus evidencias a diferentes horas y se perdía un poco la organización. </a:t>
              </a:r>
              <a:endParaRPr kumimoji="0" lang="es-MX" sz="1200" b="0" i="0" u="none" strike="noStrike" kern="1200" cap="none" spc="0" normalizeH="0" baseline="0" noProof="0" dirty="0" smtClean="0">
                <a:ln>
                  <a:noFill/>
                </a:ln>
                <a:solidFill>
                  <a:prstClr val="black"/>
                </a:solidFill>
                <a:effectLst/>
                <a:uLnTx/>
                <a:uFillTx/>
                <a:latin typeface="Comic Sans MS" panose="030F0702030302020204" pitchFamily="66" charset="0"/>
                <a:ea typeface="+mn-ea"/>
                <a:cs typeface="+mn-cs"/>
              </a:endParaRPr>
            </a:p>
          </p:txBody>
        </p:sp>
      </p:grpSp>
      <p:pic>
        <p:nvPicPr>
          <p:cNvPr id="4" name="Imagen 3" descr="Imagen que contiene muñeca, juguete, dibujo&#10;&#10;Descripción generada automáticamente">
            <a:extLst>
              <a:ext uri="{FF2B5EF4-FFF2-40B4-BE49-F238E27FC236}">
                <a16:creationId xmlns:a16="http://schemas.microsoft.com/office/drawing/2014/main" id="{E22C5A1D-3DD3-4491-BA78-9B902ABAC39F}"/>
              </a:ext>
            </a:extLst>
          </p:cNvPr>
          <p:cNvPicPr>
            <a:picLocks noChangeAspect="1"/>
          </p:cNvPicPr>
          <p:nvPr/>
        </p:nvPicPr>
        <p:blipFill>
          <a:blip r:embed="rId7" cstate="hqprint">
            <a:extLst>
              <a:ext uri="{28A0092B-C50C-407E-A947-70E740481C1C}">
                <a14:useLocalDpi xmlns:a14="http://schemas.microsoft.com/office/drawing/2010/main" val="0"/>
              </a:ext>
            </a:extLst>
          </a:blip>
          <a:stretch>
            <a:fillRect/>
          </a:stretch>
        </p:blipFill>
        <p:spPr>
          <a:xfrm>
            <a:off x="6755877" y="57424"/>
            <a:ext cx="637841" cy="1214826"/>
          </a:xfrm>
          <a:prstGeom prst="rect">
            <a:avLst/>
          </a:prstGeom>
        </p:spPr>
      </p:pic>
      <p:pic>
        <p:nvPicPr>
          <p:cNvPr id="7" name="Imagen 6"/>
          <p:cNvPicPr>
            <a:picLocks noChangeAspect="1"/>
          </p:cNvPicPr>
          <p:nvPr/>
        </p:nvPicPr>
        <p:blipFill rotWithShape="1">
          <a:blip r:embed="rId8"/>
          <a:srcRect l="27213" t="6310" r="22622" b="36847"/>
          <a:stretch/>
        </p:blipFill>
        <p:spPr>
          <a:xfrm>
            <a:off x="2879441" y="1999458"/>
            <a:ext cx="881849" cy="1052528"/>
          </a:xfrm>
          <a:prstGeom prst="rect">
            <a:avLst/>
          </a:prstGeom>
        </p:spPr>
      </p:pic>
      <p:pic>
        <p:nvPicPr>
          <p:cNvPr id="17" name="Imagen 16"/>
          <p:cNvPicPr>
            <a:picLocks noChangeAspect="1"/>
          </p:cNvPicPr>
          <p:nvPr/>
        </p:nvPicPr>
        <p:blipFill rotWithShape="1">
          <a:blip r:embed="rId8"/>
          <a:srcRect l="16434" t="11242" r="23154" b="31405"/>
          <a:stretch/>
        </p:blipFill>
        <p:spPr>
          <a:xfrm>
            <a:off x="3819866" y="3017872"/>
            <a:ext cx="836091" cy="752502"/>
          </a:xfrm>
          <a:prstGeom prst="rect">
            <a:avLst/>
          </a:prstGeom>
        </p:spPr>
      </p:pic>
      <p:pic>
        <p:nvPicPr>
          <p:cNvPr id="20" name="Imagen 19"/>
          <p:cNvPicPr>
            <a:picLocks noChangeAspect="1"/>
          </p:cNvPicPr>
          <p:nvPr/>
        </p:nvPicPr>
        <p:blipFill>
          <a:blip r:embed="rId8"/>
          <a:stretch>
            <a:fillRect/>
          </a:stretch>
        </p:blipFill>
        <p:spPr>
          <a:xfrm>
            <a:off x="2117752" y="547357"/>
            <a:ext cx="914479" cy="963251"/>
          </a:xfrm>
          <a:prstGeom prst="rect">
            <a:avLst/>
          </a:prstGeom>
        </p:spPr>
      </p:pic>
      <p:pic>
        <p:nvPicPr>
          <p:cNvPr id="157" name="Imagen 156"/>
          <p:cNvPicPr>
            <a:picLocks noChangeAspect="1"/>
          </p:cNvPicPr>
          <p:nvPr/>
        </p:nvPicPr>
        <p:blipFill rotWithShape="1">
          <a:blip r:embed="rId8"/>
          <a:srcRect l="16434" t="11242" r="23154" b="31405"/>
          <a:stretch/>
        </p:blipFill>
        <p:spPr>
          <a:xfrm>
            <a:off x="56530" y="3984060"/>
            <a:ext cx="359855" cy="359854"/>
          </a:xfrm>
          <a:prstGeom prst="rect">
            <a:avLst/>
          </a:prstGeom>
        </p:spPr>
      </p:pic>
      <p:pic>
        <p:nvPicPr>
          <p:cNvPr id="158" name="Imagen 157"/>
          <p:cNvPicPr>
            <a:picLocks noChangeAspect="1"/>
          </p:cNvPicPr>
          <p:nvPr/>
        </p:nvPicPr>
        <p:blipFill rotWithShape="1">
          <a:blip r:embed="rId8"/>
          <a:srcRect l="16434" t="11242" r="23154" b="31405"/>
          <a:stretch/>
        </p:blipFill>
        <p:spPr>
          <a:xfrm>
            <a:off x="56530" y="4402714"/>
            <a:ext cx="359855" cy="359854"/>
          </a:xfrm>
          <a:prstGeom prst="rect">
            <a:avLst/>
          </a:prstGeom>
        </p:spPr>
      </p:pic>
      <p:pic>
        <p:nvPicPr>
          <p:cNvPr id="159" name="Imagen 158"/>
          <p:cNvPicPr>
            <a:picLocks noChangeAspect="1"/>
          </p:cNvPicPr>
          <p:nvPr/>
        </p:nvPicPr>
        <p:blipFill rotWithShape="1">
          <a:blip r:embed="rId8"/>
          <a:srcRect l="16434" t="11242" r="23154" b="31405"/>
          <a:stretch/>
        </p:blipFill>
        <p:spPr>
          <a:xfrm>
            <a:off x="48967" y="4613767"/>
            <a:ext cx="359855" cy="359854"/>
          </a:xfrm>
          <a:prstGeom prst="rect">
            <a:avLst/>
          </a:prstGeom>
        </p:spPr>
      </p:pic>
      <p:pic>
        <p:nvPicPr>
          <p:cNvPr id="160" name="Imagen 159"/>
          <p:cNvPicPr>
            <a:picLocks noChangeAspect="1"/>
          </p:cNvPicPr>
          <p:nvPr/>
        </p:nvPicPr>
        <p:blipFill rotWithShape="1">
          <a:blip r:embed="rId8"/>
          <a:srcRect l="16434" t="11242" r="23154" b="31405"/>
          <a:stretch/>
        </p:blipFill>
        <p:spPr>
          <a:xfrm>
            <a:off x="56530" y="4798324"/>
            <a:ext cx="359855" cy="359854"/>
          </a:xfrm>
          <a:prstGeom prst="rect">
            <a:avLst/>
          </a:prstGeom>
        </p:spPr>
      </p:pic>
      <p:pic>
        <p:nvPicPr>
          <p:cNvPr id="162" name="Imagen 161"/>
          <p:cNvPicPr>
            <a:picLocks noChangeAspect="1"/>
          </p:cNvPicPr>
          <p:nvPr/>
        </p:nvPicPr>
        <p:blipFill rotWithShape="1">
          <a:blip r:embed="rId8"/>
          <a:srcRect l="16434" t="11242" r="23154" b="31405"/>
          <a:stretch/>
        </p:blipFill>
        <p:spPr>
          <a:xfrm>
            <a:off x="53200" y="4212884"/>
            <a:ext cx="359855" cy="359854"/>
          </a:xfrm>
          <a:prstGeom prst="rect">
            <a:avLst/>
          </a:prstGeom>
        </p:spPr>
      </p:pic>
      <p:pic>
        <p:nvPicPr>
          <p:cNvPr id="163" name="Imagen 162"/>
          <p:cNvPicPr>
            <a:picLocks noChangeAspect="1"/>
          </p:cNvPicPr>
          <p:nvPr/>
        </p:nvPicPr>
        <p:blipFill rotWithShape="1">
          <a:blip r:embed="rId8"/>
          <a:srcRect l="16434" t="11242" r="23154" b="31405"/>
          <a:stretch/>
        </p:blipFill>
        <p:spPr>
          <a:xfrm>
            <a:off x="4488498" y="6467335"/>
            <a:ext cx="359855" cy="359854"/>
          </a:xfrm>
          <a:prstGeom prst="rect">
            <a:avLst/>
          </a:prstGeom>
        </p:spPr>
      </p:pic>
      <p:pic>
        <p:nvPicPr>
          <p:cNvPr id="164" name="Imagen 163"/>
          <p:cNvPicPr>
            <a:picLocks noChangeAspect="1"/>
          </p:cNvPicPr>
          <p:nvPr/>
        </p:nvPicPr>
        <p:blipFill rotWithShape="1">
          <a:blip r:embed="rId8"/>
          <a:srcRect l="16434" t="11242" r="23154" b="31405"/>
          <a:stretch/>
        </p:blipFill>
        <p:spPr>
          <a:xfrm>
            <a:off x="4461904" y="6261262"/>
            <a:ext cx="359855" cy="359854"/>
          </a:xfrm>
          <a:prstGeom prst="rect">
            <a:avLst/>
          </a:prstGeom>
        </p:spPr>
      </p:pic>
      <p:pic>
        <p:nvPicPr>
          <p:cNvPr id="167" name="Imagen 166"/>
          <p:cNvPicPr>
            <a:picLocks noChangeAspect="1"/>
          </p:cNvPicPr>
          <p:nvPr/>
        </p:nvPicPr>
        <p:blipFill rotWithShape="1">
          <a:blip r:embed="rId8"/>
          <a:srcRect l="16434" t="11242" r="23154" b="31405"/>
          <a:stretch/>
        </p:blipFill>
        <p:spPr>
          <a:xfrm>
            <a:off x="5068417" y="6071569"/>
            <a:ext cx="359855" cy="359854"/>
          </a:xfrm>
          <a:prstGeom prst="rect">
            <a:avLst/>
          </a:prstGeom>
        </p:spPr>
      </p:pic>
      <p:pic>
        <p:nvPicPr>
          <p:cNvPr id="188" name="Imagen 187"/>
          <p:cNvPicPr>
            <a:picLocks noChangeAspect="1"/>
          </p:cNvPicPr>
          <p:nvPr/>
        </p:nvPicPr>
        <p:blipFill rotWithShape="1">
          <a:blip r:embed="rId8"/>
          <a:srcRect l="16434" t="11242" r="23154" b="31405"/>
          <a:stretch/>
        </p:blipFill>
        <p:spPr>
          <a:xfrm>
            <a:off x="4455906" y="5877129"/>
            <a:ext cx="359855" cy="359854"/>
          </a:xfrm>
          <a:prstGeom prst="rect">
            <a:avLst/>
          </a:prstGeom>
        </p:spPr>
      </p:pic>
      <p:pic>
        <p:nvPicPr>
          <p:cNvPr id="189" name="Imagen 188"/>
          <p:cNvPicPr>
            <a:picLocks noChangeAspect="1"/>
          </p:cNvPicPr>
          <p:nvPr/>
        </p:nvPicPr>
        <p:blipFill rotWithShape="1">
          <a:blip r:embed="rId8"/>
          <a:srcRect l="16434" t="11242" r="23154" b="31405"/>
          <a:stretch/>
        </p:blipFill>
        <p:spPr>
          <a:xfrm>
            <a:off x="6074868" y="7972597"/>
            <a:ext cx="359855" cy="359854"/>
          </a:xfrm>
          <a:prstGeom prst="rect">
            <a:avLst/>
          </a:prstGeom>
        </p:spPr>
      </p:pic>
      <p:pic>
        <p:nvPicPr>
          <p:cNvPr id="191" name="Imagen 190"/>
          <p:cNvPicPr>
            <a:picLocks noChangeAspect="1"/>
          </p:cNvPicPr>
          <p:nvPr/>
        </p:nvPicPr>
        <p:blipFill rotWithShape="1">
          <a:blip r:embed="rId8"/>
          <a:srcRect l="16434" t="11242" r="23154" b="31405"/>
          <a:stretch/>
        </p:blipFill>
        <p:spPr>
          <a:xfrm>
            <a:off x="6037519" y="7778989"/>
            <a:ext cx="359855" cy="359854"/>
          </a:xfrm>
          <a:prstGeom prst="rect">
            <a:avLst/>
          </a:prstGeom>
        </p:spPr>
      </p:pic>
      <p:pic>
        <p:nvPicPr>
          <p:cNvPr id="193" name="Imagen 192"/>
          <p:cNvPicPr>
            <a:picLocks noChangeAspect="1"/>
          </p:cNvPicPr>
          <p:nvPr/>
        </p:nvPicPr>
        <p:blipFill rotWithShape="1">
          <a:blip r:embed="rId8"/>
          <a:srcRect l="16434" t="11242" r="23154" b="31405"/>
          <a:stretch/>
        </p:blipFill>
        <p:spPr>
          <a:xfrm>
            <a:off x="6085818" y="7575190"/>
            <a:ext cx="359855" cy="359854"/>
          </a:xfrm>
          <a:prstGeom prst="rect">
            <a:avLst/>
          </a:prstGeom>
        </p:spPr>
      </p:pic>
      <p:pic>
        <p:nvPicPr>
          <p:cNvPr id="195" name="Imagen 194"/>
          <p:cNvPicPr>
            <a:picLocks noChangeAspect="1"/>
          </p:cNvPicPr>
          <p:nvPr/>
        </p:nvPicPr>
        <p:blipFill rotWithShape="1">
          <a:blip r:embed="rId8"/>
          <a:srcRect l="16434" t="11242" r="23154" b="31405"/>
          <a:stretch/>
        </p:blipFill>
        <p:spPr>
          <a:xfrm>
            <a:off x="6085818" y="7379919"/>
            <a:ext cx="359855" cy="359854"/>
          </a:xfrm>
          <a:prstGeom prst="rect">
            <a:avLst/>
          </a:prstGeom>
        </p:spPr>
      </p:pic>
      <p:pic>
        <p:nvPicPr>
          <p:cNvPr id="197" name="Imagen 196"/>
          <p:cNvPicPr>
            <a:picLocks noChangeAspect="1"/>
          </p:cNvPicPr>
          <p:nvPr/>
        </p:nvPicPr>
        <p:blipFill rotWithShape="1">
          <a:blip r:embed="rId8"/>
          <a:srcRect l="16434" t="11242" r="23154" b="31405"/>
          <a:stretch/>
        </p:blipFill>
        <p:spPr>
          <a:xfrm>
            <a:off x="6082229" y="7199805"/>
            <a:ext cx="359855" cy="359854"/>
          </a:xfrm>
          <a:prstGeom prst="rect">
            <a:avLst/>
          </a:prstGeom>
        </p:spPr>
      </p:pic>
      <p:pic>
        <p:nvPicPr>
          <p:cNvPr id="199" name="Imagen 198"/>
          <p:cNvPicPr>
            <a:picLocks noChangeAspect="1"/>
          </p:cNvPicPr>
          <p:nvPr/>
        </p:nvPicPr>
        <p:blipFill rotWithShape="1">
          <a:blip r:embed="rId8"/>
          <a:srcRect l="16434" t="11242" r="23154" b="31405"/>
          <a:stretch/>
        </p:blipFill>
        <p:spPr>
          <a:xfrm>
            <a:off x="6098950" y="8152524"/>
            <a:ext cx="359855" cy="359854"/>
          </a:xfrm>
          <a:prstGeom prst="rect">
            <a:avLst/>
          </a:prstGeom>
        </p:spPr>
      </p:pic>
      <p:sp>
        <p:nvSpPr>
          <p:cNvPr id="3" name="CuadroTexto 2"/>
          <p:cNvSpPr txBox="1"/>
          <p:nvPr/>
        </p:nvSpPr>
        <p:spPr>
          <a:xfrm>
            <a:off x="607328" y="192291"/>
            <a:ext cx="2460165" cy="461665"/>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s-MX" sz="2400" b="1" i="0" u="none" strike="noStrike" kern="1200" cap="none" spc="0" normalizeH="0" baseline="0" noProof="0" dirty="0" smtClean="0">
                <a:ln>
                  <a:noFill/>
                </a:ln>
                <a:solidFill>
                  <a:prstClr val="black"/>
                </a:solidFill>
                <a:effectLst/>
                <a:uLnTx/>
                <a:uFillTx/>
                <a:latin typeface="Calibri" panose="020F0502020204030204"/>
                <a:ea typeface="+mn-ea"/>
                <a:cs typeface="+mn-cs"/>
              </a:rPr>
              <a:t>14     05       2021</a:t>
            </a:r>
            <a:endParaRPr kumimoji="0" lang="es-MX" sz="24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pic>
        <p:nvPicPr>
          <p:cNvPr id="9" name="Imagen 8"/>
          <p:cNvPicPr>
            <a:picLocks noChangeAspect="1"/>
          </p:cNvPicPr>
          <p:nvPr/>
        </p:nvPicPr>
        <p:blipFill>
          <a:blip r:embed="rId9"/>
          <a:stretch>
            <a:fillRect/>
          </a:stretch>
        </p:blipFill>
        <p:spPr>
          <a:xfrm>
            <a:off x="38869" y="5014391"/>
            <a:ext cx="359695" cy="359695"/>
          </a:xfrm>
          <a:prstGeom prst="rect">
            <a:avLst/>
          </a:prstGeom>
        </p:spPr>
      </p:pic>
    </p:spTree>
    <p:extLst>
      <p:ext uri="{BB962C8B-B14F-4D97-AF65-F5344CB8AC3E}">
        <p14:creationId xmlns:p14="http://schemas.microsoft.com/office/powerpoint/2010/main" val="31146201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esquinas redondeadas 186">
            <a:extLst>
              <a:ext uri="{FF2B5EF4-FFF2-40B4-BE49-F238E27FC236}">
                <a16:creationId xmlns:a16="http://schemas.microsoft.com/office/drawing/2014/main" id="{2C0AD05E-6371-492F-9992-C11F91DAC77B}"/>
              </a:ext>
            </a:extLst>
          </p:cNvPr>
          <p:cNvSpPr/>
          <p:nvPr/>
        </p:nvSpPr>
        <p:spPr>
          <a:xfrm>
            <a:off x="3947258" y="192075"/>
            <a:ext cx="3829905" cy="3454508"/>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 name="Rectángulo: esquinas redondeadas 186">
            <a:extLst>
              <a:ext uri="{FF2B5EF4-FFF2-40B4-BE49-F238E27FC236}">
                <a16:creationId xmlns:a16="http://schemas.microsoft.com/office/drawing/2014/main" id="{2C0AD05E-6371-492F-9992-C11F91DAC77B}"/>
              </a:ext>
            </a:extLst>
          </p:cNvPr>
          <p:cNvSpPr/>
          <p:nvPr/>
        </p:nvSpPr>
        <p:spPr>
          <a:xfrm>
            <a:off x="0" y="192075"/>
            <a:ext cx="3829905" cy="7473854"/>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 name="CuadroTexto 6">
            <a:extLst>
              <a:ext uri="{FF2B5EF4-FFF2-40B4-BE49-F238E27FC236}">
                <a16:creationId xmlns:a16="http://schemas.microsoft.com/office/drawing/2014/main" id="{325B8F71-AFA8-4D1C-8817-B3B06A563118}"/>
              </a:ext>
            </a:extLst>
          </p:cNvPr>
          <p:cNvSpPr txBox="1"/>
          <p:nvPr/>
        </p:nvSpPr>
        <p:spPr>
          <a:xfrm>
            <a:off x="187038" y="436015"/>
            <a:ext cx="3553735" cy="7478970"/>
          </a:xfrm>
          <a:prstGeom prst="rect">
            <a:avLst/>
          </a:prstGeom>
          <a:noFill/>
        </p:spPr>
        <p:txBody>
          <a:bodyPr wrap="square" rtlCol="0">
            <a:spAutoFit/>
          </a:bodyPr>
          <a:lstStyle/>
          <a:p>
            <a:pPr marL="0" marR="0" lvl="0" indent="0" algn="just" defTabSz="457200" rtl="0" eaLnBrk="1" fontAlgn="auto" latinLnBrk="0" hangingPunct="1">
              <a:lnSpc>
                <a:spcPct val="100000"/>
              </a:lnSpc>
              <a:spcBef>
                <a:spcPts val="0"/>
              </a:spcBef>
              <a:spcAft>
                <a:spcPts val="0"/>
              </a:spcAft>
              <a:buClrTx/>
              <a:buSzTx/>
              <a:buFontTx/>
              <a:buNone/>
              <a:tabLst/>
              <a:defRPr/>
            </a:pPr>
            <a:endParaRPr kumimoji="0" lang="es-MX" sz="1200" b="0" i="0" u="none" strike="noStrike" kern="1200" cap="none" spc="0" normalizeH="0" baseline="0" noProof="0" dirty="0" smtClean="0">
              <a:ln>
                <a:noFill/>
              </a:ln>
              <a:solidFill>
                <a:prstClr val="black"/>
              </a:solidFill>
              <a:effectLst/>
              <a:uLnTx/>
              <a:uFillTx/>
              <a:latin typeface="Comic Sans MS" panose="030F0702030302020204" pitchFamily="66" charset="0"/>
              <a:ea typeface="+mn-ea"/>
              <a:cs typeface="+mn-cs"/>
            </a:endParaRPr>
          </a:p>
          <a:p>
            <a:pPr marL="171450" lvl="0" indent="-171450" algn="just">
              <a:buFont typeface="Arial" panose="020B0604020202020204" pitchFamily="34" charset="0"/>
              <a:buChar char="•"/>
            </a:pPr>
            <a:r>
              <a:rPr kumimoji="0" lang="es-MX" sz="1200" b="0" i="0" u="none" strike="noStrike" kern="1200" cap="none" spc="0" normalizeH="0" baseline="0" noProof="0" dirty="0" smtClean="0">
                <a:ln>
                  <a:noFill/>
                </a:ln>
                <a:solidFill>
                  <a:prstClr val="black"/>
                </a:solidFill>
                <a:effectLst/>
                <a:uLnTx/>
                <a:uFillTx/>
                <a:latin typeface="Comic Sans MS" panose="030F0702030302020204" pitchFamily="66" charset="0"/>
                <a:ea typeface="+mn-ea"/>
                <a:cs typeface="+mn-cs"/>
              </a:rPr>
              <a:t>Mostrando</a:t>
            </a:r>
            <a:r>
              <a:rPr kumimoji="0" lang="es-MX" sz="1200" b="0" i="0" u="none" strike="noStrike" kern="1200" cap="none" spc="0" normalizeH="0" noProof="0" dirty="0" smtClean="0">
                <a:ln>
                  <a:noFill/>
                </a:ln>
                <a:solidFill>
                  <a:prstClr val="black"/>
                </a:solidFill>
                <a:effectLst/>
                <a:uLnTx/>
                <a:uFillTx/>
                <a:latin typeface="Comic Sans MS" panose="030F0702030302020204" pitchFamily="66" charset="0"/>
                <a:ea typeface="+mn-ea"/>
                <a:cs typeface="+mn-cs"/>
              </a:rPr>
              <a:t> sus saberes previos en la exposición de los cuidados de las plantas. Se logro que los alumnos tuvieran la motivación de realizar esta actividad, pues se aplico la estimulación al estudiante </a:t>
            </a:r>
            <a:r>
              <a:rPr lang="es-MX" sz="1200" dirty="0" smtClean="0">
                <a:solidFill>
                  <a:prstClr val="black"/>
                </a:solidFill>
                <a:latin typeface="Comic Sans MS" panose="030F0702030302020204" pitchFamily="66" charset="0"/>
              </a:rPr>
              <a:t>por medio de mensajes para brindarles confianza, emitiendo comentarios para que cada uno pudiera creer en lo que hacia y de igual forma los materiales solicitados fueron adecuados y pertinentes para la modalidad </a:t>
            </a:r>
            <a:r>
              <a:rPr lang="es-MX" sz="1200" dirty="0">
                <a:solidFill>
                  <a:prstClr val="black"/>
                </a:solidFill>
                <a:latin typeface="Comic Sans MS" panose="030F0702030302020204" pitchFamily="66" charset="0"/>
              </a:rPr>
              <a:t>online </a:t>
            </a:r>
            <a:r>
              <a:rPr lang="es-MX" sz="1200" dirty="0" smtClean="0">
                <a:solidFill>
                  <a:prstClr val="black"/>
                </a:solidFill>
                <a:latin typeface="Comic Sans MS" panose="030F0702030302020204" pitchFamily="66" charset="0"/>
              </a:rPr>
              <a:t>(Poaquiza</a:t>
            </a:r>
            <a:r>
              <a:rPr lang="es-MX" sz="1200" dirty="0">
                <a:solidFill>
                  <a:prstClr val="black"/>
                </a:solidFill>
                <a:latin typeface="Comic Sans MS" panose="030F0702030302020204" pitchFamily="66" charset="0"/>
              </a:rPr>
              <a:t>, 2021). </a:t>
            </a:r>
            <a:endParaRPr lang="es-MX" sz="1200" dirty="0" smtClean="0">
              <a:solidFill>
                <a:prstClr val="black"/>
              </a:solidFill>
              <a:latin typeface="Comic Sans MS" panose="030F0702030302020204" pitchFamily="66" charset="0"/>
            </a:endParaRPr>
          </a:p>
          <a:p>
            <a:pPr marL="171450" lvl="0" indent="-171450" algn="just">
              <a:buFont typeface="Arial" panose="020B0604020202020204" pitchFamily="34" charset="0"/>
              <a:buChar char="•"/>
            </a:pPr>
            <a:r>
              <a:rPr kumimoji="0" lang="es-MX" sz="1200" b="0" i="0" u="none" strike="noStrike" kern="1200" cap="none" spc="0" normalizeH="0" noProof="0" dirty="0" smtClean="0">
                <a:ln>
                  <a:noFill/>
                </a:ln>
                <a:solidFill>
                  <a:prstClr val="black"/>
                </a:solidFill>
                <a:effectLst/>
                <a:uLnTx/>
                <a:uFillTx/>
                <a:latin typeface="Comic Sans MS" panose="030F0702030302020204" pitchFamily="66" charset="0"/>
                <a:ea typeface="+mn-ea"/>
                <a:cs typeface="+mn-cs"/>
              </a:rPr>
              <a:t>Se logro que a los niños les interesara y llamara la atención el tema sobre el cuidado de las plantas, pues es un tema que les permite explorar el ambiente, descubrir cosas que no sabían mediante la indagación y pensar y buscar opciones para resolver problemas. Esto se vio evidenciado cuando los niños buscaron información sobre los cuidados que deben tener las plantas para exponerlo a través de un video, también al momento de dibujar la planta, exploraron el medio ambiente para observar las características de esa planta y poder plasmarla. </a:t>
            </a:r>
          </a:p>
          <a:p>
            <a:pPr marL="171450" lvl="0" indent="-171450" algn="just">
              <a:buFont typeface="Arial" panose="020B0604020202020204" pitchFamily="34" charset="0"/>
              <a:buChar char="•"/>
            </a:pPr>
            <a:r>
              <a:rPr lang="es-MX" sz="1200" dirty="0" smtClean="0">
                <a:solidFill>
                  <a:prstClr val="black"/>
                </a:solidFill>
                <a:latin typeface="Comic Sans MS" panose="030F0702030302020204" pitchFamily="66" charset="0"/>
              </a:rPr>
              <a:t>Por medio de esta actividad los alumnos lograron potencializar  sus habilidades comunicativas, la capacidad de entender problemáticas y buscar posibles soluciones. También se logro despertar la curiosidad y la imaginación pues de acuerdo con Calderón et al. (2014) al ligar lo emotivo con lo cognitivo, se procesa de mejor manera la información adquirida para dejar de lado la memorización y repetición de información </a:t>
            </a:r>
            <a:endParaRPr kumimoji="0" lang="es-MX" sz="1200" b="0" i="0" u="none" strike="noStrike" kern="1200" cap="none" spc="0" normalizeH="0" noProof="0" dirty="0" smtClean="0">
              <a:ln>
                <a:noFill/>
              </a:ln>
              <a:solidFill>
                <a:prstClr val="black"/>
              </a:solidFill>
              <a:effectLst/>
              <a:uLnTx/>
              <a:uFillTx/>
              <a:latin typeface="Comic Sans MS" panose="030F0702030302020204" pitchFamily="66" charset="0"/>
              <a:ea typeface="+mn-ea"/>
              <a:cs typeface="+mn-cs"/>
            </a:endParaRPr>
          </a:p>
          <a:p>
            <a:pPr marL="171450" marR="0" lvl="0" indent="-171450" algn="just"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s-MX" sz="1200" baseline="0" dirty="0">
              <a:solidFill>
                <a:prstClr val="black"/>
              </a:solidFill>
              <a:latin typeface="Comic Sans MS" panose="030F0702030302020204" pitchFamily="66" charset="0"/>
            </a:endParaRPr>
          </a:p>
          <a:p>
            <a:pPr marL="171450" marR="0" lvl="0" indent="-171450" algn="just"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s-MX" sz="1200" b="0" i="0" u="none" strike="noStrike" kern="1200" cap="none" spc="0" normalizeH="0" noProof="0" dirty="0" smtClean="0">
              <a:ln>
                <a:noFill/>
              </a:ln>
              <a:solidFill>
                <a:prstClr val="black"/>
              </a:solidFill>
              <a:effectLst/>
              <a:uLnTx/>
              <a:uFillTx/>
              <a:latin typeface="Comic Sans MS" panose="030F0702030302020204" pitchFamily="66" charset="0"/>
              <a:ea typeface="+mn-ea"/>
              <a:cs typeface="+mn-cs"/>
            </a:endParaRPr>
          </a:p>
          <a:p>
            <a:pPr marL="0" marR="0" lvl="0" indent="0" algn="just" defTabSz="457200" rtl="0" eaLnBrk="1" fontAlgn="auto" latinLnBrk="0" hangingPunct="1">
              <a:lnSpc>
                <a:spcPct val="100000"/>
              </a:lnSpc>
              <a:spcBef>
                <a:spcPts val="0"/>
              </a:spcBef>
              <a:spcAft>
                <a:spcPts val="0"/>
              </a:spcAft>
              <a:buClrTx/>
              <a:buSzTx/>
              <a:buFontTx/>
              <a:buNone/>
              <a:tabLst/>
              <a:defRPr/>
            </a:pPr>
            <a:endParaRPr kumimoji="0" lang="es-MX" sz="12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200" b="0" i="0" u="none" strike="noStrike" kern="1200" cap="none" spc="0" normalizeH="0" baseline="0" noProof="0" dirty="0">
              <a:ln>
                <a:noFill/>
              </a:ln>
              <a:solidFill>
                <a:prstClr val="white"/>
              </a:solidFill>
              <a:effectLst/>
              <a:uLnTx/>
              <a:uFillTx/>
              <a:latin typeface="Comic Sans MS" panose="030F0702030302020204" pitchFamily="66" charset="0"/>
              <a:ea typeface="+mn-ea"/>
              <a:cs typeface="+mn-cs"/>
            </a:endParaRPr>
          </a:p>
        </p:txBody>
      </p:sp>
      <p:sp>
        <p:nvSpPr>
          <p:cNvPr id="8" name="CuadroTexto 7">
            <a:extLst>
              <a:ext uri="{FF2B5EF4-FFF2-40B4-BE49-F238E27FC236}">
                <a16:creationId xmlns:a16="http://schemas.microsoft.com/office/drawing/2014/main" id="{8EA301CD-1810-4DA1-96E7-490B3EEE9E43}"/>
              </a:ext>
            </a:extLst>
          </p:cNvPr>
          <p:cNvSpPr txBox="1"/>
          <p:nvPr/>
        </p:nvSpPr>
        <p:spPr>
          <a:xfrm>
            <a:off x="4078056" y="581855"/>
            <a:ext cx="3568308" cy="1015663"/>
          </a:xfrm>
          <a:prstGeom prst="rect">
            <a:avLst/>
          </a:prstGeom>
          <a:noFill/>
        </p:spPr>
        <p:txBody>
          <a:bodyPr wrap="square">
            <a:spAutoFit/>
          </a:bodyPr>
          <a:lstStyle/>
          <a:p>
            <a:pPr marL="171450" lvl="0" indent="-171450" algn="just">
              <a:buFont typeface="Arial" panose="020B0604020202020204" pitchFamily="34" charset="0"/>
              <a:buChar char="•"/>
            </a:pPr>
            <a:r>
              <a:rPr lang="es-MX" sz="1200" dirty="0">
                <a:solidFill>
                  <a:prstClr val="black"/>
                </a:solidFill>
                <a:latin typeface="Comic Sans MS" panose="030F0702030302020204" pitchFamily="66" charset="0"/>
              </a:rPr>
              <a:t>Otra dificultad, fue que las tareas no las envían durante el horario establecido debido a algunas dificultades problemas que enfrentan los padres de familia o  los alumnos . </a:t>
            </a:r>
            <a:endParaRPr kumimoji="0" lang="es-MX" sz="12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endParaRPr>
          </a:p>
        </p:txBody>
      </p:sp>
    </p:spTree>
    <p:extLst>
      <p:ext uri="{BB962C8B-B14F-4D97-AF65-F5344CB8AC3E}">
        <p14:creationId xmlns:p14="http://schemas.microsoft.com/office/powerpoint/2010/main" val="6175654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MX" sz="2800" b="1" dirty="0" smtClean="0"/>
              <a:t>Referencias bibliográficas </a:t>
            </a:r>
            <a:endParaRPr lang="es-MX" sz="2800" b="1" dirty="0"/>
          </a:p>
        </p:txBody>
      </p:sp>
      <p:sp>
        <p:nvSpPr>
          <p:cNvPr id="3" name="Marcador de contenido 2"/>
          <p:cNvSpPr>
            <a:spLocks noGrp="1"/>
          </p:cNvSpPr>
          <p:nvPr>
            <p:ph idx="1"/>
          </p:nvPr>
        </p:nvSpPr>
        <p:spPr>
          <a:xfrm>
            <a:off x="534679" y="2079292"/>
            <a:ext cx="6707803" cy="6373904"/>
          </a:xfrm>
        </p:spPr>
        <p:txBody>
          <a:bodyPr>
            <a:normAutofit/>
          </a:bodyPr>
          <a:lstStyle/>
          <a:p>
            <a:r>
              <a:rPr lang="es-MX" sz="1800" dirty="0"/>
              <a:t>Calderón, L. C., Sepúlveda, S. M., &amp; Trujillo, N. E. (2014). LA LÚDICA COMO ESTRATEGIA PARA FAVORECER EL PROCESO DE APRENDIZAJE EN NIÑOS DE EDAD PREESCOLAR DE LA INSTITUCIÓN EDUCATIVA NUSEFA DE IBAGUÉ. Ibagué Tolima: Universidad de Tolima</a:t>
            </a:r>
            <a:r>
              <a:rPr lang="es-MX" sz="1800" dirty="0" smtClean="0"/>
              <a:t>.</a:t>
            </a:r>
          </a:p>
          <a:p>
            <a:r>
              <a:rPr lang="es-MX" sz="1800" dirty="0" smtClean="0"/>
              <a:t>Guamán</a:t>
            </a:r>
            <a:r>
              <a:rPr lang="es-MX" sz="1800" dirty="0"/>
              <a:t>, N. K., &amp; Orellana, A. R. (2020). Estimulación de habilidades </a:t>
            </a:r>
            <a:r>
              <a:rPr lang="es-MX" sz="1800" dirty="0" err="1"/>
              <a:t>lungüísticas</a:t>
            </a:r>
            <a:r>
              <a:rPr lang="es-MX" sz="1800" dirty="0"/>
              <a:t> en el desarrollo de la comunicación y expresión verbal en niños de 3 a 4 años. Talleres de capacitación en habilidades lingüísticas dirigidos a docentes. Guayaquil: UNIVERSIDAD DE GUAYAQUIL</a:t>
            </a:r>
            <a:r>
              <a:rPr lang="es-MX" sz="1800" dirty="0" smtClean="0"/>
              <a:t>.</a:t>
            </a:r>
            <a:endParaRPr lang="es-MX" sz="1800" dirty="0"/>
          </a:p>
          <a:p>
            <a:r>
              <a:rPr lang="es-MX" sz="1800" dirty="0"/>
              <a:t>Justo, C. F., &amp; Martínez, E. J. (2009). Efectos de un programa de intervención basado en la imaginación, la relajación y el cuento infantil, sobre los niveles de creatividad verbal, gráfica y motora en un grupo de niños de último curso de educación infantil. Revista iberoamericana de Educación, 49(3), 1-11</a:t>
            </a:r>
            <a:r>
              <a:rPr lang="es-MX" sz="1800" dirty="0" smtClean="0"/>
              <a:t>.</a:t>
            </a:r>
          </a:p>
          <a:p>
            <a:r>
              <a:rPr lang="es-MX" sz="1800" dirty="0"/>
              <a:t>Poaquiza, E. P. (2021). La motivación en las clases online y la participación activa de los niños de 4 a 5 años de educación inicial . Ambato Ecuador : Universidad Técnica de Ambato </a:t>
            </a:r>
            <a:r>
              <a:rPr lang="es-MX" sz="1800" dirty="0" smtClean="0"/>
              <a:t>.</a:t>
            </a:r>
            <a:endParaRPr lang="es-MX" sz="1800" dirty="0"/>
          </a:p>
          <a:p>
            <a:r>
              <a:rPr lang="es-MX" sz="1800" dirty="0" smtClean="0"/>
              <a:t>SEP</a:t>
            </a:r>
            <a:r>
              <a:rPr lang="es-MX" sz="1800" dirty="0"/>
              <a:t>. (2017). Aprendizajes clave para la educación integral . México.</a:t>
            </a:r>
          </a:p>
          <a:p>
            <a:pPr marL="0" indent="0">
              <a:buNone/>
            </a:pPr>
            <a:endParaRPr lang="es-MX" sz="1800" dirty="0"/>
          </a:p>
        </p:txBody>
      </p:sp>
    </p:spTree>
    <p:extLst>
      <p:ext uri="{BB962C8B-B14F-4D97-AF65-F5344CB8AC3E}">
        <p14:creationId xmlns:p14="http://schemas.microsoft.com/office/powerpoint/2010/main" val="24170399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694" y="108284"/>
            <a:ext cx="7632784" cy="1941704"/>
          </a:xfrm>
        </p:spPr>
        <p:txBody>
          <a:bodyPr>
            <a:normAutofit/>
          </a:bodyPr>
          <a:lstStyle/>
          <a:p>
            <a:pPr algn="ctr"/>
            <a:r>
              <a:rPr lang="es-MX" sz="2400" b="1" dirty="0"/>
              <a:t>ESCUELA NORMAL DE EDUCACIÓN </a:t>
            </a:r>
            <a:r>
              <a:rPr lang="es-MX" sz="2400" b="1" dirty="0" smtClean="0"/>
              <a:t>PREESCOLAR</a:t>
            </a:r>
            <a:r>
              <a:rPr lang="es-MX" sz="4400" dirty="0"/>
              <a:t/>
            </a:r>
            <a:br>
              <a:rPr lang="es-MX" sz="4400" dirty="0"/>
            </a:br>
            <a:endParaRPr lang="es-MX" sz="4400" dirty="0"/>
          </a:p>
        </p:txBody>
      </p:sp>
      <p:sp>
        <p:nvSpPr>
          <p:cNvPr id="3" name="Marcador de contenido 2"/>
          <p:cNvSpPr>
            <a:spLocks noGrp="1"/>
          </p:cNvSpPr>
          <p:nvPr>
            <p:ph idx="1"/>
          </p:nvPr>
        </p:nvSpPr>
        <p:spPr/>
        <p:txBody>
          <a:bodyPr/>
          <a:lstStyle/>
          <a:p>
            <a:pPr marL="0" indent="0">
              <a:buNone/>
            </a:pPr>
            <a:r>
              <a:rPr lang="es-MX" sz="1800" b="1" dirty="0">
                <a:latin typeface="Arial" panose="020B0604020202020204" pitchFamily="34" charset="0"/>
                <a:cs typeface="Arial" panose="020B0604020202020204" pitchFamily="34" charset="0"/>
              </a:rPr>
              <a:t>Nombre del estudiante normalista: </a:t>
            </a:r>
            <a:r>
              <a:rPr lang="es-MX" sz="1800" dirty="0">
                <a:latin typeface="Arial" panose="020B0604020202020204" pitchFamily="34" charset="0"/>
                <a:cs typeface="Arial" panose="020B0604020202020204" pitchFamily="34" charset="0"/>
              </a:rPr>
              <a:t>Mariana Guadalupe Gaona Montes. </a:t>
            </a:r>
          </a:p>
          <a:p>
            <a:pPr marL="0" indent="0">
              <a:buNone/>
            </a:pPr>
            <a:r>
              <a:rPr lang="es-MX" sz="1800" b="1" dirty="0">
                <a:latin typeface="Arial" panose="020B0604020202020204" pitchFamily="34" charset="0"/>
                <a:cs typeface="Arial" panose="020B0604020202020204" pitchFamily="34" charset="0"/>
              </a:rPr>
              <a:t>Grado:   </a:t>
            </a:r>
            <a:r>
              <a:rPr lang="es-MX" sz="1800" dirty="0">
                <a:latin typeface="Arial" panose="020B0604020202020204" pitchFamily="34" charset="0"/>
                <a:cs typeface="Arial" panose="020B0604020202020204" pitchFamily="34" charset="0"/>
              </a:rPr>
              <a:t>3°       </a:t>
            </a:r>
            <a:r>
              <a:rPr lang="es-MX" sz="1800" b="1" dirty="0">
                <a:latin typeface="Arial" panose="020B0604020202020204" pitchFamily="34" charset="0"/>
                <a:cs typeface="Arial" panose="020B0604020202020204" pitchFamily="34" charset="0"/>
              </a:rPr>
              <a:t>Sección:</a:t>
            </a:r>
            <a:r>
              <a:rPr lang="es-MX" sz="1800" dirty="0">
                <a:latin typeface="Arial" panose="020B0604020202020204" pitchFamily="34" charset="0"/>
                <a:cs typeface="Arial" panose="020B0604020202020204" pitchFamily="34" charset="0"/>
              </a:rPr>
              <a:t> “A” </a:t>
            </a:r>
            <a:r>
              <a:rPr lang="es-MX" sz="1800" b="1" dirty="0">
                <a:latin typeface="Arial" panose="020B0604020202020204" pitchFamily="34" charset="0"/>
                <a:cs typeface="Arial" panose="020B0604020202020204" pitchFamily="34" charset="0"/>
              </a:rPr>
              <a:t>Número de Lista: </a:t>
            </a:r>
            <a:r>
              <a:rPr lang="es-MX" sz="1800" dirty="0">
                <a:latin typeface="Arial" panose="020B0604020202020204" pitchFamily="34" charset="0"/>
                <a:cs typeface="Arial" panose="020B0604020202020204" pitchFamily="34" charset="0"/>
              </a:rPr>
              <a:t>6</a:t>
            </a:r>
          </a:p>
          <a:p>
            <a:pPr marL="0" indent="0">
              <a:buNone/>
            </a:pPr>
            <a:r>
              <a:rPr lang="es-MX" sz="1800" b="1" dirty="0">
                <a:latin typeface="Arial" panose="020B0604020202020204" pitchFamily="34" charset="0"/>
                <a:cs typeface="Arial" panose="020B0604020202020204" pitchFamily="34" charset="0"/>
              </a:rPr>
              <a:t>Institución de Práctica:</a:t>
            </a:r>
            <a:r>
              <a:rPr lang="es-MX" sz="1800" dirty="0">
                <a:latin typeface="Arial" panose="020B0604020202020204" pitchFamily="34" charset="0"/>
                <a:cs typeface="Arial" panose="020B0604020202020204" pitchFamily="34" charset="0"/>
              </a:rPr>
              <a:t> Jardín de niños Profa. Guadalupe González Ortiz TM</a:t>
            </a:r>
          </a:p>
          <a:p>
            <a:pPr marL="0" indent="0">
              <a:buNone/>
            </a:pPr>
            <a:r>
              <a:rPr lang="es-MX" sz="1800" b="1" dirty="0">
                <a:latin typeface="Arial" panose="020B0604020202020204" pitchFamily="34" charset="0"/>
                <a:cs typeface="Arial" panose="020B0604020202020204" pitchFamily="34" charset="0"/>
              </a:rPr>
              <a:t>Clave:</a:t>
            </a:r>
            <a:r>
              <a:rPr lang="es-MX" sz="1800" dirty="0">
                <a:latin typeface="Arial" panose="020B0604020202020204" pitchFamily="34" charset="0"/>
                <a:cs typeface="Arial" panose="020B0604020202020204" pitchFamily="34" charset="0"/>
              </a:rPr>
              <a:t>      </a:t>
            </a:r>
            <a:r>
              <a:rPr lang="es-MX" sz="1800" b="1" dirty="0">
                <a:latin typeface="Arial" panose="020B0604020202020204" pitchFamily="34" charset="0"/>
                <a:cs typeface="Arial" panose="020B0604020202020204" pitchFamily="34" charset="0"/>
              </a:rPr>
              <a:t>Zona Escolar: </a:t>
            </a:r>
            <a:r>
              <a:rPr lang="es-MX" sz="1800" dirty="0">
                <a:latin typeface="Arial" panose="020B0604020202020204" pitchFamily="34" charset="0"/>
                <a:cs typeface="Arial" panose="020B0604020202020204" pitchFamily="34" charset="0"/>
              </a:rPr>
              <a:t>103 de Región sur #10 </a:t>
            </a:r>
            <a:endParaRPr lang="es-MX" sz="1800" dirty="0" smtClean="0">
              <a:latin typeface="Arial" panose="020B0604020202020204" pitchFamily="34" charset="0"/>
              <a:cs typeface="Arial" panose="020B0604020202020204" pitchFamily="34" charset="0"/>
            </a:endParaRPr>
          </a:p>
          <a:p>
            <a:pPr marL="0" indent="0">
              <a:buNone/>
            </a:pPr>
            <a:r>
              <a:rPr lang="es-MX" sz="1800" b="1" dirty="0" smtClean="0">
                <a:latin typeface="Arial" panose="020B0604020202020204" pitchFamily="34" charset="0"/>
                <a:cs typeface="Arial" panose="020B0604020202020204" pitchFamily="34" charset="0"/>
              </a:rPr>
              <a:t>Grado </a:t>
            </a:r>
            <a:r>
              <a:rPr lang="es-MX" sz="1800" b="1" dirty="0">
                <a:latin typeface="Arial" panose="020B0604020202020204" pitchFamily="34" charset="0"/>
                <a:cs typeface="Arial" panose="020B0604020202020204" pitchFamily="34" charset="0"/>
              </a:rPr>
              <a:t>en el que realiza su práctica: </a:t>
            </a:r>
            <a:r>
              <a:rPr lang="es-MX" sz="1800" dirty="0">
                <a:latin typeface="Arial" panose="020B0604020202020204" pitchFamily="34" charset="0"/>
                <a:cs typeface="Arial" panose="020B0604020202020204" pitchFamily="34" charset="0"/>
              </a:rPr>
              <a:t>3° “C”</a:t>
            </a:r>
          </a:p>
          <a:p>
            <a:pPr marL="0" indent="0">
              <a:buNone/>
            </a:pPr>
            <a:r>
              <a:rPr lang="es-MX" sz="1800" b="1" dirty="0">
                <a:latin typeface="Arial" panose="020B0604020202020204" pitchFamily="34" charset="0"/>
                <a:cs typeface="Arial" panose="020B0604020202020204" pitchFamily="34" charset="0"/>
              </a:rPr>
              <a:t>Nombre del Profesor(a) Titular: </a:t>
            </a:r>
            <a:r>
              <a:rPr lang="es-MX" sz="1800" dirty="0">
                <a:latin typeface="Arial" panose="020B0604020202020204" pitchFamily="34" charset="0"/>
                <a:cs typeface="Arial" panose="020B0604020202020204" pitchFamily="34" charset="0"/>
              </a:rPr>
              <a:t>Norma Rosales Hernández.</a:t>
            </a:r>
          </a:p>
          <a:p>
            <a:pPr marL="0" indent="0">
              <a:buNone/>
            </a:pPr>
            <a:r>
              <a:rPr lang="es-MX" sz="1800" b="1" dirty="0">
                <a:latin typeface="Arial" panose="020B0604020202020204" pitchFamily="34" charset="0"/>
                <a:cs typeface="Arial" panose="020B0604020202020204" pitchFamily="34" charset="0"/>
              </a:rPr>
              <a:t>Total, de alumnos: </a:t>
            </a:r>
            <a:r>
              <a:rPr lang="es-MX" sz="1800" dirty="0">
                <a:latin typeface="Arial" panose="020B0604020202020204" pitchFamily="34" charset="0"/>
                <a:cs typeface="Arial" panose="020B0604020202020204" pitchFamily="34" charset="0"/>
              </a:rPr>
              <a:t>34     </a:t>
            </a:r>
            <a:r>
              <a:rPr lang="es-MX" sz="1800" b="1" dirty="0">
                <a:latin typeface="Arial" panose="020B0604020202020204" pitchFamily="34" charset="0"/>
                <a:cs typeface="Arial" panose="020B0604020202020204" pitchFamily="34" charset="0"/>
              </a:rPr>
              <a:t>Niños:</a:t>
            </a:r>
            <a:r>
              <a:rPr lang="es-MX" sz="1800" dirty="0">
                <a:latin typeface="Arial" panose="020B0604020202020204" pitchFamily="34" charset="0"/>
                <a:cs typeface="Arial" panose="020B0604020202020204" pitchFamily="34" charset="0"/>
              </a:rPr>
              <a:t> 16       </a:t>
            </a:r>
            <a:r>
              <a:rPr lang="es-MX" sz="1800" b="1" dirty="0">
                <a:latin typeface="Arial" panose="020B0604020202020204" pitchFamily="34" charset="0"/>
                <a:cs typeface="Arial" panose="020B0604020202020204" pitchFamily="34" charset="0"/>
              </a:rPr>
              <a:t>Niñas:</a:t>
            </a:r>
            <a:r>
              <a:rPr lang="es-MX" sz="1800" dirty="0">
                <a:latin typeface="Arial" panose="020B0604020202020204" pitchFamily="34" charset="0"/>
                <a:cs typeface="Arial" panose="020B0604020202020204" pitchFamily="34" charset="0"/>
              </a:rPr>
              <a:t> 18 </a:t>
            </a:r>
          </a:p>
          <a:p>
            <a:pPr marL="0" indent="0">
              <a:buNone/>
            </a:pPr>
            <a:r>
              <a:rPr lang="es-MX" sz="1800" b="1" dirty="0">
                <a:latin typeface="Arial" panose="020B0604020202020204" pitchFamily="34" charset="0"/>
                <a:cs typeface="Arial" panose="020B0604020202020204" pitchFamily="34" charset="0"/>
              </a:rPr>
              <a:t>Periodo de Práctica:</a:t>
            </a:r>
            <a:r>
              <a:rPr lang="es-MX" sz="1800" dirty="0">
                <a:latin typeface="Arial" panose="020B0604020202020204" pitchFamily="34" charset="0"/>
                <a:cs typeface="Arial" panose="020B0604020202020204" pitchFamily="34" charset="0"/>
              </a:rPr>
              <a:t> lunes </a:t>
            </a:r>
            <a:r>
              <a:rPr lang="es-MX" sz="1800" dirty="0" smtClean="0">
                <a:latin typeface="Arial" panose="020B0604020202020204" pitchFamily="34" charset="0"/>
                <a:cs typeface="Arial" panose="020B0604020202020204" pitchFamily="34" charset="0"/>
              </a:rPr>
              <a:t>10 de mayo al 14 de </a:t>
            </a:r>
            <a:r>
              <a:rPr lang="es-MX" sz="1800" dirty="0">
                <a:latin typeface="Arial" panose="020B0604020202020204" pitchFamily="34" charset="0"/>
                <a:cs typeface="Arial" panose="020B0604020202020204" pitchFamily="34" charset="0"/>
              </a:rPr>
              <a:t>mayo del 2021</a:t>
            </a:r>
          </a:p>
          <a:p>
            <a:pPr marL="0" indent="0">
              <a:buNone/>
            </a:pPr>
            <a:endParaRPr lang="es-MX" dirty="0"/>
          </a:p>
        </p:txBody>
      </p:sp>
      <p:pic>
        <p:nvPicPr>
          <p:cNvPr id="4" name="Imagen 3"/>
          <p:cNvPicPr/>
          <p:nvPr/>
        </p:nvPicPr>
        <p:blipFill>
          <a:blip r:embed="rId2">
            <a:extLst>
              <a:ext uri="{28A0092B-C50C-407E-A947-70E740481C1C}">
                <a14:useLocalDpi xmlns:a14="http://schemas.microsoft.com/office/drawing/2010/main" val="0"/>
              </a:ext>
            </a:extLst>
          </a:blip>
          <a:srcRect/>
          <a:stretch>
            <a:fillRect/>
          </a:stretch>
        </p:blipFill>
        <p:spPr bwMode="auto">
          <a:xfrm>
            <a:off x="2590925" y="970852"/>
            <a:ext cx="2162175" cy="1600200"/>
          </a:xfrm>
          <a:prstGeom prst="rect">
            <a:avLst/>
          </a:prstGeom>
          <a:noFill/>
          <a:ln>
            <a:noFill/>
          </a:ln>
        </p:spPr>
      </p:pic>
    </p:spTree>
    <p:extLst>
      <p:ext uri="{BB962C8B-B14F-4D97-AF65-F5344CB8AC3E}">
        <p14:creationId xmlns:p14="http://schemas.microsoft.com/office/powerpoint/2010/main" val="38905723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7777163" cy="10045700"/>
          </a:xfrm>
          <a:prstGeom prst="rect">
            <a:avLst/>
          </a:prstGeom>
        </p:spPr>
      </p:pic>
      <p:sp>
        <p:nvSpPr>
          <p:cNvPr id="3" name="Marcador de contenido 2"/>
          <p:cNvSpPr>
            <a:spLocks noGrp="1"/>
          </p:cNvSpPr>
          <p:nvPr>
            <p:ph idx="1"/>
          </p:nvPr>
        </p:nvSpPr>
        <p:spPr>
          <a:xfrm>
            <a:off x="762000" y="1022671"/>
            <a:ext cx="6088215" cy="8000357"/>
          </a:xfrm>
        </p:spPr>
        <p:txBody>
          <a:bodyPr/>
          <a:lstStyle/>
          <a:p>
            <a:pPr marL="0" lvl="0" indent="0" algn="ctr" defTabSz="457200">
              <a:lnSpc>
                <a:spcPct val="100000"/>
              </a:lnSpc>
              <a:spcBef>
                <a:spcPts val="0"/>
              </a:spcBef>
              <a:buNone/>
            </a:pPr>
            <a:r>
              <a:rPr lang="es-MX" sz="1800" b="1" dirty="0">
                <a:solidFill>
                  <a:prstClr val="black"/>
                </a:solidFill>
                <a:latin typeface="Arial" panose="020B0604020202020204" pitchFamily="34" charset="0"/>
                <a:cs typeface="Arial" panose="020B0604020202020204" pitchFamily="34" charset="0"/>
              </a:rPr>
              <a:t>Día Lunes 10 de Mayo del </a:t>
            </a:r>
            <a:r>
              <a:rPr lang="es-MX" sz="1800" b="1" dirty="0" smtClean="0">
                <a:solidFill>
                  <a:prstClr val="black"/>
                </a:solidFill>
                <a:latin typeface="Arial" panose="020B0604020202020204" pitchFamily="34" charset="0"/>
                <a:cs typeface="Arial" panose="020B0604020202020204" pitchFamily="34" charset="0"/>
              </a:rPr>
              <a:t>2021</a:t>
            </a:r>
            <a:endParaRPr lang="es-MX" sz="1800" b="1" dirty="0">
              <a:solidFill>
                <a:prstClr val="black"/>
              </a:solidFill>
              <a:latin typeface="Arial" panose="020B0604020202020204" pitchFamily="34" charset="0"/>
              <a:cs typeface="Arial" panose="020B0604020202020204" pitchFamily="34" charset="0"/>
            </a:endParaRPr>
          </a:p>
          <a:p>
            <a:pPr marL="0" indent="0" algn="just">
              <a:buNone/>
            </a:pPr>
            <a:r>
              <a:rPr lang="es-MX" dirty="0" smtClean="0"/>
              <a:t>El día lunes 10 de mayo, no se aplicaron actividades de ningún área o campo de formación académica, debido a que se tomo el día para celebrar a las madres con una serie de actividades. </a:t>
            </a:r>
          </a:p>
          <a:p>
            <a:pPr marL="0" indent="0" algn="just">
              <a:buNone/>
            </a:pPr>
            <a:r>
              <a:rPr lang="es-MX" dirty="0" smtClean="0"/>
              <a:t>Se inicio a las 8 de la mañana con el saludo de buenos días, posteriormente se envío un video de presentación para dar a conocer a la practicante de la normal de preescolar. </a:t>
            </a:r>
          </a:p>
          <a:p>
            <a:pPr marL="0" indent="0" algn="just">
              <a:buNone/>
            </a:pPr>
            <a:r>
              <a:rPr lang="es-MX" dirty="0" smtClean="0"/>
              <a:t>A partir de las 9 de la mañana la educadora titular mandó las mañanitas para felicitar a todas las madres del grupo, después mando un video realizado por todo el personal, cada uno de ellos dio una pequeña frase para las mamás y por ultimo un video realizado con todas las fotos de las niños y niñas del grupo de 3 “C” con sus mamis. </a:t>
            </a:r>
          </a:p>
          <a:p>
            <a:pPr marL="0" indent="0" algn="just">
              <a:buNone/>
            </a:pPr>
            <a:r>
              <a:rPr lang="es-MX" dirty="0" smtClean="0"/>
              <a:t>Finalmente se pidió a los niños que enviaran un audio con alguna frase para las madres, aunque hay que resaltar que solo la mitad del grupo lo hizo.</a:t>
            </a:r>
            <a:endParaRPr lang="es-MX" dirty="0"/>
          </a:p>
        </p:txBody>
      </p:sp>
    </p:spTree>
    <p:extLst>
      <p:ext uri="{BB962C8B-B14F-4D97-AF65-F5344CB8AC3E}">
        <p14:creationId xmlns:p14="http://schemas.microsoft.com/office/powerpoint/2010/main" val="40229736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o 1">
            <a:extLst>
              <a:ext uri="{FF2B5EF4-FFF2-40B4-BE49-F238E27FC236}">
                <a16:creationId xmlns:a16="http://schemas.microsoft.com/office/drawing/2014/main" id="{BA74D494-408A-4E9A-8CBA-796030CBE8BE}"/>
              </a:ext>
            </a:extLst>
          </p:cNvPr>
          <p:cNvGrpSpPr/>
          <p:nvPr/>
        </p:nvGrpSpPr>
        <p:grpSpPr>
          <a:xfrm>
            <a:off x="-60113" y="101667"/>
            <a:ext cx="8202188" cy="9807304"/>
            <a:chOff x="-60113" y="101667"/>
            <a:chExt cx="8202188" cy="9807304"/>
          </a:xfrm>
        </p:grpSpPr>
        <p:sp>
          <p:nvSpPr>
            <p:cNvPr id="6" name="Paralelogramo 5">
              <a:extLst>
                <a:ext uri="{FF2B5EF4-FFF2-40B4-BE49-F238E27FC236}">
                  <a16:creationId xmlns:a16="http://schemas.microsoft.com/office/drawing/2014/main" id="{47608943-0181-440C-B161-B8EF626947B5}"/>
                </a:ext>
              </a:extLst>
            </p:cNvPr>
            <p:cNvSpPr/>
            <p:nvPr/>
          </p:nvSpPr>
          <p:spPr>
            <a:xfrm>
              <a:off x="41638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 name="Paralelogramo 7">
              <a:extLst>
                <a:ext uri="{FF2B5EF4-FFF2-40B4-BE49-F238E27FC236}">
                  <a16:creationId xmlns:a16="http://schemas.microsoft.com/office/drawing/2014/main" id="{B33DFCE6-CAD3-4C51-BEC3-B49DE3E10F98}"/>
                </a:ext>
              </a:extLst>
            </p:cNvPr>
            <p:cNvSpPr/>
            <p:nvPr/>
          </p:nvSpPr>
          <p:spPr>
            <a:xfrm>
              <a:off x="115806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 name="Paralelogramo 9">
              <a:extLst>
                <a:ext uri="{FF2B5EF4-FFF2-40B4-BE49-F238E27FC236}">
                  <a16:creationId xmlns:a16="http://schemas.microsoft.com/office/drawing/2014/main" id="{E9499F6D-0B37-4682-9B96-B4D34C2EF618}"/>
                </a:ext>
              </a:extLst>
            </p:cNvPr>
            <p:cNvSpPr/>
            <p:nvPr/>
          </p:nvSpPr>
          <p:spPr>
            <a:xfrm>
              <a:off x="189974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nvGrpSpPr>
            <p:cNvPr id="13" name="Grupo 12">
              <a:extLst>
                <a:ext uri="{FF2B5EF4-FFF2-40B4-BE49-F238E27FC236}">
                  <a16:creationId xmlns:a16="http://schemas.microsoft.com/office/drawing/2014/main" id="{B9B108D8-2D8D-467D-B61E-DE552F2B74A5}"/>
                </a:ext>
              </a:extLst>
            </p:cNvPr>
            <p:cNvGrpSpPr/>
            <p:nvPr/>
          </p:nvGrpSpPr>
          <p:grpSpPr>
            <a:xfrm>
              <a:off x="355425" y="669897"/>
              <a:ext cx="406400" cy="523220"/>
              <a:chOff x="325120" y="927110"/>
              <a:chExt cx="406400" cy="523220"/>
            </a:xfrm>
          </p:grpSpPr>
          <p:sp>
            <p:nvSpPr>
              <p:cNvPr id="11" name="Elipse 10">
                <a:extLst>
                  <a:ext uri="{FF2B5EF4-FFF2-40B4-BE49-F238E27FC236}">
                    <a16:creationId xmlns:a16="http://schemas.microsoft.com/office/drawing/2014/main" id="{880D7D52-E52E-46A6-9AD5-0FE86D8981B4}"/>
                  </a:ext>
                </a:extLst>
              </p:cNvPr>
              <p:cNvSpPr/>
              <p:nvPr/>
            </p:nvSpPr>
            <p:spPr>
              <a:xfrm>
                <a:off x="325120" y="975360"/>
                <a:ext cx="406400" cy="426720"/>
              </a:xfrm>
              <a:prstGeom prst="ellipse">
                <a:avLst/>
              </a:prstGeom>
              <a:noFill/>
              <a:ln>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 name="CuadroTexto 11">
                <a:extLst>
                  <a:ext uri="{FF2B5EF4-FFF2-40B4-BE49-F238E27FC236}">
                    <a16:creationId xmlns:a16="http://schemas.microsoft.com/office/drawing/2014/main" id="{2E00C428-416A-4D97-97D6-9A76941C2425}"/>
                  </a:ext>
                </a:extLst>
              </p:cNvPr>
              <p:cNvSpPr txBox="1"/>
              <p:nvPr/>
            </p:nvSpPr>
            <p:spPr>
              <a:xfrm>
                <a:off x="349684" y="927110"/>
                <a:ext cx="381836" cy="523220"/>
              </a:xfrm>
              <a:prstGeom prst="rect">
                <a:avLst/>
              </a:prstGeom>
              <a:noFill/>
            </p:spPr>
            <p:txBody>
              <a:bodyPr wrap="none" rtlCol="0">
                <a:spAutoFit/>
              </a:bodyPr>
              <a:lstStyle/>
              <a:p>
                <a:r>
                  <a:rPr lang="es-MX" sz="2800" dirty="0">
                    <a:latin typeface="Comic Sans MS" panose="030F0702030302020204" pitchFamily="66" charset="0"/>
                  </a:rPr>
                  <a:t>L</a:t>
                </a:r>
              </a:p>
            </p:txBody>
          </p:sp>
        </p:grpSp>
        <p:sp>
          <p:nvSpPr>
            <p:cNvPr id="15" name="Elipse 14">
              <a:extLst>
                <a:ext uri="{FF2B5EF4-FFF2-40B4-BE49-F238E27FC236}">
                  <a16:creationId xmlns:a16="http://schemas.microsoft.com/office/drawing/2014/main" id="{1082DC44-6046-4DB4-9D18-B9DE01490DD4}"/>
                </a:ext>
              </a:extLst>
            </p:cNvPr>
            <p:cNvSpPr/>
            <p:nvPr/>
          </p:nvSpPr>
          <p:spPr>
            <a:xfrm>
              <a:off x="911740" y="699102"/>
              <a:ext cx="406400" cy="426720"/>
            </a:xfrm>
            <a:prstGeom prst="ellipse">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 name="CuadroTexto 15">
              <a:extLst>
                <a:ext uri="{FF2B5EF4-FFF2-40B4-BE49-F238E27FC236}">
                  <a16:creationId xmlns:a16="http://schemas.microsoft.com/office/drawing/2014/main" id="{BE575634-FC98-441D-ACDC-E1C8A1435C25}"/>
                </a:ext>
              </a:extLst>
            </p:cNvPr>
            <p:cNvSpPr txBox="1"/>
            <p:nvPr/>
          </p:nvSpPr>
          <p:spPr>
            <a:xfrm>
              <a:off x="859216" y="664837"/>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18" name="Elipse 17">
              <a:extLst>
                <a:ext uri="{FF2B5EF4-FFF2-40B4-BE49-F238E27FC236}">
                  <a16:creationId xmlns:a16="http://schemas.microsoft.com/office/drawing/2014/main" id="{AB18F75A-0196-4C2E-8DAD-CD0713D15D0C}"/>
                </a:ext>
              </a:extLst>
            </p:cNvPr>
            <p:cNvSpPr/>
            <p:nvPr/>
          </p:nvSpPr>
          <p:spPr>
            <a:xfrm>
              <a:off x="1399789" y="699102"/>
              <a:ext cx="406400" cy="426720"/>
            </a:xfrm>
            <a:prstGeom prst="ellipse">
              <a:avLst/>
            </a:prstGeom>
            <a:no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 name="CuadroTexto 18">
              <a:extLst>
                <a:ext uri="{FF2B5EF4-FFF2-40B4-BE49-F238E27FC236}">
                  <a16:creationId xmlns:a16="http://schemas.microsoft.com/office/drawing/2014/main" id="{01D9B938-D65D-4623-994E-C181087BDD6E}"/>
                </a:ext>
              </a:extLst>
            </p:cNvPr>
            <p:cNvSpPr txBox="1"/>
            <p:nvPr/>
          </p:nvSpPr>
          <p:spPr>
            <a:xfrm>
              <a:off x="1353233" y="650852"/>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21" name="Elipse 20">
              <a:extLst>
                <a:ext uri="{FF2B5EF4-FFF2-40B4-BE49-F238E27FC236}">
                  <a16:creationId xmlns:a16="http://schemas.microsoft.com/office/drawing/2014/main" id="{85E30B17-2BF6-437C-83C0-21DA04B245F6}"/>
                </a:ext>
              </a:extLst>
            </p:cNvPr>
            <p:cNvSpPr/>
            <p:nvPr/>
          </p:nvSpPr>
          <p:spPr>
            <a:xfrm>
              <a:off x="1910707" y="682587"/>
              <a:ext cx="406400" cy="426720"/>
            </a:xfrm>
            <a:prstGeom prst="ellipse">
              <a:avLst/>
            </a:prstGeom>
            <a:noFill/>
            <a:ln>
              <a:solidFill>
                <a:srgbClr val="9966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t>  </a:t>
              </a:r>
            </a:p>
          </p:txBody>
        </p:sp>
        <p:sp>
          <p:nvSpPr>
            <p:cNvPr id="22" name="CuadroTexto 21">
              <a:extLst>
                <a:ext uri="{FF2B5EF4-FFF2-40B4-BE49-F238E27FC236}">
                  <a16:creationId xmlns:a16="http://schemas.microsoft.com/office/drawing/2014/main" id="{D10FE9A1-28D5-4310-BD57-3A5884781B43}"/>
                </a:ext>
              </a:extLst>
            </p:cNvPr>
            <p:cNvSpPr txBox="1"/>
            <p:nvPr/>
          </p:nvSpPr>
          <p:spPr>
            <a:xfrm>
              <a:off x="1921391" y="682587"/>
              <a:ext cx="310716" cy="523220"/>
            </a:xfrm>
            <a:prstGeom prst="rect">
              <a:avLst/>
            </a:prstGeom>
            <a:noFill/>
          </p:spPr>
          <p:txBody>
            <a:bodyPr wrap="square" rtlCol="0">
              <a:spAutoFit/>
            </a:bodyPr>
            <a:lstStyle/>
            <a:p>
              <a:r>
                <a:rPr lang="es-MX" sz="2800" dirty="0">
                  <a:latin typeface="Comic Sans MS" panose="030F0702030302020204" pitchFamily="66" charset="0"/>
                </a:rPr>
                <a:t>J</a:t>
              </a:r>
            </a:p>
          </p:txBody>
        </p:sp>
        <p:sp>
          <p:nvSpPr>
            <p:cNvPr id="24" name="Elipse 23">
              <a:extLst>
                <a:ext uri="{FF2B5EF4-FFF2-40B4-BE49-F238E27FC236}">
                  <a16:creationId xmlns:a16="http://schemas.microsoft.com/office/drawing/2014/main" id="{8A385A63-D308-45E3-A890-7B5BB1C03A3A}"/>
                </a:ext>
              </a:extLst>
            </p:cNvPr>
            <p:cNvSpPr/>
            <p:nvPr/>
          </p:nvSpPr>
          <p:spPr>
            <a:xfrm>
              <a:off x="2415408" y="714322"/>
              <a:ext cx="406400" cy="426720"/>
            </a:xfrm>
            <a:prstGeom prst="ellipse">
              <a:avLst/>
            </a:prstGeom>
            <a:noFill/>
            <a:ln>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5" name="CuadroTexto 24">
              <a:extLst>
                <a:ext uri="{FF2B5EF4-FFF2-40B4-BE49-F238E27FC236}">
                  <a16:creationId xmlns:a16="http://schemas.microsoft.com/office/drawing/2014/main" id="{675EA713-7166-4AA9-B421-958EB661CA25}"/>
                </a:ext>
              </a:extLst>
            </p:cNvPr>
            <p:cNvSpPr txBox="1"/>
            <p:nvPr/>
          </p:nvSpPr>
          <p:spPr>
            <a:xfrm>
              <a:off x="2395441" y="714322"/>
              <a:ext cx="418704" cy="523220"/>
            </a:xfrm>
            <a:prstGeom prst="rect">
              <a:avLst/>
            </a:prstGeom>
            <a:noFill/>
          </p:spPr>
          <p:txBody>
            <a:bodyPr wrap="none" rtlCol="0">
              <a:spAutoFit/>
            </a:bodyPr>
            <a:lstStyle/>
            <a:p>
              <a:r>
                <a:rPr lang="es-MX" sz="2800" dirty="0">
                  <a:latin typeface="Comic Sans MS" panose="030F0702030302020204" pitchFamily="66" charset="0"/>
                </a:rPr>
                <a:t>V</a:t>
              </a:r>
            </a:p>
          </p:txBody>
        </p:sp>
        <p:grpSp>
          <p:nvGrpSpPr>
            <p:cNvPr id="37" name="Grupo 36">
              <a:extLst>
                <a:ext uri="{FF2B5EF4-FFF2-40B4-BE49-F238E27FC236}">
                  <a16:creationId xmlns:a16="http://schemas.microsoft.com/office/drawing/2014/main" id="{609E6B96-557A-4D3C-965B-8035DA291787}"/>
                </a:ext>
              </a:extLst>
            </p:cNvPr>
            <p:cNvGrpSpPr/>
            <p:nvPr/>
          </p:nvGrpSpPr>
          <p:grpSpPr>
            <a:xfrm>
              <a:off x="3129395" y="101667"/>
              <a:ext cx="3534242" cy="1126339"/>
              <a:chOff x="3024181" y="135293"/>
              <a:chExt cx="3534242" cy="1126339"/>
            </a:xfrm>
          </p:grpSpPr>
          <p:pic>
            <p:nvPicPr>
              <p:cNvPr id="5" name="Imagen 4" descr="Imagen que contiene cuarto, reloj&#10;&#10;Descripción generada automáticamente">
                <a:extLst>
                  <a:ext uri="{FF2B5EF4-FFF2-40B4-BE49-F238E27FC236}">
                    <a16:creationId xmlns:a16="http://schemas.microsoft.com/office/drawing/2014/main" id="{1F8B6B18-BBBC-4E3C-86D9-F00304A47976}"/>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3024181" y="186307"/>
                <a:ext cx="833120" cy="1020354"/>
              </a:xfrm>
              <a:prstGeom prst="rect">
                <a:avLst/>
              </a:prstGeom>
            </p:spPr>
          </p:pic>
          <p:pic>
            <p:nvPicPr>
              <p:cNvPr id="28" name="Imagen 27" descr="Imagen que contiene camiseta&#10;&#10;Descripción generada automáticamente">
                <a:extLst>
                  <a:ext uri="{FF2B5EF4-FFF2-40B4-BE49-F238E27FC236}">
                    <a16:creationId xmlns:a16="http://schemas.microsoft.com/office/drawing/2014/main" id="{E80C588A-7E82-4001-94A5-DE90FC28F930}"/>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3947723" y="135293"/>
                <a:ext cx="586945" cy="1085720"/>
              </a:xfrm>
              <a:prstGeom prst="rect">
                <a:avLst/>
              </a:prstGeom>
            </p:spPr>
          </p:pic>
          <p:pic>
            <p:nvPicPr>
              <p:cNvPr id="30" name="Imagen 29" descr="Imagen que contiene dibujo&#10;&#10;Descripción generada automáticamente">
                <a:extLst>
                  <a:ext uri="{FF2B5EF4-FFF2-40B4-BE49-F238E27FC236}">
                    <a16:creationId xmlns:a16="http://schemas.microsoft.com/office/drawing/2014/main" id="{65450E8D-4A8F-47F5-9A99-0395E3E75608}"/>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4609904" y="149582"/>
                <a:ext cx="586945" cy="1093804"/>
              </a:xfrm>
              <a:prstGeom prst="rect">
                <a:avLst/>
              </a:prstGeom>
            </p:spPr>
          </p:pic>
          <p:pic>
            <p:nvPicPr>
              <p:cNvPr id="32" name="Imagen 31">
                <a:extLst>
                  <a:ext uri="{FF2B5EF4-FFF2-40B4-BE49-F238E27FC236}">
                    <a16:creationId xmlns:a16="http://schemas.microsoft.com/office/drawing/2014/main" id="{360757C7-0204-411C-BC27-46C0D1504D7F}"/>
                  </a:ext>
                </a:extLst>
              </p:cNvPr>
              <p:cNvPicPr>
                <a:picLocks noChangeAspect="1"/>
              </p:cNvPicPr>
              <p:nvPr/>
            </p:nvPicPr>
            <p:blipFill>
              <a:blip r:embed="rId5" cstate="hqprint">
                <a:extLst>
                  <a:ext uri="{28A0092B-C50C-407E-A947-70E740481C1C}">
                    <a14:useLocalDpi xmlns:a14="http://schemas.microsoft.com/office/drawing/2010/main" val="0"/>
                  </a:ext>
                </a:extLst>
              </a:blip>
              <a:stretch>
                <a:fillRect/>
              </a:stretch>
            </p:blipFill>
            <p:spPr>
              <a:xfrm>
                <a:off x="5265190" y="135293"/>
                <a:ext cx="715353" cy="1122383"/>
              </a:xfrm>
              <a:prstGeom prst="rect">
                <a:avLst/>
              </a:prstGeom>
            </p:spPr>
          </p:pic>
          <p:pic>
            <p:nvPicPr>
              <p:cNvPr id="34" name="Imagen 33" descr="Imagen que contiene dibujo&#10;&#10;Descripción generada automáticamente">
                <a:extLst>
                  <a:ext uri="{FF2B5EF4-FFF2-40B4-BE49-F238E27FC236}">
                    <a16:creationId xmlns:a16="http://schemas.microsoft.com/office/drawing/2014/main" id="{69E61F90-5C76-46E5-9AB4-46A4DAD5FA71}"/>
                  </a:ext>
                </a:extLst>
              </p:cNvPr>
              <p:cNvPicPr>
                <a:picLocks noChangeAspect="1"/>
              </p:cNvPicPr>
              <p:nvPr/>
            </p:nvPicPr>
            <p:blipFill>
              <a:blip r:embed="rId6" cstate="hqprint">
                <a:extLst>
                  <a:ext uri="{28A0092B-C50C-407E-A947-70E740481C1C}">
                    <a14:useLocalDpi xmlns:a14="http://schemas.microsoft.com/office/drawing/2010/main" val="0"/>
                  </a:ext>
                </a:extLst>
              </a:blip>
              <a:stretch>
                <a:fillRect/>
              </a:stretch>
            </p:blipFill>
            <p:spPr>
              <a:xfrm>
                <a:off x="5998931" y="164446"/>
                <a:ext cx="559492" cy="1097186"/>
              </a:xfrm>
              <a:prstGeom prst="rect">
                <a:avLst/>
              </a:prstGeom>
            </p:spPr>
          </p:pic>
        </p:grpSp>
        <p:sp>
          <p:nvSpPr>
            <p:cNvPr id="38" name="CuadroTexto 37">
              <a:extLst>
                <a:ext uri="{FF2B5EF4-FFF2-40B4-BE49-F238E27FC236}">
                  <a16:creationId xmlns:a16="http://schemas.microsoft.com/office/drawing/2014/main" id="{C0070B9A-B372-4799-9461-A579B3A946DE}"/>
                </a:ext>
              </a:extLst>
            </p:cNvPr>
            <p:cNvSpPr txBox="1"/>
            <p:nvPr/>
          </p:nvSpPr>
          <p:spPr>
            <a:xfrm>
              <a:off x="38869" y="1433342"/>
              <a:ext cx="7777163" cy="369332"/>
            </a:xfrm>
            <a:prstGeom prst="rect">
              <a:avLst/>
            </a:prstGeom>
            <a:noFill/>
          </p:spPr>
          <p:txBody>
            <a:bodyPr wrap="square" rtlCol="0">
              <a:spAutoFit/>
            </a:bodyPr>
            <a:lstStyle/>
            <a:p>
              <a:r>
                <a:rPr lang="es-MX" dirty="0"/>
                <a:t>Situación de Aprendizaje:  </a:t>
              </a:r>
              <a:r>
                <a:rPr lang="es-MX" b="1" dirty="0" smtClean="0"/>
                <a:t>APRENDE EN CASA</a:t>
              </a:r>
              <a:endParaRPr lang="es-MX" b="1" dirty="0"/>
            </a:p>
          </p:txBody>
        </p:sp>
        <p:sp>
          <p:nvSpPr>
            <p:cNvPr id="39" name="Rectángulo 38">
              <a:extLst>
                <a:ext uri="{FF2B5EF4-FFF2-40B4-BE49-F238E27FC236}">
                  <a16:creationId xmlns:a16="http://schemas.microsoft.com/office/drawing/2014/main" id="{1A3DE5BB-AF26-4C12-B49E-ABDE42CACE67}"/>
                </a:ext>
              </a:extLst>
            </p:cNvPr>
            <p:cNvSpPr/>
            <p:nvPr/>
          </p:nvSpPr>
          <p:spPr>
            <a:xfrm>
              <a:off x="21138" y="1905531"/>
              <a:ext cx="7777162" cy="369332"/>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0" name="CuadroTexto 39">
              <a:extLst>
                <a:ext uri="{FF2B5EF4-FFF2-40B4-BE49-F238E27FC236}">
                  <a16:creationId xmlns:a16="http://schemas.microsoft.com/office/drawing/2014/main" id="{EBB85D41-574F-42BC-9018-63249043977A}"/>
                </a:ext>
              </a:extLst>
            </p:cNvPr>
            <p:cNvSpPr txBox="1"/>
            <p:nvPr/>
          </p:nvSpPr>
          <p:spPr>
            <a:xfrm>
              <a:off x="-60113" y="1913838"/>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Campos de formación y/o áreas de desarrollo personal y social a favorecer </a:t>
              </a:r>
            </a:p>
          </p:txBody>
        </p:sp>
        <p:grpSp>
          <p:nvGrpSpPr>
            <p:cNvPr id="72" name="Grupo 71">
              <a:extLst>
                <a:ext uri="{FF2B5EF4-FFF2-40B4-BE49-F238E27FC236}">
                  <a16:creationId xmlns:a16="http://schemas.microsoft.com/office/drawing/2014/main" id="{083CD8EE-5F7D-466F-B780-EFFFBFC05014}"/>
                </a:ext>
              </a:extLst>
            </p:cNvPr>
            <p:cNvGrpSpPr/>
            <p:nvPr/>
          </p:nvGrpSpPr>
          <p:grpSpPr>
            <a:xfrm>
              <a:off x="240392" y="2345731"/>
              <a:ext cx="7381107" cy="626460"/>
              <a:chOff x="-75901" y="2156819"/>
              <a:chExt cx="7381107" cy="626460"/>
            </a:xfrm>
          </p:grpSpPr>
          <p:grpSp>
            <p:nvGrpSpPr>
              <p:cNvPr id="44" name="Grupo 43">
                <a:extLst>
                  <a:ext uri="{FF2B5EF4-FFF2-40B4-BE49-F238E27FC236}">
                    <a16:creationId xmlns:a16="http://schemas.microsoft.com/office/drawing/2014/main" id="{12E0C998-9197-4DCB-81D4-DAD8211FDB84}"/>
                  </a:ext>
                </a:extLst>
              </p:cNvPr>
              <p:cNvGrpSpPr/>
              <p:nvPr/>
            </p:nvGrpSpPr>
            <p:grpSpPr>
              <a:xfrm>
                <a:off x="-75901" y="2156821"/>
                <a:ext cx="1443895" cy="562832"/>
                <a:chOff x="-169219" y="2121401"/>
                <a:chExt cx="1892685" cy="621799"/>
              </a:xfrm>
            </p:grpSpPr>
            <p:sp>
              <p:nvSpPr>
                <p:cNvPr id="42" name="Rectángulo 41">
                  <a:extLst>
                    <a:ext uri="{FF2B5EF4-FFF2-40B4-BE49-F238E27FC236}">
                      <a16:creationId xmlns:a16="http://schemas.microsoft.com/office/drawing/2014/main" id="{C56CE162-DF76-48EA-B669-0B397B284F1D}"/>
                    </a:ext>
                  </a:extLst>
                </p:cNvPr>
                <p:cNvSpPr/>
                <p:nvPr/>
              </p:nvSpPr>
              <p:spPr>
                <a:xfrm>
                  <a:off x="0" y="2121401"/>
                  <a:ext cx="1483360" cy="621799"/>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3" name="CuadroTexto 42">
                  <a:extLst>
                    <a:ext uri="{FF2B5EF4-FFF2-40B4-BE49-F238E27FC236}">
                      <a16:creationId xmlns:a16="http://schemas.microsoft.com/office/drawing/2014/main" id="{4D7A53C4-2AD3-46FF-A6B4-42DB355C7AEA}"/>
                    </a:ext>
                  </a:extLst>
                </p:cNvPr>
                <p:cNvSpPr txBox="1"/>
                <p:nvPr/>
              </p:nvSpPr>
              <p:spPr>
                <a:xfrm>
                  <a:off x="-169219" y="2139829"/>
                  <a:ext cx="1892685" cy="523220"/>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Lenguaje y</a:t>
                  </a:r>
                </a:p>
                <a:p>
                  <a:pPr algn="ctr"/>
                  <a:r>
                    <a:rPr lang="es-MX" sz="1400" b="1" dirty="0">
                      <a:solidFill>
                        <a:schemeClr val="bg1"/>
                      </a:solidFill>
                      <a:latin typeface="Comic Sans MS" panose="030F0702030302020204" pitchFamily="66" charset="0"/>
                    </a:rPr>
                    <a:t>comunicación</a:t>
                  </a:r>
                  <a:endParaRPr lang="es-MX" b="1" dirty="0">
                    <a:solidFill>
                      <a:schemeClr val="bg1"/>
                    </a:solidFill>
                    <a:latin typeface="Comic Sans MS" panose="030F0702030302020204" pitchFamily="66" charset="0"/>
                  </a:endParaRPr>
                </a:p>
              </p:txBody>
            </p:sp>
          </p:grpSp>
          <p:grpSp>
            <p:nvGrpSpPr>
              <p:cNvPr id="57" name="Grupo 56">
                <a:extLst>
                  <a:ext uri="{FF2B5EF4-FFF2-40B4-BE49-F238E27FC236}">
                    <a16:creationId xmlns:a16="http://schemas.microsoft.com/office/drawing/2014/main" id="{1E968DB6-DCB7-4FE7-A0A4-1B7F8505EC91}"/>
                  </a:ext>
                </a:extLst>
              </p:cNvPr>
              <p:cNvGrpSpPr/>
              <p:nvPr/>
            </p:nvGrpSpPr>
            <p:grpSpPr>
              <a:xfrm>
                <a:off x="1121597" y="2156821"/>
                <a:ext cx="1443895" cy="562832"/>
                <a:chOff x="-171552" y="2121401"/>
                <a:chExt cx="1892685" cy="621799"/>
              </a:xfrm>
            </p:grpSpPr>
            <p:sp>
              <p:nvSpPr>
                <p:cNvPr id="58" name="Rectángulo 57">
                  <a:extLst>
                    <a:ext uri="{FF2B5EF4-FFF2-40B4-BE49-F238E27FC236}">
                      <a16:creationId xmlns:a16="http://schemas.microsoft.com/office/drawing/2014/main" id="{056A7F68-4482-4BD8-A9D9-2C976EF8C389}"/>
                    </a:ext>
                  </a:extLst>
                </p:cNvPr>
                <p:cNvSpPr/>
                <p:nvPr/>
              </p:nvSpPr>
              <p:spPr>
                <a:xfrm>
                  <a:off x="0" y="2121401"/>
                  <a:ext cx="1483360" cy="621799"/>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9" name="CuadroTexto 58">
                  <a:extLst>
                    <a:ext uri="{FF2B5EF4-FFF2-40B4-BE49-F238E27FC236}">
                      <a16:creationId xmlns:a16="http://schemas.microsoft.com/office/drawing/2014/main" id="{0E5E6861-0F13-4038-B433-32662CD9813E}"/>
                    </a:ext>
                  </a:extLst>
                </p:cNvPr>
                <p:cNvSpPr txBox="1"/>
                <p:nvPr/>
              </p:nvSpPr>
              <p:spPr>
                <a:xfrm>
                  <a:off x="-171552" y="2139829"/>
                  <a:ext cx="1892685" cy="578036"/>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Pensamiento </a:t>
                  </a:r>
                </a:p>
                <a:p>
                  <a:pPr algn="ctr"/>
                  <a:r>
                    <a:rPr lang="es-MX" sz="1400" b="1" dirty="0">
                      <a:solidFill>
                        <a:schemeClr val="bg1"/>
                      </a:solidFill>
                      <a:latin typeface="Comic Sans MS" panose="030F0702030302020204" pitchFamily="66" charset="0"/>
                    </a:rPr>
                    <a:t>matemático</a:t>
                  </a:r>
                  <a:endParaRPr lang="es-MX" b="1" dirty="0">
                    <a:solidFill>
                      <a:schemeClr val="bg1"/>
                    </a:solidFill>
                    <a:latin typeface="Comic Sans MS" panose="030F0702030302020204" pitchFamily="66" charset="0"/>
                  </a:endParaRPr>
                </a:p>
              </p:txBody>
            </p:sp>
          </p:grpSp>
          <p:grpSp>
            <p:nvGrpSpPr>
              <p:cNvPr id="60" name="Grupo 59">
                <a:extLst>
                  <a:ext uri="{FF2B5EF4-FFF2-40B4-BE49-F238E27FC236}">
                    <a16:creationId xmlns:a16="http://schemas.microsoft.com/office/drawing/2014/main" id="{DE412BE8-0BFB-42DA-A279-3E2C07EC4A7C}"/>
                  </a:ext>
                </a:extLst>
              </p:cNvPr>
              <p:cNvGrpSpPr/>
              <p:nvPr/>
            </p:nvGrpSpPr>
            <p:grpSpPr>
              <a:xfrm>
                <a:off x="2280098" y="2156826"/>
                <a:ext cx="1443895" cy="626453"/>
                <a:chOff x="-204663" y="2121401"/>
                <a:chExt cx="1892685" cy="692084"/>
              </a:xfrm>
            </p:grpSpPr>
            <p:sp>
              <p:nvSpPr>
                <p:cNvPr id="61" name="Rectángulo 60">
                  <a:extLst>
                    <a:ext uri="{FF2B5EF4-FFF2-40B4-BE49-F238E27FC236}">
                      <a16:creationId xmlns:a16="http://schemas.microsoft.com/office/drawing/2014/main" id="{E36C0324-4B51-4ECA-9891-55F658027BAB}"/>
                    </a:ext>
                  </a:extLst>
                </p:cNvPr>
                <p:cNvSpPr/>
                <p:nvPr/>
              </p:nvSpPr>
              <p:spPr>
                <a:xfrm>
                  <a:off x="0" y="2121401"/>
                  <a:ext cx="1483360" cy="621799"/>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2" name="CuadroTexto 61">
                  <a:extLst>
                    <a:ext uri="{FF2B5EF4-FFF2-40B4-BE49-F238E27FC236}">
                      <a16:creationId xmlns:a16="http://schemas.microsoft.com/office/drawing/2014/main" id="{8583341A-D28C-4BAF-AADF-7019A81EC3A9}"/>
                    </a:ext>
                  </a:extLst>
                </p:cNvPr>
                <p:cNvSpPr txBox="1"/>
                <p:nvPr/>
              </p:nvSpPr>
              <p:spPr>
                <a:xfrm>
                  <a:off x="-204663" y="2150444"/>
                  <a:ext cx="1892685" cy="663041"/>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Exploración del mundo natural y social</a:t>
                  </a:r>
                  <a:endParaRPr lang="es-MX" sz="1400" b="1" dirty="0">
                    <a:solidFill>
                      <a:schemeClr val="bg1"/>
                    </a:solidFill>
                    <a:latin typeface="Comic Sans MS" panose="030F0702030302020204" pitchFamily="66" charset="0"/>
                  </a:endParaRPr>
                </a:p>
              </p:txBody>
            </p:sp>
          </p:grpSp>
          <p:grpSp>
            <p:nvGrpSpPr>
              <p:cNvPr id="63" name="Grupo 62">
                <a:extLst>
                  <a:ext uri="{FF2B5EF4-FFF2-40B4-BE49-F238E27FC236}">
                    <a16:creationId xmlns:a16="http://schemas.microsoft.com/office/drawing/2014/main" id="{E8EB032D-ACCC-40F9-AC96-D4AD28491475}"/>
                  </a:ext>
                </a:extLst>
              </p:cNvPr>
              <p:cNvGrpSpPr/>
              <p:nvPr/>
            </p:nvGrpSpPr>
            <p:grpSpPr>
              <a:xfrm>
                <a:off x="3367730" y="2156821"/>
                <a:ext cx="1443895" cy="562832"/>
                <a:chOff x="-359582" y="2121401"/>
                <a:chExt cx="1892685" cy="621799"/>
              </a:xfrm>
            </p:grpSpPr>
            <p:sp>
              <p:nvSpPr>
                <p:cNvPr id="64" name="Rectángulo 63">
                  <a:extLst>
                    <a:ext uri="{FF2B5EF4-FFF2-40B4-BE49-F238E27FC236}">
                      <a16:creationId xmlns:a16="http://schemas.microsoft.com/office/drawing/2014/main" id="{D258DB9C-57AA-4856-BAE0-1F787B576215}"/>
                    </a:ext>
                  </a:extLst>
                </p:cNvPr>
                <p:cNvSpPr/>
                <p:nvPr/>
              </p:nvSpPr>
              <p:spPr>
                <a:xfrm>
                  <a:off x="0" y="2121401"/>
                  <a:ext cx="1483360" cy="621799"/>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5" name="CuadroTexto 64">
                  <a:extLst>
                    <a:ext uri="{FF2B5EF4-FFF2-40B4-BE49-F238E27FC236}">
                      <a16:creationId xmlns:a16="http://schemas.microsoft.com/office/drawing/2014/main" id="{80935E19-64EA-4D41-9A3C-8E6C14C1C24B}"/>
                    </a:ext>
                  </a:extLst>
                </p:cNvPr>
                <p:cNvSpPr txBox="1"/>
                <p:nvPr/>
              </p:nvSpPr>
              <p:spPr>
                <a:xfrm>
                  <a:off x="-359582" y="2259260"/>
                  <a:ext cx="1892685" cy="340022"/>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Artes</a:t>
                  </a:r>
                  <a:endParaRPr lang="es-MX" b="1" dirty="0">
                    <a:solidFill>
                      <a:schemeClr val="bg1"/>
                    </a:solidFill>
                    <a:latin typeface="Comic Sans MS" panose="030F0702030302020204" pitchFamily="66" charset="0"/>
                  </a:endParaRPr>
                </a:p>
              </p:txBody>
            </p:sp>
          </p:grpSp>
          <p:grpSp>
            <p:nvGrpSpPr>
              <p:cNvPr id="66" name="Grupo 65">
                <a:extLst>
                  <a:ext uri="{FF2B5EF4-FFF2-40B4-BE49-F238E27FC236}">
                    <a16:creationId xmlns:a16="http://schemas.microsoft.com/office/drawing/2014/main" id="{BFD2444E-F5BD-4D9A-B193-C16DC1378FBA}"/>
                  </a:ext>
                </a:extLst>
              </p:cNvPr>
              <p:cNvGrpSpPr/>
              <p:nvPr/>
            </p:nvGrpSpPr>
            <p:grpSpPr>
              <a:xfrm>
                <a:off x="4676184" y="2156819"/>
                <a:ext cx="1443895" cy="562832"/>
                <a:chOff x="-177539" y="2121399"/>
                <a:chExt cx="1892685" cy="621799"/>
              </a:xfrm>
            </p:grpSpPr>
            <p:sp>
              <p:nvSpPr>
                <p:cNvPr id="67" name="Rectángulo 66">
                  <a:extLst>
                    <a:ext uri="{FF2B5EF4-FFF2-40B4-BE49-F238E27FC236}">
                      <a16:creationId xmlns:a16="http://schemas.microsoft.com/office/drawing/2014/main" id="{7124B3F4-60CA-476B-BC85-C9A19C47FFA8}"/>
                    </a:ext>
                  </a:extLst>
                </p:cNvPr>
                <p:cNvSpPr/>
                <p:nvPr/>
              </p:nvSpPr>
              <p:spPr>
                <a:xfrm>
                  <a:off x="49096" y="2121399"/>
                  <a:ext cx="1483359" cy="621799"/>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8" name="CuadroTexto 67">
                  <a:extLst>
                    <a:ext uri="{FF2B5EF4-FFF2-40B4-BE49-F238E27FC236}">
                      <a16:creationId xmlns:a16="http://schemas.microsoft.com/office/drawing/2014/main" id="{A9F5438C-023C-4607-A434-6E5095D48236}"/>
                    </a:ext>
                  </a:extLst>
                </p:cNvPr>
                <p:cNvSpPr txBox="1"/>
                <p:nvPr/>
              </p:nvSpPr>
              <p:spPr>
                <a:xfrm>
                  <a:off x="-177539" y="2150449"/>
                  <a:ext cx="1892685" cy="578037"/>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Educación </a:t>
                  </a:r>
                </a:p>
                <a:p>
                  <a:pPr algn="ctr"/>
                  <a:r>
                    <a:rPr lang="es-MX" sz="1400" b="1" dirty="0">
                      <a:solidFill>
                        <a:schemeClr val="bg1"/>
                      </a:solidFill>
                      <a:latin typeface="Comic Sans MS" panose="030F0702030302020204" pitchFamily="66" charset="0"/>
                    </a:rPr>
                    <a:t>Física</a:t>
                  </a:r>
                  <a:endParaRPr lang="es-MX" b="1" dirty="0">
                    <a:solidFill>
                      <a:schemeClr val="bg1"/>
                    </a:solidFill>
                    <a:latin typeface="Comic Sans MS" panose="030F0702030302020204" pitchFamily="66" charset="0"/>
                  </a:endParaRPr>
                </a:p>
              </p:txBody>
            </p:sp>
          </p:grpSp>
          <p:grpSp>
            <p:nvGrpSpPr>
              <p:cNvPr id="69" name="Grupo 68">
                <a:extLst>
                  <a:ext uri="{FF2B5EF4-FFF2-40B4-BE49-F238E27FC236}">
                    <a16:creationId xmlns:a16="http://schemas.microsoft.com/office/drawing/2014/main" id="{17AF4C5C-C2C8-4DED-BAD5-5F76BDE17A81}"/>
                  </a:ext>
                </a:extLst>
              </p:cNvPr>
              <p:cNvGrpSpPr/>
              <p:nvPr/>
            </p:nvGrpSpPr>
            <p:grpSpPr>
              <a:xfrm>
                <a:off x="5861311" y="2164898"/>
                <a:ext cx="1443895" cy="562832"/>
                <a:chOff x="-204658" y="2121401"/>
                <a:chExt cx="1892685" cy="621799"/>
              </a:xfrm>
            </p:grpSpPr>
            <p:sp>
              <p:nvSpPr>
                <p:cNvPr id="70" name="Rectángulo 69">
                  <a:extLst>
                    <a:ext uri="{FF2B5EF4-FFF2-40B4-BE49-F238E27FC236}">
                      <a16:creationId xmlns:a16="http://schemas.microsoft.com/office/drawing/2014/main" id="{5D5778F5-4584-429E-A2A1-9F50E2EFC902}"/>
                    </a:ext>
                  </a:extLst>
                </p:cNvPr>
                <p:cNvSpPr/>
                <p:nvPr/>
              </p:nvSpPr>
              <p:spPr>
                <a:xfrm>
                  <a:off x="0" y="2121401"/>
                  <a:ext cx="1483360" cy="621799"/>
                </a:xfrm>
                <a:prstGeom prst="rect">
                  <a:avLst/>
                </a:prstGeom>
                <a:solidFill>
                  <a:srgbClr val="CC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1" name="CuadroTexto 70">
                  <a:extLst>
                    <a:ext uri="{FF2B5EF4-FFF2-40B4-BE49-F238E27FC236}">
                      <a16:creationId xmlns:a16="http://schemas.microsoft.com/office/drawing/2014/main" id="{2A0E006F-6BFA-4E67-AD34-573EC50C0460}"/>
                    </a:ext>
                  </a:extLst>
                </p:cNvPr>
                <p:cNvSpPr txBox="1"/>
                <p:nvPr/>
              </p:nvSpPr>
              <p:spPr>
                <a:xfrm>
                  <a:off x="-204658" y="2154500"/>
                  <a:ext cx="1892685" cy="476030"/>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Educación Socioemocional</a:t>
                  </a:r>
                  <a:endParaRPr lang="es-MX" sz="1400" b="1" dirty="0">
                    <a:solidFill>
                      <a:schemeClr val="bg1"/>
                    </a:solidFill>
                    <a:latin typeface="Comic Sans MS" panose="030F0702030302020204" pitchFamily="66" charset="0"/>
                  </a:endParaRPr>
                </a:p>
              </p:txBody>
            </p:sp>
          </p:grpSp>
        </p:grpSp>
        <p:grpSp>
          <p:nvGrpSpPr>
            <p:cNvPr id="170" name="Grupo 169">
              <a:extLst>
                <a:ext uri="{FF2B5EF4-FFF2-40B4-BE49-F238E27FC236}">
                  <a16:creationId xmlns:a16="http://schemas.microsoft.com/office/drawing/2014/main" id="{5B59E4B5-6825-43CA-9212-E5117CC64809}"/>
                </a:ext>
              </a:extLst>
            </p:cNvPr>
            <p:cNvGrpSpPr/>
            <p:nvPr/>
          </p:nvGrpSpPr>
          <p:grpSpPr>
            <a:xfrm>
              <a:off x="166339" y="3077681"/>
              <a:ext cx="7777163" cy="454209"/>
              <a:chOff x="27396" y="2784923"/>
              <a:chExt cx="7777163" cy="454209"/>
            </a:xfrm>
          </p:grpSpPr>
          <p:sp>
            <p:nvSpPr>
              <p:cNvPr id="74" name="CuadroTexto 73">
                <a:extLst>
                  <a:ext uri="{FF2B5EF4-FFF2-40B4-BE49-F238E27FC236}">
                    <a16:creationId xmlns:a16="http://schemas.microsoft.com/office/drawing/2014/main" id="{7B12804B-9A35-41DE-B9A4-27DE69161C79}"/>
                  </a:ext>
                </a:extLst>
              </p:cNvPr>
              <p:cNvSpPr txBox="1"/>
              <p:nvPr/>
            </p:nvSpPr>
            <p:spPr>
              <a:xfrm>
                <a:off x="27396" y="2826359"/>
                <a:ext cx="7777163" cy="369332"/>
              </a:xfrm>
              <a:prstGeom prst="rect">
                <a:avLst/>
              </a:prstGeom>
              <a:noFill/>
            </p:spPr>
            <p:txBody>
              <a:bodyPr wrap="square" rtlCol="0">
                <a:spAutoFit/>
              </a:bodyPr>
              <a:lstStyle/>
              <a:p>
                <a:r>
                  <a:rPr lang="es-MX" sz="1600" dirty="0">
                    <a:latin typeface="Comic Sans MS" panose="030F0702030302020204" pitchFamily="66" charset="0"/>
                  </a:rPr>
                  <a:t>La jornada de trabajo fue</a:t>
                </a:r>
                <a:r>
                  <a:rPr lang="es-MX" dirty="0"/>
                  <a:t>:</a:t>
                </a:r>
              </a:p>
            </p:txBody>
          </p:sp>
          <p:sp>
            <p:nvSpPr>
              <p:cNvPr id="76" name="Paralelogramo 75">
                <a:extLst>
                  <a:ext uri="{FF2B5EF4-FFF2-40B4-BE49-F238E27FC236}">
                    <a16:creationId xmlns:a16="http://schemas.microsoft.com/office/drawing/2014/main" id="{60A599B8-BE07-4BBA-A281-EF28C0090E28}"/>
                  </a:ext>
                </a:extLst>
              </p:cNvPr>
              <p:cNvSpPr/>
              <p:nvPr/>
            </p:nvSpPr>
            <p:spPr>
              <a:xfrm>
                <a:off x="2727259" y="2784923"/>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8" name="Paralelogramo 77">
                <a:extLst>
                  <a:ext uri="{FF2B5EF4-FFF2-40B4-BE49-F238E27FC236}">
                    <a16:creationId xmlns:a16="http://schemas.microsoft.com/office/drawing/2014/main" id="{91849B54-4BCF-4048-99A2-AC8047873550}"/>
                  </a:ext>
                </a:extLst>
              </p:cNvPr>
              <p:cNvSpPr/>
              <p:nvPr/>
            </p:nvSpPr>
            <p:spPr>
              <a:xfrm>
                <a:off x="3783995"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0" name="Paralelogramo 79">
                <a:extLst>
                  <a:ext uri="{FF2B5EF4-FFF2-40B4-BE49-F238E27FC236}">
                    <a16:creationId xmlns:a16="http://schemas.microsoft.com/office/drawing/2014/main" id="{B064F40E-1706-4DE7-BFB7-44057684112C}"/>
                  </a:ext>
                </a:extLst>
              </p:cNvPr>
              <p:cNvSpPr/>
              <p:nvPr/>
            </p:nvSpPr>
            <p:spPr>
              <a:xfrm>
                <a:off x="4936360"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2" name="Paralelogramo 81">
                <a:extLst>
                  <a:ext uri="{FF2B5EF4-FFF2-40B4-BE49-F238E27FC236}">
                    <a16:creationId xmlns:a16="http://schemas.microsoft.com/office/drawing/2014/main" id="{9A495760-0A05-4BBF-A6A0-798DA9FF3403}"/>
                  </a:ext>
                </a:extLst>
              </p:cNvPr>
              <p:cNvSpPr/>
              <p:nvPr/>
            </p:nvSpPr>
            <p:spPr>
              <a:xfrm>
                <a:off x="6135240" y="2812412"/>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3" name="CuadroTexto 82">
                <a:extLst>
                  <a:ext uri="{FF2B5EF4-FFF2-40B4-BE49-F238E27FC236}">
                    <a16:creationId xmlns:a16="http://schemas.microsoft.com/office/drawing/2014/main" id="{967DD3A9-200C-4C55-8BC5-CCE26BA059E2}"/>
                  </a:ext>
                </a:extLst>
              </p:cNvPr>
              <p:cNvSpPr txBox="1"/>
              <p:nvPr/>
            </p:nvSpPr>
            <p:spPr>
              <a:xfrm>
                <a:off x="2788271" y="2881579"/>
                <a:ext cx="914591" cy="307777"/>
              </a:xfrm>
              <a:prstGeom prst="rect">
                <a:avLst/>
              </a:prstGeom>
              <a:noFill/>
            </p:spPr>
            <p:txBody>
              <a:bodyPr wrap="square" rtlCol="0">
                <a:spAutoFit/>
              </a:bodyPr>
              <a:lstStyle/>
              <a:p>
                <a:r>
                  <a:rPr lang="es-MX" sz="1400" dirty="0">
                    <a:latin typeface="Comic Sans MS" panose="030F0702030302020204" pitchFamily="66" charset="0"/>
                  </a:rPr>
                  <a:t>Exitosa</a:t>
                </a:r>
              </a:p>
            </p:txBody>
          </p:sp>
          <p:sp>
            <p:nvSpPr>
              <p:cNvPr id="85" name="CuadroTexto 84">
                <a:extLst>
                  <a:ext uri="{FF2B5EF4-FFF2-40B4-BE49-F238E27FC236}">
                    <a16:creationId xmlns:a16="http://schemas.microsoft.com/office/drawing/2014/main" id="{F09B523F-8A7C-480D-8661-5FA4C6F2E91D}"/>
                  </a:ext>
                </a:extLst>
              </p:cNvPr>
              <p:cNvSpPr txBox="1"/>
              <p:nvPr/>
            </p:nvSpPr>
            <p:spPr>
              <a:xfrm>
                <a:off x="3902327" y="2884214"/>
                <a:ext cx="914400" cy="307777"/>
              </a:xfrm>
              <a:prstGeom prst="rect">
                <a:avLst/>
              </a:prstGeom>
              <a:noFill/>
            </p:spPr>
            <p:txBody>
              <a:bodyPr wrap="square" rtlCol="0">
                <a:spAutoFit/>
              </a:bodyPr>
              <a:lstStyle/>
              <a:p>
                <a:r>
                  <a:rPr lang="es-MX" sz="1400" dirty="0">
                    <a:latin typeface="Comic Sans MS" panose="030F0702030302020204" pitchFamily="66" charset="0"/>
                  </a:rPr>
                  <a:t>Buena</a:t>
                </a:r>
              </a:p>
            </p:txBody>
          </p:sp>
          <p:sp>
            <p:nvSpPr>
              <p:cNvPr id="87" name="CuadroTexto 86">
                <a:extLst>
                  <a:ext uri="{FF2B5EF4-FFF2-40B4-BE49-F238E27FC236}">
                    <a16:creationId xmlns:a16="http://schemas.microsoft.com/office/drawing/2014/main" id="{738EC69C-9FF1-417C-B72A-2D7D20847ECA}"/>
                  </a:ext>
                </a:extLst>
              </p:cNvPr>
              <p:cNvSpPr txBox="1"/>
              <p:nvPr/>
            </p:nvSpPr>
            <p:spPr>
              <a:xfrm>
                <a:off x="4984176" y="2894967"/>
                <a:ext cx="914400" cy="307777"/>
              </a:xfrm>
              <a:prstGeom prst="rect">
                <a:avLst/>
              </a:prstGeom>
              <a:noFill/>
            </p:spPr>
            <p:txBody>
              <a:bodyPr wrap="square" rtlCol="0">
                <a:spAutoFit/>
              </a:bodyPr>
              <a:lstStyle/>
              <a:p>
                <a:r>
                  <a:rPr lang="es-MX" sz="1400" dirty="0">
                    <a:latin typeface="Comic Sans MS" panose="030F0702030302020204" pitchFamily="66" charset="0"/>
                  </a:rPr>
                  <a:t>Regular</a:t>
                </a:r>
                <a:endParaRPr lang="es-MX" sz="1100" dirty="0"/>
              </a:p>
            </p:txBody>
          </p:sp>
          <p:sp>
            <p:nvSpPr>
              <p:cNvPr id="89" name="CuadroTexto 88">
                <a:extLst>
                  <a:ext uri="{FF2B5EF4-FFF2-40B4-BE49-F238E27FC236}">
                    <a16:creationId xmlns:a16="http://schemas.microsoft.com/office/drawing/2014/main" id="{1D108D3C-EB07-407F-9F55-E69D4D110D55}"/>
                  </a:ext>
                </a:extLst>
              </p:cNvPr>
              <p:cNvSpPr txBox="1"/>
              <p:nvPr/>
            </p:nvSpPr>
            <p:spPr>
              <a:xfrm>
                <a:off x="6341522" y="2894967"/>
                <a:ext cx="914400" cy="307777"/>
              </a:xfrm>
              <a:prstGeom prst="rect">
                <a:avLst/>
              </a:prstGeom>
              <a:noFill/>
            </p:spPr>
            <p:txBody>
              <a:bodyPr wrap="square" rtlCol="0">
                <a:spAutoFit/>
              </a:bodyPr>
              <a:lstStyle/>
              <a:p>
                <a:r>
                  <a:rPr lang="es-MX" sz="1400" dirty="0">
                    <a:latin typeface="Comic Sans MS" panose="030F0702030302020204" pitchFamily="66" charset="0"/>
                  </a:rPr>
                  <a:t>Mala</a:t>
                </a:r>
                <a:endParaRPr lang="es-MX" sz="1400" dirty="0"/>
              </a:p>
            </p:txBody>
          </p:sp>
        </p:grpSp>
        <p:grpSp>
          <p:nvGrpSpPr>
            <p:cNvPr id="169" name="Grupo 168">
              <a:extLst>
                <a:ext uri="{FF2B5EF4-FFF2-40B4-BE49-F238E27FC236}">
                  <a16:creationId xmlns:a16="http://schemas.microsoft.com/office/drawing/2014/main" id="{F98882BD-1128-4333-AD3C-C99E090A88D9}"/>
                </a:ext>
              </a:extLst>
            </p:cNvPr>
            <p:cNvGrpSpPr/>
            <p:nvPr/>
          </p:nvGrpSpPr>
          <p:grpSpPr>
            <a:xfrm>
              <a:off x="-60113" y="3701185"/>
              <a:ext cx="7866108" cy="1837511"/>
              <a:chOff x="-104586" y="3258293"/>
              <a:chExt cx="7866108" cy="1837511"/>
            </a:xfrm>
          </p:grpSpPr>
          <p:grpSp>
            <p:nvGrpSpPr>
              <p:cNvPr id="90" name="Grupo 89">
                <a:extLst>
                  <a:ext uri="{FF2B5EF4-FFF2-40B4-BE49-F238E27FC236}">
                    <a16:creationId xmlns:a16="http://schemas.microsoft.com/office/drawing/2014/main" id="{F98E8578-A55C-4D5A-B67B-F07061ED95EB}"/>
                  </a:ext>
                </a:extLst>
              </p:cNvPr>
              <p:cNvGrpSpPr/>
              <p:nvPr/>
            </p:nvGrpSpPr>
            <p:grpSpPr>
              <a:xfrm>
                <a:off x="-104586" y="3258293"/>
                <a:ext cx="7866108" cy="369332"/>
                <a:chOff x="-88946" y="1730772"/>
                <a:chExt cx="7866108" cy="369332"/>
              </a:xfrm>
            </p:grpSpPr>
            <p:sp>
              <p:nvSpPr>
                <p:cNvPr id="92" name="Rectángulo 91">
                  <a:extLst>
                    <a:ext uri="{FF2B5EF4-FFF2-40B4-BE49-F238E27FC236}">
                      <a16:creationId xmlns:a16="http://schemas.microsoft.com/office/drawing/2014/main" id="{5D321D22-2312-4122-957D-75CC9CBC1D04}"/>
                    </a:ext>
                  </a:extLst>
                </p:cNvPr>
                <p:cNvSpPr/>
                <p:nvPr/>
              </p:nvSpPr>
              <p:spPr>
                <a:xfrm>
                  <a:off x="0" y="1730772"/>
                  <a:ext cx="7777162" cy="369332"/>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3" name="CuadroTexto 92">
                  <a:extLst>
                    <a:ext uri="{FF2B5EF4-FFF2-40B4-BE49-F238E27FC236}">
                      <a16:creationId xmlns:a16="http://schemas.microsoft.com/office/drawing/2014/main" id="{CB4390D6-35FA-450B-A1D5-337BF7ED9267}"/>
                    </a:ext>
                  </a:extLst>
                </p:cNvPr>
                <p:cNvSpPr txBox="1"/>
                <p:nvPr/>
              </p:nvSpPr>
              <p:spPr>
                <a:xfrm>
                  <a:off x="-88946" y="1737642"/>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Aspectos de la planeación didáctica </a:t>
                  </a:r>
                </a:p>
              </p:txBody>
            </p:sp>
          </p:grpSp>
          <p:sp>
            <p:nvSpPr>
              <p:cNvPr id="99" name="CuadroTexto 98">
                <a:extLst>
                  <a:ext uri="{FF2B5EF4-FFF2-40B4-BE49-F238E27FC236}">
                    <a16:creationId xmlns:a16="http://schemas.microsoft.com/office/drawing/2014/main" id="{2C45F712-0E0F-4056-B8C7-58165A752422}"/>
                  </a:ext>
                </a:extLst>
              </p:cNvPr>
              <p:cNvSpPr txBox="1"/>
              <p:nvPr/>
            </p:nvSpPr>
            <p:spPr>
              <a:xfrm>
                <a:off x="-44436" y="3618476"/>
                <a:ext cx="7777163" cy="1477328"/>
              </a:xfrm>
              <a:prstGeom prst="rect">
                <a:avLst/>
              </a:prstGeom>
              <a:noFill/>
            </p:spPr>
            <p:txBody>
              <a:bodyPr wrap="square" rtlCol="0">
                <a:spAutoFit/>
              </a:bodyPr>
              <a:lstStyle/>
              <a:p>
                <a:r>
                  <a:rPr lang="es-MX" sz="1400" dirty="0">
                    <a:latin typeface="Comic Sans MS" panose="030F0702030302020204" pitchFamily="66" charset="0"/>
                  </a:rPr>
                  <a:t>      </a:t>
                </a:r>
                <a:r>
                  <a:rPr lang="es-MX" sz="1200" dirty="0">
                    <a:latin typeface="Comic Sans MS" panose="030F0702030302020204" pitchFamily="66" charset="0"/>
                  </a:rPr>
                  <a:t>Logro de los aprendizajes esperados </a:t>
                </a:r>
                <a:endParaRPr lang="es-MX" sz="1400" dirty="0">
                  <a:latin typeface="Comic Sans MS" panose="030F0702030302020204" pitchFamily="66" charset="0"/>
                </a:endParaRPr>
              </a:p>
              <a:p>
                <a:r>
                  <a:rPr lang="es-MX" sz="1400" dirty="0">
                    <a:latin typeface="Comic Sans MS" panose="030F0702030302020204" pitchFamily="66" charset="0"/>
                  </a:rPr>
                  <a:t>      </a:t>
                </a:r>
                <a:r>
                  <a:rPr lang="es-MX" sz="1200" dirty="0">
                    <a:latin typeface="Comic Sans MS" panose="030F0702030302020204" pitchFamily="66" charset="0"/>
                  </a:rPr>
                  <a:t>Materiales educativos adecuados</a:t>
                </a:r>
              </a:p>
              <a:p>
                <a:r>
                  <a:rPr lang="es-MX" sz="1200" dirty="0">
                    <a:latin typeface="Comic Sans MS" panose="030F0702030302020204" pitchFamily="66" charset="0"/>
                  </a:rPr>
                  <a:t>       Nivel de complejidad adecuado </a:t>
                </a:r>
              </a:p>
              <a:p>
                <a:r>
                  <a:rPr lang="es-MX" sz="1200" dirty="0">
                    <a:latin typeface="Comic Sans MS" panose="030F0702030302020204" pitchFamily="66" charset="0"/>
                  </a:rPr>
                  <a:t>       Organización adecuada</a:t>
                </a:r>
              </a:p>
              <a:p>
                <a:r>
                  <a:rPr lang="es-MX" sz="1200" dirty="0">
                    <a:latin typeface="Comic Sans MS" panose="030F0702030302020204" pitchFamily="66" charset="0"/>
                  </a:rPr>
                  <a:t>       Tiempo planeado correctamente</a:t>
                </a:r>
              </a:p>
              <a:p>
                <a:r>
                  <a:rPr lang="es-MX" sz="1200" dirty="0">
                    <a:latin typeface="Comic Sans MS" panose="030F0702030302020204" pitchFamily="66" charset="0"/>
                  </a:rPr>
                  <a:t>       Actividades planeadas conforme a lo planeado </a:t>
                </a:r>
              </a:p>
              <a:p>
                <a:endParaRPr lang="es-MX" sz="1400" dirty="0"/>
              </a:p>
            </p:txBody>
          </p:sp>
          <p:sp>
            <p:nvSpPr>
              <p:cNvPr id="101" name="Elipse 100">
                <a:extLst>
                  <a:ext uri="{FF2B5EF4-FFF2-40B4-BE49-F238E27FC236}">
                    <a16:creationId xmlns:a16="http://schemas.microsoft.com/office/drawing/2014/main" id="{4A5C0622-884D-49F4-B550-4041500CA3C7}"/>
                  </a:ext>
                </a:extLst>
              </p:cNvPr>
              <p:cNvSpPr/>
              <p:nvPr/>
            </p:nvSpPr>
            <p:spPr>
              <a:xfrm>
                <a:off x="124089" y="367427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6" name="Elipse 105">
                <a:extLst>
                  <a:ext uri="{FF2B5EF4-FFF2-40B4-BE49-F238E27FC236}">
                    <a16:creationId xmlns:a16="http://schemas.microsoft.com/office/drawing/2014/main" id="{1506E085-6A92-4E7F-8A05-A323A3E5E11A}"/>
                  </a:ext>
                </a:extLst>
              </p:cNvPr>
              <p:cNvSpPr/>
              <p:nvPr/>
            </p:nvSpPr>
            <p:spPr>
              <a:xfrm>
                <a:off x="121868" y="390798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8" name="Elipse 107">
                <a:extLst>
                  <a:ext uri="{FF2B5EF4-FFF2-40B4-BE49-F238E27FC236}">
                    <a16:creationId xmlns:a16="http://schemas.microsoft.com/office/drawing/2014/main" id="{1212747E-7242-4965-9DA4-929E41C6D9E7}"/>
                  </a:ext>
                </a:extLst>
              </p:cNvPr>
              <p:cNvSpPr/>
              <p:nvPr/>
            </p:nvSpPr>
            <p:spPr>
              <a:xfrm>
                <a:off x="121867" y="410151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0" name="Elipse 109">
                <a:extLst>
                  <a:ext uri="{FF2B5EF4-FFF2-40B4-BE49-F238E27FC236}">
                    <a16:creationId xmlns:a16="http://schemas.microsoft.com/office/drawing/2014/main" id="{AEEE6733-B8DB-4A76-A1EF-35918716BFAE}"/>
                  </a:ext>
                </a:extLst>
              </p:cNvPr>
              <p:cNvSpPr/>
              <p:nvPr/>
            </p:nvSpPr>
            <p:spPr>
              <a:xfrm>
                <a:off x="121867" y="429504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2" name="Elipse 111">
                <a:extLst>
                  <a:ext uri="{FF2B5EF4-FFF2-40B4-BE49-F238E27FC236}">
                    <a16:creationId xmlns:a16="http://schemas.microsoft.com/office/drawing/2014/main" id="{049B3706-E439-4954-A6A5-40C7B2714B0B}"/>
                  </a:ext>
                </a:extLst>
              </p:cNvPr>
              <p:cNvSpPr/>
              <p:nvPr/>
            </p:nvSpPr>
            <p:spPr>
              <a:xfrm>
                <a:off x="121867" y="446853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4" name="Elipse 113">
                <a:extLst>
                  <a:ext uri="{FF2B5EF4-FFF2-40B4-BE49-F238E27FC236}">
                    <a16:creationId xmlns:a16="http://schemas.microsoft.com/office/drawing/2014/main" id="{6324721C-3F31-47D7-9E44-60A4C321DE28}"/>
                  </a:ext>
                </a:extLst>
              </p:cNvPr>
              <p:cNvSpPr/>
              <p:nvPr/>
            </p:nvSpPr>
            <p:spPr>
              <a:xfrm>
                <a:off x="121866" y="4655227"/>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5" name="CuadroTexto 114">
                <a:extLst>
                  <a:ext uri="{FF2B5EF4-FFF2-40B4-BE49-F238E27FC236}">
                    <a16:creationId xmlns:a16="http://schemas.microsoft.com/office/drawing/2014/main" id="{25E92943-3F55-46FD-819B-08C437F114C6}"/>
                  </a:ext>
                </a:extLst>
              </p:cNvPr>
              <p:cNvSpPr txBox="1"/>
              <p:nvPr/>
            </p:nvSpPr>
            <p:spPr>
              <a:xfrm>
                <a:off x="3626811" y="3558005"/>
                <a:ext cx="4134570" cy="1338828"/>
              </a:xfrm>
              <a:prstGeom prst="rect">
                <a:avLst/>
              </a:prstGeom>
              <a:noFill/>
              <a:ln w="28575">
                <a:solidFill>
                  <a:srgbClr val="FF9999"/>
                </a:solidFill>
              </a:ln>
            </p:spPr>
            <p:txBody>
              <a:bodyPr wrap="square" rtlCol="0">
                <a:spAutoFit/>
              </a:bodyPr>
              <a:lstStyle/>
              <a:p>
                <a:pPr algn="ctr"/>
                <a:r>
                  <a:rPr lang="es-MX" sz="1100" b="1" dirty="0" smtClean="0">
                    <a:latin typeface="Comic Sans MS" panose="030F0702030302020204" pitchFamily="66" charset="0"/>
                  </a:rPr>
                  <a:t>Observaciones</a:t>
                </a:r>
              </a:p>
              <a:p>
                <a:r>
                  <a:rPr lang="es-MX" sz="1000" dirty="0" smtClean="0">
                    <a:latin typeface="Comic Sans MS" panose="030F0702030302020204" pitchFamily="66" charset="0"/>
                  </a:rPr>
                  <a:t>Las actividades aplicadas favorecieron los aprendizajes esperados, los materiales usados eran al alcance de los niños para su aprendizaje en casa, en cuanto al nivel de complejidad, creo que estuvo un poco fácil para tercer grado. </a:t>
                </a:r>
              </a:p>
              <a:p>
                <a:r>
                  <a:rPr lang="es-MX" sz="1000" dirty="0" smtClean="0">
                    <a:latin typeface="Comic Sans MS" panose="030F0702030302020204" pitchFamily="66" charset="0"/>
                  </a:rPr>
                  <a:t>A pesar de que la planeación se realizó en tiempo y forma, las educadoras comentaron que debíamos agregar algunas paginas del libro dentro de las actividades que se iban a mandar ese mismo día.</a:t>
                </a:r>
                <a:endParaRPr lang="es-MX" sz="1400" dirty="0">
                  <a:latin typeface="Comic Sans MS" panose="030F0702030302020204" pitchFamily="66" charset="0"/>
                </a:endParaRPr>
              </a:p>
            </p:txBody>
          </p:sp>
        </p:grpSp>
        <p:grpSp>
          <p:nvGrpSpPr>
            <p:cNvPr id="168" name="Grupo 167">
              <a:extLst>
                <a:ext uri="{FF2B5EF4-FFF2-40B4-BE49-F238E27FC236}">
                  <a16:creationId xmlns:a16="http://schemas.microsoft.com/office/drawing/2014/main" id="{BB09A73F-77AD-421C-9A12-1B07E4E28D91}"/>
                </a:ext>
              </a:extLst>
            </p:cNvPr>
            <p:cNvGrpSpPr/>
            <p:nvPr/>
          </p:nvGrpSpPr>
          <p:grpSpPr>
            <a:xfrm>
              <a:off x="0" y="5352851"/>
              <a:ext cx="8142075" cy="1392842"/>
              <a:chOff x="-106905" y="4811173"/>
              <a:chExt cx="8142075" cy="1392842"/>
            </a:xfrm>
          </p:grpSpPr>
          <p:grpSp>
            <p:nvGrpSpPr>
              <p:cNvPr id="116" name="Grupo 115">
                <a:extLst>
                  <a:ext uri="{FF2B5EF4-FFF2-40B4-BE49-F238E27FC236}">
                    <a16:creationId xmlns:a16="http://schemas.microsoft.com/office/drawing/2014/main" id="{86E20A7A-7587-4421-B56B-9A932A9F7109}"/>
                  </a:ext>
                </a:extLst>
              </p:cNvPr>
              <p:cNvGrpSpPr/>
              <p:nvPr/>
            </p:nvGrpSpPr>
            <p:grpSpPr>
              <a:xfrm>
                <a:off x="-106905" y="4811173"/>
                <a:ext cx="8142075" cy="414533"/>
                <a:chOff x="-91265" y="1649223"/>
                <a:chExt cx="8142075" cy="414533"/>
              </a:xfrm>
            </p:grpSpPr>
            <p:sp>
              <p:nvSpPr>
                <p:cNvPr id="117" name="Rectángulo 116">
                  <a:extLst>
                    <a:ext uri="{FF2B5EF4-FFF2-40B4-BE49-F238E27FC236}">
                      <a16:creationId xmlns:a16="http://schemas.microsoft.com/office/drawing/2014/main" id="{811F3B92-D7D1-4EAA-AF61-3E94D18C4AEE}"/>
                    </a:ext>
                  </a:extLst>
                </p:cNvPr>
                <p:cNvSpPr/>
                <p:nvPr/>
              </p:nvSpPr>
              <p:spPr>
                <a:xfrm>
                  <a:off x="-90086" y="1649223"/>
                  <a:ext cx="7777162" cy="369332"/>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8" name="CuadroTexto 117">
                  <a:extLst>
                    <a:ext uri="{FF2B5EF4-FFF2-40B4-BE49-F238E27FC236}">
                      <a16:creationId xmlns:a16="http://schemas.microsoft.com/office/drawing/2014/main" id="{1B9E0E7C-C94D-4D33-90C9-F83AE03AC5F1}"/>
                    </a:ext>
                  </a:extLst>
                </p:cNvPr>
                <p:cNvSpPr txBox="1"/>
                <p:nvPr/>
              </p:nvSpPr>
              <p:spPr>
                <a:xfrm>
                  <a:off x="-91265" y="1725202"/>
                  <a:ext cx="814207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Manifestaciones de los alumnos</a:t>
                  </a:r>
                </a:p>
              </p:txBody>
            </p:sp>
          </p:grpSp>
          <p:sp>
            <p:nvSpPr>
              <p:cNvPr id="122" name="CuadroTexto 121">
                <a:extLst>
                  <a:ext uri="{FF2B5EF4-FFF2-40B4-BE49-F238E27FC236}">
                    <a16:creationId xmlns:a16="http://schemas.microsoft.com/office/drawing/2014/main" id="{7C94A14D-3BCC-49E5-BA89-9E2AEF82C62C}"/>
                  </a:ext>
                </a:extLst>
              </p:cNvPr>
              <p:cNvSpPr txBox="1"/>
              <p:nvPr/>
            </p:nvSpPr>
            <p:spPr>
              <a:xfrm>
                <a:off x="-54750" y="5188352"/>
                <a:ext cx="3912051" cy="1015663"/>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Interés en las actividades</a:t>
                </a:r>
                <a:endParaRPr lang="es-MX" sz="1400" dirty="0">
                  <a:latin typeface="Comic Sans MS" panose="030F0702030302020204" pitchFamily="66" charset="0"/>
                </a:endParaRPr>
              </a:p>
              <a:p>
                <a:pPr algn="just"/>
                <a:r>
                  <a:rPr lang="es-MX" sz="1200" dirty="0">
                    <a:latin typeface="Comic Sans MS" panose="030F0702030302020204" pitchFamily="66" charset="0"/>
                  </a:rPr>
                  <a:t>Participación de la manera esperada</a:t>
                </a:r>
              </a:p>
              <a:p>
                <a:pPr algn="just"/>
                <a:r>
                  <a:rPr lang="es-MX" sz="1200" dirty="0">
                    <a:latin typeface="Comic Sans MS" panose="030F0702030302020204" pitchFamily="66" charset="0"/>
                  </a:rPr>
                  <a:t>Adaptación a la organización establecida</a:t>
                </a:r>
              </a:p>
              <a:p>
                <a:pPr algn="just"/>
                <a:r>
                  <a:rPr lang="es-MX" sz="1200" dirty="0">
                    <a:latin typeface="Comic Sans MS" panose="030F0702030302020204" pitchFamily="66" charset="0"/>
                  </a:rPr>
                  <a:t>Seguridad y cooperación al realizar las actividades</a:t>
                </a:r>
              </a:p>
            </p:txBody>
          </p:sp>
          <p:sp>
            <p:nvSpPr>
              <p:cNvPr id="126" name="CuadroTexto 125">
                <a:extLst>
                  <a:ext uri="{FF2B5EF4-FFF2-40B4-BE49-F238E27FC236}">
                    <a16:creationId xmlns:a16="http://schemas.microsoft.com/office/drawing/2014/main" id="{06161E3F-EC52-4DE5-966F-0CF0E691332C}"/>
                  </a:ext>
                </a:extLst>
              </p:cNvPr>
              <p:cNvSpPr txBox="1"/>
              <p:nvPr/>
            </p:nvSpPr>
            <p:spPr>
              <a:xfrm>
                <a:off x="3645357" y="5221690"/>
                <a:ext cx="3674654" cy="461665"/>
              </a:xfrm>
              <a:prstGeom prst="rect">
                <a:avLst/>
              </a:prstGeom>
              <a:noFill/>
            </p:spPr>
            <p:txBody>
              <a:bodyPr wrap="square" rtlCol="0">
                <a:spAutoFit/>
              </a:bodyPr>
              <a:lstStyle/>
              <a:p>
                <a:pPr algn="ctr"/>
                <a:r>
                  <a:rPr lang="es-MX" sz="1200" dirty="0">
                    <a:latin typeface="Comic Sans MS" panose="030F0702030302020204" pitchFamily="66" charset="0"/>
                  </a:rPr>
                  <a:t>Todos   Algunos  Pocos   Ninguno</a:t>
                </a:r>
              </a:p>
              <a:p>
                <a:pPr algn="ctr"/>
                <a:endParaRPr lang="es-MX" sz="1200" dirty="0">
                  <a:latin typeface="Comic Sans MS" panose="030F0702030302020204" pitchFamily="66" charset="0"/>
                </a:endParaRPr>
              </a:p>
            </p:txBody>
          </p:sp>
          <p:grpSp>
            <p:nvGrpSpPr>
              <p:cNvPr id="135" name="Grupo 134">
                <a:extLst>
                  <a:ext uri="{FF2B5EF4-FFF2-40B4-BE49-F238E27FC236}">
                    <a16:creationId xmlns:a16="http://schemas.microsoft.com/office/drawing/2014/main" id="{0B4F29DE-BDD1-4173-913A-6F69F59C290F}"/>
                  </a:ext>
                </a:extLst>
              </p:cNvPr>
              <p:cNvGrpSpPr/>
              <p:nvPr/>
            </p:nvGrpSpPr>
            <p:grpSpPr>
              <a:xfrm>
                <a:off x="4481792" y="5453154"/>
                <a:ext cx="1859730" cy="162160"/>
                <a:chOff x="4481792" y="5453154"/>
                <a:chExt cx="1859730" cy="162160"/>
              </a:xfrm>
            </p:grpSpPr>
            <p:sp>
              <p:nvSpPr>
                <p:cNvPr id="124" name="Elipse 123">
                  <a:extLst>
                    <a:ext uri="{FF2B5EF4-FFF2-40B4-BE49-F238E27FC236}">
                      <a16:creationId xmlns:a16="http://schemas.microsoft.com/office/drawing/2014/main" id="{B36A7C95-12EB-4981-AD16-F8766A33023B}"/>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8" name="Elipse 127">
                  <a:extLst>
                    <a:ext uri="{FF2B5EF4-FFF2-40B4-BE49-F238E27FC236}">
                      <a16:creationId xmlns:a16="http://schemas.microsoft.com/office/drawing/2014/main" id="{04898E7A-EFA5-4C5D-AA3E-E61854C86E67}"/>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0" name="Elipse 129">
                  <a:extLst>
                    <a:ext uri="{FF2B5EF4-FFF2-40B4-BE49-F238E27FC236}">
                      <a16:creationId xmlns:a16="http://schemas.microsoft.com/office/drawing/2014/main" id="{00F070BD-3F46-4F6C-A422-B589D0DB19D7}"/>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2" name="Elipse 131">
                  <a:extLst>
                    <a:ext uri="{FF2B5EF4-FFF2-40B4-BE49-F238E27FC236}">
                      <a16:creationId xmlns:a16="http://schemas.microsoft.com/office/drawing/2014/main" id="{1ADF766A-8C07-4C9C-954F-397B4C518373}"/>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36" name="Grupo 135">
                <a:extLst>
                  <a:ext uri="{FF2B5EF4-FFF2-40B4-BE49-F238E27FC236}">
                    <a16:creationId xmlns:a16="http://schemas.microsoft.com/office/drawing/2014/main" id="{0CAC7643-C6D9-4D4D-8809-A3E27B328AAE}"/>
                  </a:ext>
                </a:extLst>
              </p:cNvPr>
              <p:cNvGrpSpPr/>
              <p:nvPr/>
            </p:nvGrpSpPr>
            <p:grpSpPr>
              <a:xfrm>
                <a:off x="4481792" y="5644382"/>
                <a:ext cx="1859730" cy="162160"/>
                <a:chOff x="4481792" y="5453154"/>
                <a:chExt cx="1859730" cy="162160"/>
              </a:xfrm>
            </p:grpSpPr>
            <p:sp>
              <p:nvSpPr>
                <p:cNvPr id="137" name="Elipse 136">
                  <a:extLst>
                    <a:ext uri="{FF2B5EF4-FFF2-40B4-BE49-F238E27FC236}">
                      <a16:creationId xmlns:a16="http://schemas.microsoft.com/office/drawing/2014/main" id="{D15D9F78-4830-4046-8D9C-7475C18EEACF}"/>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8" name="Elipse 137">
                  <a:extLst>
                    <a:ext uri="{FF2B5EF4-FFF2-40B4-BE49-F238E27FC236}">
                      <a16:creationId xmlns:a16="http://schemas.microsoft.com/office/drawing/2014/main" id="{9106BBF0-3FDA-43EF-82D8-A91CE86F7BCC}"/>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9" name="Elipse 138">
                  <a:extLst>
                    <a:ext uri="{FF2B5EF4-FFF2-40B4-BE49-F238E27FC236}">
                      <a16:creationId xmlns:a16="http://schemas.microsoft.com/office/drawing/2014/main" id="{805C1B3D-B483-4E9A-BC43-3C3A34DCA29C}"/>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0" name="Elipse 139">
                  <a:extLst>
                    <a:ext uri="{FF2B5EF4-FFF2-40B4-BE49-F238E27FC236}">
                      <a16:creationId xmlns:a16="http://schemas.microsoft.com/office/drawing/2014/main" id="{5ACBF1CC-D4AC-4C8B-8889-428A29D11D7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41" name="Grupo 140">
                <a:extLst>
                  <a:ext uri="{FF2B5EF4-FFF2-40B4-BE49-F238E27FC236}">
                    <a16:creationId xmlns:a16="http://schemas.microsoft.com/office/drawing/2014/main" id="{7B87E0F1-93A8-4239-876A-2C91F55A3FB3}"/>
                  </a:ext>
                </a:extLst>
              </p:cNvPr>
              <p:cNvGrpSpPr/>
              <p:nvPr/>
            </p:nvGrpSpPr>
            <p:grpSpPr>
              <a:xfrm>
                <a:off x="4482433" y="5835610"/>
                <a:ext cx="1859730" cy="162160"/>
                <a:chOff x="4481792" y="5453154"/>
                <a:chExt cx="1859730" cy="162160"/>
              </a:xfrm>
            </p:grpSpPr>
            <p:sp>
              <p:nvSpPr>
                <p:cNvPr id="142" name="Elipse 141">
                  <a:extLst>
                    <a:ext uri="{FF2B5EF4-FFF2-40B4-BE49-F238E27FC236}">
                      <a16:creationId xmlns:a16="http://schemas.microsoft.com/office/drawing/2014/main" id="{A875E401-1E64-47E4-A54B-900C61A61677}"/>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3" name="Elipse 142">
                  <a:extLst>
                    <a:ext uri="{FF2B5EF4-FFF2-40B4-BE49-F238E27FC236}">
                      <a16:creationId xmlns:a16="http://schemas.microsoft.com/office/drawing/2014/main" id="{3DD59AD9-06DA-4644-919C-E7BC15F6BED6}"/>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4" name="Elipse 143">
                  <a:extLst>
                    <a:ext uri="{FF2B5EF4-FFF2-40B4-BE49-F238E27FC236}">
                      <a16:creationId xmlns:a16="http://schemas.microsoft.com/office/drawing/2014/main" id="{6DDE1CF7-489F-47CF-8241-BA4E200CF4FA}"/>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5" name="Elipse 144">
                  <a:extLst>
                    <a:ext uri="{FF2B5EF4-FFF2-40B4-BE49-F238E27FC236}">
                      <a16:creationId xmlns:a16="http://schemas.microsoft.com/office/drawing/2014/main" id="{5B84455B-4FC9-4372-B777-94DDE7FE150E}"/>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46" name="Grupo 145">
                <a:extLst>
                  <a:ext uri="{FF2B5EF4-FFF2-40B4-BE49-F238E27FC236}">
                    <a16:creationId xmlns:a16="http://schemas.microsoft.com/office/drawing/2014/main" id="{77951E04-423C-44AE-A9B2-24095C4C5B28}"/>
                  </a:ext>
                </a:extLst>
              </p:cNvPr>
              <p:cNvGrpSpPr/>
              <p:nvPr/>
            </p:nvGrpSpPr>
            <p:grpSpPr>
              <a:xfrm>
                <a:off x="4482817" y="6023918"/>
                <a:ext cx="1859730" cy="162160"/>
                <a:chOff x="4481792" y="5453154"/>
                <a:chExt cx="1859730" cy="162160"/>
              </a:xfrm>
            </p:grpSpPr>
            <p:sp>
              <p:nvSpPr>
                <p:cNvPr id="147" name="Elipse 146">
                  <a:extLst>
                    <a:ext uri="{FF2B5EF4-FFF2-40B4-BE49-F238E27FC236}">
                      <a16:creationId xmlns:a16="http://schemas.microsoft.com/office/drawing/2014/main" id="{EAE223AD-9981-454B-AC0F-D9BD55EC710C}"/>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8" name="Elipse 147">
                  <a:extLst>
                    <a:ext uri="{FF2B5EF4-FFF2-40B4-BE49-F238E27FC236}">
                      <a16:creationId xmlns:a16="http://schemas.microsoft.com/office/drawing/2014/main" id="{A020B64C-03E0-4C7A-BBB0-B1EB17ACCB9A}"/>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9" name="Elipse 148">
                  <a:extLst>
                    <a:ext uri="{FF2B5EF4-FFF2-40B4-BE49-F238E27FC236}">
                      <a16:creationId xmlns:a16="http://schemas.microsoft.com/office/drawing/2014/main" id="{CFEEB593-1C3D-4D7F-A633-27ED6ECE17BF}"/>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0" name="Elipse 149">
                  <a:extLst>
                    <a:ext uri="{FF2B5EF4-FFF2-40B4-BE49-F238E27FC236}">
                      <a16:creationId xmlns:a16="http://schemas.microsoft.com/office/drawing/2014/main" id="{C42090CB-1504-4391-B330-728BEC78AAC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nvGrpSpPr>
            <p:cNvPr id="151" name="Grupo 150">
              <a:extLst>
                <a:ext uri="{FF2B5EF4-FFF2-40B4-BE49-F238E27FC236}">
                  <a16:creationId xmlns:a16="http://schemas.microsoft.com/office/drawing/2014/main" id="{E3FB72F6-392F-40AB-A175-66BC4FD1180C}"/>
                </a:ext>
              </a:extLst>
            </p:cNvPr>
            <p:cNvGrpSpPr/>
            <p:nvPr/>
          </p:nvGrpSpPr>
          <p:grpSpPr>
            <a:xfrm>
              <a:off x="-40004" y="6773416"/>
              <a:ext cx="8066405" cy="358362"/>
              <a:chOff x="-128950" y="1710038"/>
              <a:chExt cx="8066405" cy="358362"/>
            </a:xfrm>
          </p:grpSpPr>
          <p:sp>
            <p:nvSpPr>
              <p:cNvPr id="152" name="Rectángulo 151">
                <a:extLst>
                  <a:ext uri="{FF2B5EF4-FFF2-40B4-BE49-F238E27FC236}">
                    <a16:creationId xmlns:a16="http://schemas.microsoft.com/office/drawing/2014/main" id="{8BFA794B-7B5C-4B21-A452-F05082E198A2}"/>
                  </a:ext>
                </a:extLst>
              </p:cNvPr>
              <p:cNvSpPr/>
              <p:nvPr/>
            </p:nvSpPr>
            <p:spPr>
              <a:xfrm>
                <a:off x="-117778" y="1710038"/>
                <a:ext cx="7844864" cy="358362"/>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3" name="CuadroTexto 152">
                <a:extLst>
                  <a:ext uri="{FF2B5EF4-FFF2-40B4-BE49-F238E27FC236}">
                    <a16:creationId xmlns:a16="http://schemas.microsoft.com/office/drawing/2014/main" id="{B6E65149-4C4C-4DA3-BBD4-37E7A7D3A7A0}"/>
                  </a:ext>
                </a:extLst>
              </p:cNvPr>
              <p:cNvSpPr txBox="1"/>
              <p:nvPr/>
            </p:nvSpPr>
            <p:spPr>
              <a:xfrm>
                <a:off x="-128950" y="1725138"/>
                <a:ext cx="806640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Autoevaluación</a:t>
                </a:r>
              </a:p>
            </p:txBody>
          </p:sp>
        </p:grpSp>
        <p:sp>
          <p:nvSpPr>
            <p:cNvPr id="155" name="CuadroTexto 154">
              <a:extLst>
                <a:ext uri="{FF2B5EF4-FFF2-40B4-BE49-F238E27FC236}">
                  <a16:creationId xmlns:a16="http://schemas.microsoft.com/office/drawing/2014/main" id="{6718D8D3-202C-4CDB-8F60-21504AA6438C}"/>
                </a:ext>
              </a:extLst>
            </p:cNvPr>
            <p:cNvSpPr txBox="1"/>
            <p:nvPr/>
          </p:nvSpPr>
          <p:spPr>
            <a:xfrm>
              <a:off x="28833" y="7032794"/>
              <a:ext cx="5831687" cy="1384995"/>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Rescato los conocimientos previos</a:t>
              </a:r>
              <a:endParaRPr lang="es-MX" sz="1400" dirty="0">
                <a:latin typeface="Comic Sans MS" panose="030F0702030302020204" pitchFamily="66" charset="0"/>
              </a:endParaRPr>
            </a:p>
            <a:p>
              <a:pPr algn="just"/>
              <a:r>
                <a:rPr lang="es-MX" sz="1200" dirty="0">
                  <a:latin typeface="Comic Sans MS" panose="030F0702030302020204" pitchFamily="66" charset="0"/>
                </a:rPr>
                <a:t>Identifico y actúa conforme a las necesidades e intereses de los alumnos  </a:t>
              </a:r>
            </a:p>
            <a:p>
              <a:pPr algn="just"/>
              <a:r>
                <a:rPr lang="es-MX" sz="1200" dirty="0">
                  <a:latin typeface="Comic Sans MS" panose="030F0702030302020204" pitchFamily="66" charset="0"/>
                </a:rPr>
                <a:t>Fomento la participación de todos los alumnos </a:t>
              </a:r>
            </a:p>
            <a:p>
              <a:pPr algn="just"/>
              <a:r>
                <a:rPr lang="es-MX" sz="1200" dirty="0">
                  <a:latin typeface="Comic Sans MS" panose="030F0702030302020204" pitchFamily="66" charset="0"/>
                </a:rPr>
                <a:t>Otorgo consignas claras</a:t>
              </a:r>
            </a:p>
            <a:p>
              <a:pPr algn="just"/>
              <a:r>
                <a:rPr lang="es-MX" sz="1200" dirty="0">
                  <a:latin typeface="Comic Sans MS" panose="030F0702030302020204" pitchFamily="66" charset="0"/>
                </a:rPr>
                <a:t>Intervengo adecuadamente</a:t>
              </a:r>
            </a:p>
            <a:p>
              <a:pPr algn="just"/>
              <a:r>
                <a:rPr lang="es-MX" sz="1200" dirty="0">
                  <a:latin typeface="Comic Sans MS" panose="030F0702030302020204" pitchFamily="66" charset="0"/>
                </a:rPr>
                <a:t>Fomento la autonomía de los alumnos </a:t>
              </a:r>
            </a:p>
          </p:txBody>
        </p:sp>
        <p:grpSp>
          <p:nvGrpSpPr>
            <p:cNvPr id="202" name="Grupo 201">
              <a:extLst>
                <a:ext uri="{FF2B5EF4-FFF2-40B4-BE49-F238E27FC236}">
                  <a16:creationId xmlns:a16="http://schemas.microsoft.com/office/drawing/2014/main" id="{F323BF70-7EB4-430E-8E9D-EF851C22D91D}"/>
                </a:ext>
              </a:extLst>
            </p:cNvPr>
            <p:cNvGrpSpPr/>
            <p:nvPr/>
          </p:nvGrpSpPr>
          <p:grpSpPr>
            <a:xfrm>
              <a:off x="5378995" y="7091750"/>
              <a:ext cx="2255371" cy="1332960"/>
              <a:chOff x="5319913" y="7568918"/>
              <a:chExt cx="2255371" cy="1332960"/>
            </a:xfrm>
          </p:grpSpPr>
          <p:sp>
            <p:nvSpPr>
              <p:cNvPr id="161" name="CuadroTexto 160">
                <a:extLst>
                  <a:ext uri="{FF2B5EF4-FFF2-40B4-BE49-F238E27FC236}">
                    <a16:creationId xmlns:a16="http://schemas.microsoft.com/office/drawing/2014/main" id="{101E8FF4-B621-48FA-A3D7-D90BB0502AC4}"/>
                  </a:ext>
                </a:extLst>
              </p:cNvPr>
              <p:cNvSpPr txBox="1"/>
              <p:nvPr/>
            </p:nvSpPr>
            <p:spPr>
              <a:xfrm>
                <a:off x="5319913" y="7568918"/>
                <a:ext cx="2255371" cy="461665"/>
              </a:xfrm>
              <a:prstGeom prst="rect">
                <a:avLst/>
              </a:prstGeom>
              <a:noFill/>
            </p:spPr>
            <p:txBody>
              <a:bodyPr wrap="square" rtlCol="0">
                <a:spAutoFit/>
              </a:bodyPr>
              <a:lstStyle/>
              <a:p>
                <a:pPr algn="ctr"/>
                <a:r>
                  <a:rPr lang="es-MX" sz="1200" dirty="0">
                    <a:latin typeface="Comic Sans MS" panose="030F0702030302020204" pitchFamily="66" charset="0"/>
                  </a:rPr>
                  <a:t>     Si            No   </a:t>
                </a:r>
              </a:p>
              <a:p>
                <a:pPr algn="ctr"/>
                <a:endParaRPr lang="es-MX" sz="1200" dirty="0">
                  <a:latin typeface="Comic Sans MS" panose="030F0702030302020204" pitchFamily="66" charset="0"/>
                </a:endParaRPr>
              </a:p>
            </p:txBody>
          </p:sp>
          <p:grpSp>
            <p:nvGrpSpPr>
              <p:cNvPr id="201" name="Grupo 200">
                <a:extLst>
                  <a:ext uri="{FF2B5EF4-FFF2-40B4-BE49-F238E27FC236}">
                    <a16:creationId xmlns:a16="http://schemas.microsoft.com/office/drawing/2014/main" id="{6C41977E-8F35-4BB6-9FB6-060C1D447201}"/>
                  </a:ext>
                </a:extLst>
              </p:cNvPr>
              <p:cNvGrpSpPr/>
              <p:nvPr/>
            </p:nvGrpSpPr>
            <p:grpSpPr>
              <a:xfrm>
                <a:off x="6120124" y="7772965"/>
                <a:ext cx="876598" cy="1128913"/>
                <a:chOff x="6128376" y="7763339"/>
                <a:chExt cx="876598" cy="1128913"/>
              </a:xfrm>
            </p:grpSpPr>
            <p:grpSp>
              <p:nvGrpSpPr>
                <p:cNvPr id="171" name="Grupo 170">
                  <a:extLst>
                    <a:ext uri="{FF2B5EF4-FFF2-40B4-BE49-F238E27FC236}">
                      <a16:creationId xmlns:a16="http://schemas.microsoft.com/office/drawing/2014/main" id="{B4DEC5E0-F6BB-4A34-A803-6D536089621A}"/>
                    </a:ext>
                  </a:extLst>
                </p:cNvPr>
                <p:cNvGrpSpPr/>
                <p:nvPr/>
              </p:nvGrpSpPr>
              <p:grpSpPr>
                <a:xfrm>
                  <a:off x="6135240" y="7763339"/>
                  <a:ext cx="860093" cy="166455"/>
                  <a:chOff x="6014569" y="7907624"/>
                  <a:chExt cx="860093" cy="166455"/>
                </a:xfrm>
              </p:grpSpPr>
              <p:sp>
                <p:nvSpPr>
                  <p:cNvPr id="165" name="Elipse 164">
                    <a:extLst>
                      <a:ext uri="{FF2B5EF4-FFF2-40B4-BE49-F238E27FC236}">
                        <a16:creationId xmlns:a16="http://schemas.microsoft.com/office/drawing/2014/main" id="{FE1FD20A-6ED7-4845-8B11-A1EC792790C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6" name="Elipse 165">
                    <a:extLst>
                      <a:ext uri="{FF2B5EF4-FFF2-40B4-BE49-F238E27FC236}">
                        <a16:creationId xmlns:a16="http://schemas.microsoft.com/office/drawing/2014/main" id="{5D71AD41-6D0E-4CDB-B05D-3B103104F30C}"/>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2" name="Grupo 171">
                  <a:extLst>
                    <a:ext uri="{FF2B5EF4-FFF2-40B4-BE49-F238E27FC236}">
                      <a16:creationId xmlns:a16="http://schemas.microsoft.com/office/drawing/2014/main" id="{6D934AB1-45F3-45B0-ADEB-632522282A96}"/>
                    </a:ext>
                  </a:extLst>
                </p:cNvPr>
                <p:cNvGrpSpPr/>
                <p:nvPr/>
              </p:nvGrpSpPr>
              <p:grpSpPr>
                <a:xfrm>
                  <a:off x="6144881" y="7952948"/>
                  <a:ext cx="860093" cy="166455"/>
                  <a:chOff x="6014569" y="7907624"/>
                  <a:chExt cx="860093" cy="166455"/>
                </a:xfrm>
              </p:grpSpPr>
              <p:sp>
                <p:nvSpPr>
                  <p:cNvPr id="173" name="Elipse 172">
                    <a:extLst>
                      <a:ext uri="{FF2B5EF4-FFF2-40B4-BE49-F238E27FC236}">
                        <a16:creationId xmlns:a16="http://schemas.microsoft.com/office/drawing/2014/main" id="{E5A1820A-225E-426C-BB18-42E8BAA0D93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4" name="Elipse 173">
                    <a:extLst>
                      <a:ext uri="{FF2B5EF4-FFF2-40B4-BE49-F238E27FC236}">
                        <a16:creationId xmlns:a16="http://schemas.microsoft.com/office/drawing/2014/main" id="{059BFFE8-E129-4AA5-883A-6A52AC975154}"/>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5" name="Grupo 174">
                  <a:extLst>
                    <a:ext uri="{FF2B5EF4-FFF2-40B4-BE49-F238E27FC236}">
                      <a16:creationId xmlns:a16="http://schemas.microsoft.com/office/drawing/2014/main" id="{903AAAAF-062F-4F3F-93D0-FB8734EFD06E}"/>
                    </a:ext>
                  </a:extLst>
                </p:cNvPr>
                <p:cNvGrpSpPr/>
                <p:nvPr/>
              </p:nvGrpSpPr>
              <p:grpSpPr>
                <a:xfrm>
                  <a:off x="6128376" y="8146749"/>
                  <a:ext cx="860093" cy="166455"/>
                  <a:chOff x="6014569" y="7907624"/>
                  <a:chExt cx="860093" cy="166455"/>
                </a:xfrm>
              </p:grpSpPr>
              <p:sp>
                <p:nvSpPr>
                  <p:cNvPr id="176" name="Elipse 175">
                    <a:extLst>
                      <a:ext uri="{FF2B5EF4-FFF2-40B4-BE49-F238E27FC236}">
                        <a16:creationId xmlns:a16="http://schemas.microsoft.com/office/drawing/2014/main" id="{5628CDCD-EA35-4E0D-A852-C8D40DB87C60}"/>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7" name="Elipse 176">
                    <a:extLst>
                      <a:ext uri="{FF2B5EF4-FFF2-40B4-BE49-F238E27FC236}">
                        <a16:creationId xmlns:a16="http://schemas.microsoft.com/office/drawing/2014/main" id="{95FD5684-4773-460F-A507-B282D920AB05}"/>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8" name="Grupo 177">
                  <a:extLst>
                    <a:ext uri="{FF2B5EF4-FFF2-40B4-BE49-F238E27FC236}">
                      <a16:creationId xmlns:a16="http://schemas.microsoft.com/office/drawing/2014/main" id="{68A79C76-CFC4-46B5-B524-B113AE261797}"/>
                    </a:ext>
                  </a:extLst>
                </p:cNvPr>
                <p:cNvGrpSpPr/>
                <p:nvPr/>
              </p:nvGrpSpPr>
              <p:grpSpPr>
                <a:xfrm>
                  <a:off x="6135240" y="8339765"/>
                  <a:ext cx="860093" cy="166455"/>
                  <a:chOff x="6014569" y="7907624"/>
                  <a:chExt cx="860093" cy="166455"/>
                </a:xfrm>
              </p:grpSpPr>
              <p:sp>
                <p:nvSpPr>
                  <p:cNvPr id="179" name="Elipse 178">
                    <a:extLst>
                      <a:ext uri="{FF2B5EF4-FFF2-40B4-BE49-F238E27FC236}">
                        <a16:creationId xmlns:a16="http://schemas.microsoft.com/office/drawing/2014/main" id="{2CBBDFBE-EB0C-41CC-A88B-D5A80720590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0" name="Elipse 179">
                    <a:extLst>
                      <a:ext uri="{FF2B5EF4-FFF2-40B4-BE49-F238E27FC236}">
                        <a16:creationId xmlns:a16="http://schemas.microsoft.com/office/drawing/2014/main" id="{7D157F79-D910-4D52-8F42-75F981207E22}"/>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1" name="Grupo 180">
                  <a:extLst>
                    <a:ext uri="{FF2B5EF4-FFF2-40B4-BE49-F238E27FC236}">
                      <a16:creationId xmlns:a16="http://schemas.microsoft.com/office/drawing/2014/main" id="{1A443DDB-ACFE-4675-ABFF-E3444529CF83}"/>
                    </a:ext>
                  </a:extLst>
                </p:cNvPr>
                <p:cNvGrpSpPr/>
                <p:nvPr/>
              </p:nvGrpSpPr>
              <p:grpSpPr>
                <a:xfrm>
                  <a:off x="6135240" y="8532781"/>
                  <a:ext cx="860093" cy="166455"/>
                  <a:chOff x="6014569" y="7907624"/>
                  <a:chExt cx="860093" cy="166455"/>
                </a:xfrm>
              </p:grpSpPr>
              <p:sp>
                <p:nvSpPr>
                  <p:cNvPr id="182" name="Elipse 181">
                    <a:extLst>
                      <a:ext uri="{FF2B5EF4-FFF2-40B4-BE49-F238E27FC236}">
                        <a16:creationId xmlns:a16="http://schemas.microsoft.com/office/drawing/2014/main" id="{E7A56ADF-EACC-40C7-9184-0E3F0740A45D}"/>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3" name="Elipse 182">
                    <a:extLst>
                      <a:ext uri="{FF2B5EF4-FFF2-40B4-BE49-F238E27FC236}">
                        <a16:creationId xmlns:a16="http://schemas.microsoft.com/office/drawing/2014/main" id="{1973D5AE-4FF3-41F8-A147-1A0EDB4CCABB}"/>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4" name="Grupo 183">
                  <a:extLst>
                    <a:ext uri="{FF2B5EF4-FFF2-40B4-BE49-F238E27FC236}">
                      <a16:creationId xmlns:a16="http://schemas.microsoft.com/office/drawing/2014/main" id="{A0DD16A7-4851-49C7-AD7E-6396DE84D217}"/>
                    </a:ext>
                  </a:extLst>
                </p:cNvPr>
                <p:cNvGrpSpPr/>
                <p:nvPr/>
              </p:nvGrpSpPr>
              <p:grpSpPr>
                <a:xfrm>
                  <a:off x="6135240" y="8725797"/>
                  <a:ext cx="860093" cy="166455"/>
                  <a:chOff x="6014569" y="7907624"/>
                  <a:chExt cx="860093" cy="166455"/>
                </a:xfrm>
              </p:grpSpPr>
              <p:sp>
                <p:nvSpPr>
                  <p:cNvPr id="185" name="Elipse 184">
                    <a:extLst>
                      <a:ext uri="{FF2B5EF4-FFF2-40B4-BE49-F238E27FC236}">
                        <a16:creationId xmlns:a16="http://schemas.microsoft.com/office/drawing/2014/main" id="{A25605AE-999C-4A5F-B9C0-9B6032B44867}"/>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6" name="Elipse 185">
                    <a:extLst>
                      <a:ext uri="{FF2B5EF4-FFF2-40B4-BE49-F238E27FC236}">
                        <a16:creationId xmlns:a16="http://schemas.microsoft.com/office/drawing/2014/main" id="{FA69E7DF-4506-4800-9CFD-AB1AC1E70A37}"/>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sp>
          <p:nvSpPr>
            <p:cNvPr id="187" name="Rectángulo: esquinas redondeadas 186">
              <a:extLst>
                <a:ext uri="{FF2B5EF4-FFF2-40B4-BE49-F238E27FC236}">
                  <a16:creationId xmlns:a16="http://schemas.microsoft.com/office/drawing/2014/main" id="{2C0AD05E-6371-492F-9992-C11F91DAC77B}"/>
                </a:ext>
              </a:extLst>
            </p:cNvPr>
            <p:cNvSpPr/>
            <p:nvPr/>
          </p:nvSpPr>
          <p:spPr>
            <a:xfrm>
              <a:off x="31515" y="8404739"/>
              <a:ext cx="3829905" cy="1485112"/>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0" name="CuadroTexto 189">
              <a:extLst>
                <a:ext uri="{FF2B5EF4-FFF2-40B4-BE49-F238E27FC236}">
                  <a16:creationId xmlns:a16="http://schemas.microsoft.com/office/drawing/2014/main" id="{325B8F71-AFA8-4D1C-8817-B3B06A563118}"/>
                </a:ext>
              </a:extLst>
            </p:cNvPr>
            <p:cNvSpPr txBox="1"/>
            <p:nvPr/>
          </p:nvSpPr>
          <p:spPr>
            <a:xfrm>
              <a:off x="133838" y="8490421"/>
              <a:ext cx="3553735" cy="1200329"/>
            </a:xfrm>
            <a:prstGeom prst="rect">
              <a:avLst/>
            </a:prstGeom>
            <a:noFill/>
          </p:spPr>
          <p:txBody>
            <a:bodyPr wrap="square" rtlCol="0">
              <a:spAutoFit/>
            </a:bodyPr>
            <a:lstStyle/>
            <a:p>
              <a:pPr algn="ctr"/>
              <a:r>
                <a:rPr lang="es-MX" sz="1200" dirty="0" smtClean="0">
                  <a:latin typeface="Comic Sans MS" panose="030F0702030302020204" pitchFamily="66" charset="0"/>
                </a:rPr>
                <a:t>Logros</a:t>
              </a:r>
            </a:p>
            <a:p>
              <a:r>
                <a:rPr lang="es-MX" sz="1200" dirty="0" smtClean="0">
                  <a:latin typeface="Comic Sans MS" panose="030F0702030302020204" pitchFamily="66" charset="0"/>
                </a:rPr>
                <a:t>Las consignas fueron muy claras y por este motivo, no hubo confusiones o dudas en cómo realizar las actividades. Además la organización de las tareas fue de manera ordenada para no confundir a los padres de familia. </a:t>
              </a:r>
              <a:endParaRPr lang="es-MX" sz="1200" dirty="0">
                <a:latin typeface="Comic Sans MS" panose="030F0702030302020204" pitchFamily="66" charset="0"/>
              </a:endParaRPr>
            </a:p>
          </p:txBody>
        </p:sp>
        <p:sp>
          <p:nvSpPr>
            <p:cNvPr id="192" name="CuadroTexto 191">
              <a:extLst>
                <a:ext uri="{FF2B5EF4-FFF2-40B4-BE49-F238E27FC236}">
                  <a16:creationId xmlns:a16="http://schemas.microsoft.com/office/drawing/2014/main" id="{85E2E26E-9342-4297-B7CB-788C1192AFE7}"/>
                </a:ext>
              </a:extLst>
            </p:cNvPr>
            <p:cNvSpPr txBox="1"/>
            <p:nvPr/>
          </p:nvSpPr>
          <p:spPr>
            <a:xfrm>
              <a:off x="-40004" y="8592963"/>
              <a:ext cx="3901420" cy="369332"/>
            </a:xfrm>
            <a:prstGeom prst="rect">
              <a:avLst/>
            </a:prstGeom>
            <a:noFill/>
          </p:spPr>
          <p:txBody>
            <a:bodyPr wrap="square">
              <a:spAutoFit/>
            </a:bodyPr>
            <a:lstStyle/>
            <a:p>
              <a:pPr algn="ctr"/>
              <a:endParaRPr lang="es-MX" sz="1800" dirty="0">
                <a:solidFill>
                  <a:schemeClr val="bg1"/>
                </a:solidFill>
                <a:latin typeface="Comic Sans MS" panose="030F0702030302020204" pitchFamily="66" charset="0"/>
              </a:endParaRPr>
            </a:p>
          </p:txBody>
        </p:sp>
        <p:sp>
          <p:nvSpPr>
            <p:cNvPr id="194" name="Rectángulo: esquinas redondeadas 193">
              <a:extLst>
                <a:ext uri="{FF2B5EF4-FFF2-40B4-BE49-F238E27FC236}">
                  <a16:creationId xmlns:a16="http://schemas.microsoft.com/office/drawing/2014/main" id="{9AB7BEDB-7556-441A-9B5B-EEF117C2E971}"/>
                </a:ext>
              </a:extLst>
            </p:cNvPr>
            <p:cNvSpPr/>
            <p:nvPr/>
          </p:nvSpPr>
          <p:spPr>
            <a:xfrm>
              <a:off x="3896601" y="8451271"/>
              <a:ext cx="3829905" cy="1457700"/>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96" name="CuadroTexto 195">
              <a:extLst>
                <a:ext uri="{FF2B5EF4-FFF2-40B4-BE49-F238E27FC236}">
                  <a16:creationId xmlns:a16="http://schemas.microsoft.com/office/drawing/2014/main" id="{3E8B0A84-AA2E-44B9-9328-AF2D69544E7C}"/>
                </a:ext>
              </a:extLst>
            </p:cNvPr>
            <p:cNvSpPr txBox="1"/>
            <p:nvPr/>
          </p:nvSpPr>
          <p:spPr>
            <a:xfrm>
              <a:off x="4080631" y="8474478"/>
              <a:ext cx="3553735" cy="1384995"/>
            </a:xfrm>
            <a:prstGeom prst="rect">
              <a:avLst/>
            </a:prstGeom>
            <a:noFill/>
          </p:spPr>
          <p:txBody>
            <a:bodyPr wrap="square" rtlCol="0">
              <a:spAutoFit/>
            </a:bodyPr>
            <a:lstStyle/>
            <a:p>
              <a:pPr algn="ctr"/>
              <a:r>
                <a:rPr lang="es-MX" sz="1200" dirty="0" smtClean="0">
                  <a:solidFill>
                    <a:schemeClr val="bg1"/>
                  </a:solidFill>
                  <a:latin typeface="Comic Sans MS" panose="030F0702030302020204" pitchFamily="66" charset="0"/>
                </a:rPr>
                <a:t>Dificultades</a:t>
              </a:r>
            </a:p>
            <a:p>
              <a:pPr algn="just"/>
              <a:r>
                <a:rPr lang="es-MX" sz="1200" dirty="0" smtClean="0">
                  <a:latin typeface="Comic Sans MS" panose="030F0702030302020204" pitchFamily="66" charset="0"/>
                </a:rPr>
                <a:t>Debido a que no hay una intervención docente, se desconoce si los niños necesitaron ayuda en la actividad donde tenían que escribir el nombre de las tres profesiones</a:t>
              </a:r>
              <a:r>
                <a:rPr lang="es-MX" sz="1200" dirty="0">
                  <a:latin typeface="Comic Sans MS" panose="030F0702030302020204" pitchFamily="66" charset="0"/>
                </a:rPr>
                <a:t>. </a:t>
              </a:r>
              <a:r>
                <a:rPr lang="es-MX" sz="1200" dirty="0" smtClean="0">
                  <a:latin typeface="Comic Sans MS" panose="030F0702030302020204" pitchFamily="66" charset="0"/>
                </a:rPr>
                <a:t>La intervención </a:t>
              </a:r>
              <a:r>
                <a:rPr lang="es-MX" sz="1200" dirty="0">
                  <a:latin typeface="Comic Sans MS" panose="030F0702030302020204" pitchFamily="66" charset="0"/>
                </a:rPr>
                <a:t>docente </a:t>
              </a:r>
              <a:r>
                <a:rPr lang="es-MX" sz="1200" dirty="0" smtClean="0">
                  <a:latin typeface="Comic Sans MS" panose="030F0702030302020204" pitchFamily="66" charset="0"/>
                </a:rPr>
                <a:t>es muy importante, </a:t>
              </a:r>
              <a:r>
                <a:rPr lang="es-MX" sz="1200" dirty="0">
                  <a:latin typeface="Comic Sans MS" panose="030F0702030302020204" pitchFamily="66" charset="0"/>
                </a:rPr>
                <a:t>ya que se </a:t>
              </a:r>
              <a:r>
                <a:rPr lang="es-MX" sz="1200" dirty="0" smtClean="0">
                  <a:latin typeface="Comic Sans MS" panose="030F0702030302020204" pitchFamily="66" charset="0"/>
                </a:rPr>
                <a:t>toma </a:t>
              </a:r>
              <a:r>
                <a:rPr lang="es-MX" sz="1200" dirty="0">
                  <a:latin typeface="Comic Sans MS" panose="030F0702030302020204" pitchFamily="66" charset="0"/>
                </a:rPr>
                <a:t>una postura de mediador para </a:t>
              </a:r>
              <a:r>
                <a:rPr lang="es-MX" sz="1200" dirty="0" smtClean="0">
                  <a:latin typeface="Comic Sans MS" panose="030F0702030302020204" pitchFamily="66" charset="0"/>
                </a:rPr>
                <a:t>apoyar a la </a:t>
              </a:r>
              <a:endParaRPr lang="es-MX" sz="1200" dirty="0">
                <a:latin typeface="Comic Sans MS" panose="030F0702030302020204" pitchFamily="66" charset="0"/>
              </a:endParaRPr>
            </a:p>
          </p:txBody>
        </p:sp>
      </p:grpSp>
      <p:pic>
        <p:nvPicPr>
          <p:cNvPr id="4" name="Imagen 3" descr="Imagen que contiene muñeca, juguete, dibujo&#10;&#10;Descripción generada automáticamente">
            <a:extLst>
              <a:ext uri="{FF2B5EF4-FFF2-40B4-BE49-F238E27FC236}">
                <a16:creationId xmlns:a16="http://schemas.microsoft.com/office/drawing/2014/main" id="{E22C5A1D-3DD3-4491-BA78-9B902ABAC39F}"/>
              </a:ext>
            </a:extLst>
          </p:cNvPr>
          <p:cNvPicPr>
            <a:picLocks noChangeAspect="1"/>
          </p:cNvPicPr>
          <p:nvPr/>
        </p:nvPicPr>
        <p:blipFill>
          <a:blip r:embed="rId7" cstate="hqprint">
            <a:extLst>
              <a:ext uri="{28A0092B-C50C-407E-A947-70E740481C1C}">
                <a14:useLocalDpi xmlns:a14="http://schemas.microsoft.com/office/drawing/2010/main" val="0"/>
              </a:ext>
            </a:extLst>
          </a:blip>
          <a:stretch>
            <a:fillRect/>
          </a:stretch>
        </p:blipFill>
        <p:spPr>
          <a:xfrm>
            <a:off x="6755877" y="57424"/>
            <a:ext cx="637841" cy="1214826"/>
          </a:xfrm>
          <a:prstGeom prst="rect">
            <a:avLst/>
          </a:prstGeom>
        </p:spPr>
      </p:pic>
      <p:pic>
        <p:nvPicPr>
          <p:cNvPr id="7" name="Imagen 6"/>
          <p:cNvPicPr>
            <a:picLocks noChangeAspect="1"/>
          </p:cNvPicPr>
          <p:nvPr/>
        </p:nvPicPr>
        <p:blipFill rotWithShape="1">
          <a:blip r:embed="rId8"/>
          <a:srcRect l="27213" t="6310" r="22622" b="36847"/>
          <a:stretch/>
        </p:blipFill>
        <p:spPr>
          <a:xfrm>
            <a:off x="1771028" y="2019053"/>
            <a:ext cx="881849" cy="1052528"/>
          </a:xfrm>
          <a:prstGeom prst="rect">
            <a:avLst/>
          </a:prstGeom>
        </p:spPr>
      </p:pic>
      <p:pic>
        <p:nvPicPr>
          <p:cNvPr id="17" name="Imagen 16"/>
          <p:cNvPicPr>
            <a:picLocks noChangeAspect="1"/>
          </p:cNvPicPr>
          <p:nvPr/>
        </p:nvPicPr>
        <p:blipFill rotWithShape="1">
          <a:blip r:embed="rId8"/>
          <a:srcRect l="16434" t="11242" r="23154" b="31405"/>
          <a:stretch/>
        </p:blipFill>
        <p:spPr>
          <a:xfrm>
            <a:off x="2720932" y="2092470"/>
            <a:ext cx="1104208" cy="1104206"/>
          </a:xfrm>
          <a:prstGeom prst="rect">
            <a:avLst/>
          </a:prstGeom>
        </p:spPr>
      </p:pic>
      <p:pic>
        <p:nvPicPr>
          <p:cNvPr id="20" name="Imagen 19"/>
          <p:cNvPicPr>
            <a:picLocks noChangeAspect="1"/>
          </p:cNvPicPr>
          <p:nvPr/>
        </p:nvPicPr>
        <p:blipFill>
          <a:blip r:embed="rId8"/>
          <a:stretch>
            <a:fillRect/>
          </a:stretch>
        </p:blipFill>
        <p:spPr>
          <a:xfrm>
            <a:off x="628057" y="560269"/>
            <a:ext cx="914479" cy="963251"/>
          </a:xfrm>
          <a:prstGeom prst="rect">
            <a:avLst/>
          </a:prstGeom>
        </p:spPr>
      </p:pic>
      <p:pic>
        <p:nvPicPr>
          <p:cNvPr id="157" name="Imagen 156"/>
          <p:cNvPicPr>
            <a:picLocks noChangeAspect="1"/>
          </p:cNvPicPr>
          <p:nvPr/>
        </p:nvPicPr>
        <p:blipFill rotWithShape="1">
          <a:blip r:embed="rId8"/>
          <a:srcRect l="16434" t="11242" r="23154" b="31405"/>
          <a:stretch/>
        </p:blipFill>
        <p:spPr>
          <a:xfrm>
            <a:off x="56530" y="3984060"/>
            <a:ext cx="359855" cy="359854"/>
          </a:xfrm>
          <a:prstGeom prst="rect">
            <a:avLst/>
          </a:prstGeom>
        </p:spPr>
      </p:pic>
      <p:pic>
        <p:nvPicPr>
          <p:cNvPr id="158" name="Imagen 157"/>
          <p:cNvPicPr>
            <a:picLocks noChangeAspect="1"/>
          </p:cNvPicPr>
          <p:nvPr/>
        </p:nvPicPr>
        <p:blipFill rotWithShape="1">
          <a:blip r:embed="rId8"/>
          <a:srcRect l="16434" t="11242" r="23154" b="31405"/>
          <a:stretch/>
        </p:blipFill>
        <p:spPr>
          <a:xfrm>
            <a:off x="56530" y="4402714"/>
            <a:ext cx="359855" cy="359854"/>
          </a:xfrm>
          <a:prstGeom prst="rect">
            <a:avLst/>
          </a:prstGeom>
        </p:spPr>
      </p:pic>
      <p:pic>
        <p:nvPicPr>
          <p:cNvPr id="159" name="Imagen 158"/>
          <p:cNvPicPr>
            <a:picLocks noChangeAspect="1"/>
          </p:cNvPicPr>
          <p:nvPr/>
        </p:nvPicPr>
        <p:blipFill rotWithShape="1">
          <a:blip r:embed="rId8"/>
          <a:srcRect l="16434" t="11242" r="23154" b="31405"/>
          <a:stretch/>
        </p:blipFill>
        <p:spPr>
          <a:xfrm>
            <a:off x="48967" y="4613767"/>
            <a:ext cx="359855" cy="359854"/>
          </a:xfrm>
          <a:prstGeom prst="rect">
            <a:avLst/>
          </a:prstGeom>
        </p:spPr>
      </p:pic>
      <p:pic>
        <p:nvPicPr>
          <p:cNvPr id="160" name="Imagen 159"/>
          <p:cNvPicPr>
            <a:picLocks noChangeAspect="1"/>
          </p:cNvPicPr>
          <p:nvPr/>
        </p:nvPicPr>
        <p:blipFill rotWithShape="1">
          <a:blip r:embed="rId8"/>
          <a:srcRect l="16434" t="11242" r="23154" b="31405"/>
          <a:stretch/>
        </p:blipFill>
        <p:spPr>
          <a:xfrm>
            <a:off x="56530" y="4798324"/>
            <a:ext cx="359855" cy="359854"/>
          </a:xfrm>
          <a:prstGeom prst="rect">
            <a:avLst/>
          </a:prstGeom>
        </p:spPr>
      </p:pic>
      <p:pic>
        <p:nvPicPr>
          <p:cNvPr id="162" name="Imagen 161"/>
          <p:cNvPicPr>
            <a:picLocks noChangeAspect="1"/>
          </p:cNvPicPr>
          <p:nvPr/>
        </p:nvPicPr>
        <p:blipFill rotWithShape="1">
          <a:blip r:embed="rId8"/>
          <a:srcRect l="16434" t="11242" r="23154" b="31405"/>
          <a:stretch/>
        </p:blipFill>
        <p:spPr>
          <a:xfrm>
            <a:off x="53200" y="4212884"/>
            <a:ext cx="359855" cy="359854"/>
          </a:xfrm>
          <a:prstGeom prst="rect">
            <a:avLst/>
          </a:prstGeom>
        </p:spPr>
      </p:pic>
      <p:pic>
        <p:nvPicPr>
          <p:cNvPr id="163" name="Imagen 162"/>
          <p:cNvPicPr>
            <a:picLocks noChangeAspect="1"/>
          </p:cNvPicPr>
          <p:nvPr/>
        </p:nvPicPr>
        <p:blipFill rotWithShape="1">
          <a:blip r:embed="rId8"/>
          <a:srcRect l="16434" t="11242" r="23154" b="31405"/>
          <a:stretch/>
        </p:blipFill>
        <p:spPr>
          <a:xfrm>
            <a:off x="4488498" y="6467335"/>
            <a:ext cx="359855" cy="359854"/>
          </a:xfrm>
          <a:prstGeom prst="rect">
            <a:avLst/>
          </a:prstGeom>
        </p:spPr>
      </p:pic>
      <p:pic>
        <p:nvPicPr>
          <p:cNvPr id="164" name="Imagen 163"/>
          <p:cNvPicPr>
            <a:picLocks noChangeAspect="1"/>
          </p:cNvPicPr>
          <p:nvPr/>
        </p:nvPicPr>
        <p:blipFill rotWithShape="1">
          <a:blip r:embed="rId8"/>
          <a:srcRect l="16434" t="11242" r="23154" b="31405"/>
          <a:stretch/>
        </p:blipFill>
        <p:spPr>
          <a:xfrm>
            <a:off x="4461904" y="6261262"/>
            <a:ext cx="359855" cy="359854"/>
          </a:xfrm>
          <a:prstGeom prst="rect">
            <a:avLst/>
          </a:prstGeom>
        </p:spPr>
      </p:pic>
      <p:pic>
        <p:nvPicPr>
          <p:cNvPr id="167" name="Imagen 166"/>
          <p:cNvPicPr>
            <a:picLocks noChangeAspect="1"/>
          </p:cNvPicPr>
          <p:nvPr/>
        </p:nvPicPr>
        <p:blipFill rotWithShape="1">
          <a:blip r:embed="rId8"/>
          <a:srcRect l="16434" t="11242" r="23154" b="31405"/>
          <a:stretch/>
        </p:blipFill>
        <p:spPr>
          <a:xfrm>
            <a:off x="5068417" y="6071569"/>
            <a:ext cx="359855" cy="359854"/>
          </a:xfrm>
          <a:prstGeom prst="rect">
            <a:avLst/>
          </a:prstGeom>
        </p:spPr>
      </p:pic>
      <p:pic>
        <p:nvPicPr>
          <p:cNvPr id="188" name="Imagen 187"/>
          <p:cNvPicPr>
            <a:picLocks noChangeAspect="1"/>
          </p:cNvPicPr>
          <p:nvPr/>
        </p:nvPicPr>
        <p:blipFill rotWithShape="1">
          <a:blip r:embed="rId8"/>
          <a:srcRect l="16434" t="11242" r="23154" b="31405"/>
          <a:stretch/>
        </p:blipFill>
        <p:spPr>
          <a:xfrm>
            <a:off x="4455906" y="5877129"/>
            <a:ext cx="359855" cy="359854"/>
          </a:xfrm>
          <a:prstGeom prst="rect">
            <a:avLst/>
          </a:prstGeom>
        </p:spPr>
      </p:pic>
      <p:pic>
        <p:nvPicPr>
          <p:cNvPr id="189" name="Imagen 188"/>
          <p:cNvPicPr>
            <a:picLocks noChangeAspect="1"/>
          </p:cNvPicPr>
          <p:nvPr/>
        </p:nvPicPr>
        <p:blipFill rotWithShape="1">
          <a:blip r:embed="rId8"/>
          <a:srcRect l="16434" t="11242" r="23154" b="31405"/>
          <a:stretch/>
        </p:blipFill>
        <p:spPr>
          <a:xfrm>
            <a:off x="6074868" y="7972597"/>
            <a:ext cx="359855" cy="359854"/>
          </a:xfrm>
          <a:prstGeom prst="rect">
            <a:avLst/>
          </a:prstGeom>
        </p:spPr>
      </p:pic>
      <p:pic>
        <p:nvPicPr>
          <p:cNvPr id="191" name="Imagen 190"/>
          <p:cNvPicPr>
            <a:picLocks noChangeAspect="1"/>
          </p:cNvPicPr>
          <p:nvPr/>
        </p:nvPicPr>
        <p:blipFill rotWithShape="1">
          <a:blip r:embed="rId8"/>
          <a:srcRect l="16434" t="11242" r="23154" b="31405"/>
          <a:stretch/>
        </p:blipFill>
        <p:spPr>
          <a:xfrm>
            <a:off x="6037519" y="7778989"/>
            <a:ext cx="359855" cy="359854"/>
          </a:xfrm>
          <a:prstGeom prst="rect">
            <a:avLst/>
          </a:prstGeom>
        </p:spPr>
      </p:pic>
      <p:pic>
        <p:nvPicPr>
          <p:cNvPr id="193" name="Imagen 192"/>
          <p:cNvPicPr>
            <a:picLocks noChangeAspect="1"/>
          </p:cNvPicPr>
          <p:nvPr/>
        </p:nvPicPr>
        <p:blipFill rotWithShape="1">
          <a:blip r:embed="rId8"/>
          <a:srcRect l="16434" t="11242" r="23154" b="31405"/>
          <a:stretch/>
        </p:blipFill>
        <p:spPr>
          <a:xfrm>
            <a:off x="6085818" y="7575190"/>
            <a:ext cx="359855" cy="359854"/>
          </a:xfrm>
          <a:prstGeom prst="rect">
            <a:avLst/>
          </a:prstGeom>
        </p:spPr>
      </p:pic>
      <p:pic>
        <p:nvPicPr>
          <p:cNvPr id="195" name="Imagen 194"/>
          <p:cNvPicPr>
            <a:picLocks noChangeAspect="1"/>
          </p:cNvPicPr>
          <p:nvPr/>
        </p:nvPicPr>
        <p:blipFill rotWithShape="1">
          <a:blip r:embed="rId8"/>
          <a:srcRect l="16434" t="11242" r="23154" b="31405"/>
          <a:stretch/>
        </p:blipFill>
        <p:spPr>
          <a:xfrm>
            <a:off x="6085818" y="7379919"/>
            <a:ext cx="359855" cy="359854"/>
          </a:xfrm>
          <a:prstGeom prst="rect">
            <a:avLst/>
          </a:prstGeom>
        </p:spPr>
      </p:pic>
      <p:pic>
        <p:nvPicPr>
          <p:cNvPr id="197" name="Imagen 196"/>
          <p:cNvPicPr>
            <a:picLocks noChangeAspect="1"/>
          </p:cNvPicPr>
          <p:nvPr/>
        </p:nvPicPr>
        <p:blipFill rotWithShape="1">
          <a:blip r:embed="rId8"/>
          <a:srcRect l="16434" t="11242" r="23154" b="31405"/>
          <a:stretch/>
        </p:blipFill>
        <p:spPr>
          <a:xfrm>
            <a:off x="6082229" y="7199805"/>
            <a:ext cx="359855" cy="359854"/>
          </a:xfrm>
          <a:prstGeom prst="rect">
            <a:avLst/>
          </a:prstGeom>
        </p:spPr>
      </p:pic>
      <p:pic>
        <p:nvPicPr>
          <p:cNvPr id="199" name="Imagen 198"/>
          <p:cNvPicPr>
            <a:picLocks noChangeAspect="1"/>
          </p:cNvPicPr>
          <p:nvPr/>
        </p:nvPicPr>
        <p:blipFill rotWithShape="1">
          <a:blip r:embed="rId8"/>
          <a:srcRect l="16434" t="11242" r="23154" b="31405"/>
          <a:stretch/>
        </p:blipFill>
        <p:spPr>
          <a:xfrm>
            <a:off x="6098950" y="8152524"/>
            <a:ext cx="359855" cy="359854"/>
          </a:xfrm>
          <a:prstGeom prst="rect">
            <a:avLst/>
          </a:prstGeom>
        </p:spPr>
      </p:pic>
      <p:sp>
        <p:nvSpPr>
          <p:cNvPr id="3" name="CuadroTexto 2"/>
          <p:cNvSpPr txBox="1"/>
          <p:nvPr/>
        </p:nvSpPr>
        <p:spPr>
          <a:xfrm>
            <a:off x="607328" y="192291"/>
            <a:ext cx="2460165" cy="461665"/>
          </a:xfrm>
          <a:prstGeom prst="rect">
            <a:avLst/>
          </a:prstGeom>
          <a:noFill/>
        </p:spPr>
        <p:txBody>
          <a:bodyPr wrap="square" rtlCol="0">
            <a:spAutoFit/>
          </a:bodyPr>
          <a:lstStyle/>
          <a:p>
            <a:r>
              <a:rPr lang="es-MX" sz="2400" b="1" dirty="0" smtClean="0"/>
              <a:t>11     05       2021</a:t>
            </a:r>
            <a:endParaRPr lang="es-MX" sz="2400" b="1" dirty="0"/>
          </a:p>
        </p:txBody>
      </p:sp>
      <p:pic>
        <p:nvPicPr>
          <p:cNvPr id="9" name="Imagen 8"/>
          <p:cNvPicPr>
            <a:picLocks noChangeAspect="1"/>
          </p:cNvPicPr>
          <p:nvPr/>
        </p:nvPicPr>
        <p:blipFill>
          <a:blip r:embed="rId9"/>
          <a:stretch>
            <a:fillRect/>
          </a:stretch>
        </p:blipFill>
        <p:spPr>
          <a:xfrm>
            <a:off x="4013663" y="3063940"/>
            <a:ext cx="547308" cy="547308"/>
          </a:xfrm>
          <a:prstGeom prst="rect">
            <a:avLst/>
          </a:prstGeom>
        </p:spPr>
      </p:pic>
    </p:spTree>
    <p:extLst>
      <p:ext uri="{BB962C8B-B14F-4D97-AF65-F5344CB8AC3E}">
        <p14:creationId xmlns:p14="http://schemas.microsoft.com/office/powerpoint/2010/main" val="5263261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esquinas redondeadas 186">
            <a:extLst>
              <a:ext uri="{FF2B5EF4-FFF2-40B4-BE49-F238E27FC236}">
                <a16:creationId xmlns:a16="http://schemas.microsoft.com/office/drawing/2014/main" id="{2C0AD05E-6371-492F-9992-C11F91DAC77B}"/>
              </a:ext>
            </a:extLst>
          </p:cNvPr>
          <p:cNvSpPr/>
          <p:nvPr/>
        </p:nvSpPr>
        <p:spPr>
          <a:xfrm>
            <a:off x="3947258" y="192075"/>
            <a:ext cx="3829905" cy="3454508"/>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 name="Rectángulo: esquinas redondeadas 186">
            <a:extLst>
              <a:ext uri="{FF2B5EF4-FFF2-40B4-BE49-F238E27FC236}">
                <a16:creationId xmlns:a16="http://schemas.microsoft.com/office/drawing/2014/main" id="{2C0AD05E-6371-492F-9992-C11F91DAC77B}"/>
              </a:ext>
            </a:extLst>
          </p:cNvPr>
          <p:cNvSpPr/>
          <p:nvPr/>
        </p:nvSpPr>
        <p:spPr>
          <a:xfrm>
            <a:off x="0" y="192075"/>
            <a:ext cx="3829905" cy="5704228"/>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 name="CuadroTexto 6">
            <a:extLst>
              <a:ext uri="{FF2B5EF4-FFF2-40B4-BE49-F238E27FC236}">
                <a16:creationId xmlns:a16="http://schemas.microsoft.com/office/drawing/2014/main" id="{325B8F71-AFA8-4D1C-8817-B3B06A563118}"/>
              </a:ext>
            </a:extLst>
          </p:cNvPr>
          <p:cNvSpPr txBox="1"/>
          <p:nvPr/>
        </p:nvSpPr>
        <p:spPr>
          <a:xfrm>
            <a:off x="187038" y="436015"/>
            <a:ext cx="3553735" cy="4524315"/>
          </a:xfrm>
          <a:prstGeom prst="rect">
            <a:avLst/>
          </a:prstGeom>
          <a:noFill/>
        </p:spPr>
        <p:txBody>
          <a:bodyPr wrap="square" rtlCol="0">
            <a:spAutoFit/>
          </a:bodyPr>
          <a:lstStyle/>
          <a:p>
            <a:pPr algn="just"/>
            <a:endParaRPr lang="es-MX" sz="1200" dirty="0" smtClean="0">
              <a:latin typeface="Comic Sans MS" panose="030F0702030302020204" pitchFamily="66" charset="0"/>
            </a:endParaRPr>
          </a:p>
          <a:p>
            <a:pPr marL="171450" indent="-171450" algn="just">
              <a:buFont typeface="Arial" panose="020B0604020202020204" pitchFamily="34" charset="0"/>
              <a:buChar char="•"/>
            </a:pPr>
            <a:r>
              <a:rPr lang="es-MX" sz="1200" dirty="0" smtClean="0">
                <a:latin typeface="Comic Sans MS" panose="030F0702030302020204" pitchFamily="66" charset="0"/>
              </a:rPr>
              <a:t>La </a:t>
            </a:r>
            <a:r>
              <a:rPr lang="es-MX" sz="1200" dirty="0">
                <a:latin typeface="Comic Sans MS" panose="030F0702030302020204" pitchFamily="66" charset="0"/>
              </a:rPr>
              <a:t>situación  didáctica fue planeada de acuerdo a   las necesidades e intereses que actualmente los niños </a:t>
            </a:r>
            <a:r>
              <a:rPr lang="es-MX" sz="1200" dirty="0" smtClean="0">
                <a:latin typeface="Comic Sans MS" panose="030F0702030302020204" pitchFamily="66" charset="0"/>
              </a:rPr>
              <a:t>necesitan, debido a la contingencia sanitaria. El </a:t>
            </a:r>
            <a:r>
              <a:rPr lang="es-MX" sz="1200" dirty="0">
                <a:latin typeface="Comic Sans MS" panose="030F0702030302020204" pitchFamily="66" charset="0"/>
              </a:rPr>
              <a:t>contenido que se </a:t>
            </a:r>
            <a:r>
              <a:rPr lang="es-MX" sz="1200" dirty="0" smtClean="0">
                <a:latin typeface="Comic Sans MS" panose="030F0702030302020204" pitchFamily="66" charset="0"/>
              </a:rPr>
              <a:t>llevó </a:t>
            </a:r>
            <a:r>
              <a:rPr lang="es-MX" sz="1200" dirty="0">
                <a:latin typeface="Comic Sans MS" panose="030F0702030302020204" pitchFamily="66" charset="0"/>
              </a:rPr>
              <a:t>a cabo dejó en los alumnos aprendizajes relevantes y </a:t>
            </a:r>
            <a:r>
              <a:rPr lang="es-MX" sz="1200" dirty="0" smtClean="0">
                <a:latin typeface="Comic Sans MS" panose="030F0702030302020204" pitchFamily="66" charset="0"/>
              </a:rPr>
              <a:t>duraderos, </a:t>
            </a:r>
            <a:r>
              <a:rPr lang="es-MX" sz="1200" dirty="0">
                <a:latin typeface="Comic Sans MS" panose="030F0702030302020204" pitchFamily="66" charset="0"/>
              </a:rPr>
              <a:t>con el objetivo de que abriera su pensamiento a otros contenidos para la resolución de problemas, para que aprendan a tomar decisiones y ayudarlos a comprender mejor el </a:t>
            </a:r>
            <a:r>
              <a:rPr lang="es-MX" sz="1200" dirty="0" smtClean="0">
                <a:latin typeface="Comic Sans MS" panose="030F0702030302020204" pitchFamily="66" charset="0"/>
              </a:rPr>
              <a:t>contexto en </a:t>
            </a:r>
            <a:r>
              <a:rPr lang="es-MX" sz="1200" dirty="0">
                <a:latin typeface="Comic Sans MS" panose="030F0702030302020204" pitchFamily="66" charset="0"/>
              </a:rPr>
              <a:t>el que desenvuelven (SEP, 2017</a:t>
            </a:r>
            <a:r>
              <a:rPr lang="es-MX" sz="1200" dirty="0" smtClean="0">
                <a:latin typeface="Comic Sans MS" panose="030F0702030302020204" pitchFamily="66" charset="0"/>
              </a:rPr>
              <a:t>).</a:t>
            </a:r>
          </a:p>
          <a:p>
            <a:pPr marL="171450" indent="-171450" algn="just">
              <a:buFont typeface="Arial" panose="020B0604020202020204" pitchFamily="34" charset="0"/>
              <a:buChar char="•"/>
            </a:pPr>
            <a:r>
              <a:rPr lang="es-MX" sz="1200" dirty="0" smtClean="0">
                <a:latin typeface="Comic Sans MS" panose="030F0702030302020204" pitchFamily="66" charset="0"/>
              </a:rPr>
              <a:t>Con la actividad del audio se </a:t>
            </a:r>
            <a:r>
              <a:rPr lang="es-MX" sz="1200" dirty="0">
                <a:latin typeface="Comic Sans MS" panose="030F0702030302020204" pitchFamily="66" charset="0"/>
              </a:rPr>
              <a:t>logró la autonomía en los alumnos, </a:t>
            </a:r>
            <a:r>
              <a:rPr lang="es-MX" sz="1200" dirty="0" smtClean="0">
                <a:latin typeface="Comic Sans MS" panose="030F0702030302020204" pitchFamily="66" charset="0"/>
              </a:rPr>
              <a:t>pues expresaron sus ideas de acuerdo al video que observaron sobre las profesiones. </a:t>
            </a:r>
            <a:r>
              <a:rPr lang="es-MX" sz="1200" dirty="0">
                <a:latin typeface="Comic Sans MS" panose="030F0702030302020204" pitchFamily="66" charset="0"/>
              </a:rPr>
              <a:t>C</a:t>
            </a:r>
            <a:r>
              <a:rPr lang="es-MX" sz="1200" dirty="0" smtClean="0">
                <a:latin typeface="Comic Sans MS" panose="030F0702030302020204" pitchFamily="66" charset="0"/>
              </a:rPr>
              <a:t>on </a:t>
            </a:r>
            <a:r>
              <a:rPr lang="es-MX" sz="1200" dirty="0">
                <a:latin typeface="Comic Sans MS" panose="030F0702030302020204" pitchFamily="66" charset="0"/>
              </a:rPr>
              <a:t>esto, los niños aprenden a ser mas responsables de </a:t>
            </a:r>
            <a:r>
              <a:rPr lang="es-MX" sz="1200" dirty="0" smtClean="0">
                <a:latin typeface="Comic Sans MS" panose="030F0702030302020204" pitchFamily="66" charset="0"/>
              </a:rPr>
              <a:t>sus tareas y </a:t>
            </a:r>
            <a:r>
              <a:rPr lang="es-MX" sz="1200" dirty="0">
                <a:latin typeface="Comic Sans MS" panose="030F0702030302020204" pitchFamily="66" charset="0"/>
              </a:rPr>
              <a:t>de sus acciones, </a:t>
            </a:r>
            <a:r>
              <a:rPr lang="es-MX" sz="1200" dirty="0" smtClean="0">
                <a:latin typeface="Comic Sans MS" panose="030F0702030302020204" pitchFamily="66" charset="0"/>
              </a:rPr>
              <a:t>además aprenden </a:t>
            </a:r>
            <a:r>
              <a:rPr lang="es-MX" sz="1200" dirty="0">
                <a:latin typeface="Comic Sans MS" panose="030F0702030302020204" pitchFamily="66" charset="0"/>
              </a:rPr>
              <a:t>a resolver problemas </a:t>
            </a:r>
            <a:r>
              <a:rPr lang="es-MX" sz="1200" dirty="0" smtClean="0">
                <a:latin typeface="Comic Sans MS" panose="030F0702030302020204" pitchFamily="66" charset="0"/>
              </a:rPr>
              <a:t>provocándoles complacencia </a:t>
            </a:r>
            <a:r>
              <a:rPr lang="es-MX" sz="1200" dirty="0">
                <a:latin typeface="Comic Sans MS" panose="030F0702030302020204" pitchFamily="66" charset="0"/>
              </a:rPr>
              <a:t>en las cosas que pueden hacer </a:t>
            </a:r>
            <a:r>
              <a:rPr lang="es-MX" sz="1200" dirty="0" smtClean="0">
                <a:latin typeface="Comic Sans MS" panose="030F0702030302020204" pitchFamily="66" charset="0"/>
              </a:rPr>
              <a:t>con poca </a:t>
            </a:r>
            <a:r>
              <a:rPr lang="es-MX" sz="1200" dirty="0">
                <a:latin typeface="Comic Sans MS" panose="030F0702030302020204" pitchFamily="66" charset="0"/>
              </a:rPr>
              <a:t>ayuda (SEP, 2017).</a:t>
            </a:r>
          </a:p>
          <a:p>
            <a:pPr algn="just"/>
            <a:endParaRPr lang="es-MX" sz="1200" dirty="0" smtClean="0">
              <a:latin typeface="Comic Sans MS" panose="030F0702030302020204" pitchFamily="66" charset="0"/>
            </a:endParaRPr>
          </a:p>
          <a:p>
            <a:pPr algn="just"/>
            <a:endParaRPr lang="es-MX" sz="1200" dirty="0">
              <a:latin typeface="Comic Sans MS" panose="030F0702030302020204" pitchFamily="66" charset="0"/>
            </a:endParaRPr>
          </a:p>
          <a:p>
            <a:pPr algn="ctr"/>
            <a:endParaRPr lang="es-MX" sz="1200" dirty="0">
              <a:solidFill>
                <a:schemeClr val="bg1"/>
              </a:solidFill>
              <a:latin typeface="Comic Sans MS" panose="030F0702030302020204" pitchFamily="66" charset="0"/>
            </a:endParaRPr>
          </a:p>
        </p:txBody>
      </p:sp>
      <p:sp>
        <p:nvSpPr>
          <p:cNvPr id="8" name="CuadroTexto 7">
            <a:extLst>
              <a:ext uri="{FF2B5EF4-FFF2-40B4-BE49-F238E27FC236}">
                <a16:creationId xmlns:a16="http://schemas.microsoft.com/office/drawing/2014/main" id="{8EA301CD-1810-4DA1-96E7-490B3EEE9E43}"/>
              </a:ext>
            </a:extLst>
          </p:cNvPr>
          <p:cNvSpPr txBox="1"/>
          <p:nvPr/>
        </p:nvSpPr>
        <p:spPr>
          <a:xfrm>
            <a:off x="4078056" y="581855"/>
            <a:ext cx="3568308" cy="1384995"/>
          </a:xfrm>
          <a:prstGeom prst="rect">
            <a:avLst/>
          </a:prstGeom>
          <a:noFill/>
        </p:spPr>
        <p:txBody>
          <a:bodyPr wrap="square">
            <a:spAutoFit/>
          </a:bodyPr>
          <a:lstStyle/>
          <a:p>
            <a:pPr algn="just"/>
            <a:r>
              <a:rPr lang="es-MX" sz="1200" dirty="0" smtClean="0">
                <a:latin typeface="Comic Sans MS" panose="030F0702030302020204" pitchFamily="66" charset="0"/>
              </a:rPr>
              <a:t>   construcción </a:t>
            </a:r>
            <a:r>
              <a:rPr lang="es-MX" sz="1200" dirty="0">
                <a:latin typeface="Comic Sans MS" panose="030F0702030302020204" pitchFamily="66" charset="0"/>
              </a:rPr>
              <a:t>del aprendizaje del </a:t>
            </a:r>
            <a:r>
              <a:rPr lang="es-MX" sz="1200" dirty="0" smtClean="0">
                <a:latin typeface="Comic Sans MS" panose="030F0702030302020204" pitchFamily="66" charset="0"/>
              </a:rPr>
              <a:t>alumno.</a:t>
            </a:r>
          </a:p>
          <a:p>
            <a:pPr marL="171450" indent="-171450" algn="just">
              <a:buFont typeface="Arial" panose="020B0604020202020204" pitchFamily="34" charset="0"/>
              <a:buChar char="•"/>
            </a:pPr>
            <a:r>
              <a:rPr lang="es-MX" sz="1200" dirty="0" smtClean="0">
                <a:latin typeface="Comic Sans MS" panose="030F0702030302020204" pitchFamily="66" charset="0"/>
              </a:rPr>
              <a:t>Otra dificultad, fue que las tareas no las envían durante el horario establecido debido a algunas dificultades problemas que enfrentan los padres de familia o  los alumnos .  </a:t>
            </a:r>
          </a:p>
          <a:p>
            <a:pPr algn="just"/>
            <a:endParaRPr lang="es-MX" sz="1200" dirty="0">
              <a:latin typeface="Comic Sans MS" panose="030F0702030302020204" pitchFamily="66" charset="0"/>
            </a:endParaRPr>
          </a:p>
        </p:txBody>
      </p:sp>
    </p:spTree>
    <p:extLst>
      <p:ext uri="{BB962C8B-B14F-4D97-AF65-F5344CB8AC3E}">
        <p14:creationId xmlns:p14="http://schemas.microsoft.com/office/powerpoint/2010/main" val="33327500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o 1">
            <a:extLst>
              <a:ext uri="{FF2B5EF4-FFF2-40B4-BE49-F238E27FC236}">
                <a16:creationId xmlns:a16="http://schemas.microsoft.com/office/drawing/2014/main" id="{BA74D494-408A-4E9A-8CBA-796030CBE8BE}"/>
              </a:ext>
            </a:extLst>
          </p:cNvPr>
          <p:cNvGrpSpPr/>
          <p:nvPr/>
        </p:nvGrpSpPr>
        <p:grpSpPr>
          <a:xfrm>
            <a:off x="-60113" y="101667"/>
            <a:ext cx="8202188" cy="9807304"/>
            <a:chOff x="-60113" y="101667"/>
            <a:chExt cx="8202188" cy="9807304"/>
          </a:xfrm>
        </p:grpSpPr>
        <p:sp>
          <p:nvSpPr>
            <p:cNvPr id="6" name="Paralelogramo 5">
              <a:extLst>
                <a:ext uri="{FF2B5EF4-FFF2-40B4-BE49-F238E27FC236}">
                  <a16:creationId xmlns:a16="http://schemas.microsoft.com/office/drawing/2014/main" id="{47608943-0181-440C-B161-B8EF626947B5}"/>
                </a:ext>
              </a:extLst>
            </p:cNvPr>
            <p:cNvSpPr/>
            <p:nvPr/>
          </p:nvSpPr>
          <p:spPr>
            <a:xfrm>
              <a:off x="41638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 name="Paralelogramo 7">
              <a:extLst>
                <a:ext uri="{FF2B5EF4-FFF2-40B4-BE49-F238E27FC236}">
                  <a16:creationId xmlns:a16="http://schemas.microsoft.com/office/drawing/2014/main" id="{B33DFCE6-CAD3-4C51-BEC3-B49DE3E10F98}"/>
                </a:ext>
              </a:extLst>
            </p:cNvPr>
            <p:cNvSpPr/>
            <p:nvPr/>
          </p:nvSpPr>
          <p:spPr>
            <a:xfrm>
              <a:off x="115806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 name="Paralelogramo 9">
              <a:extLst>
                <a:ext uri="{FF2B5EF4-FFF2-40B4-BE49-F238E27FC236}">
                  <a16:creationId xmlns:a16="http://schemas.microsoft.com/office/drawing/2014/main" id="{E9499F6D-0B37-4682-9B96-B4D34C2EF618}"/>
                </a:ext>
              </a:extLst>
            </p:cNvPr>
            <p:cNvSpPr/>
            <p:nvPr/>
          </p:nvSpPr>
          <p:spPr>
            <a:xfrm>
              <a:off x="189974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nvGrpSpPr>
            <p:cNvPr id="13" name="Grupo 12">
              <a:extLst>
                <a:ext uri="{FF2B5EF4-FFF2-40B4-BE49-F238E27FC236}">
                  <a16:creationId xmlns:a16="http://schemas.microsoft.com/office/drawing/2014/main" id="{B9B108D8-2D8D-467D-B61E-DE552F2B74A5}"/>
                </a:ext>
              </a:extLst>
            </p:cNvPr>
            <p:cNvGrpSpPr/>
            <p:nvPr/>
          </p:nvGrpSpPr>
          <p:grpSpPr>
            <a:xfrm>
              <a:off x="355425" y="669897"/>
              <a:ext cx="406400" cy="523220"/>
              <a:chOff x="325120" y="927110"/>
              <a:chExt cx="406400" cy="523220"/>
            </a:xfrm>
          </p:grpSpPr>
          <p:sp>
            <p:nvSpPr>
              <p:cNvPr id="11" name="Elipse 10">
                <a:extLst>
                  <a:ext uri="{FF2B5EF4-FFF2-40B4-BE49-F238E27FC236}">
                    <a16:creationId xmlns:a16="http://schemas.microsoft.com/office/drawing/2014/main" id="{880D7D52-E52E-46A6-9AD5-0FE86D8981B4}"/>
                  </a:ext>
                </a:extLst>
              </p:cNvPr>
              <p:cNvSpPr/>
              <p:nvPr/>
            </p:nvSpPr>
            <p:spPr>
              <a:xfrm>
                <a:off x="325120" y="975360"/>
                <a:ext cx="406400" cy="426720"/>
              </a:xfrm>
              <a:prstGeom prst="ellipse">
                <a:avLst/>
              </a:prstGeom>
              <a:noFill/>
              <a:ln>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 name="CuadroTexto 11">
                <a:extLst>
                  <a:ext uri="{FF2B5EF4-FFF2-40B4-BE49-F238E27FC236}">
                    <a16:creationId xmlns:a16="http://schemas.microsoft.com/office/drawing/2014/main" id="{2E00C428-416A-4D97-97D6-9A76941C2425}"/>
                  </a:ext>
                </a:extLst>
              </p:cNvPr>
              <p:cNvSpPr txBox="1"/>
              <p:nvPr/>
            </p:nvSpPr>
            <p:spPr>
              <a:xfrm>
                <a:off x="349684" y="927110"/>
                <a:ext cx="381836" cy="523220"/>
              </a:xfrm>
              <a:prstGeom prst="rect">
                <a:avLst/>
              </a:prstGeom>
              <a:noFill/>
            </p:spPr>
            <p:txBody>
              <a:bodyPr wrap="none" rtlCol="0">
                <a:spAutoFit/>
              </a:bodyPr>
              <a:lstStyle/>
              <a:p>
                <a:r>
                  <a:rPr lang="es-MX" sz="2800" dirty="0">
                    <a:latin typeface="Comic Sans MS" panose="030F0702030302020204" pitchFamily="66" charset="0"/>
                  </a:rPr>
                  <a:t>L</a:t>
                </a:r>
              </a:p>
            </p:txBody>
          </p:sp>
        </p:grpSp>
        <p:sp>
          <p:nvSpPr>
            <p:cNvPr id="15" name="Elipse 14">
              <a:extLst>
                <a:ext uri="{FF2B5EF4-FFF2-40B4-BE49-F238E27FC236}">
                  <a16:creationId xmlns:a16="http://schemas.microsoft.com/office/drawing/2014/main" id="{1082DC44-6046-4DB4-9D18-B9DE01490DD4}"/>
                </a:ext>
              </a:extLst>
            </p:cNvPr>
            <p:cNvSpPr/>
            <p:nvPr/>
          </p:nvSpPr>
          <p:spPr>
            <a:xfrm>
              <a:off x="911740" y="699102"/>
              <a:ext cx="406400" cy="426720"/>
            </a:xfrm>
            <a:prstGeom prst="ellipse">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 name="CuadroTexto 15">
              <a:extLst>
                <a:ext uri="{FF2B5EF4-FFF2-40B4-BE49-F238E27FC236}">
                  <a16:creationId xmlns:a16="http://schemas.microsoft.com/office/drawing/2014/main" id="{BE575634-FC98-441D-ACDC-E1C8A1435C25}"/>
                </a:ext>
              </a:extLst>
            </p:cNvPr>
            <p:cNvSpPr txBox="1"/>
            <p:nvPr/>
          </p:nvSpPr>
          <p:spPr>
            <a:xfrm>
              <a:off x="859216" y="664837"/>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18" name="Elipse 17">
              <a:extLst>
                <a:ext uri="{FF2B5EF4-FFF2-40B4-BE49-F238E27FC236}">
                  <a16:creationId xmlns:a16="http://schemas.microsoft.com/office/drawing/2014/main" id="{AB18F75A-0196-4C2E-8DAD-CD0713D15D0C}"/>
                </a:ext>
              </a:extLst>
            </p:cNvPr>
            <p:cNvSpPr/>
            <p:nvPr/>
          </p:nvSpPr>
          <p:spPr>
            <a:xfrm>
              <a:off x="1399789" y="699102"/>
              <a:ext cx="406400" cy="426720"/>
            </a:xfrm>
            <a:prstGeom prst="ellipse">
              <a:avLst/>
            </a:prstGeom>
            <a:no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 name="CuadroTexto 18">
              <a:extLst>
                <a:ext uri="{FF2B5EF4-FFF2-40B4-BE49-F238E27FC236}">
                  <a16:creationId xmlns:a16="http://schemas.microsoft.com/office/drawing/2014/main" id="{01D9B938-D65D-4623-994E-C181087BDD6E}"/>
                </a:ext>
              </a:extLst>
            </p:cNvPr>
            <p:cNvSpPr txBox="1"/>
            <p:nvPr/>
          </p:nvSpPr>
          <p:spPr>
            <a:xfrm>
              <a:off x="1353233" y="650852"/>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21" name="Elipse 20">
              <a:extLst>
                <a:ext uri="{FF2B5EF4-FFF2-40B4-BE49-F238E27FC236}">
                  <a16:creationId xmlns:a16="http://schemas.microsoft.com/office/drawing/2014/main" id="{85E30B17-2BF6-437C-83C0-21DA04B245F6}"/>
                </a:ext>
              </a:extLst>
            </p:cNvPr>
            <p:cNvSpPr/>
            <p:nvPr/>
          </p:nvSpPr>
          <p:spPr>
            <a:xfrm>
              <a:off x="1910707" y="682587"/>
              <a:ext cx="406400" cy="426720"/>
            </a:xfrm>
            <a:prstGeom prst="ellipse">
              <a:avLst/>
            </a:prstGeom>
            <a:noFill/>
            <a:ln>
              <a:solidFill>
                <a:srgbClr val="9966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t>  </a:t>
              </a:r>
            </a:p>
          </p:txBody>
        </p:sp>
        <p:sp>
          <p:nvSpPr>
            <p:cNvPr id="22" name="CuadroTexto 21">
              <a:extLst>
                <a:ext uri="{FF2B5EF4-FFF2-40B4-BE49-F238E27FC236}">
                  <a16:creationId xmlns:a16="http://schemas.microsoft.com/office/drawing/2014/main" id="{D10FE9A1-28D5-4310-BD57-3A5884781B43}"/>
                </a:ext>
              </a:extLst>
            </p:cNvPr>
            <p:cNvSpPr txBox="1"/>
            <p:nvPr/>
          </p:nvSpPr>
          <p:spPr>
            <a:xfrm>
              <a:off x="1921391" y="682587"/>
              <a:ext cx="310716" cy="523220"/>
            </a:xfrm>
            <a:prstGeom prst="rect">
              <a:avLst/>
            </a:prstGeom>
            <a:noFill/>
          </p:spPr>
          <p:txBody>
            <a:bodyPr wrap="square" rtlCol="0">
              <a:spAutoFit/>
            </a:bodyPr>
            <a:lstStyle/>
            <a:p>
              <a:r>
                <a:rPr lang="es-MX" sz="2800" dirty="0">
                  <a:latin typeface="Comic Sans MS" panose="030F0702030302020204" pitchFamily="66" charset="0"/>
                </a:rPr>
                <a:t>J</a:t>
              </a:r>
            </a:p>
          </p:txBody>
        </p:sp>
        <p:sp>
          <p:nvSpPr>
            <p:cNvPr id="24" name="Elipse 23">
              <a:extLst>
                <a:ext uri="{FF2B5EF4-FFF2-40B4-BE49-F238E27FC236}">
                  <a16:creationId xmlns:a16="http://schemas.microsoft.com/office/drawing/2014/main" id="{8A385A63-D308-45E3-A890-7B5BB1C03A3A}"/>
                </a:ext>
              </a:extLst>
            </p:cNvPr>
            <p:cNvSpPr/>
            <p:nvPr/>
          </p:nvSpPr>
          <p:spPr>
            <a:xfrm>
              <a:off x="2415408" y="714322"/>
              <a:ext cx="406400" cy="426720"/>
            </a:xfrm>
            <a:prstGeom prst="ellipse">
              <a:avLst/>
            </a:prstGeom>
            <a:noFill/>
            <a:ln>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5" name="CuadroTexto 24">
              <a:extLst>
                <a:ext uri="{FF2B5EF4-FFF2-40B4-BE49-F238E27FC236}">
                  <a16:creationId xmlns:a16="http://schemas.microsoft.com/office/drawing/2014/main" id="{675EA713-7166-4AA9-B421-958EB661CA25}"/>
                </a:ext>
              </a:extLst>
            </p:cNvPr>
            <p:cNvSpPr txBox="1"/>
            <p:nvPr/>
          </p:nvSpPr>
          <p:spPr>
            <a:xfrm>
              <a:off x="2395441" y="714322"/>
              <a:ext cx="418704" cy="523220"/>
            </a:xfrm>
            <a:prstGeom prst="rect">
              <a:avLst/>
            </a:prstGeom>
            <a:noFill/>
          </p:spPr>
          <p:txBody>
            <a:bodyPr wrap="none" rtlCol="0">
              <a:spAutoFit/>
            </a:bodyPr>
            <a:lstStyle/>
            <a:p>
              <a:r>
                <a:rPr lang="es-MX" sz="2800" dirty="0">
                  <a:latin typeface="Comic Sans MS" panose="030F0702030302020204" pitchFamily="66" charset="0"/>
                </a:rPr>
                <a:t>V</a:t>
              </a:r>
            </a:p>
          </p:txBody>
        </p:sp>
        <p:grpSp>
          <p:nvGrpSpPr>
            <p:cNvPr id="37" name="Grupo 36">
              <a:extLst>
                <a:ext uri="{FF2B5EF4-FFF2-40B4-BE49-F238E27FC236}">
                  <a16:creationId xmlns:a16="http://schemas.microsoft.com/office/drawing/2014/main" id="{609E6B96-557A-4D3C-965B-8035DA291787}"/>
                </a:ext>
              </a:extLst>
            </p:cNvPr>
            <p:cNvGrpSpPr/>
            <p:nvPr/>
          </p:nvGrpSpPr>
          <p:grpSpPr>
            <a:xfrm>
              <a:off x="3129395" y="101667"/>
              <a:ext cx="3534242" cy="1126339"/>
              <a:chOff x="3024181" y="135293"/>
              <a:chExt cx="3534242" cy="1126339"/>
            </a:xfrm>
          </p:grpSpPr>
          <p:pic>
            <p:nvPicPr>
              <p:cNvPr id="5" name="Imagen 4" descr="Imagen que contiene cuarto, reloj&#10;&#10;Descripción generada automáticamente">
                <a:extLst>
                  <a:ext uri="{FF2B5EF4-FFF2-40B4-BE49-F238E27FC236}">
                    <a16:creationId xmlns:a16="http://schemas.microsoft.com/office/drawing/2014/main" id="{1F8B6B18-BBBC-4E3C-86D9-F00304A47976}"/>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3024181" y="186307"/>
                <a:ext cx="833120" cy="1020354"/>
              </a:xfrm>
              <a:prstGeom prst="rect">
                <a:avLst/>
              </a:prstGeom>
            </p:spPr>
          </p:pic>
          <p:pic>
            <p:nvPicPr>
              <p:cNvPr id="28" name="Imagen 27" descr="Imagen que contiene camiseta&#10;&#10;Descripción generada automáticamente">
                <a:extLst>
                  <a:ext uri="{FF2B5EF4-FFF2-40B4-BE49-F238E27FC236}">
                    <a16:creationId xmlns:a16="http://schemas.microsoft.com/office/drawing/2014/main" id="{E80C588A-7E82-4001-94A5-DE90FC28F930}"/>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3947723" y="135293"/>
                <a:ext cx="586945" cy="1085720"/>
              </a:xfrm>
              <a:prstGeom prst="rect">
                <a:avLst/>
              </a:prstGeom>
            </p:spPr>
          </p:pic>
          <p:pic>
            <p:nvPicPr>
              <p:cNvPr id="30" name="Imagen 29" descr="Imagen que contiene dibujo&#10;&#10;Descripción generada automáticamente">
                <a:extLst>
                  <a:ext uri="{FF2B5EF4-FFF2-40B4-BE49-F238E27FC236}">
                    <a16:creationId xmlns:a16="http://schemas.microsoft.com/office/drawing/2014/main" id="{65450E8D-4A8F-47F5-9A99-0395E3E75608}"/>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4609904" y="149582"/>
                <a:ext cx="586945" cy="1093804"/>
              </a:xfrm>
              <a:prstGeom prst="rect">
                <a:avLst/>
              </a:prstGeom>
            </p:spPr>
          </p:pic>
          <p:pic>
            <p:nvPicPr>
              <p:cNvPr id="32" name="Imagen 31">
                <a:extLst>
                  <a:ext uri="{FF2B5EF4-FFF2-40B4-BE49-F238E27FC236}">
                    <a16:creationId xmlns:a16="http://schemas.microsoft.com/office/drawing/2014/main" id="{360757C7-0204-411C-BC27-46C0D1504D7F}"/>
                  </a:ext>
                </a:extLst>
              </p:cNvPr>
              <p:cNvPicPr>
                <a:picLocks noChangeAspect="1"/>
              </p:cNvPicPr>
              <p:nvPr/>
            </p:nvPicPr>
            <p:blipFill>
              <a:blip r:embed="rId5" cstate="hqprint">
                <a:extLst>
                  <a:ext uri="{28A0092B-C50C-407E-A947-70E740481C1C}">
                    <a14:useLocalDpi xmlns:a14="http://schemas.microsoft.com/office/drawing/2010/main" val="0"/>
                  </a:ext>
                </a:extLst>
              </a:blip>
              <a:stretch>
                <a:fillRect/>
              </a:stretch>
            </p:blipFill>
            <p:spPr>
              <a:xfrm>
                <a:off x="5265190" y="135293"/>
                <a:ext cx="715353" cy="1122383"/>
              </a:xfrm>
              <a:prstGeom prst="rect">
                <a:avLst/>
              </a:prstGeom>
            </p:spPr>
          </p:pic>
          <p:pic>
            <p:nvPicPr>
              <p:cNvPr id="34" name="Imagen 33" descr="Imagen que contiene dibujo&#10;&#10;Descripción generada automáticamente">
                <a:extLst>
                  <a:ext uri="{FF2B5EF4-FFF2-40B4-BE49-F238E27FC236}">
                    <a16:creationId xmlns:a16="http://schemas.microsoft.com/office/drawing/2014/main" id="{69E61F90-5C76-46E5-9AB4-46A4DAD5FA71}"/>
                  </a:ext>
                </a:extLst>
              </p:cNvPr>
              <p:cNvPicPr>
                <a:picLocks noChangeAspect="1"/>
              </p:cNvPicPr>
              <p:nvPr/>
            </p:nvPicPr>
            <p:blipFill>
              <a:blip r:embed="rId6" cstate="hqprint">
                <a:extLst>
                  <a:ext uri="{28A0092B-C50C-407E-A947-70E740481C1C}">
                    <a14:useLocalDpi xmlns:a14="http://schemas.microsoft.com/office/drawing/2010/main" val="0"/>
                  </a:ext>
                </a:extLst>
              </a:blip>
              <a:stretch>
                <a:fillRect/>
              </a:stretch>
            </p:blipFill>
            <p:spPr>
              <a:xfrm>
                <a:off x="5998931" y="164446"/>
                <a:ext cx="559492" cy="1097186"/>
              </a:xfrm>
              <a:prstGeom prst="rect">
                <a:avLst/>
              </a:prstGeom>
            </p:spPr>
          </p:pic>
        </p:grpSp>
        <p:sp>
          <p:nvSpPr>
            <p:cNvPr id="38" name="CuadroTexto 37">
              <a:extLst>
                <a:ext uri="{FF2B5EF4-FFF2-40B4-BE49-F238E27FC236}">
                  <a16:creationId xmlns:a16="http://schemas.microsoft.com/office/drawing/2014/main" id="{C0070B9A-B372-4799-9461-A579B3A946DE}"/>
                </a:ext>
              </a:extLst>
            </p:cNvPr>
            <p:cNvSpPr txBox="1"/>
            <p:nvPr/>
          </p:nvSpPr>
          <p:spPr>
            <a:xfrm>
              <a:off x="38869" y="1433342"/>
              <a:ext cx="7777163" cy="369332"/>
            </a:xfrm>
            <a:prstGeom prst="rect">
              <a:avLst/>
            </a:prstGeom>
            <a:noFill/>
          </p:spPr>
          <p:txBody>
            <a:bodyPr wrap="square" rtlCol="0">
              <a:spAutoFit/>
            </a:bodyPr>
            <a:lstStyle/>
            <a:p>
              <a:r>
                <a:rPr lang="es-MX" dirty="0"/>
                <a:t>Situación de Aprendizaje:  </a:t>
              </a:r>
              <a:r>
                <a:rPr lang="es-MX" b="1" dirty="0" smtClean="0"/>
                <a:t>APRENDE EN CASA</a:t>
              </a:r>
              <a:endParaRPr lang="es-MX" b="1" dirty="0"/>
            </a:p>
          </p:txBody>
        </p:sp>
        <p:sp>
          <p:nvSpPr>
            <p:cNvPr id="39" name="Rectángulo 38">
              <a:extLst>
                <a:ext uri="{FF2B5EF4-FFF2-40B4-BE49-F238E27FC236}">
                  <a16:creationId xmlns:a16="http://schemas.microsoft.com/office/drawing/2014/main" id="{1A3DE5BB-AF26-4C12-B49E-ABDE42CACE67}"/>
                </a:ext>
              </a:extLst>
            </p:cNvPr>
            <p:cNvSpPr/>
            <p:nvPr/>
          </p:nvSpPr>
          <p:spPr>
            <a:xfrm>
              <a:off x="21138" y="1905531"/>
              <a:ext cx="7777162" cy="369332"/>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0" name="CuadroTexto 39">
              <a:extLst>
                <a:ext uri="{FF2B5EF4-FFF2-40B4-BE49-F238E27FC236}">
                  <a16:creationId xmlns:a16="http://schemas.microsoft.com/office/drawing/2014/main" id="{EBB85D41-574F-42BC-9018-63249043977A}"/>
                </a:ext>
              </a:extLst>
            </p:cNvPr>
            <p:cNvSpPr txBox="1"/>
            <p:nvPr/>
          </p:nvSpPr>
          <p:spPr>
            <a:xfrm>
              <a:off x="-60113" y="1913838"/>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Campos de formación y/o áreas de desarrollo personal y social a favorecer </a:t>
              </a:r>
            </a:p>
          </p:txBody>
        </p:sp>
        <p:grpSp>
          <p:nvGrpSpPr>
            <p:cNvPr id="72" name="Grupo 71">
              <a:extLst>
                <a:ext uri="{FF2B5EF4-FFF2-40B4-BE49-F238E27FC236}">
                  <a16:creationId xmlns:a16="http://schemas.microsoft.com/office/drawing/2014/main" id="{083CD8EE-5F7D-466F-B780-EFFFBFC05014}"/>
                </a:ext>
              </a:extLst>
            </p:cNvPr>
            <p:cNvGrpSpPr/>
            <p:nvPr/>
          </p:nvGrpSpPr>
          <p:grpSpPr>
            <a:xfrm>
              <a:off x="240392" y="2345731"/>
              <a:ext cx="7381107" cy="626460"/>
              <a:chOff x="-75901" y="2156819"/>
              <a:chExt cx="7381107" cy="626460"/>
            </a:xfrm>
          </p:grpSpPr>
          <p:grpSp>
            <p:nvGrpSpPr>
              <p:cNvPr id="44" name="Grupo 43">
                <a:extLst>
                  <a:ext uri="{FF2B5EF4-FFF2-40B4-BE49-F238E27FC236}">
                    <a16:creationId xmlns:a16="http://schemas.microsoft.com/office/drawing/2014/main" id="{12E0C998-9197-4DCB-81D4-DAD8211FDB84}"/>
                  </a:ext>
                </a:extLst>
              </p:cNvPr>
              <p:cNvGrpSpPr/>
              <p:nvPr/>
            </p:nvGrpSpPr>
            <p:grpSpPr>
              <a:xfrm>
                <a:off x="-75901" y="2156821"/>
                <a:ext cx="1443895" cy="562832"/>
                <a:chOff x="-169219" y="2121401"/>
                <a:chExt cx="1892685" cy="621799"/>
              </a:xfrm>
            </p:grpSpPr>
            <p:sp>
              <p:nvSpPr>
                <p:cNvPr id="42" name="Rectángulo 41">
                  <a:extLst>
                    <a:ext uri="{FF2B5EF4-FFF2-40B4-BE49-F238E27FC236}">
                      <a16:creationId xmlns:a16="http://schemas.microsoft.com/office/drawing/2014/main" id="{C56CE162-DF76-48EA-B669-0B397B284F1D}"/>
                    </a:ext>
                  </a:extLst>
                </p:cNvPr>
                <p:cNvSpPr/>
                <p:nvPr/>
              </p:nvSpPr>
              <p:spPr>
                <a:xfrm>
                  <a:off x="0" y="2121401"/>
                  <a:ext cx="1483360" cy="621799"/>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3" name="CuadroTexto 42">
                  <a:extLst>
                    <a:ext uri="{FF2B5EF4-FFF2-40B4-BE49-F238E27FC236}">
                      <a16:creationId xmlns:a16="http://schemas.microsoft.com/office/drawing/2014/main" id="{4D7A53C4-2AD3-46FF-A6B4-42DB355C7AEA}"/>
                    </a:ext>
                  </a:extLst>
                </p:cNvPr>
                <p:cNvSpPr txBox="1"/>
                <p:nvPr/>
              </p:nvSpPr>
              <p:spPr>
                <a:xfrm>
                  <a:off x="-169219" y="2139829"/>
                  <a:ext cx="1892685" cy="523220"/>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Lenguaje y</a:t>
                  </a:r>
                </a:p>
                <a:p>
                  <a:pPr algn="ctr"/>
                  <a:r>
                    <a:rPr lang="es-MX" sz="1400" b="1" dirty="0">
                      <a:solidFill>
                        <a:schemeClr val="bg1"/>
                      </a:solidFill>
                      <a:latin typeface="Comic Sans MS" panose="030F0702030302020204" pitchFamily="66" charset="0"/>
                    </a:rPr>
                    <a:t>comunicación</a:t>
                  </a:r>
                  <a:endParaRPr lang="es-MX" b="1" dirty="0">
                    <a:solidFill>
                      <a:schemeClr val="bg1"/>
                    </a:solidFill>
                    <a:latin typeface="Comic Sans MS" panose="030F0702030302020204" pitchFamily="66" charset="0"/>
                  </a:endParaRPr>
                </a:p>
              </p:txBody>
            </p:sp>
          </p:grpSp>
          <p:grpSp>
            <p:nvGrpSpPr>
              <p:cNvPr id="57" name="Grupo 56">
                <a:extLst>
                  <a:ext uri="{FF2B5EF4-FFF2-40B4-BE49-F238E27FC236}">
                    <a16:creationId xmlns:a16="http://schemas.microsoft.com/office/drawing/2014/main" id="{1E968DB6-DCB7-4FE7-A0A4-1B7F8505EC91}"/>
                  </a:ext>
                </a:extLst>
              </p:cNvPr>
              <p:cNvGrpSpPr/>
              <p:nvPr/>
            </p:nvGrpSpPr>
            <p:grpSpPr>
              <a:xfrm>
                <a:off x="1121597" y="2156821"/>
                <a:ext cx="1443895" cy="562832"/>
                <a:chOff x="-171552" y="2121401"/>
                <a:chExt cx="1892685" cy="621799"/>
              </a:xfrm>
            </p:grpSpPr>
            <p:sp>
              <p:nvSpPr>
                <p:cNvPr id="58" name="Rectángulo 57">
                  <a:extLst>
                    <a:ext uri="{FF2B5EF4-FFF2-40B4-BE49-F238E27FC236}">
                      <a16:creationId xmlns:a16="http://schemas.microsoft.com/office/drawing/2014/main" id="{056A7F68-4482-4BD8-A9D9-2C976EF8C389}"/>
                    </a:ext>
                  </a:extLst>
                </p:cNvPr>
                <p:cNvSpPr/>
                <p:nvPr/>
              </p:nvSpPr>
              <p:spPr>
                <a:xfrm>
                  <a:off x="0" y="2121401"/>
                  <a:ext cx="1483360" cy="621799"/>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9" name="CuadroTexto 58">
                  <a:extLst>
                    <a:ext uri="{FF2B5EF4-FFF2-40B4-BE49-F238E27FC236}">
                      <a16:creationId xmlns:a16="http://schemas.microsoft.com/office/drawing/2014/main" id="{0E5E6861-0F13-4038-B433-32662CD9813E}"/>
                    </a:ext>
                  </a:extLst>
                </p:cNvPr>
                <p:cNvSpPr txBox="1"/>
                <p:nvPr/>
              </p:nvSpPr>
              <p:spPr>
                <a:xfrm>
                  <a:off x="-171552" y="2139829"/>
                  <a:ext cx="1892685" cy="578036"/>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Pensamiento </a:t>
                  </a:r>
                </a:p>
                <a:p>
                  <a:pPr algn="ctr"/>
                  <a:r>
                    <a:rPr lang="es-MX" sz="1400" b="1" dirty="0">
                      <a:solidFill>
                        <a:schemeClr val="bg1"/>
                      </a:solidFill>
                      <a:latin typeface="Comic Sans MS" panose="030F0702030302020204" pitchFamily="66" charset="0"/>
                    </a:rPr>
                    <a:t>matemático</a:t>
                  </a:r>
                  <a:endParaRPr lang="es-MX" b="1" dirty="0">
                    <a:solidFill>
                      <a:schemeClr val="bg1"/>
                    </a:solidFill>
                    <a:latin typeface="Comic Sans MS" panose="030F0702030302020204" pitchFamily="66" charset="0"/>
                  </a:endParaRPr>
                </a:p>
              </p:txBody>
            </p:sp>
          </p:grpSp>
          <p:grpSp>
            <p:nvGrpSpPr>
              <p:cNvPr id="60" name="Grupo 59">
                <a:extLst>
                  <a:ext uri="{FF2B5EF4-FFF2-40B4-BE49-F238E27FC236}">
                    <a16:creationId xmlns:a16="http://schemas.microsoft.com/office/drawing/2014/main" id="{DE412BE8-0BFB-42DA-A279-3E2C07EC4A7C}"/>
                  </a:ext>
                </a:extLst>
              </p:cNvPr>
              <p:cNvGrpSpPr/>
              <p:nvPr/>
            </p:nvGrpSpPr>
            <p:grpSpPr>
              <a:xfrm>
                <a:off x="2280098" y="2156826"/>
                <a:ext cx="1443895" cy="626453"/>
                <a:chOff x="-204663" y="2121401"/>
                <a:chExt cx="1892685" cy="692084"/>
              </a:xfrm>
            </p:grpSpPr>
            <p:sp>
              <p:nvSpPr>
                <p:cNvPr id="61" name="Rectángulo 60">
                  <a:extLst>
                    <a:ext uri="{FF2B5EF4-FFF2-40B4-BE49-F238E27FC236}">
                      <a16:creationId xmlns:a16="http://schemas.microsoft.com/office/drawing/2014/main" id="{E36C0324-4B51-4ECA-9891-55F658027BAB}"/>
                    </a:ext>
                  </a:extLst>
                </p:cNvPr>
                <p:cNvSpPr/>
                <p:nvPr/>
              </p:nvSpPr>
              <p:spPr>
                <a:xfrm>
                  <a:off x="0" y="2121401"/>
                  <a:ext cx="1483360" cy="621799"/>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2" name="CuadroTexto 61">
                  <a:extLst>
                    <a:ext uri="{FF2B5EF4-FFF2-40B4-BE49-F238E27FC236}">
                      <a16:creationId xmlns:a16="http://schemas.microsoft.com/office/drawing/2014/main" id="{8583341A-D28C-4BAF-AADF-7019A81EC3A9}"/>
                    </a:ext>
                  </a:extLst>
                </p:cNvPr>
                <p:cNvSpPr txBox="1"/>
                <p:nvPr/>
              </p:nvSpPr>
              <p:spPr>
                <a:xfrm>
                  <a:off x="-204663" y="2150444"/>
                  <a:ext cx="1892685" cy="663041"/>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Exploración del mundo natural y social</a:t>
                  </a:r>
                  <a:endParaRPr lang="es-MX" sz="1400" b="1" dirty="0">
                    <a:solidFill>
                      <a:schemeClr val="bg1"/>
                    </a:solidFill>
                    <a:latin typeface="Comic Sans MS" panose="030F0702030302020204" pitchFamily="66" charset="0"/>
                  </a:endParaRPr>
                </a:p>
              </p:txBody>
            </p:sp>
          </p:grpSp>
          <p:grpSp>
            <p:nvGrpSpPr>
              <p:cNvPr id="63" name="Grupo 62">
                <a:extLst>
                  <a:ext uri="{FF2B5EF4-FFF2-40B4-BE49-F238E27FC236}">
                    <a16:creationId xmlns:a16="http://schemas.microsoft.com/office/drawing/2014/main" id="{E8EB032D-ACCC-40F9-AC96-D4AD28491475}"/>
                  </a:ext>
                </a:extLst>
              </p:cNvPr>
              <p:cNvGrpSpPr/>
              <p:nvPr/>
            </p:nvGrpSpPr>
            <p:grpSpPr>
              <a:xfrm>
                <a:off x="3367730" y="2156821"/>
                <a:ext cx="1443895" cy="562832"/>
                <a:chOff x="-359582" y="2121401"/>
                <a:chExt cx="1892685" cy="621799"/>
              </a:xfrm>
            </p:grpSpPr>
            <p:sp>
              <p:nvSpPr>
                <p:cNvPr id="64" name="Rectángulo 63">
                  <a:extLst>
                    <a:ext uri="{FF2B5EF4-FFF2-40B4-BE49-F238E27FC236}">
                      <a16:creationId xmlns:a16="http://schemas.microsoft.com/office/drawing/2014/main" id="{D258DB9C-57AA-4856-BAE0-1F787B576215}"/>
                    </a:ext>
                  </a:extLst>
                </p:cNvPr>
                <p:cNvSpPr/>
                <p:nvPr/>
              </p:nvSpPr>
              <p:spPr>
                <a:xfrm>
                  <a:off x="0" y="2121401"/>
                  <a:ext cx="1483360" cy="621799"/>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5" name="CuadroTexto 64">
                  <a:extLst>
                    <a:ext uri="{FF2B5EF4-FFF2-40B4-BE49-F238E27FC236}">
                      <a16:creationId xmlns:a16="http://schemas.microsoft.com/office/drawing/2014/main" id="{80935E19-64EA-4D41-9A3C-8E6C14C1C24B}"/>
                    </a:ext>
                  </a:extLst>
                </p:cNvPr>
                <p:cNvSpPr txBox="1"/>
                <p:nvPr/>
              </p:nvSpPr>
              <p:spPr>
                <a:xfrm>
                  <a:off x="-359582" y="2259260"/>
                  <a:ext cx="1892685" cy="340022"/>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Artes</a:t>
                  </a:r>
                  <a:endParaRPr lang="es-MX" b="1" dirty="0">
                    <a:solidFill>
                      <a:schemeClr val="bg1"/>
                    </a:solidFill>
                    <a:latin typeface="Comic Sans MS" panose="030F0702030302020204" pitchFamily="66" charset="0"/>
                  </a:endParaRPr>
                </a:p>
              </p:txBody>
            </p:sp>
          </p:grpSp>
          <p:grpSp>
            <p:nvGrpSpPr>
              <p:cNvPr id="66" name="Grupo 65">
                <a:extLst>
                  <a:ext uri="{FF2B5EF4-FFF2-40B4-BE49-F238E27FC236}">
                    <a16:creationId xmlns:a16="http://schemas.microsoft.com/office/drawing/2014/main" id="{BFD2444E-F5BD-4D9A-B193-C16DC1378FBA}"/>
                  </a:ext>
                </a:extLst>
              </p:cNvPr>
              <p:cNvGrpSpPr/>
              <p:nvPr/>
            </p:nvGrpSpPr>
            <p:grpSpPr>
              <a:xfrm>
                <a:off x="4676184" y="2156819"/>
                <a:ext cx="1443895" cy="562832"/>
                <a:chOff x="-177539" y="2121399"/>
                <a:chExt cx="1892685" cy="621799"/>
              </a:xfrm>
            </p:grpSpPr>
            <p:sp>
              <p:nvSpPr>
                <p:cNvPr id="67" name="Rectángulo 66">
                  <a:extLst>
                    <a:ext uri="{FF2B5EF4-FFF2-40B4-BE49-F238E27FC236}">
                      <a16:creationId xmlns:a16="http://schemas.microsoft.com/office/drawing/2014/main" id="{7124B3F4-60CA-476B-BC85-C9A19C47FFA8}"/>
                    </a:ext>
                  </a:extLst>
                </p:cNvPr>
                <p:cNvSpPr/>
                <p:nvPr/>
              </p:nvSpPr>
              <p:spPr>
                <a:xfrm>
                  <a:off x="49096" y="2121399"/>
                  <a:ext cx="1483359" cy="621799"/>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8" name="CuadroTexto 67">
                  <a:extLst>
                    <a:ext uri="{FF2B5EF4-FFF2-40B4-BE49-F238E27FC236}">
                      <a16:creationId xmlns:a16="http://schemas.microsoft.com/office/drawing/2014/main" id="{A9F5438C-023C-4607-A434-6E5095D48236}"/>
                    </a:ext>
                  </a:extLst>
                </p:cNvPr>
                <p:cNvSpPr txBox="1"/>
                <p:nvPr/>
              </p:nvSpPr>
              <p:spPr>
                <a:xfrm>
                  <a:off x="-177539" y="2150449"/>
                  <a:ext cx="1892685" cy="578037"/>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Educación </a:t>
                  </a:r>
                </a:p>
                <a:p>
                  <a:pPr algn="ctr"/>
                  <a:r>
                    <a:rPr lang="es-MX" sz="1400" b="1" dirty="0">
                      <a:solidFill>
                        <a:schemeClr val="bg1"/>
                      </a:solidFill>
                      <a:latin typeface="Comic Sans MS" panose="030F0702030302020204" pitchFamily="66" charset="0"/>
                    </a:rPr>
                    <a:t>Física</a:t>
                  </a:r>
                  <a:endParaRPr lang="es-MX" b="1" dirty="0">
                    <a:solidFill>
                      <a:schemeClr val="bg1"/>
                    </a:solidFill>
                    <a:latin typeface="Comic Sans MS" panose="030F0702030302020204" pitchFamily="66" charset="0"/>
                  </a:endParaRPr>
                </a:p>
              </p:txBody>
            </p:sp>
          </p:grpSp>
          <p:grpSp>
            <p:nvGrpSpPr>
              <p:cNvPr id="69" name="Grupo 68">
                <a:extLst>
                  <a:ext uri="{FF2B5EF4-FFF2-40B4-BE49-F238E27FC236}">
                    <a16:creationId xmlns:a16="http://schemas.microsoft.com/office/drawing/2014/main" id="{17AF4C5C-C2C8-4DED-BAD5-5F76BDE17A81}"/>
                  </a:ext>
                </a:extLst>
              </p:cNvPr>
              <p:cNvGrpSpPr/>
              <p:nvPr/>
            </p:nvGrpSpPr>
            <p:grpSpPr>
              <a:xfrm>
                <a:off x="5861311" y="2164898"/>
                <a:ext cx="1443895" cy="562832"/>
                <a:chOff x="-204658" y="2121401"/>
                <a:chExt cx="1892685" cy="621799"/>
              </a:xfrm>
            </p:grpSpPr>
            <p:sp>
              <p:nvSpPr>
                <p:cNvPr id="70" name="Rectángulo 69">
                  <a:extLst>
                    <a:ext uri="{FF2B5EF4-FFF2-40B4-BE49-F238E27FC236}">
                      <a16:creationId xmlns:a16="http://schemas.microsoft.com/office/drawing/2014/main" id="{5D5778F5-4584-429E-A2A1-9F50E2EFC902}"/>
                    </a:ext>
                  </a:extLst>
                </p:cNvPr>
                <p:cNvSpPr/>
                <p:nvPr/>
              </p:nvSpPr>
              <p:spPr>
                <a:xfrm>
                  <a:off x="0" y="2121401"/>
                  <a:ext cx="1483360" cy="621799"/>
                </a:xfrm>
                <a:prstGeom prst="rect">
                  <a:avLst/>
                </a:prstGeom>
                <a:solidFill>
                  <a:srgbClr val="CC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1" name="CuadroTexto 70">
                  <a:extLst>
                    <a:ext uri="{FF2B5EF4-FFF2-40B4-BE49-F238E27FC236}">
                      <a16:creationId xmlns:a16="http://schemas.microsoft.com/office/drawing/2014/main" id="{2A0E006F-6BFA-4E67-AD34-573EC50C0460}"/>
                    </a:ext>
                  </a:extLst>
                </p:cNvPr>
                <p:cNvSpPr txBox="1"/>
                <p:nvPr/>
              </p:nvSpPr>
              <p:spPr>
                <a:xfrm>
                  <a:off x="-204658" y="2154500"/>
                  <a:ext cx="1892685" cy="476030"/>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Educación Socioemocional</a:t>
                  </a:r>
                  <a:endParaRPr lang="es-MX" sz="1400" b="1" dirty="0">
                    <a:solidFill>
                      <a:schemeClr val="bg1"/>
                    </a:solidFill>
                    <a:latin typeface="Comic Sans MS" panose="030F0702030302020204" pitchFamily="66" charset="0"/>
                  </a:endParaRPr>
                </a:p>
              </p:txBody>
            </p:sp>
          </p:grpSp>
        </p:grpSp>
        <p:grpSp>
          <p:nvGrpSpPr>
            <p:cNvPr id="170" name="Grupo 169">
              <a:extLst>
                <a:ext uri="{FF2B5EF4-FFF2-40B4-BE49-F238E27FC236}">
                  <a16:creationId xmlns:a16="http://schemas.microsoft.com/office/drawing/2014/main" id="{5B59E4B5-6825-43CA-9212-E5117CC64809}"/>
                </a:ext>
              </a:extLst>
            </p:cNvPr>
            <p:cNvGrpSpPr/>
            <p:nvPr/>
          </p:nvGrpSpPr>
          <p:grpSpPr>
            <a:xfrm>
              <a:off x="166339" y="3077681"/>
              <a:ext cx="7777163" cy="454209"/>
              <a:chOff x="27396" y="2784923"/>
              <a:chExt cx="7777163" cy="454209"/>
            </a:xfrm>
          </p:grpSpPr>
          <p:sp>
            <p:nvSpPr>
              <p:cNvPr id="74" name="CuadroTexto 73">
                <a:extLst>
                  <a:ext uri="{FF2B5EF4-FFF2-40B4-BE49-F238E27FC236}">
                    <a16:creationId xmlns:a16="http://schemas.microsoft.com/office/drawing/2014/main" id="{7B12804B-9A35-41DE-B9A4-27DE69161C79}"/>
                  </a:ext>
                </a:extLst>
              </p:cNvPr>
              <p:cNvSpPr txBox="1"/>
              <p:nvPr/>
            </p:nvSpPr>
            <p:spPr>
              <a:xfrm>
                <a:off x="27396" y="2826359"/>
                <a:ext cx="7777163" cy="369332"/>
              </a:xfrm>
              <a:prstGeom prst="rect">
                <a:avLst/>
              </a:prstGeom>
              <a:noFill/>
            </p:spPr>
            <p:txBody>
              <a:bodyPr wrap="square" rtlCol="0">
                <a:spAutoFit/>
              </a:bodyPr>
              <a:lstStyle/>
              <a:p>
                <a:r>
                  <a:rPr lang="es-MX" sz="1600" dirty="0">
                    <a:latin typeface="Comic Sans MS" panose="030F0702030302020204" pitchFamily="66" charset="0"/>
                  </a:rPr>
                  <a:t>La jornada de trabajo fue</a:t>
                </a:r>
                <a:r>
                  <a:rPr lang="es-MX" dirty="0"/>
                  <a:t>:</a:t>
                </a:r>
              </a:p>
            </p:txBody>
          </p:sp>
          <p:sp>
            <p:nvSpPr>
              <p:cNvPr id="76" name="Paralelogramo 75">
                <a:extLst>
                  <a:ext uri="{FF2B5EF4-FFF2-40B4-BE49-F238E27FC236}">
                    <a16:creationId xmlns:a16="http://schemas.microsoft.com/office/drawing/2014/main" id="{60A599B8-BE07-4BBA-A281-EF28C0090E28}"/>
                  </a:ext>
                </a:extLst>
              </p:cNvPr>
              <p:cNvSpPr/>
              <p:nvPr/>
            </p:nvSpPr>
            <p:spPr>
              <a:xfrm>
                <a:off x="2727259" y="2784923"/>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8" name="Paralelogramo 77">
                <a:extLst>
                  <a:ext uri="{FF2B5EF4-FFF2-40B4-BE49-F238E27FC236}">
                    <a16:creationId xmlns:a16="http://schemas.microsoft.com/office/drawing/2014/main" id="{91849B54-4BCF-4048-99A2-AC8047873550}"/>
                  </a:ext>
                </a:extLst>
              </p:cNvPr>
              <p:cNvSpPr/>
              <p:nvPr/>
            </p:nvSpPr>
            <p:spPr>
              <a:xfrm>
                <a:off x="3783995"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0" name="Paralelogramo 79">
                <a:extLst>
                  <a:ext uri="{FF2B5EF4-FFF2-40B4-BE49-F238E27FC236}">
                    <a16:creationId xmlns:a16="http://schemas.microsoft.com/office/drawing/2014/main" id="{B064F40E-1706-4DE7-BFB7-44057684112C}"/>
                  </a:ext>
                </a:extLst>
              </p:cNvPr>
              <p:cNvSpPr/>
              <p:nvPr/>
            </p:nvSpPr>
            <p:spPr>
              <a:xfrm>
                <a:off x="4936360"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2" name="Paralelogramo 81">
                <a:extLst>
                  <a:ext uri="{FF2B5EF4-FFF2-40B4-BE49-F238E27FC236}">
                    <a16:creationId xmlns:a16="http://schemas.microsoft.com/office/drawing/2014/main" id="{9A495760-0A05-4BBF-A6A0-798DA9FF3403}"/>
                  </a:ext>
                </a:extLst>
              </p:cNvPr>
              <p:cNvSpPr/>
              <p:nvPr/>
            </p:nvSpPr>
            <p:spPr>
              <a:xfrm>
                <a:off x="6135240" y="2812412"/>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3" name="CuadroTexto 82">
                <a:extLst>
                  <a:ext uri="{FF2B5EF4-FFF2-40B4-BE49-F238E27FC236}">
                    <a16:creationId xmlns:a16="http://schemas.microsoft.com/office/drawing/2014/main" id="{967DD3A9-200C-4C55-8BC5-CCE26BA059E2}"/>
                  </a:ext>
                </a:extLst>
              </p:cNvPr>
              <p:cNvSpPr txBox="1"/>
              <p:nvPr/>
            </p:nvSpPr>
            <p:spPr>
              <a:xfrm>
                <a:off x="2788271" y="2881579"/>
                <a:ext cx="914591" cy="307777"/>
              </a:xfrm>
              <a:prstGeom prst="rect">
                <a:avLst/>
              </a:prstGeom>
              <a:noFill/>
            </p:spPr>
            <p:txBody>
              <a:bodyPr wrap="square" rtlCol="0">
                <a:spAutoFit/>
              </a:bodyPr>
              <a:lstStyle/>
              <a:p>
                <a:r>
                  <a:rPr lang="es-MX" sz="1400" dirty="0">
                    <a:latin typeface="Comic Sans MS" panose="030F0702030302020204" pitchFamily="66" charset="0"/>
                  </a:rPr>
                  <a:t>Exitosa</a:t>
                </a:r>
              </a:p>
            </p:txBody>
          </p:sp>
          <p:sp>
            <p:nvSpPr>
              <p:cNvPr id="85" name="CuadroTexto 84">
                <a:extLst>
                  <a:ext uri="{FF2B5EF4-FFF2-40B4-BE49-F238E27FC236}">
                    <a16:creationId xmlns:a16="http://schemas.microsoft.com/office/drawing/2014/main" id="{F09B523F-8A7C-480D-8661-5FA4C6F2E91D}"/>
                  </a:ext>
                </a:extLst>
              </p:cNvPr>
              <p:cNvSpPr txBox="1"/>
              <p:nvPr/>
            </p:nvSpPr>
            <p:spPr>
              <a:xfrm>
                <a:off x="3902327" y="2884214"/>
                <a:ext cx="914400" cy="307777"/>
              </a:xfrm>
              <a:prstGeom prst="rect">
                <a:avLst/>
              </a:prstGeom>
              <a:noFill/>
            </p:spPr>
            <p:txBody>
              <a:bodyPr wrap="square" rtlCol="0">
                <a:spAutoFit/>
              </a:bodyPr>
              <a:lstStyle/>
              <a:p>
                <a:r>
                  <a:rPr lang="es-MX" sz="1400" dirty="0">
                    <a:latin typeface="Comic Sans MS" panose="030F0702030302020204" pitchFamily="66" charset="0"/>
                  </a:rPr>
                  <a:t>Buena</a:t>
                </a:r>
              </a:p>
            </p:txBody>
          </p:sp>
          <p:sp>
            <p:nvSpPr>
              <p:cNvPr id="87" name="CuadroTexto 86">
                <a:extLst>
                  <a:ext uri="{FF2B5EF4-FFF2-40B4-BE49-F238E27FC236}">
                    <a16:creationId xmlns:a16="http://schemas.microsoft.com/office/drawing/2014/main" id="{738EC69C-9FF1-417C-B72A-2D7D20847ECA}"/>
                  </a:ext>
                </a:extLst>
              </p:cNvPr>
              <p:cNvSpPr txBox="1"/>
              <p:nvPr/>
            </p:nvSpPr>
            <p:spPr>
              <a:xfrm>
                <a:off x="4984176" y="2894967"/>
                <a:ext cx="914400" cy="307777"/>
              </a:xfrm>
              <a:prstGeom prst="rect">
                <a:avLst/>
              </a:prstGeom>
              <a:noFill/>
            </p:spPr>
            <p:txBody>
              <a:bodyPr wrap="square" rtlCol="0">
                <a:spAutoFit/>
              </a:bodyPr>
              <a:lstStyle/>
              <a:p>
                <a:r>
                  <a:rPr lang="es-MX" sz="1400" dirty="0">
                    <a:latin typeface="Comic Sans MS" panose="030F0702030302020204" pitchFamily="66" charset="0"/>
                  </a:rPr>
                  <a:t>Regular</a:t>
                </a:r>
                <a:endParaRPr lang="es-MX" sz="1100" dirty="0"/>
              </a:p>
            </p:txBody>
          </p:sp>
          <p:sp>
            <p:nvSpPr>
              <p:cNvPr id="89" name="CuadroTexto 88">
                <a:extLst>
                  <a:ext uri="{FF2B5EF4-FFF2-40B4-BE49-F238E27FC236}">
                    <a16:creationId xmlns:a16="http://schemas.microsoft.com/office/drawing/2014/main" id="{1D108D3C-EB07-407F-9F55-E69D4D110D55}"/>
                  </a:ext>
                </a:extLst>
              </p:cNvPr>
              <p:cNvSpPr txBox="1"/>
              <p:nvPr/>
            </p:nvSpPr>
            <p:spPr>
              <a:xfrm>
                <a:off x="6341522" y="2894967"/>
                <a:ext cx="914400" cy="307777"/>
              </a:xfrm>
              <a:prstGeom prst="rect">
                <a:avLst/>
              </a:prstGeom>
              <a:noFill/>
            </p:spPr>
            <p:txBody>
              <a:bodyPr wrap="square" rtlCol="0">
                <a:spAutoFit/>
              </a:bodyPr>
              <a:lstStyle/>
              <a:p>
                <a:r>
                  <a:rPr lang="es-MX" sz="1400" dirty="0">
                    <a:latin typeface="Comic Sans MS" panose="030F0702030302020204" pitchFamily="66" charset="0"/>
                  </a:rPr>
                  <a:t>Mala</a:t>
                </a:r>
                <a:endParaRPr lang="es-MX" sz="1400" dirty="0"/>
              </a:p>
            </p:txBody>
          </p:sp>
        </p:grpSp>
        <p:grpSp>
          <p:nvGrpSpPr>
            <p:cNvPr id="169" name="Grupo 168">
              <a:extLst>
                <a:ext uri="{FF2B5EF4-FFF2-40B4-BE49-F238E27FC236}">
                  <a16:creationId xmlns:a16="http://schemas.microsoft.com/office/drawing/2014/main" id="{F98882BD-1128-4333-AD3C-C99E090A88D9}"/>
                </a:ext>
              </a:extLst>
            </p:cNvPr>
            <p:cNvGrpSpPr/>
            <p:nvPr/>
          </p:nvGrpSpPr>
          <p:grpSpPr>
            <a:xfrm>
              <a:off x="-60113" y="3701185"/>
              <a:ext cx="7866108" cy="1837511"/>
              <a:chOff x="-104586" y="3258293"/>
              <a:chExt cx="7866108" cy="1837511"/>
            </a:xfrm>
          </p:grpSpPr>
          <p:grpSp>
            <p:nvGrpSpPr>
              <p:cNvPr id="90" name="Grupo 89">
                <a:extLst>
                  <a:ext uri="{FF2B5EF4-FFF2-40B4-BE49-F238E27FC236}">
                    <a16:creationId xmlns:a16="http://schemas.microsoft.com/office/drawing/2014/main" id="{F98E8578-A55C-4D5A-B67B-F07061ED95EB}"/>
                  </a:ext>
                </a:extLst>
              </p:cNvPr>
              <p:cNvGrpSpPr/>
              <p:nvPr/>
            </p:nvGrpSpPr>
            <p:grpSpPr>
              <a:xfrm>
                <a:off x="-104586" y="3258293"/>
                <a:ext cx="7866108" cy="369332"/>
                <a:chOff x="-88946" y="1730772"/>
                <a:chExt cx="7866108" cy="369332"/>
              </a:xfrm>
            </p:grpSpPr>
            <p:sp>
              <p:nvSpPr>
                <p:cNvPr id="92" name="Rectángulo 91">
                  <a:extLst>
                    <a:ext uri="{FF2B5EF4-FFF2-40B4-BE49-F238E27FC236}">
                      <a16:creationId xmlns:a16="http://schemas.microsoft.com/office/drawing/2014/main" id="{5D321D22-2312-4122-957D-75CC9CBC1D04}"/>
                    </a:ext>
                  </a:extLst>
                </p:cNvPr>
                <p:cNvSpPr/>
                <p:nvPr/>
              </p:nvSpPr>
              <p:spPr>
                <a:xfrm>
                  <a:off x="0" y="1730772"/>
                  <a:ext cx="7777162" cy="369332"/>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3" name="CuadroTexto 92">
                  <a:extLst>
                    <a:ext uri="{FF2B5EF4-FFF2-40B4-BE49-F238E27FC236}">
                      <a16:creationId xmlns:a16="http://schemas.microsoft.com/office/drawing/2014/main" id="{CB4390D6-35FA-450B-A1D5-337BF7ED9267}"/>
                    </a:ext>
                  </a:extLst>
                </p:cNvPr>
                <p:cNvSpPr txBox="1"/>
                <p:nvPr/>
              </p:nvSpPr>
              <p:spPr>
                <a:xfrm>
                  <a:off x="-88946" y="1737642"/>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Aspectos de la planeación didáctica </a:t>
                  </a:r>
                </a:p>
              </p:txBody>
            </p:sp>
          </p:grpSp>
          <p:sp>
            <p:nvSpPr>
              <p:cNvPr id="99" name="CuadroTexto 98">
                <a:extLst>
                  <a:ext uri="{FF2B5EF4-FFF2-40B4-BE49-F238E27FC236}">
                    <a16:creationId xmlns:a16="http://schemas.microsoft.com/office/drawing/2014/main" id="{2C45F712-0E0F-4056-B8C7-58165A752422}"/>
                  </a:ext>
                </a:extLst>
              </p:cNvPr>
              <p:cNvSpPr txBox="1"/>
              <p:nvPr/>
            </p:nvSpPr>
            <p:spPr>
              <a:xfrm>
                <a:off x="-44436" y="3618476"/>
                <a:ext cx="7777163" cy="1477328"/>
              </a:xfrm>
              <a:prstGeom prst="rect">
                <a:avLst/>
              </a:prstGeom>
              <a:noFill/>
            </p:spPr>
            <p:txBody>
              <a:bodyPr wrap="square" rtlCol="0">
                <a:spAutoFit/>
              </a:bodyPr>
              <a:lstStyle/>
              <a:p>
                <a:r>
                  <a:rPr lang="es-MX" sz="1400" dirty="0">
                    <a:latin typeface="Comic Sans MS" panose="030F0702030302020204" pitchFamily="66" charset="0"/>
                  </a:rPr>
                  <a:t>      </a:t>
                </a:r>
                <a:r>
                  <a:rPr lang="es-MX" sz="1200" dirty="0">
                    <a:latin typeface="Comic Sans MS" panose="030F0702030302020204" pitchFamily="66" charset="0"/>
                  </a:rPr>
                  <a:t>Logro de los aprendizajes esperados </a:t>
                </a:r>
                <a:endParaRPr lang="es-MX" sz="1400" dirty="0">
                  <a:latin typeface="Comic Sans MS" panose="030F0702030302020204" pitchFamily="66" charset="0"/>
                </a:endParaRPr>
              </a:p>
              <a:p>
                <a:r>
                  <a:rPr lang="es-MX" sz="1400" dirty="0">
                    <a:latin typeface="Comic Sans MS" panose="030F0702030302020204" pitchFamily="66" charset="0"/>
                  </a:rPr>
                  <a:t>      </a:t>
                </a:r>
                <a:r>
                  <a:rPr lang="es-MX" sz="1200" dirty="0">
                    <a:latin typeface="Comic Sans MS" panose="030F0702030302020204" pitchFamily="66" charset="0"/>
                  </a:rPr>
                  <a:t>Materiales educativos adecuados</a:t>
                </a:r>
              </a:p>
              <a:p>
                <a:r>
                  <a:rPr lang="es-MX" sz="1200" dirty="0">
                    <a:latin typeface="Comic Sans MS" panose="030F0702030302020204" pitchFamily="66" charset="0"/>
                  </a:rPr>
                  <a:t>       Nivel de complejidad adecuado </a:t>
                </a:r>
              </a:p>
              <a:p>
                <a:r>
                  <a:rPr lang="es-MX" sz="1200" dirty="0">
                    <a:latin typeface="Comic Sans MS" panose="030F0702030302020204" pitchFamily="66" charset="0"/>
                  </a:rPr>
                  <a:t>       Organización adecuada</a:t>
                </a:r>
              </a:p>
              <a:p>
                <a:r>
                  <a:rPr lang="es-MX" sz="1200" dirty="0">
                    <a:latin typeface="Comic Sans MS" panose="030F0702030302020204" pitchFamily="66" charset="0"/>
                  </a:rPr>
                  <a:t>       Tiempo planeado correctamente</a:t>
                </a:r>
              </a:p>
              <a:p>
                <a:r>
                  <a:rPr lang="es-MX" sz="1200" dirty="0">
                    <a:latin typeface="Comic Sans MS" panose="030F0702030302020204" pitchFamily="66" charset="0"/>
                  </a:rPr>
                  <a:t>       Actividades planeadas conforme a lo planeado </a:t>
                </a:r>
              </a:p>
              <a:p>
                <a:endParaRPr lang="es-MX" sz="1400" dirty="0"/>
              </a:p>
            </p:txBody>
          </p:sp>
          <p:sp>
            <p:nvSpPr>
              <p:cNvPr id="101" name="Elipse 100">
                <a:extLst>
                  <a:ext uri="{FF2B5EF4-FFF2-40B4-BE49-F238E27FC236}">
                    <a16:creationId xmlns:a16="http://schemas.microsoft.com/office/drawing/2014/main" id="{4A5C0622-884D-49F4-B550-4041500CA3C7}"/>
                  </a:ext>
                </a:extLst>
              </p:cNvPr>
              <p:cNvSpPr/>
              <p:nvPr/>
            </p:nvSpPr>
            <p:spPr>
              <a:xfrm>
                <a:off x="124089" y="367427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6" name="Elipse 105">
                <a:extLst>
                  <a:ext uri="{FF2B5EF4-FFF2-40B4-BE49-F238E27FC236}">
                    <a16:creationId xmlns:a16="http://schemas.microsoft.com/office/drawing/2014/main" id="{1506E085-6A92-4E7F-8A05-A323A3E5E11A}"/>
                  </a:ext>
                </a:extLst>
              </p:cNvPr>
              <p:cNvSpPr/>
              <p:nvPr/>
            </p:nvSpPr>
            <p:spPr>
              <a:xfrm>
                <a:off x="121868" y="390798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8" name="Elipse 107">
                <a:extLst>
                  <a:ext uri="{FF2B5EF4-FFF2-40B4-BE49-F238E27FC236}">
                    <a16:creationId xmlns:a16="http://schemas.microsoft.com/office/drawing/2014/main" id="{1212747E-7242-4965-9DA4-929E41C6D9E7}"/>
                  </a:ext>
                </a:extLst>
              </p:cNvPr>
              <p:cNvSpPr/>
              <p:nvPr/>
            </p:nvSpPr>
            <p:spPr>
              <a:xfrm>
                <a:off x="121867" y="410151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0" name="Elipse 109">
                <a:extLst>
                  <a:ext uri="{FF2B5EF4-FFF2-40B4-BE49-F238E27FC236}">
                    <a16:creationId xmlns:a16="http://schemas.microsoft.com/office/drawing/2014/main" id="{AEEE6733-B8DB-4A76-A1EF-35918716BFAE}"/>
                  </a:ext>
                </a:extLst>
              </p:cNvPr>
              <p:cNvSpPr/>
              <p:nvPr/>
            </p:nvSpPr>
            <p:spPr>
              <a:xfrm>
                <a:off x="121867" y="429504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2" name="Elipse 111">
                <a:extLst>
                  <a:ext uri="{FF2B5EF4-FFF2-40B4-BE49-F238E27FC236}">
                    <a16:creationId xmlns:a16="http://schemas.microsoft.com/office/drawing/2014/main" id="{049B3706-E439-4954-A6A5-40C7B2714B0B}"/>
                  </a:ext>
                </a:extLst>
              </p:cNvPr>
              <p:cNvSpPr/>
              <p:nvPr/>
            </p:nvSpPr>
            <p:spPr>
              <a:xfrm>
                <a:off x="121867" y="446853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4" name="Elipse 113">
                <a:extLst>
                  <a:ext uri="{FF2B5EF4-FFF2-40B4-BE49-F238E27FC236}">
                    <a16:creationId xmlns:a16="http://schemas.microsoft.com/office/drawing/2014/main" id="{6324721C-3F31-47D7-9E44-60A4C321DE28}"/>
                  </a:ext>
                </a:extLst>
              </p:cNvPr>
              <p:cNvSpPr/>
              <p:nvPr/>
            </p:nvSpPr>
            <p:spPr>
              <a:xfrm>
                <a:off x="121866" y="4655227"/>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5" name="CuadroTexto 114">
                <a:extLst>
                  <a:ext uri="{FF2B5EF4-FFF2-40B4-BE49-F238E27FC236}">
                    <a16:creationId xmlns:a16="http://schemas.microsoft.com/office/drawing/2014/main" id="{25E92943-3F55-46FD-819B-08C437F114C6}"/>
                  </a:ext>
                </a:extLst>
              </p:cNvPr>
              <p:cNvSpPr txBox="1"/>
              <p:nvPr/>
            </p:nvSpPr>
            <p:spPr>
              <a:xfrm>
                <a:off x="3626811" y="3558005"/>
                <a:ext cx="4134570" cy="1277273"/>
              </a:xfrm>
              <a:prstGeom prst="rect">
                <a:avLst/>
              </a:prstGeom>
              <a:noFill/>
              <a:ln w="28575">
                <a:solidFill>
                  <a:srgbClr val="FF9999"/>
                </a:solidFill>
              </a:ln>
            </p:spPr>
            <p:txBody>
              <a:bodyPr wrap="square" rtlCol="0">
                <a:spAutoFit/>
              </a:bodyPr>
              <a:lstStyle/>
              <a:p>
                <a:pPr algn="ctr"/>
                <a:r>
                  <a:rPr lang="es-MX" sz="1100" b="1" dirty="0" smtClean="0">
                    <a:latin typeface="Comic Sans MS" panose="030F0702030302020204" pitchFamily="66" charset="0"/>
                  </a:rPr>
                  <a:t>Observaciones</a:t>
                </a:r>
              </a:p>
              <a:p>
                <a:pPr algn="just"/>
                <a:r>
                  <a:rPr lang="es-MX" sz="1100" dirty="0" smtClean="0">
                    <a:latin typeface="Comic Sans MS" panose="030F0702030302020204" pitchFamily="66" charset="0"/>
                  </a:rPr>
                  <a:t>El aprendizaje esperado se cumplió, pues los niños lograron relatar una historia de su propia creación. Las consignas no ocuparon un material concreto, fue mas que nada el audio de evidencia y el personaje que mas les gusto de la historia. El nivel de complejidad, considero que fue acorde a la edad y se aplicaron las actividades previamente planeadas.  </a:t>
                </a:r>
              </a:p>
            </p:txBody>
          </p:sp>
        </p:grpSp>
        <p:grpSp>
          <p:nvGrpSpPr>
            <p:cNvPr id="168" name="Grupo 167">
              <a:extLst>
                <a:ext uri="{FF2B5EF4-FFF2-40B4-BE49-F238E27FC236}">
                  <a16:creationId xmlns:a16="http://schemas.microsoft.com/office/drawing/2014/main" id="{BB09A73F-77AD-421C-9A12-1B07E4E28D91}"/>
                </a:ext>
              </a:extLst>
            </p:cNvPr>
            <p:cNvGrpSpPr/>
            <p:nvPr/>
          </p:nvGrpSpPr>
          <p:grpSpPr>
            <a:xfrm>
              <a:off x="0" y="5352851"/>
              <a:ext cx="8142075" cy="1392842"/>
              <a:chOff x="-106905" y="4811173"/>
              <a:chExt cx="8142075" cy="1392842"/>
            </a:xfrm>
          </p:grpSpPr>
          <p:grpSp>
            <p:nvGrpSpPr>
              <p:cNvPr id="116" name="Grupo 115">
                <a:extLst>
                  <a:ext uri="{FF2B5EF4-FFF2-40B4-BE49-F238E27FC236}">
                    <a16:creationId xmlns:a16="http://schemas.microsoft.com/office/drawing/2014/main" id="{86E20A7A-7587-4421-B56B-9A932A9F7109}"/>
                  </a:ext>
                </a:extLst>
              </p:cNvPr>
              <p:cNvGrpSpPr/>
              <p:nvPr/>
            </p:nvGrpSpPr>
            <p:grpSpPr>
              <a:xfrm>
                <a:off x="-106905" y="4811173"/>
                <a:ext cx="8142075" cy="414533"/>
                <a:chOff x="-91265" y="1649223"/>
                <a:chExt cx="8142075" cy="414533"/>
              </a:xfrm>
            </p:grpSpPr>
            <p:sp>
              <p:nvSpPr>
                <p:cNvPr id="117" name="Rectángulo 116">
                  <a:extLst>
                    <a:ext uri="{FF2B5EF4-FFF2-40B4-BE49-F238E27FC236}">
                      <a16:creationId xmlns:a16="http://schemas.microsoft.com/office/drawing/2014/main" id="{811F3B92-D7D1-4EAA-AF61-3E94D18C4AEE}"/>
                    </a:ext>
                  </a:extLst>
                </p:cNvPr>
                <p:cNvSpPr/>
                <p:nvPr/>
              </p:nvSpPr>
              <p:spPr>
                <a:xfrm>
                  <a:off x="-90086" y="1649223"/>
                  <a:ext cx="7777162" cy="369332"/>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8" name="CuadroTexto 117">
                  <a:extLst>
                    <a:ext uri="{FF2B5EF4-FFF2-40B4-BE49-F238E27FC236}">
                      <a16:creationId xmlns:a16="http://schemas.microsoft.com/office/drawing/2014/main" id="{1B9E0E7C-C94D-4D33-90C9-F83AE03AC5F1}"/>
                    </a:ext>
                  </a:extLst>
                </p:cNvPr>
                <p:cNvSpPr txBox="1"/>
                <p:nvPr/>
              </p:nvSpPr>
              <p:spPr>
                <a:xfrm>
                  <a:off x="-91265" y="1725202"/>
                  <a:ext cx="814207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Manifestaciones de los alumnos</a:t>
                  </a:r>
                </a:p>
              </p:txBody>
            </p:sp>
          </p:grpSp>
          <p:sp>
            <p:nvSpPr>
              <p:cNvPr id="122" name="CuadroTexto 121">
                <a:extLst>
                  <a:ext uri="{FF2B5EF4-FFF2-40B4-BE49-F238E27FC236}">
                    <a16:creationId xmlns:a16="http://schemas.microsoft.com/office/drawing/2014/main" id="{7C94A14D-3BCC-49E5-BA89-9E2AEF82C62C}"/>
                  </a:ext>
                </a:extLst>
              </p:cNvPr>
              <p:cNvSpPr txBox="1"/>
              <p:nvPr/>
            </p:nvSpPr>
            <p:spPr>
              <a:xfrm>
                <a:off x="-54750" y="5188352"/>
                <a:ext cx="3912051" cy="1015663"/>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Interés en las actividades</a:t>
                </a:r>
                <a:endParaRPr lang="es-MX" sz="1400" dirty="0">
                  <a:latin typeface="Comic Sans MS" panose="030F0702030302020204" pitchFamily="66" charset="0"/>
                </a:endParaRPr>
              </a:p>
              <a:p>
                <a:pPr algn="just"/>
                <a:r>
                  <a:rPr lang="es-MX" sz="1200" dirty="0">
                    <a:latin typeface="Comic Sans MS" panose="030F0702030302020204" pitchFamily="66" charset="0"/>
                  </a:rPr>
                  <a:t>Participación de la manera esperada</a:t>
                </a:r>
              </a:p>
              <a:p>
                <a:pPr algn="just"/>
                <a:r>
                  <a:rPr lang="es-MX" sz="1200" dirty="0">
                    <a:latin typeface="Comic Sans MS" panose="030F0702030302020204" pitchFamily="66" charset="0"/>
                  </a:rPr>
                  <a:t>Adaptación a la organización establecida</a:t>
                </a:r>
              </a:p>
              <a:p>
                <a:pPr algn="just"/>
                <a:r>
                  <a:rPr lang="es-MX" sz="1200" dirty="0">
                    <a:latin typeface="Comic Sans MS" panose="030F0702030302020204" pitchFamily="66" charset="0"/>
                  </a:rPr>
                  <a:t>Seguridad y cooperación al realizar las actividades</a:t>
                </a:r>
              </a:p>
            </p:txBody>
          </p:sp>
          <p:sp>
            <p:nvSpPr>
              <p:cNvPr id="126" name="CuadroTexto 125">
                <a:extLst>
                  <a:ext uri="{FF2B5EF4-FFF2-40B4-BE49-F238E27FC236}">
                    <a16:creationId xmlns:a16="http://schemas.microsoft.com/office/drawing/2014/main" id="{06161E3F-EC52-4DE5-966F-0CF0E691332C}"/>
                  </a:ext>
                </a:extLst>
              </p:cNvPr>
              <p:cNvSpPr txBox="1"/>
              <p:nvPr/>
            </p:nvSpPr>
            <p:spPr>
              <a:xfrm>
                <a:off x="3645357" y="5221690"/>
                <a:ext cx="3674654" cy="461665"/>
              </a:xfrm>
              <a:prstGeom prst="rect">
                <a:avLst/>
              </a:prstGeom>
              <a:noFill/>
            </p:spPr>
            <p:txBody>
              <a:bodyPr wrap="square" rtlCol="0">
                <a:spAutoFit/>
              </a:bodyPr>
              <a:lstStyle/>
              <a:p>
                <a:pPr algn="ctr"/>
                <a:r>
                  <a:rPr lang="es-MX" sz="1200" dirty="0">
                    <a:latin typeface="Comic Sans MS" panose="030F0702030302020204" pitchFamily="66" charset="0"/>
                  </a:rPr>
                  <a:t>Todos   Algunos  Pocos   Ninguno</a:t>
                </a:r>
              </a:p>
              <a:p>
                <a:pPr algn="ctr"/>
                <a:endParaRPr lang="es-MX" sz="1200" dirty="0">
                  <a:latin typeface="Comic Sans MS" panose="030F0702030302020204" pitchFamily="66" charset="0"/>
                </a:endParaRPr>
              </a:p>
            </p:txBody>
          </p:sp>
          <p:grpSp>
            <p:nvGrpSpPr>
              <p:cNvPr id="135" name="Grupo 134">
                <a:extLst>
                  <a:ext uri="{FF2B5EF4-FFF2-40B4-BE49-F238E27FC236}">
                    <a16:creationId xmlns:a16="http://schemas.microsoft.com/office/drawing/2014/main" id="{0B4F29DE-BDD1-4173-913A-6F69F59C290F}"/>
                  </a:ext>
                </a:extLst>
              </p:cNvPr>
              <p:cNvGrpSpPr/>
              <p:nvPr/>
            </p:nvGrpSpPr>
            <p:grpSpPr>
              <a:xfrm>
                <a:off x="4481792" y="5453154"/>
                <a:ext cx="1859730" cy="162160"/>
                <a:chOff x="4481792" y="5453154"/>
                <a:chExt cx="1859730" cy="162160"/>
              </a:xfrm>
            </p:grpSpPr>
            <p:sp>
              <p:nvSpPr>
                <p:cNvPr id="124" name="Elipse 123">
                  <a:extLst>
                    <a:ext uri="{FF2B5EF4-FFF2-40B4-BE49-F238E27FC236}">
                      <a16:creationId xmlns:a16="http://schemas.microsoft.com/office/drawing/2014/main" id="{B36A7C95-12EB-4981-AD16-F8766A33023B}"/>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8" name="Elipse 127">
                  <a:extLst>
                    <a:ext uri="{FF2B5EF4-FFF2-40B4-BE49-F238E27FC236}">
                      <a16:creationId xmlns:a16="http://schemas.microsoft.com/office/drawing/2014/main" id="{04898E7A-EFA5-4C5D-AA3E-E61854C86E67}"/>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0" name="Elipse 129">
                  <a:extLst>
                    <a:ext uri="{FF2B5EF4-FFF2-40B4-BE49-F238E27FC236}">
                      <a16:creationId xmlns:a16="http://schemas.microsoft.com/office/drawing/2014/main" id="{00F070BD-3F46-4F6C-A422-B589D0DB19D7}"/>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2" name="Elipse 131">
                  <a:extLst>
                    <a:ext uri="{FF2B5EF4-FFF2-40B4-BE49-F238E27FC236}">
                      <a16:creationId xmlns:a16="http://schemas.microsoft.com/office/drawing/2014/main" id="{1ADF766A-8C07-4C9C-954F-397B4C518373}"/>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36" name="Grupo 135">
                <a:extLst>
                  <a:ext uri="{FF2B5EF4-FFF2-40B4-BE49-F238E27FC236}">
                    <a16:creationId xmlns:a16="http://schemas.microsoft.com/office/drawing/2014/main" id="{0CAC7643-C6D9-4D4D-8809-A3E27B328AAE}"/>
                  </a:ext>
                </a:extLst>
              </p:cNvPr>
              <p:cNvGrpSpPr/>
              <p:nvPr/>
            </p:nvGrpSpPr>
            <p:grpSpPr>
              <a:xfrm>
                <a:off x="4481792" y="5644382"/>
                <a:ext cx="1859730" cy="162160"/>
                <a:chOff x="4481792" y="5453154"/>
                <a:chExt cx="1859730" cy="162160"/>
              </a:xfrm>
            </p:grpSpPr>
            <p:sp>
              <p:nvSpPr>
                <p:cNvPr id="137" name="Elipse 136">
                  <a:extLst>
                    <a:ext uri="{FF2B5EF4-FFF2-40B4-BE49-F238E27FC236}">
                      <a16:creationId xmlns:a16="http://schemas.microsoft.com/office/drawing/2014/main" id="{D15D9F78-4830-4046-8D9C-7475C18EEACF}"/>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8" name="Elipse 137">
                  <a:extLst>
                    <a:ext uri="{FF2B5EF4-FFF2-40B4-BE49-F238E27FC236}">
                      <a16:creationId xmlns:a16="http://schemas.microsoft.com/office/drawing/2014/main" id="{9106BBF0-3FDA-43EF-82D8-A91CE86F7BCC}"/>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9" name="Elipse 138">
                  <a:extLst>
                    <a:ext uri="{FF2B5EF4-FFF2-40B4-BE49-F238E27FC236}">
                      <a16:creationId xmlns:a16="http://schemas.microsoft.com/office/drawing/2014/main" id="{805C1B3D-B483-4E9A-BC43-3C3A34DCA29C}"/>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0" name="Elipse 139">
                  <a:extLst>
                    <a:ext uri="{FF2B5EF4-FFF2-40B4-BE49-F238E27FC236}">
                      <a16:creationId xmlns:a16="http://schemas.microsoft.com/office/drawing/2014/main" id="{5ACBF1CC-D4AC-4C8B-8889-428A29D11D7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41" name="Grupo 140">
                <a:extLst>
                  <a:ext uri="{FF2B5EF4-FFF2-40B4-BE49-F238E27FC236}">
                    <a16:creationId xmlns:a16="http://schemas.microsoft.com/office/drawing/2014/main" id="{7B87E0F1-93A8-4239-876A-2C91F55A3FB3}"/>
                  </a:ext>
                </a:extLst>
              </p:cNvPr>
              <p:cNvGrpSpPr/>
              <p:nvPr/>
            </p:nvGrpSpPr>
            <p:grpSpPr>
              <a:xfrm>
                <a:off x="4482433" y="5835610"/>
                <a:ext cx="1859730" cy="162160"/>
                <a:chOff x="4481792" y="5453154"/>
                <a:chExt cx="1859730" cy="162160"/>
              </a:xfrm>
            </p:grpSpPr>
            <p:sp>
              <p:nvSpPr>
                <p:cNvPr id="142" name="Elipse 141">
                  <a:extLst>
                    <a:ext uri="{FF2B5EF4-FFF2-40B4-BE49-F238E27FC236}">
                      <a16:creationId xmlns:a16="http://schemas.microsoft.com/office/drawing/2014/main" id="{A875E401-1E64-47E4-A54B-900C61A61677}"/>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3" name="Elipse 142">
                  <a:extLst>
                    <a:ext uri="{FF2B5EF4-FFF2-40B4-BE49-F238E27FC236}">
                      <a16:creationId xmlns:a16="http://schemas.microsoft.com/office/drawing/2014/main" id="{3DD59AD9-06DA-4644-919C-E7BC15F6BED6}"/>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4" name="Elipse 143">
                  <a:extLst>
                    <a:ext uri="{FF2B5EF4-FFF2-40B4-BE49-F238E27FC236}">
                      <a16:creationId xmlns:a16="http://schemas.microsoft.com/office/drawing/2014/main" id="{6DDE1CF7-489F-47CF-8241-BA4E200CF4FA}"/>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5" name="Elipse 144">
                  <a:extLst>
                    <a:ext uri="{FF2B5EF4-FFF2-40B4-BE49-F238E27FC236}">
                      <a16:creationId xmlns:a16="http://schemas.microsoft.com/office/drawing/2014/main" id="{5B84455B-4FC9-4372-B777-94DDE7FE150E}"/>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46" name="Grupo 145">
                <a:extLst>
                  <a:ext uri="{FF2B5EF4-FFF2-40B4-BE49-F238E27FC236}">
                    <a16:creationId xmlns:a16="http://schemas.microsoft.com/office/drawing/2014/main" id="{77951E04-423C-44AE-A9B2-24095C4C5B28}"/>
                  </a:ext>
                </a:extLst>
              </p:cNvPr>
              <p:cNvGrpSpPr/>
              <p:nvPr/>
            </p:nvGrpSpPr>
            <p:grpSpPr>
              <a:xfrm>
                <a:off x="4482817" y="6023918"/>
                <a:ext cx="1859730" cy="162160"/>
                <a:chOff x="4481792" y="5453154"/>
                <a:chExt cx="1859730" cy="162160"/>
              </a:xfrm>
            </p:grpSpPr>
            <p:sp>
              <p:nvSpPr>
                <p:cNvPr id="147" name="Elipse 146">
                  <a:extLst>
                    <a:ext uri="{FF2B5EF4-FFF2-40B4-BE49-F238E27FC236}">
                      <a16:creationId xmlns:a16="http://schemas.microsoft.com/office/drawing/2014/main" id="{EAE223AD-9981-454B-AC0F-D9BD55EC710C}"/>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8" name="Elipse 147">
                  <a:extLst>
                    <a:ext uri="{FF2B5EF4-FFF2-40B4-BE49-F238E27FC236}">
                      <a16:creationId xmlns:a16="http://schemas.microsoft.com/office/drawing/2014/main" id="{A020B64C-03E0-4C7A-BBB0-B1EB17ACCB9A}"/>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9" name="Elipse 148">
                  <a:extLst>
                    <a:ext uri="{FF2B5EF4-FFF2-40B4-BE49-F238E27FC236}">
                      <a16:creationId xmlns:a16="http://schemas.microsoft.com/office/drawing/2014/main" id="{CFEEB593-1C3D-4D7F-A633-27ED6ECE17BF}"/>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0" name="Elipse 149">
                  <a:extLst>
                    <a:ext uri="{FF2B5EF4-FFF2-40B4-BE49-F238E27FC236}">
                      <a16:creationId xmlns:a16="http://schemas.microsoft.com/office/drawing/2014/main" id="{C42090CB-1504-4391-B330-728BEC78AAC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nvGrpSpPr>
            <p:cNvPr id="151" name="Grupo 150">
              <a:extLst>
                <a:ext uri="{FF2B5EF4-FFF2-40B4-BE49-F238E27FC236}">
                  <a16:creationId xmlns:a16="http://schemas.microsoft.com/office/drawing/2014/main" id="{E3FB72F6-392F-40AB-A175-66BC4FD1180C}"/>
                </a:ext>
              </a:extLst>
            </p:cNvPr>
            <p:cNvGrpSpPr/>
            <p:nvPr/>
          </p:nvGrpSpPr>
          <p:grpSpPr>
            <a:xfrm>
              <a:off x="-40004" y="6773416"/>
              <a:ext cx="8066405" cy="358362"/>
              <a:chOff x="-128950" y="1710038"/>
              <a:chExt cx="8066405" cy="358362"/>
            </a:xfrm>
          </p:grpSpPr>
          <p:sp>
            <p:nvSpPr>
              <p:cNvPr id="152" name="Rectángulo 151">
                <a:extLst>
                  <a:ext uri="{FF2B5EF4-FFF2-40B4-BE49-F238E27FC236}">
                    <a16:creationId xmlns:a16="http://schemas.microsoft.com/office/drawing/2014/main" id="{8BFA794B-7B5C-4B21-A452-F05082E198A2}"/>
                  </a:ext>
                </a:extLst>
              </p:cNvPr>
              <p:cNvSpPr/>
              <p:nvPr/>
            </p:nvSpPr>
            <p:spPr>
              <a:xfrm>
                <a:off x="-117778" y="1710038"/>
                <a:ext cx="7844864" cy="358362"/>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3" name="CuadroTexto 152">
                <a:extLst>
                  <a:ext uri="{FF2B5EF4-FFF2-40B4-BE49-F238E27FC236}">
                    <a16:creationId xmlns:a16="http://schemas.microsoft.com/office/drawing/2014/main" id="{B6E65149-4C4C-4DA3-BBD4-37E7A7D3A7A0}"/>
                  </a:ext>
                </a:extLst>
              </p:cNvPr>
              <p:cNvSpPr txBox="1"/>
              <p:nvPr/>
            </p:nvSpPr>
            <p:spPr>
              <a:xfrm>
                <a:off x="-128950" y="1725138"/>
                <a:ext cx="806640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Autoevaluación</a:t>
                </a:r>
              </a:p>
            </p:txBody>
          </p:sp>
        </p:grpSp>
        <p:sp>
          <p:nvSpPr>
            <p:cNvPr id="155" name="CuadroTexto 154">
              <a:extLst>
                <a:ext uri="{FF2B5EF4-FFF2-40B4-BE49-F238E27FC236}">
                  <a16:creationId xmlns:a16="http://schemas.microsoft.com/office/drawing/2014/main" id="{6718D8D3-202C-4CDB-8F60-21504AA6438C}"/>
                </a:ext>
              </a:extLst>
            </p:cNvPr>
            <p:cNvSpPr txBox="1"/>
            <p:nvPr/>
          </p:nvSpPr>
          <p:spPr>
            <a:xfrm>
              <a:off x="28833" y="7032794"/>
              <a:ext cx="5831687" cy="1384995"/>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Rescato los conocimientos previos</a:t>
              </a:r>
              <a:endParaRPr lang="es-MX" sz="1400" dirty="0">
                <a:latin typeface="Comic Sans MS" panose="030F0702030302020204" pitchFamily="66" charset="0"/>
              </a:endParaRPr>
            </a:p>
            <a:p>
              <a:pPr algn="just"/>
              <a:r>
                <a:rPr lang="es-MX" sz="1200" dirty="0">
                  <a:latin typeface="Comic Sans MS" panose="030F0702030302020204" pitchFamily="66" charset="0"/>
                </a:rPr>
                <a:t>Identifico y actúa conforme a las necesidades e intereses de los alumnos  </a:t>
              </a:r>
            </a:p>
            <a:p>
              <a:pPr algn="just"/>
              <a:r>
                <a:rPr lang="es-MX" sz="1200" dirty="0">
                  <a:latin typeface="Comic Sans MS" panose="030F0702030302020204" pitchFamily="66" charset="0"/>
                </a:rPr>
                <a:t>Fomento la participación de todos los alumnos </a:t>
              </a:r>
            </a:p>
            <a:p>
              <a:pPr algn="just"/>
              <a:r>
                <a:rPr lang="es-MX" sz="1200" dirty="0">
                  <a:latin typeface="Comic Sans MS" panose="030F0702030302020204" pitchFamily="66" charset="0"/>
                </a:rPr>
                <a:t>Otorgo consignas claras</a:t>
              </a:r>
            </a:p>
            <a:p>
              <a:pPr algn="just"/>
              <a:r>
                <a:rPr lang="es-MX" sz="1200" dirty="0">
                  <a:latin typeface="Comic Sans MS" panose="030F0702030302020204" pitchFamily="66" charset="0"/>
                </a:rPr>
                <a:t>Intervengo adecuadamente</a:t>
              </a:r>
            </a:p>
            <a:p>
              <a:pPr algn="just"/>
              <a:r>
                <a:rPr lang="es-MX" sz="1200" dirty="0">
                  <a:latin typeface="Comic Sans MS" panose="030F0702030302020204" pitchFamily="66" charset="0"/>
                </a:rPr>
                <a:t>Fomento la autonomía de los alumnos </a:t>
              </a:r>
            </a:p>
          </p:txBody>
        </p:sp>
        <p:grpSp>
          <p:nvGrpSpPr>
            <p:cNvPr id="202" name="Grupo 201">
              <a:extLst>
                <a:ext uri="{FF2B5EF4-FFF2-40B4-BE49-F238E27FC236}">
                  <a16:creationId xmlns:a16="http://schemas.microsoft.com/office/drawing/2014/main" id="{F323BF70-7EB4-430E-8E9D-EF851C22D91D}"/>
                </a:ext>
              </a:extLst>
            </p:cNvPr>
            <p:cNvGrpSpPr/>
            <p:nvPr/>
          </p:nvGrpSpPr>
          <p:grpSpPr>
            <a:xfrm>
              <a:off x="5378995" y="7091750"/>
              <a:ext cx="2255371" cy="1332960"/>
              <a:chOff x="5319913" y="7568918"/>
              <a:chExt cx="2255371" cy="1332960"/>
            </a:xfrm>
          </p:grpSpPr>
          <p:sp>
            <p:nvSpPr>
              <p:cNvPr id="161" name="CuadroTexto 160">
                <a:extLst>
                  <a:ext uri="{FF2B5EF4-FFF2-40B4-BE49-F238E27FC236}">
                    <a16:creationId xmlns:a16="http://schemas.microsoft.com/office/drawing/2014/main" id="{101E8FF4-B621-48FA-A3D7-D90BB0502AC4}"/>
                  </a:ext>
                </a:extLst>
              </p:cNvPr>
              <p:cNvSpPr txBox="1"/>
              <p:nvPr/>
            </p:nvSpPr>
            <p:spPr>
              <a:xfrm>
                <a:off x="5319913" y="7568918"/>
                <a:ext cx="2255371" cy="461665"/>
              </a:xfrm>
              <a:prstGeom prst="rect">
                <a:avLst/>
              </a:prstGeom>
              <a:noFill/>
            </p:spPr>
            <p:txBody>
              <a:bodyPr wrap="square" rtlCol="0">
                <a:spAutoFit/>
              </a:bodyPr>
              <a:lstStyle/>
              <a:p>
                <a:pPr algn="ctr"/>
                <a:r>
                  <a:rPr lang="es-MX" sz="1200" dirty="0">
                    <a:latin typeface="Comic Sans MS" panose="030F0702030302020204" pitchFamily="66" charset="0"/>
                  </a:rPr>
                  <a:t>     Si            No   </a:t>
                </a:r>
              </a:p>
              <a:p>
                <a:pPr algn="ctr"/>
                <a:endParaRPr lang="es-MX" sz="1200" dirty="0">
                  <a:latin typeface="Comic Sans MS" panose="030F0702030302020204" pitchFamily="66" charset="0"/>
                </a:endParaRPr>
              </a:p>
            </p:txBody>
          </p:sp>
          <p:grpSp>
            <p:nvGrpSpPr>
              <p:cNvPr id="201" name="Grupo 200">
                <a:extLst>
                  <a:ext uri="{FF2B5EF4-FFF2-40B4-BE49-F238E27FC236}">
                    <a16:creationId xmlns:a16="http://schemas.microsoft.com/office/drawing/2014/main" id="{6C41977E-8F35-4BB6-9FB6-060C1D447201}"/>
                  </a:ext>
                </a:extLst>
              </p:cNvPr>
              <p:cNvGrpSpPr/>
              <p:nvPr/>
            </p:nvGrpSpPr>
            <p:grpSpPr>
              <a:xfrm>
                <a:off x="6120124" y="7772965"/>
                <a:ext cx="876598" cy="1128913"/>
                <a:chOff x="6128376" y="7763339"/>
                <a:chExt cx="876598" cy="1128913"/>
              </a:xfrm>
            </p:grpSpPr>
            <p:grpSp>
              <p:nvGrpSpPr>
                <p:cNvPr id="171" name="Grupo 170">
                  <a:extLst>
                    <a:ext uri="{FF2B5EF4-FFF2-40B4-BE49-F238E27FC236}">
                      <a16:creationId xmlns:a16="http://schemas.microsoft.com/office/drawing/2014/main" id="{B4DEC5E0-F6BB-4A34-A803-6D536089621A}"/>
                    </a:ext>
                  </a:extLst>
                </p:cNvPr>
                <p:cNvGrpSpPr/>
                <p:nvPr/>
              </p:nvGrpSpPr>
              <p:grpSpPr>
                <a:xfrm>
                  <a:off x="6135240" y="7763339"/>
                  <a:ext cx="860093" cy="166455"/>
                  <a:chOff x="6014569" y="7907624"/>
                  <a:chExt cx="860093" cy="166455"/>
                </a:xfrm>
              </p:grpSpPr>
              <p:sp>
                <p:nvSpPr>
                  <p:cNvPr id="165" name="Elipse 164">
                    <a:extLst>
                      <a:ext uri="{FF2B5EF4-FFF2-40B4-BE49-F238E27FC236}">
                        <a16:creationId xmlns:a16="http://schemas.microsoft.com/office/drawing/2014/main" id="{FE1FD20A-6ED7-4845-8B11-A1EC792790C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6" name="Elipse 165">
                    <a:extLst>
                      <a:ext uri="{FF2B5EF4-FFF2-40B4-BE49-F238E27FC236}">
                        <a16:creationId xmlns:a16="http://schemas.microsoft.com/office/drawing/2014/main" id="{5D71AD41-6D0E-4CDB-B05D-3B103104F30C}"/>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2" name="Grupo 171">
                  <a:extLst>
                    <a:ext uri="{FF2B5EF4-FFF2-40B4-BE49-F238E27FC236}">
                      <a16:creationId xmlns:a16="http://schemas.microsoft.com/office/drawing/2014/main" id="{6D934AB1-45F3-45B0-ADEB-632522282A96}"/>
                    </a:ext>
                  </a:extLst>
                </p:cNvPr>
                <p:cNvGrpSpPr/>
                <p:nvPr/>
              </p:nvGrpSpPr>
              <p:grpSpPr>
                <a:xfrm>
                  <a:off x="6144881" y="7952948"/>
                  <a:ext cx="860093" cy="166455"/>
                  <a:chOff x="6014569" y="7907624"/>
                  <a:chExt cx="860093" cy="166455"/>
                </a:xfrm>
              </p:grpSpPr>
              <p:sp>
                <p:nvSpPr>
                  <p:cNvPr id="173" name="Elipse 172">
                    <a:extLst>
                      <a:ext uri="{FF2B5EF4-FFF2-40B4-BE49-F238E27FC236}">
                        <a16:creationId xmlns:a16="http://schemas.microsoft.com/office/drawing/2014/main" id="{E5A1820A-225E-426C-BB18-42E8BAA0D93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4" name="Elipse 173">
                    <a:extLst>
                      <a:ext uri="{FF2B5EF4-FFF2-40B4-BE49-F238E27FC236}">
                        <a16:creationId xmlns:a16="http://schemas.microsoft.com/office/drawing/2014/main" id="{059BFFE8-E129-4AA5-883A-6A52AC975154}"/>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5" name="Grupo 174">
                  <a:extLst>
                    <a:ext uri="{FF2B5EF4-FFF2-40B4-BE49-F238E27FC236}">
                      <a16:creationId xmlns:a16="http://schemas.microsoft.com/office/drawing/2014/main" id="{903AAAAF-062F-4F3F-93D0-FB8734EFD06E}"/>
                    </a:ext>
                  </a:extLst>
                </p:cNvPr>
                <p:cNvGrpSpPr/>
                <p:nvPr/>
              </p:nvGrpSpPr>
              <p:grpSpPr>
                <a:xfrm>
                  <a:off x="6128376" y="8146749"/>
                  <a:ext cx="860093" cy="166455"/>
                  <a:chOff x="6014569" y="7907624"/>
                  <a:chExt cx="860093" cy="166455"/>
                </a:xfrm>
              </p:grpSpPr>
              <p:sp>
                <p:nvSpPr>
                  <p:cNvPr id="176" name="Elipse 175">
                    <a:extLst>
                      <a:ext uri="{FF2B5EF4-FFF2-40B4-BE49-F238E27FC236}">
                        <a16:creationId xmlns:a16="http://schemas.microsoft.com/office/drawing/2014/main" id="{5628CDCD-EA35-4E0D-A852-C8D40DB87C60}"/>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7" name="Elipse 176">
                    <a:extLst>
                      <a:ext uri="{FF2B5EF4-FFF2-40B4-BE49-F238E27FC236}">
                        <a16:creationId xmlns:a16="http://schemas.microsoft.com/office/drawing/2014/main" id="{95FD5684-4773-460F-A507-B282D920AB05}"/>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8" name="Grupo 177">
                  <a:extLst>
                    <a:ext uri="{FF2B5EF4-FFF2-40B4-BE49-F238E27FC236}">
                      <a16:creationId xmlns:a16="http://schemas.microsoft.com/office/drawing/2014/main" id="{68A79C76-CFC4-46B5-B524-B113AE261797}"/>
                    </a:ext>
                  </a:extLst>
                </p:cNvPr>
                <p:cNvGrpSpPr/>
                <p:nvPr/>
              </p:nvGrpSpPr>
              <p:grpSpPr>
                <a:xfrm>
                  <a:off x="6135240" y="8339765"/>
                  <a:ext cx="860093" cy="166455"/>
                  <a:chOff x="6014569" y="7907624"/>
                  <a:chExt cx="860093" cy="166455"/>
                </a:xfrm>
              </p:grpSpPr>
              <p:sp>
                <p:nvSpPr>
                  <p:cNvPr id="179" name="Elipse 178">
                    <a:extLst>
                      <a:ext uri="{FF2B5EF4-FFF2-40B4-BE49-F238E27FC236}">
                        <a16:creationId xmlns:a16="http://schemas.microsoft.com/office/drawing/2014/main" id="{2CBBDFBE-EB0C-41CC-A88B-D5A80720590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0" name="Elipse 179">
                    <a:extLst>
                      <a:ext uri="{FF2B5EF4-FFF2-40B4-BE49-F238E27FC236}">
                        <a16:creationId xmlns:a16="http://schemas.microsoft.com/office/drawing/2014/main" id="{7D157F79-D910-4D52-8F42-75F981207E22}"/>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1" name="Grupo 180">
                  <a:extLst>
                    <a:ext uri="{FF2B5EF4-FFF2-40B4-BE49-F238E27FC236}">
                      <a16:creationId xmlns:a16="http://schemas.microsoft.com/office/drawing/2014/main" id="{1A443DDB-ACFE-4675-ABFF-E3444529CF83}"/>
                    </a:ext>
                  </a:extLst>
                </p:cNvPr>
                <p:cNvGrpSpPr/>
                <p:nvPr/>
              </p:nvGrpSpPr>
              <p:grpSpPr>
                <a:xfrm>
                  <a:off x="6135240" y="8532781"/>
                  <a:ext cx="860093" cy="166455"/>
                  <a:chOff x="6014569" y="7907624"/>
                  <a:chExt cx="860093" cy="166455"/>
                </a:xfrm>
              </p:grpSpPr>
              <p:sp>
                <p:nvSpPr>
                  <p:cNvPr id="182" name="Elipse 181">
                    <a:extLst>
                      <a:ext uri="{FF2B5EF4-FFF2-40B4-BE49-F238E27FC236}">
                        <a16:creationId xmlns:a16="http://schemas.microsoft.com/office/drawing/2014/main" id="{E7A56ADF-EACC-40C7-9184-0E3F0740A45D}"/>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3" name="Elipse 182">
                    <a:extLst>
                      <a:ext uri="{FF2B5EF4-FFF2-40B4-BE49-F238E27FC236}">
                        <a16:creationId xmlns:a16="http://schemas.microsoft.com/office/drawing/2014/main" id="{1973D5AE-4FF3-41F8-A147-1A0EDB4CCABB}"/>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4" name="Grupo 183">
                  <a:extLst>
                    <a:ext uri="{FF2B5EF4-FFF2-40B4-BE49-F238E27FC236}">
                      <a16:creationId xmlns:a16="http://schemas.microsoft.com/office/drawing/2014/main" id="{A0DD16A7-4851-49C7-AD7E-6396DE84D217}"/>
                    </a:ext>
                  </a:extLst>
                </p:cNvPr>
                <p:cNvGrpSpPr/>
                <p:nvPr/>
              </p:nvGrpSpPr>
              <p:grpSpPr>
                <a:xfrm>
                  <a:off x="6135240" y="8725797"/>
                  <a:ext cx="860093" cy="166455"/>
                  <a:chOff x="6014569" y="7907624"/>
                  <a:chExt cx="860093" cy="166455"/>
                </a:xfrm>
              </p:grpSpPr>
              <p:sp>
                <p:nvSpPr>
                  <p:cNvPr id="185" name="Elipse 184">
                    <a:extLst>
                      <a:ext uri="{FF2B5EF4-FFF2-40B4-BE49-F238E27FC236}">
                        <a16:creationId xmlns:a16="http://schemas.microsoft.com/office/drawing/2014/main" id="{A25605AE-999C-4A5F-B9C0-9B6032B44867}"/>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6" name="Elipse 185">
                    <a:extLst>
                      <a:ext uri="{FF2B5EF4-FFF2-40B4-BE49-F238E27FC236}">
                        <a16:creationId xmlns:a16="http://schemas.microsoft.com/office/drawing/2014/main" id="{FA69E7DF-4506-4800-9CFD-AB1AC1E70A37}"/>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sp>
          <p:nvSpPr>
            <p:cNvPr id="187" name="Rectángulo: esquinas redondeadas 186">
              <a:extLst>
                <a:ext uri="{FF2B5EF4-FFF2-40B4-BE49-F238E27FC236}">
                  <a16:creationId xmlns:a16="http://schemas.microsoft.com/office/drawing/2014/main" id="{2C0AD05E-6371-492F-9992-C11F91DAC77B}"/>
                </a:ext>
              </a:extLst>
            </p:cNvPr>
            <p:cNvSpPr/>
            <p:nvPr/>
          </p:nvSpPr>
          <p:spPr>
            <a:xfrm>
              <a:off x="31515" y="8404739"/>
              <a:ext cx="3829905" cy="1485112"/>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0" name="CuadroTexto 189">
              <a:extLst>
                <a:ext uri="{FF2B5EF4-FFF2-40B4-BE49-F238E27FC236}">
                  <a16:creationId xmlns:a16="http://schemas.microsoft.com/office/drawing/2014/main" id="{325B8F71-AFA8-4D1C-8817-B3B06A563118}"/>
                </a:ext>
              </a:extLst>
            </p:cNvPr>
            <p:cNvSpPr txBox="1"/>
            <p:nvPr/>
          </p:nvSpPr>
          <p:spPr>
            <a:xfrm>
              <a:off x="133838" y="8490421"/>
              <a:ext cx="3553735" cy="1384995"/>
            </a:xfrm>
            <a:prstGeom prst="rect">
              <a:avLst/>
            </a:prstGeom>
            <a:noFill/>
          </p:spPr>
          <p:txBody>
            <a:bodyPr wrap="square" rtlCol="0">
              <a:spAutoFit/>
            </a:bodyPr>
            <a:lstStyle/>
            <a:p>
              <a:pPr algn="ctr"/>
              <a:r>
                <a:rPr lang="es-MX" sz="1200" dirty="0" smtClean="0">
                  <a:latin typeface="Comic Sans MS" panose="030F0702030302020204" pitchFamily="66" charset="0"/>
                </a:rPr>
                <a:t>Logros</a:t>
              </a:r>
            </a:p>
            <a:p>
              <a:pPr algn="just"/>
              <a:r>
                <a:rPr lang="es-MX" sz="1200" dirty="0" smtClean="0">
                  <a:latin typeface="Comic Sans MS" panose="030F0702030302020204" pitchFamily="66" charset="0"/>
                </a:rPr>
                <a:t>La actividad fue mas dinámica y los niños utilizaron su imaginación y creatividad al relatar las historias que ellos mismos inventaron. De acuerdo con Justo y Martínez (2009) las historias infantiles permiten que los niños interpreten desde su mundo interior, </a:t>
              </a:r>
            </a:p>
          </p:txBody>
        </p:sp>
        <p:sp>
          <p:nvSpPr>
            <p:cNvPr id="194" name="Rectángulo: esquinas redondeadas 193">
              <a:extLst>
                <a:ext uri="{FF2B5EF4-FFF2-40B4-BE49-F238E27FC236}">
                  <a16:creationId xmlns:a16="http://schemas.microsoft.com/office/drawing/2014/main" id="{9AB7BEDB-7556-441A-9B5B-EEF117C2E971}"/>
                </a:ext>
              </a:extLst>
            </p:cNvPr>
            <p:cNvSpPr/>
            <p:nvPr/>
          </p:nvSpPr>
          <p:spPr>
            <a:xfrm>
              <a:off x="3896601" y="8451271"/>
              <a:ext cx="3829905" cy="1457700"/>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96" name="CuadroTexto 195">
              <a:extLst>
                <a:ext uri="{FF2B5EF4-FFF2-40B4-BE49-F238E27FC236}">
                  <a16:creationId xmlns:a16="http://schemas.microsoft.com/office/drawing/2014/main" id="{3E8B0A84-AA2E-44B9-9328-AF2D69544E7C}"/>
                </a:ext>
              </a:extLst>
            </p:cNvPr>
            <p:cNvSpPr txBox="1"/>
            <p:nvPr/>
          </p:nvSpPr>
          <p:spPr>
            <a:xfrm>
              <a:off x="4080631" y="8474478"/>
              <a:ext cx="3553735" cy="1384995"/>
            </a:xfrm>
            <a:prstGeom prst="rect">
              <a:avLst/>
            </a:prstGeom>
            <a:noFill/>
          </p:spPr>
          <p:txBody>
            <a:bodyPr wrap="square" rtlCol="0">
              <a:spAutoFit/>
            </a:bodyPr>
            <a:lstStyle/>
            <a:p>
              <a:pPr algn="ctr"/>
              <a:r>
                <a:rPr lang="es-MX" sz="1200" dirty="0" smtClean="0">
                  <a:latin typeface="Comic Sans MS" panose="030F0702030302020204" pitchFamily="66" charset="0"/>
                </a:rPr>
                <a:t>Dificultades</a:t>
              </a:r>
            </a:p>
            <a:p>
              <a:pPr algn="just"/>
              <a:r>
                <a:rPr lang="es-MX" sz="1200" dirty="0" smtClean="0">
                  <a:latin typeface="Comic Sans MS" panose="030F0702030302020204" pitchFamily="66" charset="0"/>
                </a:rPr>
                <a:t>Debido a que no se están llevando a cabo las clases presenciales, los niños no pueden interactuar entre ellos y desaparece un poco la motivación. No existe la interacción con sus compañeros y en cambio esto permitiría el desarrollo de sus procesos de pensamiento, </a:t>
              </a:r>
            </a:p>
          </p:txBody>
        </p:sp>
      </p:grpSp>
      <p:pic>
        <p:nvPicPr>
          <p:cNvPr id="4" name="Imagen 3" descr="Imagen que contiene muñeca, juguete, dibujo&#10;&#10;Descripción generada automáticamente">
            <a:extLst>
              <a:ext uri="{FF2B5EF4-FFF2-40B4-BE49-F238E27FC236}">
                <a16:creationId xmlns:a16="http://schemas.microsoft.com/office/drawing/2014/main" id="{E22C5A1D-3DD3-4491-BA78-9B902ABAC39F}"/>
              </a:ext>
            </a:extLst>
          </p:cNvPr>
          <p:cNvPicPr>
            <a:picLocks noChangeAspect="1"/>
          </p:cNvPicPr>
          <p:nvPr/>
        </p:nvPicPr>
        <p:blipFill>
          <a:blip r:embed="rId7" cstate="hqprint">
            <a:extLst>
              <a:ext uri="{28A0092B-C50C-407E-A947-70E740481C1C}">
                <a14:useLocalDpi xmlns:a14="http://schemas.microsoft.com/office/drawing/2010/main" val="0"/>
              </a:ext>
            </a:extLst>
          </a:blip>
          <a:stretch>
            <a:fillRect/>
          </a:stretch>
        </p:blipFill>
        <p:spPr>
          <a:xfrm>
            <a:off x="6755877" y="57424"/>
            <a:ext cx="637841" cy="1214826"/>
          </a:xfrm>
          <a:prstGeom prst="rect">
            <a:avLst/>
          </a:prstGeom>
        </p:spPr>
      </p:pic>
      <p:pic>
        <p:nvPicPr>
          <p:cNvPr id="7" name="Imagen 6"/>
          <p:cNvPicPr>
            <a:picLocks noChangeAspect="1"/>
          </p:cNvPicPr>
          <p:nvPr/>
        </p:nvPicPr>
        <p:blipFill rotWithShape="1">
          <a:blip r:embed="rId8"/>
          <a:srcRect l="27213" t="6310" r="22622" b="36847"/>
          <a:stretch/>
        </p:blipFill>
        <p:spPr>
          <a:xfrm>
            <a:off x="479428" y="2019552"/>
            <a:ext cx="881849" cy="1052528"/>
          </a:xfrm>
          <a:prstGeom prst="rect">
            <a:avLst/>
          </a:prstGeom>
        </p:spPr>
      </p:pic>
      <p:pic>
        <p:nvPicPr>
          <p:cNvPr id="17" name="Imagen 16"/>
          <p:cNvPicPr>
            <a:picLocks noChangeAspect="1"/>
          </p:cNvPicPr>
          <p:nvPr/>
        </p:nvPicPr>
        <p:blipFill rotWithShape="1">
          <a:blip r:embed="rId8"/>
          <a:srcRect l="16434" t="11242" r="23154" b="31405"/>
          <a:stretch/>
        </p:blipFill>
        <p:spPr>
          <a:xfrm>
            <a:off x="2903925" y="2923330"/>
            <a:ext cx="836091" cy="752502"/>
          </a:xfrm>
          <a:prstGeom prst="rect">
            <a:avLst/>
          </a:prstGeom>
        </p:spPr>
      </p:pic>
      <p:pic>
        <p:nvPicPr>
          <p:cNvPr id="20" name="Imagen 19"/>
          <p:cNvPicPr>
            <a:picLocks noChangeAspect="1"/>
          </p:cNvPicPr>
          <p:nvPr/>
        </p:nvPicPr>
        <p:blipFill>
          <a:blip r:embed="rId8"/>
          <a:stretch>
            <a:fillRect/>
          </a:stretch>
        </p:blipFill>
        <p:spPr>
          <a:xfrm>
            <a:off x="1165712" y="527480"/>
            <a:ext cx="914479" cy="963251"/>
          </a:xfrm>
          <a:prstGeom prst="rect">
            <a:avLst/>
          </a:prstGeom>
        </p:spPr>
      </p:pic>
      <p:pic>
        <p:nvPicPr>
          <p:cNvPr id="157" name="Imagen 156"/>
          <p:cNvPicPr>
            <a:picLocks noChangeAspect="1"/>
          </p:cNvPicPr>
          <p:nvPr/>
        </p:nvPicPr>
        <p:blipFill rotWithShape="1">
          <a:blip r:embed="rId8"/>
          <a:srcRect l="16434" t="11242" r="23154" b="31405"/>
          <a:stretch/>
        </p:blipFill>
        <p:spPr>
          <a:xfrm>
            <a:off x="56530" y="3984060"/>
            <a:ext cx="359855" cy="359854"/>
          </a:xfrm>
          <a:prstGeom prst="rect">
            <a:avLst/>
          </a:prstGeom>
        </p:spPr>
      </p:pic>
      <p:pic>
        <p:nvPicPr>
          <p:cNvPr id="158" name="Imagen 157"/>
          <p:cNvPicPr>
            <a:picLocks noChangeAspect="1"/>
          </p:cNvPicPr>
          <p:nvPr/>
        </p:nvPicPr>
        <p:blipFill rotWithShape="1">
          <a:blip r:embed="rId8"/>
          <a:srcRect l="16434" t="11242" r="23154" b="31405"/>
          <a:stretch/>
        </p:blipFill>
        <p:spPr>
          <a:xfrm>
            <a:off x="56530" y="4402714"/>
            <a:ext cx="359855" cy="359854"/>
          </a:xfrm>
          <a:prstGeom prst="rect">
            <a:avLst/>
          </a:prstGeom>
        </p:spPr>
      </p:pic>
      <p:pic>
        <p:nvPicPr>
          <p:cNvPr id="159" name="Imagen 158"/>
          <p:cNvPicPr>
            <a:picLocks noChangeAspect="1"/>
          </p:cNvPicPr>
          <p:nvPr/>
        </p:nvPicPr>
        <p:blipFill rotWithShape="1">
          <a:blip r:embed="rId8"/>
          <a:srcRect l="16434" t="11242" r="23154" b="31405"/>
          <a:stretch/>
        </p:blipFill>
        <p:spPr>
          <a:xfrm>
            <a:off x="48967" y="4613767"/>
            <a:ext cx="359855" cy="359854"/>
          </a:xfrm>
          <a:prstGeom prst="rect">
            <a:avLst/>
          </a:prstGeom>
        </p:spPr>
      </p:pic>
      <p:pic>
        <p:nvPicPr>
          <p:cNvPr id="160" name="Imagen 159"/>
          <p:cNvPicPr>
            <a:picLocks noChangeAspect="1"/>
          </p:cNvPicPr>
          <p:nvPr/>
        </p:nvPicPr>
        <p:blipFill rotWithShape="1">
          <a:blip r:embed="rId8"/>
          <a:srcRect l="16434" t="11242" r="23154" b="31405"/>
          <a:stretch/>
        </p:blipFill>
        <p:spPr>
          <a:xfrm>
            <a:off x="56530" y="4798324"/>
            <a:ext cx="359855" cy="359854"/>
          </a:xfrm>
          <a:prstGeom prst="rect">
            <a:avLst/>
          </a:prstGeom>
        </p:spPr>
      </p:pic>
      <p:pic>
        <p:nvPicPr>
          <p:cNvPr id="162" name="Imagen 161"/>
          <p:cNvPicPr>
            <a:picLocks noChangeAspect="1"/>
          </p:cNvPicPr>
          <p:nvPr/>
        </p:nvPicPr>
        <p:blipFill rotWithShape="1">
          <a:blip r:embed="rId8"/>
          <a:srcRect l="16434" t="11242" r="23154" b="31405"/>
          <a:stretch/>
        </p:blipFill>
        <p:spPr>
          <a:xfrm>
            <a:off x="53200" y="4212884"/>
            <a:ext cx="359855" cy="359854"/>
          </a:xfrm>
          <a:prstGeom prst="rect">
            <a:avLst/>
          </a:prstGeom>
        </p:spPr>
      </p:pic>
      <p:pic>
        <p:nvPicPr>
          <p:cNvPr id="163" name="Imagen 162"/>
          <p:cNvPicPr>
            <a:picLocks noChangeAspect="1"/>
          </p:cNvPicPr>
          <p:nvPr/>
        </p:nvPicPr>
        <p:blipFill rotWithShape="1">
          <a:blip r:embed="rId8"/>
          <a:srcRect l="16434" t="11242" r="23154" b="31405"/>
          <a:stretch/>
        </p:blipFill>
        <p:spPr>
          <a:xfrm>
            <a:off x="4488498" y="6467335"/>
            <a:ext cx="359855" cy="359854"/>
          </a:xfrm>
          <a:prstGeom prst="rect">
            <a:avLst/>
          </a:prstGeom>
        </p:spPr>
      </p:pic>
      <p:pic>
        <p:nvPicPr>
          <p:cNvPr id="164" name="Imagen 163"/>
          <p:cNvPicPr>
            <a:picLocks noChangeAspect="1"/>
          </p:cNvPicPr>
          <p:nvPr/>
        </p:nvPicPr>
        <p:blipFill rotWithShape="1">
          <a:blip r:embed="rId8"/>
          <a:srcRect l="16434" t="11242" r="23154" b="31405"/>
          <a:stretch/>
        </p:blipFill>
        <p:spPr>
          <a:xfrm>
            <a:off x="4461904" y="6261262"/>
            <a:ext cx="359855" cy="359854"/>
          </a:xfrm>
          <a:prstGeom prst="rect">
            <a:avLst/>
          </a:prstGeom>
        </p:spPr>
      </p:pic>
      <p:pic>
        <p:nvPicPr>
          <p:cNvPr id="167" name="Imagen 166"/>
          <p:cNvPicPr>
            <a:picLocks noChangeAspect="1"/>
          </p:cNvPicPr>
          <p:nvPr/>
        </p:nvPicPr>
        <p:blipFill rotWithShape="1">
          <a:blip r:embed="rId8"/>
          <a:srcRect l="16434" t="11242" r="23154" b="31405"/>
          <a:stretch/>
        </p:blipFill>
        <p:spPr>
          <a:xfrm>
            <a:off x="5068417" y="6071569"/>
            <a:ext cx="359855" cy="359854"/>
          </a:xfrm>
          <a:prstGeom prst="rect">
            <a:avLst/>
          </a:prstGeom>
        </p:spPr>
      </p:pic>
      <p:pic>
        <p:nvPicPr>
          <p:cNvPr id="188" name="Imagen 187"/>
          <p:cNvPicPr>
            <a:picLocks noChangeAspect="1"/>
          </p:cNvPicPr>
          <p:nvPr/>
        </p:nvPicPr>
        <p:blipFill rotWithShape="1">
          <a:blip r:embed="rId8"/>
          <a:srcRect l="16434" t="11242" r="23154" b="31405"/>
          <a:stretch/>
        </p:blipFill>
        <p:spPr>
          <a:xfrm>
            <a:off x="4455906" y="5877129"/>
            <a:ext cx="359855" cy="359854"/>
          </a:xfrm>
          <a:prstGeom prst="rect">
            <a:avLst/>
          </a:prstGeom>
        </p:spPr>
      </p:pic>
      <p:pic>
        <p:nvPicPr>
          <p:cNvPr id="189" name="Imagen 188"/>
          <p:cNvPicPr>
            <a:picLocks noChangeAspect="1"/>
          </p:cNvPicPr>
          <p:nvPr/>
        </p:nvPicPr>
        <p:blipFill rotWithShape="1">
          <a:blip r:embed="rId8"/>
          <a:srcRect l="16434" t="11242" r="23154" b="31405"/>
          <a:stretch/>
        </p:blipFill>
        <p:spPr>
          <a:xfrm>
            <a:off x="6074868" y="7972597"/>
            <a:ext cx="359855" cy="359854"/>
          </a:xfrm>
          <a:prstGeom prst="rect">
            <a:avLst/>
          </a:prstGeom>
        </p:spPr>
      </p:pic>
      <p:pic>
        <p:nvPicPr>
          <p:cNvPr id="191" name="Imagen 190"/>
          <p:cNvPicPr>
            <a:picLocks noChangeAspect="1"/>
          </p:cNvPicPr>
          <p:nvPr/>
        </p:nvPicPr>
        <p:blipFill rotWithShape="1">
          <a:blip r:embed="rId8"/>
          <a:srcRect l="16434" t="11242" r="23154" b="31405"/>
          <a:stretch/>
        </p:blipFill>
        <p:spPr>
          <a:xfrm>
            <a:off x="6037519" y="7778989"/>
            <a:ext cx="359855" cy="359854"/>
          </a:xfrm>
          <a:prstGeom prst="rect">
            <a:avLst/>
          </a:prstGeom>
        </p:spPr>
      </p:pic>
      <p:pic>
        <p:nvPicPr>
          <p:cNvPr id="193" name="Imagen 192"/>
          <p:cNvPicPr>
            <a:picLocks noChangeAspect="1"/>
          </p:cNvPicPr>
          <p:nvPr/>
        </p:nvPicPr>
        <p:blipFill rotWithShape="1">
          <a:blip r:embed="rId8"/>
          <a:srcRect l="16434" t="11242" r="23154" b="31405"/>
          <a:stretch/>
        </p:blipFill>
        <p:spPr>
          <a:xfrm>
            <a:off x="6085818" y="7575190"/>
            <a:ext cx="359855" cy="359854"/>
          </a:xfrm>
          <a:prstGeom prst="rect">
            <a:avLst/>
          </a:prstGeom>
        </p:spPr>
      </p:pic>
      <p:pic>
        <p:nvPicPr>
          <p:cNvPr id="195" name="Imagen 194"/>
          <p:cNvPicPr>
            <a:picLocks noChangeAspect="1"/>
          </p:cNvPicPr>
          <p:nvPr/>
        </p:nvPicPr>
        <p:blipFill rotWithShape="1">
          <a:blip r:embed="rId8"/>
          <a:srcRect l="16434" t="11242" r="23154" b="31405"/>
          <a:stretch/>
        </p:blipFill>
        <p:spPr>
          <a:xfrm>
            <a:off x="6085818" y="7379919"/>
            <a:ext cx="359855" cy="359854"/>
          </a:xfrm>
          <a:prstGeom prst="rect">
            <a:avLst/>
          </a:prstGeom>
        </p:spPr>
      </p:pic>
      <p:pic>
        <p:nvPicPr>
          <p:cNvPr id="197" name="Imagen 196"/>
          <p:cNvPicPr>
            <a:picLocks noChangeAspect="1"/>
          </p:cNvPicPr>
          <p:nvPr/>
        </p:nvPicPr>
        <p:blipFill rotWithShape="1">
          <a:blip r:embed="rId8"/>
          <a:srcRect l="16434" t="11242" r="23154" b="31405"/>
          <a:stretch/>
        </p:blipFill>
        <p:spPr>
          <a:xfrm>
            <a:off x="6082229" y="7199805"/>
            <a:ext cx="359855" cy="359854"/>
          </a:xfrm>
          <a:prstGeom prst="rect">
            <a:avLst/>
          </a:prstGeom>
        </p:spPr>
      </p:pic>
      <p:pic>
        <p:nvPicPr>
          <p:cNvPr id="199" name="Imagen 198"/>
          <p:cNvPicPr>
            <a:picLocks noChangeAspect="1"/>
          </p:cNvPicPr>
          <p:nvPr/>
        </p:nvPicPr>
        <p:blipFill rotWithShape="1">
          <a:blip r:embed="rId8"/>
          <a:srcRect l="16434" t="11242" r="23154" b="31405"/>
          <a:stretch/>
        </p:blipFill>
        <p:spPr>
          <a:xfrm>
            <a:off x="6098950" y="8152524"/>
            <a:ext cx="359855" cy="359854"/>
          </a:xfrm>
          <a:prstGeom prst="rect">
            <a:avLst/>
          </a:prstGeom>
        </p:spPr>
      </p:pic>
      <p:sp>
        <p:nvSpPr>
          <p:cNvPr id="3" name="CuadroTexto 2"/>
          <p:cNvSpPr txBox="1"/>
          <p:nvPr/>
        </p:nvSpPr>
        <p:spPr>
          <a:xfrm>
            <a:off x="607328" y="192291"/>
            <a:ext cx="2460165" cy="461665"/>
          </a:xfrm>
          <a:prstGeom prst="rect">
            <a:avLst/>
          </a:prstGeom>
          <a:noFill/>
        </p:spPr>
        <p:txBody>
          <a:bodyPr wrap="square" rtlCol="0">
            <a:spAutoFit/>
          </a:bodyPr>
          <a:lstStyle/>
          <a:p>
            <a:r>
              <a:rPr lang="es-MX" sz="2400" b="1" dirty="0" smtClean="0"/>
              <a:t>12     05       2021</a:t>
            </a:r>
            <a:endParaRPr lang="es-MX" sz="2400" b="1" dirty="0"/>
          </a:p>
        </p:txBody>
      </p:sp>
      <p:pic>
        <p:nvPicPr>
          <p:cNvPr id="9" name="Imagen 8"/>
          <p:cNvPicPr>
            <a:picLocks noChangeAspect="1"/>
          </p:cNvPicPr>
          <p:nvPr/>
        </p:nvPicPr>
        <p:blipFill>
          <a:blip r:embed="rId9"/>
          <a:stretch>
            <a:fillRect/>
          </a:stretch>
        </p:blipFill>
        <p:spPr>
          <a:xfrm>
            <a:off x="38869" y="5014391"/>
            <a:ext cx="359695" cy="359695"/>
          </a:xfrm>
          <a:prstGeom prst="rect">
            <a:avLst/>
          </a:prstGeom>
        </p:spPr>
      </p:pic>
    </p:spTree>
    <p:extLst>
      <p:ext uri="{BB962C8B-B14F-4D97-AF65-F5344CB8AC3E}">
        <p14:creationId xmlns:p14="http://schemas.microsoft.com/office/powerpoint/2010/main" val="5259201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esquinas redondeadas 186">
            <a:extLst>
              <a:ext uri="{FF2B5EF4-FFF2-40B4-BE49-F238E27FC236}">
                <a16:creationId xmlns:a16="http://schemas.microsoft.com/office/drawing/2014/main" id="{2C0AD05E-6371-492F-9992-C11F91DAC77B}"/>
              </a:ext>
            </a:extLst>
          </p:cNvPr>
          <p:cNvSpPr/>
          <p:nvPr/>
        </p:nvSpPr>
        <p:spPr>
          <a:xfrm>
            <a:off x="3947258" y="192075"/>
            <a:ext cx="3829905" cy="3454508"/>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 name="Rectángulo: esquinas redondeadas 186">
            <a:extLst>
              <a:ext uri="{FF2B5EF4-FFF2-40B4-BE49-F238E27FC236}">
                <a16:creationId xmlns:a16="http://schemas.microsoft.com/office/drawing/2014/main" id="{2C0AD05E-6371-492F-9992-C11F91DAC77B}"/>
              </a:ext>
            </a:extLst>
          </p:cNvPr>
          <p:cNvSpPr/>
          <p:nvPr/>
        </p:nvSpPr>
        <p:spPr>
          <a:xfrm>
            <a:off x="0" y="192075"/>
            <a:ext cx="3829905" cy="5704228"/>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 name="CuadroTexto 6">
            <a:extLst>
              <a:ext uri="{FF2B5EF4-FFF2-40B4-BE49-F238E27FC236}">
                <a16:creationId xmlns:a16="http://schemas.microsoft.com/office/drawing/2014/main" id="{325B8F71-AFA8-4D1C-8817-B3B06A563118}"/>
              </a:ext>
            </a:extLst>
          </p:cNvPr>
          <p:cNvSpPr txBox="1"/>
          <p:nvPr/>
        </p:nvSpPr>
        <p:spPr>
          <a:xfrm>
            <a:off x="187038" y="436015"/>
            <a:ext cx="3553735" cy="4708981"/>
          </a:xfrm>
          <a:prstGeom prst="rect">
            <a:avLst/>
          </a:prstGeom>
          <a:noFill/>
        </p:spPr>
        <p:txBody>
          <a:bodyPr wrap="square" rtlCol="0">
            <a:spAutoFit/>
          </a:bodyPr>
          <a:lstStyle/>
          <a:p>
            <a:pPr algn="just"/>
            <a:endParaRPr lang="es-MX" sz="1200" dirty="0" smtClean="0">
              <a:latin typeface="Comic Sans MS" panose="030F0702030302020204" pitchFamily="66" charset="0"/>
            </a:endParaRPr>
          </a:p>
          <a:p>
            <a:pPr marL="171450" indent="-171450" algn="just">
              <a:buFont typeface="Arial" panose="020B0604020202020204" pitchFamily="34" charset="0"/>
              <a:buChar char="•"/>
            </a:pPr>
            <a:r>
              <a:rPr lang="es-MX" sz="1200" dirty="0">
                <a:latin typeface="Comic Sans MS" panose="030F0702030302020204" pitchFamily="66" charset="0"/>
              </a:rPr>
              <a:t>la creación de sus cuentos </a:t>
            </a:r>
            <a:r>
              <a:rPr lang="es-MX" sz="1200" dirty="0" smtClean="0">
                <a:latin typeface="Comic Sans MS" panose="030F0702030302020204" pitchFamily="66" charset="0"/>
              </a:rPr>
              <a:t>enriqueció su mundo imaginario y actividad lúdica, al inventar nuevos personajes y sucesos de la historia. Estos elementos son indispensables para el desarrollo de creador desde la infancia. </a:t>
            </a:r>
          </a:p>
          <a:p>
            <a:pPr marL="171450" indent="-171450" algn="just">
              <a:buFont typeface="Arial" panose="020B0604020202020204" pitchFamily="34" charset="0"/>
              <a:buChar char="•"/>
            </a:pPr>
            <a:r>
              <a:rPr lang="es-MX" sz="1200" dirty="0" smtClean="0">
                <a:latin typeface="Comic Sans MS" panose="030F0702030302020204" pitchFamily="66" charset="0"/>
              </a:rPr>
              <a:t>El material que se mando, como archivo de apoyo de la actividad, motivó a que los niños mandaran sus evidencias. </a:t>
            </a:r>
          </a:p>
          <a:p>
            <a:pPr marL="171450" indent="-171450" algn="just">
              <a:buFont typeface="Arial" panose="020B0604020202020204" pitchFamily="34" charset="0"/>
              <a:buChar char="•"/>
            </a:pPr>
            <a:r>
              <a:rPr lang="es-MX" sz="1200" dirty="0" smtClean="0">
                <a:latin typeface="Comic Sans MS" panose="030F0702030302020204" pitchFamily="66" charset="0"/>
              </a:rPr>
              <a:t>Otro de los propósitos cumplidos en esta actividad fue el aumento de vocabulario de los niños, mejorar su expresión verbal y favorecer la habilidad lingüística que se define como el grupo de destrezas para identificar, crear mensajes y tener una comunicación </a:t>
            </a:r>
            <a:r>
              <a:rPr lang="es-MX" sz="1200" dirty="0">
                <a:latin typeface="Comic Sans MS" panose="030F0702030302020204" pitchFamily="66" charset="0"/>
              </a:rPr>
              <a:t>eficaz (Guamán &amp; Orellana, 2020). </a:t>
            </a:r>
            <a:endParaRPr lang="es-MX" sz="1200" dirty="0" smtClean="0">
              <a:latin typeface="Comic Sans MS" panose="030F0702030302020204" pitchFamily="66" charset="0"/>
            </a:endParaRPr>
          </a:p>
          <a:p>
            <a:pPr marL="171450" indent="-171450" algn="just">
              <a:buFont typeface="Arial" panose="020B0604020202020204" pitchFamily="34" charset="0"/>
              <a:buChar char="•"/>
            </a:pPr>
            <a:r>
              <a:rPr lang="es-MX" sz="1200" dirty="0" smtClean="0">
                <a:latin typeface="Comic Sans MS" panose="030F0702030302020204" pitchFamily="66" charset="0"/>
              </a:rPr>
              <a:t>Otro logro importante, fue que todos los niños que enviaron sus evidencias, las realizaron completas y no dejaron alguna sin completar. </a:t>
            </a:r>
          </a:p>
          <a:p>
            <a:pPr marL="171450" indent="-171450" algn="just">
              <a:buFont typeface="Arial" panose="020B0604020202020204" pitchFamily="34" charset="0"/>
              <a:buChar char="•"/>
            </a:pPr>
            <a:endParaRPr lang="es-MX" sz="1200" dirty="0" smtClean="0">
              <a:latin typeface="Comic Sans MS" panose="030F0702030302020204" pitchFamily="66" charset="0"/>
            </a:endParaRPr>
          </a:p>
          <a:p>
            <a:pPr algn="just"/>
            <a:endParaRPr lang="es-MX" sz="1200" dirty="0">
              <a:latin typeface="Comic Sans MS" panose="030F0702030302020204" pitchFamily="66" charset="0"/>
            </a:endParaRPr>
          </a:p>
          <a:p>
            <a:pPr algn="ctr"/>
            <a:endParaRPr lang="es-MX" sz="1200" dirty="0">
              <a:solidFill>
                <a:schemeClr val="bg1"/>
              </a:solidFill>
              <a:latin typeface="Comic Sans MS" panose="030F0702030302020204" pitchFamily="66" charset="0"/>
            </a:endParaRPr>
          </a:p>
        </p:txBody>
      </p:sp>
      <p:sp>
        <p:nvSpPr>
          <p:cNvPr id="8" name="CuadroTexto 7">
            <a:extLst>
              <a:ext uri="{FF2B5EF4-FFF2-40B4-BE49-F238E27FC236}">
                <a16:creationId xmlns:a16="http://schemas.microsoft.com/office/drawing/2014/main" id="{8EA301CD-1810-4DA1-96E7-490B3EEE9E43}"/>
              </a:ext>
            </a:extLst>
          </p:cNvPr>
          <p:cNvSpPr txBox="1"/>
          <p:nvPr/>
        </p:nvSpPr>
        <p:spPr>
          <a:xfrm>
            <a:off x="4078056" y="581855"/>
            <a:ext cx="3568308" cy="830997"/>
          </a:xfrm>
          <a:prstGeom prst="rect">
            <a:avLst/>
          </a:prstGeom>
          <a:noFill/>
        </p:spPr>
        <p:txBody>
          <a:bodyPr wrap="square">
            <a:spAutoFit/>
          </a:bodyPr>
          <a:lstStyle/>
          <a:p>
            <a:pPr algn="just"/>
            <a:r>
              <a:rPr lang="es-MX" sz="1200" dirty="0">
                <a:latin typeface="Comic Sans MS" panose="030F0702030302020204" pitchFamily="66" charset="0"/>
              </a:rPr>
              <a:t>c</a:t>
            </a:r>
            <a:r>
              <a:rPr lang="es-MX" sz="1200" dirty="0" smtClean="0">
                <a:latin typeface="Comic Sans MS" panose="030F0702030302020204" pitchFamily="66" charset="0"/>
              </a:rPr>
              <a:t>omprendiendo mejor el uso </a:t>
            </a:r>
            <a:r>
              <a:rPr lang="es-MX" sz="1200" dirty="0">
                <a:latin typeface="Comic Sans MS" panose="030F0702030302020204" pitchFamily="66" charset="0"/>
              </a:rPr>
              <a:t>del </a:t>
            </a:r>
            <a:r>
              <a:rPr lang="es-MX" sz="1200" dirty="0" smtClean="0">
                <a:latin typeface="Comic Sans MS" panose="030F0702030302020204" pitchFamily="66" charset="0"/>
              </a:rPr>
              <a:t>lenguaje (</a:t>
            </a:r>
            <a:r>
              <a:rPr lang="es-MX" sz="1200" dirty="0">
                <a:latin typeface="Comic Sans MS" panose="030F0702030302020204" pitchFamily="66" charset="0"/>
              </a:rPr>
              <a:t>Guamán &amp; Orellana, 2020</a:t>
            </a:r>
            <a:r>
              <a:rPr lang="es-MX" sz="1200" dirty="0" smtClean="0">
                <a:latin typeface="Comic Sans MS" panose="030F0702030302020204" pitchFamily="66" charset="0"/>
              </a:rPr>
              <a:t>).</a:t>
            </a:r>
          </a:p>
          <a:p>
            <a:pPr algn="just"/>
            <a:endParaRPr lang="es-MX" sz="1200" dirty="0" smtClean="0">
              <a:latin typeface="Comic Sans MS" panose="030F0702030302020204" pitchFamily="66" charset="0"/>
            </a:endParaRPr>
          </a:p>
          <a:p>
            <a:pPr algn="just"/>
            <a:r>
              <a:rPr lang="es-MX" sz="1200" dirty="0" smtClean="0">
                <a:latin typeface="Comic Sans MS" panose="030F0702030302020204" pitchFamily="66" charset="0"/>
              </a:rPr>
              <a:t> </a:t>
            </a:r>
            <a:endParaRPr lang="es-MX" sz="1200" dirty="0">
              <a:latin typeface="Comic Sans MS" panose="030F0702030302020204" pitchFamily="66" charset="0"/>
            </a:endParaRPr>
          </a:p>
        </p:txBody>
      </p:sp>
    </p:spTree>
    <p:extLst>
      <p:ext uri="{BB962C8B-B14F-4D97-AF65-F5344CB8AC3E}">
        <p14:creationId xmlns:p14="http://schemas.microsoft.com/office/powerpoint/2010/main" val="8088830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o 1">
            <a:extLst>
              <a:ext uri="{FF2B5EF4-FFF2-40B4-BE49-F238E27FC236}">
                <a16:creationId xmlns:a16="http://schemas.microsoft.com/office/drawing/2014/main" id="{BA74D494-408A-4E9A-8CBA-796030CBE8BE}"/>
              </a:ext>
            </a:extLst>
          </p:cNvPr>
          <p:cNvGrpSpPr/>
          <p:nvPr/>
        </p:nvGrpSpPr>
        <p:grpSpPr>
          <a:xfrm>
            <a:off x="-60113" y="101667"/>
            <a:ext cx="8202188" cy="9807304"/>
            <a:chOff x="-60113" y="101667"/>
            <a:chExt cx="8202188" cy="9807304"/>
          </a:xfrm>
        </p:grpSpPr>
        <p:sp>
          <p:nvSpPr>
            <p:cNvPr id="6" name="Paralelogramo 5">
              <a:extLst>
                <a:ext uri="{FF2B5EF4-FFF2-40B4-BE49-F238E27FC236}">
                  <a16:creationId xmlns:a16="http://schemas.microsoft.com/office/drawing/2014/main" id="{47608943-0181-440C-B161-B8EF626947B5}"/>
                </a:ext>
              </a:extLst>
            </p:cNvPr>
            <p:cNvSpPr/>
            <p:nvPr/>
          </p:nvSpPr>
          <p:spPr>
            <a:xfrm>
              <a:off x="41638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Paralelogramo 7">
              <a:extLst>
                <a:ext uri="{FF2B5EF4-FFF2-40B4-BE49-F238E27FC236}">
                  <a16:creationId xmlns:a16="http://schemas.microsoft.com/office/drawing/2014/main" id="{B33DFCE6-CAD3-4C51-BEC3-B49DE3E10F98}"/>
                </a:ext>
              </a:extLst>
            </p:cNvPr>
            <p:cNvSpPr/>
            <p:nvPr/>
          </p:nvSpPr>
          <p:spPr>
            <a:xfrm>
              <a:off x="115806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Paralelogramo 9">
              <a:extLst>
                <a:ext uri="{FF2B5EF4-FFF2-40B4-BE49-F238E27FC236}">
                  <a16:creationId xmlns:a16="http://schemas.microsoft.com/office/drawing/2014/main" id="{E9499F6D-0B37-4682-9B96-B4D34C2EF618}"/>
                </a:ext>
              </a:extLst>
            </p:cNvPr>
            <p:cNvSpPr/>
            <p:nvPr/>
          </p:nvSpPr>
          <p:spPr>
            <a:xfrm>
              <a:off x="189974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13" name="Grupo 12">
              <a:extLst>
                <a:ext uri="{FF2B5EF4-FFF2-40B4-BE49-F238E27FC236}">
                  <a16:creationId xmlns:a16="http://schemas.microsoft.com/office/drawing/2014/main" id="{B9B108D8-2D8D-467D-B61E-DE552F2B74A5}"/>
                </a:ext>
              </a:extLst>
            </p:cNvPr>
            <p:cNvGrpSpPr/>
            <p:nvPr/>
          </p:nvGrpSpPr>
          <p:grpSpPr>
            <a:xfrm>
              <a:off x="355425" y="669897"/>
              <a:ext cx="406400" cy="523220"/>
              <a:chOff x="325120" y="927110"/>
              <a:chExt cx="406400" cy="523220"/>
            </a:xfrm>
          </p:grpSpPr>
          <p:sp>
            <p:nvSpPr>
              <p:cNvPr id="11" name="Elipse 10">
                <a:extLst>
                  <a:ext uri="{FF2B5EF4-FFF2-40B4-BE49-F238E27FC236}">
                    <a16:creationId xmlns:a16="http://schemas.microsoft.com/office/drawing/2014/main" id="{880D7D52-E52E-46A6-9AD5-0FE86D8981B4}"/>
                  </a:ext>
                </a:extLst>
              </p:cNvPr>
              <p:cNvSpPr/>
              <p:nvPr/>
            </p:nvSpPr>
            <p:spPr>
              <a:xfrm>
                <a:off x="325120" y="975360"/>
                <a:ext cx="406400" cy="426720"/>
              </a:xfrm>
              <a:prstGeom prst="ellipse">
                <a:avLst/>
              </a:prstGeom>
              <a:noFill/>
              <a:ln>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CuadroTexto 11">
                <a:extLst>
                  <a:ext uri="{FF2B5EF4-FFF2-40B4-BE49-F238E27FC236}">
                    <a16:creationId xmlns:a16="http://schemas.microsoft.com/office/drawing/2014/main" id="{2E00C428-416A-4D97-97D6-9A76941C2425}"/>
                  </a:ext>
                </a:extLst>
              </p:cNvPr>
              <p:cNvSpPr txBox="1"/>
              <p:nvPr/>
            </p:nvSpPr>
            <p:spPr>
              <a:xfrm>
                <a:off x="349684" y="927110"/>
                <a:ext cx="381836" cy="523220"/>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s-MX" sz="28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L</a:t>
                </a:r>
              </a:p>
            </p:txBody>
          </p:sp>
        </p:grpSp>
        <p:sp>
          <p:nvSpPr>
            <p:cNvPr id="15" name="Elipse 14">
              <a:extLst>
                <a:ext uri="{FF2B5EF4-FFF2-40B4-BE49-F238E27FC236}">
                  <a16:creationId xmlns:a16="http://schemas.microsoft.com/office/drawing/2014/main" id="{1082DC44-6046-4DB4-9D18-B9DE01490DD4}"/>
                </a:ext>
              </a:extLst>
            </p:cNvPr>
            <p:cNvSpPr/>
            <p:nvPr/>
          </p:nvSpPr>
          <p:spPr>
            <a:xfrm>
              <a:off x="911740" y="699102"/>
              <a:ext cx="406400" cy="426720"/>
            </a:xfrm>
            <a:prstGeom prst="ellipse">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CuadroTexto 15">
              <a:extLst>
                <a:ext uri="{FF2B5EF4-FFF2-40B4-BE49-F238E27FC236}">
                  <a16:creationId xmlns:a16="http://schemas.microsoft.com/office/drawing/2014/main" id="{BE575634-FC98-441D-ACDC-E1C8A1435C25}"/>
                </a:ext>
              </a:extLst>
            </p:cNvPr>
            <p:cNvSpPr txBox="1"/>
            <p:nvPr/>
          </p:nvSpPr>
          <p:spPr>
            <a:xfrm>
              <a:off x="859216" y="664837"/>
              <a:ext cx="502061" cy="523220"/>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s-MX" sz="28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M</a:t>
              </a:r>
            </a:p>
          </p:txBody>
        </p:sp>
        <p:sp>
          <p:nvSpPr>
            <p:cNvPr id="18" name="Elipse 17">
              <a:extLst>
                <a:ext uri="{FF2B5EF4-FFF2-40B4-BE49-F238E27FC236}">
                  <a16:creationId xmlns:a16="http://schemas.microsoft.com/office/drawing/2014/main" id="{AB18F75A-0196-4C2E-8DAD-CD0713D15D0C}"/>
                </a:ext>
              </a:extLst>
            </p:cNvPr>
            <p:cNvSpPr/>
            <p:nvPr/>
          </p:nvSpPr>
          <p:spPr>
            <a:xfrm>
              <a:off x="1399789" y="699102"/>
              <a:ext cx="406400" cy="426720"/>
            </a:xfrm>
            <a:prstGeom prst="ellipse">
              <a:avLst/>
            </a:prstGeom>
            <a:no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9" name="CuadroTexto 18">
              <a:extLst>
                <a:ext uri="{FF2B5EF4-FFF2-40B4-BE49-F238E27FC236}">
                  <a16:creationId xmlns:a16="http://schemas.microsoft.com/office/drawing/2014/main" id="{01D9B938-D65D-4623-994E-C181087BDD6E}"/>
                </a:ext>
              </a:extLst>
            </p:cNvPr>
            <p:cNvSpPr txBox="1"/>
            <p:nvPr/>
          </p:nvSpPr>
          <p:spPr>
            <a:xfrm>
              <a:off x="1353233" y="650852"/>
              <a:ext cx="502061" cy="523220"/>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s-MX" sz="28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M</a:t>
              </a:r>
            </a:p>
          </p:txBody>
        </p:sp>
        <p:sp>
          <p:nvSpPr>
            <p:cNvPr id="21" name="Elipse 20">
              <a:extLst>
                <a:ext uri="{FF2B5EF4-FFF2-40B4-BE49-F238E27FC236}">
                  <a16:creationId xmlns:a16="http://schemas.microsoft.com/office/drawing/2014/main" id="{85E30B17-2BF6-437C-83C0-21DA04B245F6}"/>
                </a:ext>
              </a:extLst>
            </p:cNvPr>
            <p:cNvSpPr/>
            <p:nvPr/>
          </p:nvSpPr>
          <p:spPr>
            <a:xfrm>
              <a:off x="1910707" y="682587"/>
              <a:ext cx="406400" cy="426720"/>
            </a:xfrm>
            <a:prstGeom prst="ellipse">
              <a:avLst/>
            </a:prstGeom>
            <a:noFill/>
            <a:ln>
              <a:solidFill>
                <a:srgbClr val="9966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MX" sz="1800" b="0" i="0" u="none" strike="noStrike" kern="1200" cap="none" spc="0" normalizeH="0" baseline="0" noProof="0" dirty="0">
                  <a:ln>
                    <a:noFill/>
                  </a:ln>
                  <a:solidFill>
                    <a:prstClr val="white"/>
                  </a:solidFill>
                  <a:effectLst/>
                  <a:uLnTx/>
                  <a:uFillTx/>
                  <a:latin typeface="Calibri" panose="020F0502020204030204"/>
                  <a:ea typeface="+mn-ea"/>
                  <a:cs typeface="+mn-cs"/>
                </a:rPr>
                <a:t>  </a:t>
              </a:r>
            </a:p>
          </p:txBody>
        </p:sp>
        <p:sp>
          <p:nvSpPr>
            <p:cNvPr id="22" name="CuadroTexto 21">
              <a:extLst>
                <a:ext uri="{FF2B5EF4-FFF2-40B4-BE49-F238E27FC236}">
                  <a16:creationId xmlns:a16="http://schemas.microsoft.com/office/drawing/2014/main" id="{D10FE9A1-28D5-4310-BD57-3A5884781B43}"/>
                </a:ext>
              </a:extLst>
            </p:cNvPr>
            <p:cNvSpPr txBox="1"/>
            <p:nvPr/>
          </p:nvSpPr>
          <p:spPr>
            <a:xfrm>
              <a:off x="1921391" y="682587"/>
              <a:ext cx="310716" cy="523220"/>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s-MX" sz="28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J</a:t>
              </a:r>
            </a:p>
          </p:txBody>
        </p:sp>
        <p:sp>
          <p:nvSpPr>
            <p:cNvPr id="24" name="Elipse 23">
              <a:extLst>
                <a:ext uri="{FF2B5EF4-FFF2-40B4-BE49-F238E27FC236}">
                  <a16:creationId xmlns:a16="http://schemas.microsoft.com/office/drawing/2014/main" id="{8A385A63-D308-45E3-A890-7B5BB1C03A3A}"/>
                </a:ext>
              </a:extLst>
            </p:cNvPr>
            <p:cNvSpPr/>
            <p:nvPr/>
          </p:nvSpPr>
          <p:spPr>
            <a:xfrm>
              <a:off x="2415408" y="714322"/>
              <a:ext cx="406400" cy="426720"/>
            </a:xfrm>
            <a:prstGeom prst="ellipse">
              <a:avLst/>
            </a:prstGeom>
            <a:noFill/>
            <a:ln>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5" name="CuadroTexto 24">
              <a:extLst>
                <a:ext uri="{FF2B5EF4-FFF2-40B4-BE49-F238E27FC236}">
                  <a16:creationId xmlns:a16="http://schemas.microsoft.com/office/drawing/2014/main" id="{675EA713-7166-4AA9-B421-958EB661CA25}"/>
                </a:ext>
              </a:extLst>
            </p:cNvPr>
            <p:cNvSpPr txBox="1"/>
            <p:nvPr/>
          </p:nvSpPr>
          <p:spPr>
            <a:xfrm>
              <a:off x="2395441" y="714322"/>
              <a:ext cx="418704" cy="523220"/>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s-MX" sz="28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V</a:t>
              </a:r>
            </a:p>
          </p:txBody>
        </p:sp>
        <p:grpSp>
          <p:nvGrpSpPr>
            <p:cNvPr id="37" name="Grupo 36">
              <a:extLst>
                <a:ext uri="{FF2B5EF4-FFF2-40B4-BE49-F238E27FC236}">
                  <a16:creationId xmlns:a16="http://schemas.microsoft.com/office/drawing/2014/main" id="{609E6B96-557A-4D3C-965B-8035DA291787}"/>
                </a:ext>
              </a:extLst>
            </p:cNvPr>
            <p:cNvGrpSpPr/>
            <p:nvPr/>
          </p:nvGrpSpPr>
          <p:grpSpPr>
            <a:xfrm>
              <a:off x="3129395" y="101667"/>
              <a:ext cx="3534242" cy="1126339"/>
              <a:chOff x="3024181" y="135293"/>
              <a:chExt cx="3534242" cy="1126339"/>
            </a:xfrm>
          </p:grpSpPr>
          <p:pic>
            <p:nvPicPr>
              <p:cNvPr id="5" name="Imagen 4" descr="Imagen que contiene cuarto, reloj&#10;&#10;Descripción generada automáticamente">
                <a:extLst>
                  <a:ext uri="{FF2B5EF4-FFF2-40B4-BE49-F238E27FC236}">
                    <a16:creationId xmlns:a16="http://schemas.microsoft.com/office/drawing/2014/main" id="{1F8B6B18-BBBC-4E3C-86D9-F00304A47976}"/>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3024181" y="186307"/>
                <a:ext cx="833120" cy="1020354"/>
              </a:xfrm>
              <a:prstGeom prst="rect">
                <a:avLst/>
              </a:prstGeom>
            </p:spPr>
          </p:pic>
          <p:pic>
            <p:nvPicPr>
              <p:cNvPr id="28" name="Imagen 27" descr="Imagen que contiene camiseta&#10;&#10;Descripción generada automáticamente">
                <a:extLst>
                  <a:ext uri="{FF2B5EF4-FFF2-40B4-BE49-F238E27FC236}">
                    <a16:creationId xmlns:a16="http://schemas.microsoft.com/office/drawing/2014/main" id="{E80C588A-7E82-4001-94A5-DE90FC28F930}"/>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3947723" y="135293"/>
                <a:ext cx="586945" cy="1085720"/>
              </a:xfrm>
              <a:prstGeom prst="rect">
                <a:avLst/>
              </a:prstGeom>
            </p:spPr>
          </p:pic>
          <p:pic>
            <p:nvPicPr>
              <p:cNvPr id="30" name="Imagen 29" descr="Imagen que contiene dibujo&#10;&#10;Descripción generada automáticamente">
                <a:extLst>
                  <a:ext uri="{FF2B5EF4-FFF2-40B4-BE49-F238E27FC236}">
                    <a16:creationId xmlns:a16="http://schemas.microsoft.com/office/drawing/2014/main" id="{65450E8D-4A8F-47F5-9A99-0395E3E75608}"/>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4609904" y="149582"/>
                <a:ext cx="586945" cy="1093804"/>
              </a:xfrm>
              <a:prstGeom prst="rect">
                <a:avLst/>
              </a:prstGeom>
            </p:spPr>
          </p:pic>
          <p:pic>
            <p:nvPicPr>
              <p:cNvPr id="32" name="Imagen 31">
                <a:extLst>
                  <a:ext uri="{FF2B5EF4-FFF2-40B4-BE49-F238E27FC236}">
                    <a16:creationId xmlns:a16="http://schemas.microsoft.com/office/drawing/2014/main" id="{360757C7-0204-411C-BC27-46C0D1504D7F}"/>
                  </a:ext>
                </a:extLst>
              </p:cNvPr>
              <p:cNvPicPr>
                <a:picLocks noChangeAspect="1"/>
              </p:cNvPicPr>
              <p:nvPr/>
            </p:nvPicPr>
            <p:blipFill>
              <a:blip r:embed="rId5" cstate="hqprint">
                <a:extLst>
                  <a:ext uri="{28A0092B-C50C-407E-A947-70E740481C1C}">
                    <a14:useLocalDpi xmlns:a14="http://schemas.microsoft.com/office/drawing/2010/main" val="0"/>
                  </a:ext>
                </a:extLst>
              </a:blip>
              <a:stretch>
                <a:fillRect/>
              </a:stretch>
            </p:blipFill>
            <p:spPr>
              <a:xfrm>
                <a:off x="5265190" y="135293"/>
                <a:ext cx="715353" cy="1122383"/>
              </a:xfrm>
              <a:prstGeom prst="rect">
                <a:avLst/>
              </a:prstGeom>
            </p:spPr>
          </p:pic>
          <p:pic>
            <p:nvPicPr>
              <p:cNvPr id="34" name="Imagen 33" descr="Imagen que contiene dibujo&#10;&#10;Descripción generada automáticamente">
                <a:extLst>
                  <a:ext uri="{FF2B5EF4-FFF2-40B4-BE49-F238E27FC236}">
                    <a16:creationId xmlns:a16="http://schemas.microsoft.com/office/drawing/2014/main" id="{69E61F90-5C76-46E5-9AB4-46A4DAD5FA71}"/>
                  </a:ext>
                </a:extLst>
              </p:cNvPr>
              <p:cNvPicPr>
                <a:picLocks noChangeAspect="1"/>
              </p:cNvPicPr>
              <p:nvPr/>
            </p:nvPicPr>
            <p:blipFill>
              <a:blip r:embed="rId6" cstate="hqprint">
                <a:extLst>
                  <a:ext uri="{28A0092B-C50C-407E-A947-70E740481C1C}">
                    <a14:useLocalDpi xmlns:a14="http://schemas.microsoft.com/office/drawing/2010/main" val="0"/>
                  </a:ext>
                </a:extLst>
              </a:blip>
              <a:stretch>
                <a:fillRect/>
              </a:stretch>
            </p:blipFill>
            <p:spPr>
              <a:xfrm>
                <a:off x="5998931" y="164446"/>
                <a:ext cx="559492" cy="1097186"/>
              </a:xfrm>
              <a:prstGeom prst="rect">
                <a:avLst/>
              </a:prstGeom>
            </p:spPr>
          </p:pic>
        </p:grpSp>
        <p:sp>
          <p:nvSpPr>
            <p:cNvPr id="38" name="CuadroTexto 37">
              <a:extLst>
                <a:ext uri="{FF2B5EF4-FFF2-40B4-BE49-F238E27FC236}">
                  <a16:creationId xmlns:a16="http://schemas.microsoft.com/office/drawing/2014/main" id="{C0070B9A-B372-4799-9461-A579B3A946DE}"/>
                </a:ext>
              </a:extLst>
            </p:cNvPr>
            <p:cNvSpPr txBox="1"/>
            <p:nvPr/>
          </p:nvSpPr>
          <p:spPr>
            <a:xfrm>
              <a:off x="38869" y="1433342"/>
              <a:ext cx="7777163"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s-MX" sz="1800" b="0" i="0" u="none" strike="noStrike" kern="1200" cap="none" spc="0" normalizeH="0" baseline="0" noProof="0" dirty="0">
                  <a:ln>
                    <a:noFill/>
                  </a:ln>
                  <a:solidFill>
                    <a:prstClr val="black"/>
                  </a:solidFill>
                  <a:effectLst/>
                  <a:uLnTx/>
                  <a:uFillTx/>
                  <a:latin typeface="Calibri" panose="020F0502020204030204"/>
                  <a:ea typeface="+mn-ea"/>
                  <a:cs typeface="+mn-cs"/>
                </a:rPr>
                <a:t>Situación de Aprendizaje:  </a:t>
              </a:r>
              <a:r>
                <a:rPr kumimoji="0" lang="es-MX" sz="1800" b="1" i="0" u="none" strike="noStrike" kern="1200" cap="none" spc="0" normalizeH="0" baseline="0" noProof="0" dirty="0" smtClean="0">
                  <a:ln>
                    <a:noFill/>
                  </a:ln>
                  <a:solidFill>
                    <a:prstClr val="black"/>
                  </a:solidFill>
                  <a:effectLst/>
                  <a:uLnTx/>
                  <a:uFillTx/>
                  <a:latin typeface="Calibri" panose="020F0502020204030204"/>
                  <a:ea typeface="+mn-ea"/>
                  <a:cs typeface="+mn-cs"/>
                </a:rPr>
                <a:t>APRENDE EN CASA</a:t>
              </a:r>
              <a:endParaRPr kumimoji="0" lang="es-MX" sz="18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9" name="Rectángulo 38">
              <a:extLst>
                <a:ext uri="{FF2B5EF4-FFF2-40B4-BE49-F238E27FC236}">
                  <a16:creationId xmlns:a16="http://schemas.microsoft.com/office/drawing/2014/main" id="{1A3DE5BB-AF26-4C12-B49E-ABDE42CACE67}"/>
                </a:ext>
              </a:extLst>
            </p:cNvPr>
            <p:cNvSpPr/>
            <p:nvPr/>
          </p:nvSpPr>
          <p:spPr>
            <a:xfrm>
              <a:off x="21138" y="1905531"/>
              <a:ext cx="7777162" cy="369332"/>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0" name="CuadroTexto 39">
              <a:extLst>
                <a:ext uri="{FF2B5EF4-FFF2-40B4-BE49-F238E27FC236}">
                  <a16:creationId xmlns:a16="http://schemas.microsoft.com/office/drawing/2014/main" id="{EBB85D41-574F-42BC-9018-63249043977A}"/>
                </a:ext>
              </a:extLst>
            </p:cNvPr>
            <p:cNvSpPr txBox="1"/>
            <p:nvPr/>
          </p:nvSpPr>
          <p:spPr>
            <a:xfrm>
              <a:off x="-60113" y="1913838"/>
              <a:ext cx="7777162" cy="338554"/>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MX" sz="1600" b="1" i="0" u="none" strike="noStrike" kern="1200" cap="none" spc="0" normalizeH="0" baseline="0" noProof="0" dirty="0">
                  <a:ln>
                    <a:noFill/>
                  </a:ln>
                  <a:solidFill>
                    <a:prstClr val="white"/>
                  </a:solidFill>
                  <a:effectLst/>
                  <a:uLnTx/>
                  <a:uFillTx/>
                  <a:latin typeface="Comic Sans MS" panose="030F0702030302020204" pitchFamily="66" charset="0"/>
                  <a:ea typeface="+mn-ea"/>
                  <a:cs typeface="+mn-cs"/>
                </a:rPr>
                <a:t>Campos de formación y/o áreas de desarrollo personal y social a favorecer </a:t>
              </a:r>
            </a:p>
          </p:txBody>
        </p:sp>
        <p:grpSp>
          <p:nvGrpSpPr>
            <p:cNvPr id="72" name="Grupo 71">
              <a:extLst>
                <a:ext uri="{FF2B5EF4-FFF2-40B4-BE49-F238E27FC236}">
                  <a16:creationId xmlns:a16="http://schemas.microsoft.com/office/drawing/2014/main" id="{083CD8EE-5F7D-466F-B780-EFFFBFC05014}"/>
                </a:ext>
              </a:extLst>
            </p:cNvPr>
            <p:cNvGrpSpPr/>
            <p:nvPr/>
          </p:nvGrpSpPr>
          <p:grpSpPr>
            <a:xfrm>
              <a:off x="240392" y="2345731"/>
              <a:ext cx="7381107" cy="626460"/>
              <a:chOff x="-75901" y="2156819"/>
              <a:chExt cx="7381107" cy="626460"/>
            </a:xfrm>
          </p:grpSpPr>
          <p:grpSp>
            <p:nvGrpSpPr>
              <p:cNvPr id="44" name="Grupo 43">
                <a:extLst>
                  <a:ext uri="{FF2B5EF4-FFF2-40B4-BE49-F238E27FC236}">
                    <a16:creationId xmlns:a16="http://schemas.microsoft.com/office/drawing/2014/main" id="{12E0C998-9197-4DCB-81D4-DAD8211FDB84}"/>
                  </a:ext>
                </a:extLst>
              </p:cNvPr>
              <p:cNvGrpSpPr/>
              <p:nvPr/>
            </p:nvGrpSpPr>
            <p:grpSpPr>
              <a:xfrm>
                <a:off x="-75901" y="2156821"/>
                <a:ext cx="1443895" cy="562832"/>
                <a:chOff x="-169219" y="2121401"/>
                <a:chExt cx="1892685" cy="621799"/>
              </a:xfrm>
            </p:grpSpPr>
            <p:sp>
              <p:nvSpPr>
                <p:cNvPr id="42" name="Rectángulo 41">
                  <a:extLst>
                    <a:ext uri="{FF2B5EF4-FFF2-40B4-BE49-F238E27FC236}">
                      <a16:creationId xmlns:a16="http://schemas.microsoft.com/office/drawing/2014/main" id="{C56CE162-DF76-48EA-B669-0B397B284F1D}"/>
                    </a:ext>
                  </a:extLst>
                </p:cNvPr>
                <p:cNvSpPr/>
                <p:nvPr/>
              </p:nvSpPr>
              <p:spPr>
                <a:xfrm>
                  <a:off x="0" y="2121401"/>
                  <a:ext cx="1483360" cy="621799"/>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3" name="CuadroTexto 42">
                  <a:extLst>
                    <a:ext uri="{FF2B5EF4-FFF2-40B4-BE49-F238E27FC236}">
                      <a16:creationId xmlns:a16="http://schemas.microsoft.com/office/drawing/2014/main" id="{4D7A53C4-2AD3-46FF-A6B4-42DB355C7AEA}"/>
                    </a:ext>
                  </a:extLst>
                </p:cNvPr>
                <p:cNvSpPr txBox="1"/>
                <p:nvPr/>
              </p:nvSpPr>
              <p:spPr>
                <a:xfrm>
                  <a:off x="-169219" y="2139829"/>
                  <a:ext cx="1892685" cy="523220"/>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MX" sz="1400" b="1" i="0" u="none" strike="noStrike" kern="1200" cap="none" spc="0" normalizeH="0" baseline="0" noProof="0" dirty="0">
                      <a:ln>
                        <a:noFill/>
                      </a:ln>
                      <a:solidFill>
                        <a:prstClr val="white"/>
                      </a:solidFill>
                      <a:effectLst/>
                      <a:uLnTx/>
                      <a:uFillTx/>
                      <a:latin typeface="Comic Sans MS" panose="030F0702030302020204" pitchFamily="66" charset="0"/>
                      <a:ea typeface="+mn-ea"/>
                      <a:cs typeface="+mn-cs"/>
                    </a:rPr>
                    <a:t>Lenguaje y</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MX" sz="1400" b="1" i="0" u="none" strike="noStrike" kern="1200" cap="none" spc="0" normalizeH="0" baseline="0" noProof="0" dirty="0">
                      <a:ln>
                        <a:noFill/>
                      </a:ln>
                      <a:solidFill>
                        <a:prstClr val="white"/>
                      </a:solidFill>
                      <a:effectLst/>
                      <a:uLnTx/>
                      <a:uFillTx/>
                      <a:latin typeface="Comic Sans MS" panose="030F0702030302020204" pitchFamily="66" charset="0"/>
                      <a:ea typeface="+mn-ea"/>
                      <a:cs typeface="+mn-cs"/>
                    </a:rPr>
                    <a:t>comunicación</a:t>
                  </a:r>
                  <a:endParaRPr kumimoji="0" lang="es-MX" sz="1800" b="1" i="0" u="none" strike="noStrike" kern="1200" cap="none" spc="0" normalizeH="0" baseline="0" noProof="0" dirty="0">
                    <a:ln>
                      <a:noFill/>
                    </a:ln>
                    <a:solidFill>
                      <a:prstClr val="white"/>
                    </a:solidFill>
                    <a:effectLst/>
                    <a:uLnTx/>
                    <a:uFillTx/>
                    <a:latin typeface="Comic Sans MS" panose="030F0702030302020204" pitchFamily="66" charset="0"/>
                    <a:ea typeface="+mn-ea"/>
                    <a:cs typeface="+mn-cs"/>
                  </a:endParaRPr>
                </a:p>
              </p:txBody>
            </p:sp>
          </p:grpSp>
          <p:grpSp>
            <p:nvGrpSpPr>
              <p:cNvPr id="57" name="Grupo 56">
                <a:extLst>
                  <a:ext uri="{FF2B5EF4-FFF2-40B4-BE49-F238E27FC236}">
                    <a16:creationId xmlns:a16="http://schemas.microsoft.com/office/drawing/2014/main" id="{1E968DB6-DCB7-4FE7-A0A4-1B7F8505EC91}"/>
                  </a:ext>
                </a:extLst>
              </p:cNvPr>
              <p:cNvGrpSpPr/>
              <p:nvPr/>
            </p:nvGrpSpPr>
            <p:grpSpPr>
              <a:xfrm>
                <a:off x="1121597" y="2156821"/>
                <a:ext cx="1443895" cy="562832"/>
                <a:chOff x="-171552" y="2121401"/>
                <a:chExt cx="1892685" cy="621799"/>
              </a:xfrm>
            </p:grpSpPr>
            <p:sp>
              <p:nvSpPr>
                <p:cNvPr id="58" name="Rectángulo 57">
                  <a:extLst>
                    <a:ext uri="{FF2B5EF4-FFF2-40B4-BE49-F238E27FC236}">
                      <a16:creationId xmlns:a16="http://schemas.microsoft.com/office/drawing/2014/main" id="{056A7F68-4482-4BD8-A9D9-2C976EF8C389}"/>
                    </a:ext>
                  </a:extLst>
                </p:cNvPr>
                <p:cNvSpPr/>
                <p:nvPr/>
              </p:nvSpPr>
              <p:spPr>
                <a:xfrm>
                  <a:off x="0" y="2121401"/>
                  <a:ext cx="1483360" cy="621799"/>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9" name="CuadroTexto 58">
                  <a:extLst>
                    <a:ext uri="{FF2B5EF4-FFF2-40B4-BE49-F238E27FC236}">
                      <a16:creationId xmlns:a16="http://schemas.microsoft.com/office/drawing/2014/main" id="{0E5E6861-0F13-4038-B433-32662CD9813E}"/>
                    </a:ext>
                  </a:extLst>
                </p:cNvPr>
                <p:cNvSpPr txBox="1"/>
                <p:nvPr/>
              </p:nvSpPr>
              <p:spPr>
                <a:xfrm>
                  <a:off x="-171552" y="2139829"/>
                  <a:ext cx="1892685" cy="578036"/>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MX" sz="1400" b="1" i="0" u="none" strike="noStrike" kern="1200" cap="none" spc="0" normalizeH="0" baseline="0" noProof="0" dirty="0">
                      <a:ln>
                        <a:noFill/>
                      </a:ln>
                      <a:solidFill>
                        <a:prstClr val="white"/>
                      </a:solidFill>
                      <a:effectLst/>
                      <a:uLnTx/>
                      <a:uFillTx/>
                      <a:latin typeface="Comic Sans MS" panose="030F0702030302020204" pitchFamily="66" charset="0"/>
                      <a:ea typeface="+mn-ea"/>
                      <a:cs typeface="+mn-cs"/>
                    </a:rPr>
                    <a:t>Pensamiento </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MX" sz="1400" b="1" i="0" u="none" strike="noStrike" kern="1200" cap="none" spc="0" normalizeH="0" baseline="0" noProof="0" dirty="0">
                      <a:ln>
                        <a:noFill/>
                      </a:ln>
                      <a:solidFill>
                        <a:prstClr val="white"/>
                      </a:solidFill>
                      <a:effectLst/>
                      <a:uLnTx/>
                      <a:uFillTx/>
                      <a:latin typeface="Comic Sans MS" panose="030F0702030302020204" pitchFamily="66" charset="0"/>
                      <a:ea typeface="+mn-ea"/>
                      <a:cs typeface="+mn-cs"/>
                    </a:rPr>
                    <a:t>matemático</a:t>
                  </a:r>
                  <a:endParaRPr kumimoji="0" lang="es-MX" sz="1800" b="1" i="0" u="none" strike="noStrike" kern="1200" cap="none" spc="0" normalizeH="0" baseline="0" noProof="0" dirty="0">
                    <a:ln>
                      <a:noFill/>
                    </a:ln>
                    <a:solidFill>
                      <a:prstClr val="white"/>
                    </a:solidFill>
                    <a:effectLst/>
                    <a:uLnTx/>
                    <a:uFillTx/>
                    <a:latin typeface="Comic Sans MS" panose="030F0702030302020204" pitchFamily="66" charset="0"/>
                    <a:ea typeface="+mn-ea"/>
                    <a:cs typeface="+mn-cs"/>
                  </a:endParaRPr>
                </a:p>
              </p:txBody>
            </p:sp>
          </p:grpSp>
          <p:grpSp>
            <p:nvGrpSpPr>
              <p:cNvPr id="60" name="Grupo 59">
                <a:extLst>
                  <a:ext uri="{FF2B5EF4-FFF2-40B4-BE49-F238E27FC236}">
                    <a16:creationId xmlns:a16="http://schemas.microsoft.com/office/drawing/2014/main" id="{DE412BE8-0BFB-42DA-A279-3E2C07EC4A7C}"/>
                  </a:ext>
                </a:extLst>
              </p:cNvPr>
              <p:cNvGrpSpPr/>
              <p:nvPr/>
            </p:nvGrpSpPr>
            <p:grpSpPr>
              <a:xfrm>
                <a:off x="2280098" y="2156826"/>
                <a:ext cx="1443895" cy="626453"/>
                <a:chOff x="-204663" y="2121401"/>
                <a:chExt cx="1892685" cy="692084"/>
              </a:xfrm>
            </p:grpSpPr>
            <p:sp>
              <p:nvSpPr>
                <p:cNvPr id="61" name="Rectángulo 60">
                  <a:extLst>
                    <a:ext uri="{FF2B5EF4-FFF2-40B4-BE49-F238E27FC236}">
                      <a16:creationId xmlns:a16="http://schemas.microsoft.com/office/drawing/2014/main" id="{E36C0324-4B51-4ECA-9891-55F658027BAB}"/>
                    </a:ext>
                  </a:extLst>
                </p:cNvPr>
                <p:cNvSpPr/>
                <p:nvPr/>
              </p:nvSpPr>
              <p:spPr>
                <a:xfrm>
                  <a:off x="0" y="2121401"/>
                  <a:ext cx="1483360" cy="621799"/>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2" name="CuadroTexto 61">
                  <a:extLst>
                    <a:ext uri="{FF2B5EF4-FFF2-40B4-BE49-F238E27FC236}">
                      <a16:creationId xmlns:a16="http://schemas.microsoft.com/office/drawing/2014/main" id="{8583341A-D28C-4BAF-AADF-7019A81EC3A9}"/>
                    </a:ext>
                  </a:extLst>
                </p:cNvPr>
                <p:cNvSpPr txBox="1"/>
                <p:nvPr/>
              </p:nvSpPr>
              <p:spPr>
                <a:xfrm>
                  <a:off x="-204663" y="2150444"/>
                  <a:ext cx="1892685" cy="663041"/>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MX" sz="1100" b="1" i="0" u="none" strike="noStrike" kern="1200" cap="none" spc="0" normalizeH="0" baseline="0" noProof="0" dirty="0">
                      <a:ln>
                        <a:noFill/>
                      </a:ln>
                      <a:solidFill>
                        <a:prstClr val="white"/>
                      </a:solidFill>
                      <a:effectLst/>
                      <a:uLnTx/>
                      <a:uFillTx/>
                      <a:latin typeface="Comic Sans MS" panose="030F0702030302020204" pitchFamily="66" charset="0"/>
                      <a:ea typeface="+mn-ea"/>
                      <a:cs typeface="+mn-cs"/>
                    </a:rPr>
                    <a:t>Exploración del mundo natural y social</a:t>
                  </a:r>
                  <a:endParaRPr kumimoji="0" lang="es-MX" sz="1400" b="1" i="0" u="none" strike="noStrike" kern="1200" cap="none" spc="0" normalizeH="0" baseline="0" noProof="0" dirty="0">
                    <a:ln>
                      <a:noFill/>
                    </a:ln>
                    <a:solidFill>
                      <a:prstClr val="white"/>
                    </a:solidFill>
                    <a:effectLst/>
                    <a:uLnTx/>
                    <a:uFillTx/>
                    <a:latin typeface="Comic Sans MS" panose="030F0702030302020204" pitchFamily="66" charset="0"/>
                    <a:ea typeface="+mn-ea"/>
                    <a:cs typeface="+mn-cs"/>
                  </a:endParaRPr>
                </a:p>
              </p:txBody>
            </p:sp>
          </p:grpSp>
          <p:grpSp>
            <p:nvGrpSpPr>
              <p:cNvPr id="63" name="Grupo 62">
                <a:extLst>
                  <a:ext uri="{FF2B5EF4-FFF2-40B4-BE49-F238E27FC236}">
                    <a16:creationId xmlns:a16="http://schemas.microsoft.com/office/drawing/2014/main" id="{E8EB032D-ACCC-40F9-AC96-D4AD28491475}"/>
                  </a:ext>
                </a:extLst>
              </p:cNvPr>
              <p:cNvGrpSpPr/>
              <p:nvPr/>
            </p:nvGrpSpPr>
            <p:grpSpPr>
              <a:xfrm>
                <a:off x="3367730" y="2156821"/>
                <a:ext cx="1443895" cy="562832"/>
                <a:chOff x="-359582" y="2121401"/>
                <a:chExt cx="1892685" cy="621799"/>
              </a:xfrm>
            </p:grpSpPr>
            <p:sp>
              <p:nvSpPr>
                <p:cNvPr id="64" name="Rectángulo 63">
                  <a:extLst>
                    <a:ext uri="{FF2B5EF4-FFF2-40B4-BE49-F238E27FC236}">
                      <a16:creationId xmlns:a16="http://schemas.microsoft.com/office/drawing/2014/main" id="{D258DB9C-57AA-4856-BAE0-1F787B576215}"/>
                    </a:ext>
                  </a:extLst>
                </p:cNvPr>
                <p:cNvSpPr/>
                <p:nvPr/>
              </p:nvSpPr>
              <p:spPr>
                <a:xfrm>
                  <a:off x="0" y="2121401"/>
                  <a:ext cx="1483360" cy="621799"/>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5" name="CuadroTexto 64">
                  <a:extLst>
                    <a:ext uri="{FF2B5EF4-FFF2-40B4-BE49-F238E27FC236}">
                      <a16:creationId xmlns:a16="http://schemas.microsoft.com/office/drawing/2014/main" id="{80935E19-64EA-4D41-9A3C-8E6C14C1C24B}"/>
                    </a:ext>
                  </a:extLst>
                </p:cNvPr>
                <p:cNvSpPr txBox="1"/>
                <p:nvPr/>
              </p:nvSpPr>
              <p:spPr>
                <a:xfrm>
                  <a:off x="-359582" y="2259260"/>
                  <a:ext cx="1892685" cy="340022"/>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MX" sz="1400" b="1" i="0" u="none" strike="noStrike" kern="1200" cap="none" spc="0" normalizeH="0" baseline="0" noProof="0" dirty="0">
                      <a:ln>
                        <a:noFill/>
                      </a:ln>
                      <a:solidFill>
                        <a:prstClr val="white"/>
                      </a:solidFill>
                      <a:effectLst/>
                      <a:uLnTx/>
                      <a:uFillTx/>
                      <a:latin typeface="Comic Sans MS" panose="030F0702030302020204" pitchFamily="66" charset="0"/>
                      <a:ea typeface="+mn-ea"/>
                      <a:cs typeface="+mn-cs"/>
                    </a:rPr>
                    <a:t>Artes</a:t>
                  </a:r>
                  <a:endParaRPr kumimoji="0" lang="es-MX" sz="1800" b="1" i="0" u="none" strike="noStrike" kern="1200" cap="none" spc="0" normalizeH="0" baseline="0" noProof="0" dirty="0">
                    <a:ln>
                      <a:noFill/>
                    </a:ln>
                    <a:solidFill>
                      <a:prstClr val="white"/>
                    </a:solidFill>
                    <a:effectLst/>
                    <a:uLnTx/>
                    <a:uFillTx/>
                    <a:latin typeface="Comic Sans MS" panose="030F0702030302020204" pitchFamily="66" charset="0"/>
                    <a:ea typeface="+mn-ea"/>
                    <a:cs typeface="+mn-cs"/>
                  </a:endParaRPr>
                </a:p>
              </p:txBody>
            </p:sp>
          </p:grpSp>
          <p:grpSp>
            <p:nvGrpSpPr>
              <p:cNvPr id="66" name="Grupo 65">
                <a:extLst>
                  <a:ext uri="{FF2B5EF4-FFF2-40B4-BE49-F238E27FC236}">
                    <a16:creationId xmlns:a16="http://schemas.microsoft.com/office/drawing/2014/main" id="{BFD2444E-F5BD-4D9A-B193-C16DC1378FBA}"/>
                  </a:ext>
                </a:extLst>
              </p:cNvPr>
              <p:cNvGrpSpPr/>
              <p:nvPr/>
            </p:nvGrpSpPr>
            <p:grpSpPr>
              <a:xfrm>
                <a:off x="4676184" y="2156819"/>
                <a:ext cx="1443895" cy="562832"/>
                <a:chOff x="-177539" y="2121399"/>
                <a:chExt cx="1892685" cy="621799"/>
              </a:xfrm>
            </p:grpSpPr>
            <p:sp>
              <p:nvSpPr>
                <p:cNvPr id="67" name="Rectángulo 66">
                  <a:extLst>
                    <a:ext uri="{FF2B5EF4-FFF2-40B4-BE49-F238E27FC236}">
                      <a16:creationId xmlns:a16="http://schemas.microsoft.com/office/drawing/2014/main" id="{7124B3F4-60CA-476B-BC85-C9A19C47FFA8}"/>
                    </a:ext>
                  </a:extLst>
                </p:cNvPr>
                <p:cNvSpPr/>
                <p:nvPr/>
              </p:nvSpPr>
              <p:spPr>
                <a:xfrm>
                  <a:off x="49096" y="2121399"/>
                  <a:ext cx="1483359" cy="621799"/>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8" name="CuadroTexto 67">
                  <a:extLst>
                    <a:ext uri="{FF2B5EF4-FFF2-40B4-BE49-F238E27FC236}">
                      <a16:creationId xmlns:a16="http://schemas.microsoft.com/office/drawing/2014/main" id="{A9F5438C-023C-4607-A434-6E5095D48236}"/>
                    </a:ext>
                  </a:extLst>
                </p:cNvPr>
                <p:cNvSpPr txBox="1"/>
                <p:nvPr/>
              </p:nvSpPr>
              <p:spPr>
                <a:xfrm>
                  <a:off x="-177539" y="2150449"/>
                  <a:ext cx="1892685" cy="578037"/>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MX" sz="1400" b="1" i="0" u="none" strike="noStrike" kern="1200" cap="none" spc="0" normalizeH="0" baseline="0" noProof="0" dirty="0">
                      <a:ln>
                        <a:noFill/>
                      </a:ln>
                      <a:solidFill>
                        <a:prstClr val="white"/>
                      </a:solidFill>
                      <a:effectLst/>
                      <a:uLnTx/>
                      <a:uFillTx/>
                      <a:latin typeface="Comic Sans MS" panose="030F0702030302020204" pitchFamily="66" charset="0"/>
                      <a:ea typeface="+mn-ea"/>
                      <a:cs typeface="+mn-cs"/>
                    </a:rPr>
                    <a:t>Educación </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MX" sz="1400" b="1" i="0" u="none" strike="noStrike" kern="1200" cap="none" spc="0" normalizeH="0" baseline="0" noProof="0" dirty="0">
                      <a:ln>
                        <a:noFill/>
                      </a:ln>
                      <a:solidFill>
                        <a:prstClr val="white"/>
                      </a:solidFill>
                      <a:effectLst/>
                      <a:uLnTx/>
                      <a:uFillTx/>
                      <a:latin typeface="Comic Sans MS" panose="030F0702030302020204" pitchFamily="66" charset="0"/>
                      <a:ea typeface="+mn-ea"/>
                      <a:cs typeface="+mn-cs"/>
                    </a:rPr>
                    <a:t>Física</a:t>
                  </a:r>
                  <a:endParaRPr kumimoji="0" lang="es-MX" sz="1800" b="1" i="0" u="none" strike="noStrike" kern="1200" cap="none" spc="0" normalizeH="0" baseline="0" noProof="0" dirty="0">
                    <a:ln>
                      <a:noFill/>
                    </a:ln>
                    <a:solidFill>
                      <a:prstClr val="white"/>
                    </a:solidFill>
                    <a:effectLst/>
                    <a:uLnTx/>
                    <a:uFillTx/>
                    <a:latin typeface="Comic Sans MS" panose="030F0702030302020204" pitchFamily="66" charset="0"/>
                    <a:ea typeface="+mn-ea"/>
                    <a:cs typeface="+mn-cs"/>
                  </a:endParaRPr>
                </a:p>
              </p:txBody>
            </p:sp>
          </p:grpSp>
          <p:grpSp>
            <p:nvGrpSpPr>
              <p:cNvPr id="69" name="Grupo 68">
                <a:extLst>
                  <a:ext uri="{FF2B5EF4-FFF2-40B4-BE49-F238E27FC236}">
                    <a16:creationId xmlns:a16="http://schemas.microsoft.com/office/drawing/2014/main" id="{17AF4C5C-C2C8-4DED-BAD5-5F76BDE17A81}"/>
                  </a:ext>
                </a:extLst>
              </p:cNvPr>
              <p:cNvGrpSpPr/>
              <p:nvPr/>
            </p:nvGrpSpPr>
            <p:grpSpPr>
              <a:xfrm>
                <a:off x="5861311" y="2164898"/>
                <a:ext cx="1443895" cy="562832"/>
                <a:chOff x="-204658" y="2121401"/>
                <a:chExt cx="1892685" cy="621799"/>
              </a:xfrm>
            </p:grpSpPr>
            <p:sp>
              <p:nvSpPr>
                <p:cNvPr id="70" name="Rectángulo 69">
                  <a:extLst>
                    <a:ext uri="{FF2B5EF4-FFF2-40B4-BE49-F238E27FC236}">
                      <a16:creationId xmlns:a16="http://schemas.microsoft.com/office/drawing/2014/main" id="{5D5778F5-4584-429E-A2A1-9F50E2EFC902}"/>
                    </a:ext>
                  </a:extLst>
                </p:cNvPr>
                <p:cNvSpPr/>
                <p:nvPr/>
              </p:nvSpPr>
              <p:spPr>
                <a:xfrm>
                  <a:off x="0" y="2121401"/>
                  <a:ext cx="1483360" cy="621799"/>
                </a:xfrm>
                <a:prstGeom prst="rect">
                  <a:avLst/>
                </a:prstGeom>
                <a:solidFill>
                  <a:srgbClr val="CC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1" name="CuadroTexto 70">
                  <a:extLst>
                    <a:ext uri="{FF2B5EF4-FFF2-40B4-BE49-F238E27FC236}">
                      <a16:creationId xmlns:a16="http://schemas.microsoft.com/office/drawing/2014/main" id="{2A0E006F-6BFA-4E67-AD34-573EC50C0460}"/>
                    </a:ext>
                  </a:extLst>
                </p:cNvPr>
                <p:cNvSpPr txBox="1"/>
                <p:nvPr/>
              </p:nvSpPr>
              <p:spPr>
                <a:xfrm>
                  <a:off x="-204658" y="2154500"/>
                  <a:ext cx="1892685" cy="476030"/>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MX" sz="1100" b="1" i="0" u="none" strike="noStrike" kern="1200" cap="none" spc="0" normalizeH="0" baseline="0" noProof="0" dirty="0">
                      <a:ln>
                        <a:noFill/>
                      </a:ln>
                      <a:solidFill>
                        <a:prstClr val="white"/>
                      </a:solidFill>
                      <a:effectLst/>
                      <a:uLnTx/>
                      <a:uFillTx/>
                      <a:latin typeface="Comic Sans MS" panose="030F0702030302020204" pitchFamily="66" charset="0"/>
                      <a:ea typeface="+mn-ea"/>
                      <a:cs typeface="+mn-cs"/>
                    </a:rPr>
                    <a:t>Educación Socioemocional</a:t>
                  </a:r>
                  <a:endParaRPr kumimoji="0" lang="es-MX" sz="1400" b="1" i="0" u="none" strike="noStrike" kern="1200" cap="none" spc="0" normalizeH="0" baseline="0" noProof="0" dirty="0">
                    <a:ln>
                      <a:noFill/>
                    </a:ln>
                    <a:solidFill>
                      <a:prstClr val="white"/>
                    </a:solidFill>
                    <a:effectLst/>
                    <a:uLnTx/>
                    <a:uFillTx/>
                    <a:latin typeface="Comic Sans MS" panose="030F0702030302020204" pitchFamily="66" charset="0"/>
                    <a:ea typeface="+mn-ea"/>
                    <a:cs typeface="+mn-cs"/>
                  </a:endParaRPr>
                </a:p>
              </p:txBody>
            </p:sp>
          </p:grpSp>
        </p:grpSp>
        <p:grpSp>
          <p:nvGrpSpPr>
            <p:cNvPr id="170" name="Grupo 169">
              <a:extLst>
                <a:ext uri="{FF2B5EF4-FFF2-40B4-BE49-F238E27FC236}">
                  <a16:creationId xmlns:a16="http://schemas.microsoft.com/office/drawing/2014/main" id="{5B59E4B5-6825-43CA-9212-E5117CC64809}"/>
                </a:ext>
              </a:extLst>
            </p:cNvPr>
            <p:cNvGrpSpPr/>
            <p:nvPr/>
          </p:nvGrpSpPr>
          <p:grpSpPr>
            <a:xfrm>
              <a:off x="166339" y="3077681"/>
              <a:ext cx="7777163" cy="454209"/>
              <a:chOff x="27396" y="2784923"/>
              <a:chExt cx="7777163" cy="454209"/>
            </a:xfrm>
          </p:grpSpPr>
          <p:sp>
            <p:nvSpPr>
              <p:cNvPr id="74" name="CuadroTexto 73">
                <a:extLst>
                  <a:ext uri="{FF2B5EF4-FFF2-40B4-BE49-F238E27FC236}">
                    <a16:creationId xmlns:a16="http://schemas.microsoft.com/office/drawing/2014/main" id="{7B12804B-9A35-41DE-B9A4-27DE69161C79}"/>
                  </a:ext>
                </a:extLst>
              </p:cNvPr>
              <p:cNvSpPr txBox="1"/>
              <p:nvPr/>
            </p:nvSpPr>
            <p:spPr>
              <a:xfrm>
                <a:off x="27396" y="2826359"/>
                <a:ext cx="7777163"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s-MX" sz="16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La jornada de trabajo fue</a:t>
                </a:r>
                <a:r>
                  <a:rPr kumimoji="0" lang="es-MX" sz="1800" b="0" i="0" u="none" strike="noStrike" kern="1200" cap="none" spc="0" normalizeH="0" baseline="0" noProof="0" dirty="0">
                    <a:ln>
                      <a:noFill/>
                    </a:ln>
                    <a:solidFill>
                      <a:prstClr val="black"/>
                    </a:solidFill>
                    <a:effectLst/>
                    <a:uLnTx/>
                    <a:uFillTx/>
                    <a:latin typeface="Calibri" panose="020F0502020204030204"/>
                    <a:ea typeface="+mn-ea"/>
                    <a:cs typeface="+mn-cs"/>
                  </a:rPr>
                  <a:t>:</a:t>
                </a:r>
              </a:p>
            </p:txBody>
          </p:sp>
          <p:sp>
            <p:nvSpPr>
              <p:cNvPr id="76" name="Paralelogramo 75">
                <a:extLst>
                  <a:ext uri="{FF2B5EF4-FFF2-40B4-BE49-F238E27FC236}">
                    <a16:creationId xmlns:a16="http://schemas.microsoft.com/office/drawing/2014/main" id="{60A599B8-BE07-4BBA-A281-EF28C0090E28}"/>
                  </a:ext>
                </a:extLst>
              </p:cNvPr>
              <p:cNvSpPr/>
              <p:nvPr/>
            </p:nvSpPr>
            <p:spPr>
              <a:xfrm>
                <a:off x="2727259" y="2784923"/>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8" name="Paralelogramo 77">
                <a:extLst>
                  <a:ext uri="{FF2B5EF4-FFF2-40B4-BE49-F238E27FC236}">
                    <a16:creationId xmlns:a16="http://schemas.microsoft.com/office/drawing/2014/main" id="{91849B54-4BCF-4048-99A2-AC8047873550}"/>
                  </a:ext>
                </a:extLst>
              </p:cNvPr>
              <p:cNvSpPr/>
              <p:nvPr/>
            </p:nvSpPr>
            <p:spPr>
              <a:xfrm>
                <a:off x="3783995"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0" name="Paralelogramo 79">
                <a:extLst>
                  <a:ext uri="{FF2B5EF4-FFF2-40B4-BE49-F238E27FC236}">
                    <a16:creationId xmlns:a16="http://schemas.microsoft.com/office/drawing/2014/main" id="{B064F40E-1706-4DE7-BFB7-44057684112C}"/>
                  </a:ext>
                </a:extLst>
              </p:cNvPr>
              <p:cNvSpPr/>
              <p:nvPr/>
            </p:nvSpPr>
            <p:spPr>
              <a:xfrm>
                <a:off x="4936360"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2" name="Paralelogramo 81">
                <a:extLst>
                  <a:ext uri="{FF2B5EF4-FFF2-40B4-BE49-F238E27FC236}">
                    <a16:creationId xmlns:a16="http://schemas.microsoft.com/office/drawing/2014/main" id="{9A495760-0A05-4BBF-A6A0-798DA9FF3403}"/>
                  </a:ext>
                </a:extLst>
              </p:cNvPr>
              <p:cNvSpPr/>
              <p:nvPr/>
            </p:nvSpPr>
            <p:spPr>
              <a:xfrm>
                <a:off x="6135240" y="2812412"/>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3" name="CuadroTexto 82">
                <a:extLst>
                  <a:ext uri="{FF2B5EF4-FFF2-40B4-BE49-F238E27FC236}">
                    <a16:creationId xmlns:a16="http://schemas.microsoft.com/office/drawing/2014/main" id="{967DD3A9-200C-4C55-8BC5-CCE26BA059E2}"/>
                  </a:ext>
                </a:extLst>
              </p:cNvPr>
              <p:cNvSpPr txBox="1"/>
              <p:nvPr/>
            </p:nvSpPr>
            <p:spPr>
              <a:xfrm>
                <a:off x="2788271" y="2881579"/>
                <a:ext cx="914591" cy="307777"/>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s-MX" sz="14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Exitosa</a:t>
                </a:r>
              </a:p>
            </p:txBody>
          </p:sp>
          <p:sp>
            <p:nvSpPr>
              <p:cNvPr id="85" name="CuadroTexto 84">
                <a:extLst>
                  <a:ext uri="{FF2B5EF4-FFF2-40B4-BE49-F238E27FC236}">
                    <a16:creationId xmlns:a16="http://schemas.microsoft.com/office/drawing/2014/main" id="{F09B523F-8A7C-480D-8661-5FA4C6F2E91D}"/>
                  </a:ext>
                </a:extLst>
              </p:cNvPr>
              <p:cNvSpPr txBox="1"/>
              <p:nvPr/>
            </p:nvSpPr>
            <p:spPr>
              <a:xfrm>
                <a:off x="3902327" y="2884214"/>
                <a:ext cx="914400" cy="307777"/>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s-MX" sz="14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Buena</a:t>
                </a:r>
              </a:p>
            </p:txBody>
          </p:sp>
          <p:sp>
            <p:nvSpPr>
              <p:cNvPr id="87" name="CuadroTexto 86">
                <a:extLst>
                  <a:ext uri="{FF2B5EF4-FFF2-40B4-BE49-F238E27FC236}">
                    <a16:creationId xmlns:a16="http://schemas.microsoft.com/office/drawing/2014/main" id="{738EC69C-9FF1-417C-B72A-2D7D20847ECA}"/>
                  </a:ext>
                </a:extLst>
              </p:cNvPr>
              <p:cNvSpPr txBox="1"/>
              <p:nvPr/>
            </p:nvSpPr>
            <p:spPr>
              <a:xfrm>
                <a:off x="4984176" y="2894967"/>
                <a:ext cx="914400" cy="307777"/>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s-MX" sz="14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Regular</a:t>
                </a:r>
                <a:endParaRPr kumimoji="0" lang="es-MX" sz="11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89" name="CuadroTexto 88">
                <a:extLst>
                  <a:ext uri="{FF2B5EF4-FFF2-40B4-BE49-F238E27FC236}">
                    <a16:creationId xmlns:a16="http://schemas.microsoft.com/office/drawing/2014/main" id="{1D108D3C-EB07-407F-9F55-E69D4D110D55}"/>
                  </a:ext>
                </a:extLst>
              </p:cNvPr>
              <p:cNvSpPr txBox="1"/>
              <p:nvPr/>
            </p:nvSpPr>
            <p:spPr>
              <a:xfrm>
                <a:off x="6341522" y="2894967"/>
                <a:ext cx="914400" cy="307777"/>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s-MX" sz="14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Mala</a:t>
                </a:r>
                <a:endParaRPr kumimoji="0" lang="es-MX" sz="1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grpSp>
        <p:grpSp>
          <p:nvGrpSpPr>
            <p:cNvPr id="169" name="Grupo 168">
              <a:extLst>
                <a:ext uri="{FF2B5EF4-FFF2-40B4-BE49-F238E27FC236}">
                  <a16:creationId xmlns:a16="http://schemas.microsoft.com/office/drawing/2014/main" id="{F98882BD-1128-4333-AD3C-C99E090A88D9}"/>
                </a:ext>
              </a:extLst>
            </p:cNvPr>
            <p:cNvGrpSpPr/>
            <p:nvPr/>
          </p:nvGrpSpPr>
          <p:grpSpPr>
            <a:xfrm>
              <a:off x="-60113" y="3701185"/>
              <a:ext cx="7866108" cy="1837511"/>
              <a:chOff x="-104586" y="3258293"/>
              <a:chExt cx="7866108" cy="1837511"/>
            </a:xfrm>
          </p:grpSpPr>
          <p:grpSp>
            <p:nvGrpSpPr>
              <p:cNvPr id="90" name="Grupo 89">
                <a:extLst>
                  <a:ext uri="{FF2B5EF4-FFF2-40B4-BE49-F238E27FC236}">
                    <a16:creationId xmlns:a16="http://schemas.microsoft.com/office/drawing/2014/main" id="{F98E8578-A55C-4D5A-B67B-F07061ED95EB}"/>
                  </a:ext>
                </a:extLst>
              </p:cNvPr>
              <p:cNvGrpSpPr/>
              <p:nvPr/>
            </p:nvGrpSpPr>
            <p:grpSpPr>
              <a:xfrm>
                <a:off x="-104586" y="3258293"/>
                <a:ext cx="7866108" cy="369332"/>
                <a:chOff x="-88946" y="1730772"/>
                <a:chExt cx="7866108" cy="369332"/>
              </a:xfrm>
            </p:grpSpPr>
            <p:sp>
              <p:nvSpPr>
                <p:cNvPr id="92" name="Rectángulo 91">
                  <a:extLst>
                    <a:ext uri="{FF2B5EF4-FFF2-40B4-BE49-F238E27FC236}">
                      <a16:creationId xmlns:a16="http://schemas.microsoft.com/office/drawing/2014/main" id="{5D321D22-2312-4122-957D-75CC9CBC1D04}"/>
                    </a:ext>
                  </a:extLst>
                </p:cNvPr>
                <p:cNvSpPr/>
                <p:nvPr/>
              </p:nvSpPr>
              <p:spPr>
                <a:xfrm>
                  <a:off x="0" y="1730772"/>
                  <a:ext cx="7777162" cy="369332"/>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3" name="CuadroTexto 92">
                  <a:extLst>
                    <a:ext uri="{FF2B5EF4-FFF2-40B4-BE49-F238E27FC236}">
                      <a16:creationId xmlns:a16="http://schemas.microsoft.com/office/drawing/2014/main" id="{CB4390D6-35FA-450B-A1D5-337BF7ED9267}"/>
                    </a:ext>
                  </a:extLst>
                </p:cNvPr>
                <p:cNvSpPr txBox="1"/>
                <p:nvPr/>
              </p:nvSpPr>
              <p:spPr>
                <a:xfrm>
                  <a:off x="-88946" y="1737642"/>
                  <a:ext cx="7777162" cy="338554"/>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MX" sz="1600" b="1" i="0" u="none" strike="noStrike" kern="1200" cap="none" spc="0" normalizeH="0" baseline="0" noProof="0" dirty="0">
                      <a:ln>
                        <a:noFill/>
                      </a:ln>
                      <a:solidFill>
                        <a:prstClr val="white"/>
                      </a:solidFill>
                      <a:effectLst/>
                      <a:uLnTx/>
                      <a:uFillTx/>
                      <a:latin typeface="Comic Sans MS" panose="030F0702030302020204" pitchFamily="66" charset="0"/>
                      <a:ea typeface="+mn-ea"/>
                      <a:cs typeface="+mn-cs"/>
                    </a:rPr>
                    <a:t>Aspectos de la planeación didáctica </a:t>
                  </a:r>
                </a:p>
              </p:txBody>
            </p:sp>
          </p:grpSp>
          <p:sp>
            <p:nvSpPr>
              <p:cNvPr id="99" name="CuadroTexto 98">
                <a:extLst>
                  <a:ext uri="{FF2B5EF4-FFF2-40B4-BE49-F238E27FC236}">
                    <a16:creationId xmlns:a16="http://schemas.microsoft.com/office/drawing/2014/main" id="{2C45F712-0E0F-4056-B8C7-58165A752422}"/>
                  </a:ext>
                </a:extLst>
              </p:cNvPr>
              <p:cNvSpPr txBox="1"/>
              <p:nvPr/>
            </p:nvSpPr>
            <p:spPr>
              <a:xfrm>
                <a:off x="-44436" y="3618476"/>
                <a:ext cx="7777163" cy="1477328"/>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s-MX" sz="14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      </a:t>
                </a:r>
                <a:r>
                  <a:rPr kumimoji="0" lang="es-MX" sz="12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Logro de los aprendizajes esperados </a:t>
                </a:r>
                <a:endParaRPr kumimoji="0" lang="es-MX" sz="14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s-MX" sz="14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      </a:t>
                </a:r>
                <a:r>
                  <a:rPr kumimoji="0" lang="es-MX" sz="12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Materiales educativos adecuados</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       Nivel de complejidad adecuado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       Organización adecuada</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       Tiempo planeado correctamente</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       Actividades planeadas conforme a lo planeado </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s-MX" sz="1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01" name="Elipse 100">
                <a:extLst>
                  <a:ext uri="{FF2B5EF4-FFF2-40B4-BE49-F238E27FC236}">
                    <a16:creationId xmlns:a16="http://schemas.microsoft.com/office/drawing/2014/main" id="{4A5C0622-884D-49F4-B550-4041500CA3C7}"/>
                  </a:ext>
                </a:extLst>
              </p:cNvPr>
              <p:cNvSpPr/>
              <p:nvPr/>
            </p:nvSpPr>
            <p:spPr>
              <a:xfrm>
                <a:off x="124089" y="367427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6" name="Elipse 105">
                <a:extLst>
                  <a:ext uri="{FF2B5EF4-FFF2-40B4-BE49-F238E27FC236}">
                    <a16:creationId xmlns:a16="http://schemas.microsoft.com/office/drawing/2014/main" id="{1506E085-6A92-4E7F-8A05-A323A3E5E11A}"/>
                  </a:ext>
                </a:extLst>
              </p:cNvPr>
              <p:cNvSpPr/>
              <p:nvPr/>
            </p:nvSpPr>
            <p:spPr>
              <a:xfrm>
                <a:off x="121868" y="390798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8" name="Elipse 107">
                <a:extLst>
                  <a:ext uri="{FF2B5EF4-FFF2-40B4-BE49-F238E27FC236}">
                    <a16:creationId xmlns:a16="http://schemas.microsoft.com/office/drawing/2014/main" id="{1212747E-7242-4965-9DA4-929E41C6D9E7}"/>
                  </a:ext>
                </a:extLst>
              </p:cNvPr>
              <p:cNvSpPr/>
              <p:nvPr/>
            </p:nvSpPr>
            <p:spPr>
              <a:xfrm>
                <a:off x="121867" y="410151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0" name="Elipse 109">
                <a:extLst>
                  <a:ext uri="{FF2B5EF4-FFF2-40B4-BE49-F238E27FC236}">
                    <a16:creationId xmlns:a16="http://schemas.microsoft.com/office/drawing/2014/main" id="{AEEE6733-B8DB-4A76-A1EF-35918716BFAE}"/>
                  </a:ext>
                </a:extLst>
              </p:cNvPr>
              <p:cNvSpPr/>
              <p:nvPr/>
            </p:nvSpPr>
            <p:spPr>
              <a:xfrm>
                <a:off x="121867" y="429504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2" name="Elipse 111">
                <a:extLst>
                  <a:ext uri="{FF2B5EF4-FFF2-40B4-BE49-F238E27FC236}">
                    <a16:creationId xmlns:a16="http://schemas.microsoft.com/office/drawing/2014/main" id="{049B3706-E439-4954-A6A5-40C7B2714B0B}"/>
                  </a:ext>
                </a:extLst>
              </p:cNvPr>
              <p:cNvSpPr/>
              <p:nvPr/>
            </p:nvSpPr>
            <p:spPr>
              <a:xfrm>
                <a:off x="121867" y="446853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4" name="Elipse 113">
                <a:extLst>
                  <a:ext uri="{FF2B5EF4-FFF2-40B4-BE49-F238E27FC236}">
                    <a16:creationId xmlns:a16="http://schemas.microsoft.com/office/drawing/2014/main" id="{6324721C-3F31-47D7-9E44-60A4C321DE28}"/>
                  </a:ext>
                </a:extLst>
              </p:cNvPr>
              <p:cNvSpPr/>
              <p:nvPr/>
            </p:nvSpPr>
            <p:spPr>
              <a:xfrm>
                <a:off x="121866" y="4655227"/>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5" name="CuadroTexto 114">
                <a:extLst>
                  <a:ext uri="{FF2B5EF4-FFF2-40B4-BE49-F238E27FC236}">
                    <a16:creationId xmlns:a16="http://schemas.microsoft.com/office/drawing/2014/main" id="{25E92943-3F55-46FD-819B-08C437F114C6}"/>
                  </a:ext>
                </a:extLst>
              </p:cNvPr>
              <p:cNvSpPr txBox="1"/>
              <p:nvPr/>
            </p:nvSpPr>
            <p:spPr>
              <a:xfrm>
                <a:off x="3626811" y="3558005"/>
                <a:ext cx="4134570" cy="1277273"/>
              </a:xfrm>
              <a:prstGeom prst="rect">
                <a:avLst/>
              </a:prstGeom>
              <a:noFill/>
              <a:ln w="28575">
                <a:solidFill>
                  <a:srgbClr val="FF9999"/>
                </a:solidFill>
              </a:ln>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MX" sz="1100" b="1" i="0" u="none" strike="noStrike" kern="1200" cap="none" spc="0" normalizeH="0" baseline="0" noProof="0" dirty="0" smtClean="0">
                    <a:ln>
                      <a:noFill/>
                    </a:ln>
                    <a:solidFill>
                      <a:prstClr val="black"/>
                    </a:solidFill>
                    <a:effectLst/>
                    <a:uLnTx/>
                    <a:uFillTx/>
                    <a:latin typeface="Comic Sans MS" panose="030F0702030302020204" pitchFamily="66" charset="0"/>
                    <a:ea typeface="+mn-ea"/>
                    <a:cs typeface="+mn-cs"/>
                  </a:rPr>
                  <a:t>Observaciones</a:t>
                </a: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s-MX" sz="1100" b="0" i="0" u="none" strike="noStrike" kern="1200" cap="none" spc="0" normalizeH="0" baseline="0" noProof="0" dirty="0" smtClean="0">
                    <a:ln>
                      <a:noFill/>
                    </a:ln>
                    <a:solidFill>
                      <a:prstClr val="black"/>
                    </a:solidFill>
                    <a:effectLst/>
                    <a:uLnTx/>
                    <a:uFillTx/>
                    <a:latin typeface="Comic Sans MS" panose="030F0702030302020204" pitchFamily="66" charset="0"/>
                    <a:ea typeface="+mn-ea"/>
                    <a:cs typeface="+mn-cs"/>
                  </a:rPr>
                  <a:t>Se</a:t>
                </a:r>
                <a:r>
                  <a:rPr kumimoji="0" lang="es-MX" sz="1100" b="0" i="0" u="none" strike="noStrike" kern="1200" cap="none" spc="0" normalizeH="0" noProof="0" dirty="0" smtClean="0">
                    <a:ln>
                      <a:noFill/>
                    </a:ln>
                    <a:solidFill>
                      <a:prstClr val="black"/>
                    </a:solidFill>
                    <a:effectLst/>
                    <a:uLnTx/>
                    <a:uFillTx/>
                    <a:latin typeface="Comic Sans MS" panose="030F0702030302020204" pitchFamily="66" charset="0"/>
                    <a:ea typeface="+mn-ea"/>
                    <a:cs typeface="+mn-cs"/>
                  </a:rPr>
                  <a:t> cumplieron los dos aprendizajes de los campos trabajados, para la realización de las actividades se usa solamente el cuaderno para plasmar sus tareas. </a:t>
                </a:r>
                <a:r>
                  <a:rPr lang="es-MX" sz="1100" dirty="0" smtClean="0">
                    <a:solidFill>
                      <a:prstClr val="black"/>
                    </a:solidFill>
                    <a:latin typeface="Comic Sans MS" panose="030F0702030302020204" pitchFamily="66" charset="0"/>
                  </a:rPr>
                  <a:t>El nivel de complejidad fue acorde a su edad, pues aunque aun no desarrollen completamente la habilidad de escribir, hicieron un gran esfuerzo por escribir un recado corto. </a:t>
                </a:r>
                <a:r>
                  <a:rPr kumimoji="0" lang="es-MX" sz="1100" b="0" i="0" u="none" strike="noStrike" kern="1200" cap="none" spc="0" normalizeH="0" baseline="0" noProof="0" dirty="0" smtClean="0">
                    <a:ln>
                      <a:noFill/>
                    </a:ln>
                    <a:solidFill>
                      <a:prstClr val="black"/>
                    </a:solidFill>
                    <a:effectLst/>
                    <a:uLnTx/>
                    <a:uFillTx/>
                    <a:latin typeface="Comic Sans MS" panose="030F0702030302020204" pitchFamily="66" charset="0"/>
                    <a:ea typeface="+mn-ea"/>
                    <a:cs typeface="+mn-cs"/>
                  </a:rPr>
                  <a:t>.  </a:t>
                </a:r>
              </a:p>
            </p:txBody>
          </p:sp>
        </p:grpSp>
        <p:grpSp>
          <p:nvGrpSpPr>
            <p:cNvPr id="168" name="Grupo 167">
              <a:extLst>
                <a:ext uri="{FF2B5EF4-FFF2-40B4-BE49-F238E27FC236}">
                  <a16:creationId xmlns:a16="http://schemas.microsoft.com/office/drawing/2014/main" id="{BB09A73F-77AD-421C-9A12-1B07E4E28D91}"/>
                </a:ext>
              </a:extLst>
            </p:cNvPr>
            <p:cNvGrpSpPr/>
            <p:nvPr/>
          </p:nvGrpSpPr>
          <p:grpSpPr>
            <a:xfrm>
              <a:off x="0" y="5352851"/>
              <a:ext cx="8142075" cy="1392842"/>
              <a:chOff x="-106905" y="4811173"/>
              <a:chExt cx="8142075" cy="1392842"/>
            </a:xfrm>
          </p:grpSpPr>
          <p:grpSp>
            <p:nvGrpSpPr>
              <p:cNvPr id="116" name="Grupo 115">
                <a:extLst>
                  <a:ext uri="{FF2B5EF4-FFF2-40B4-BE49-F238E27FC236}">
                    <a16:creationId xmlns:a16="http://schemas.microsoft.com/office/drawing/2014/main" id="{86E20A7A-7587-4421-B56B-9A932A9F7109}"/>
                  </a:ext>
                </a:extLst>
              </p:cNvPr>
              <p:cNvGrpSpPr/>
              <p:nvPr/>
            </p:nvGrpSpPr>
            <p:grpSpPr>
              <a:xfrm>
                <a:off x="-106905" y="4811173"/>
                <a:ext cx="8142075" cy="414533"/>
                <a:chOff x="-91265" y="1649223"/>
                <a:chExt cx="8142075" cy="414533"/>
              </a:xfrm>
            </p:grpSpPr>
            <p:sp>
              <p:nvSpPr>
                <p:cNvPr id="117" name="Rectángulo 116">
                  <a:extLst>
                    <a:ext uri="{FF2B5EF4-FFF2-40B4-BE49-F238E27FC236}">
                      <a16:creationId xmlns:a16="http://schemas.microsoft.com/office/drawing/2014/main" id="{811F3B92-D7D1-4EAA-AF61-3E94D18C4AEE}"/>
                    </a:ext>
                  </a:extLst>
                </p:cNvPr>
                <p:cNvSpPr/>
                <p:nvPr/>
              </p:nvSpPr>
              <p:spPr>
                <a:xfrm>
                  <a:off x="-90086" y="1649223"/>
                  <a:ext cx="7777162" cy="369332"/>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8" name="CuadroTexto 117">
                  <a:extLst>
                    <a:ext uri="{FF2B5EF4-FFF2-40B4-BE49-F238E27FC236}">
                      <a16:creationId xmlns:a16="http://schemas.microsoft.com/office/drawing/2014/main" id="{1B9E0E7C-C94D-4D33-90C9-F83AE03AC5F1}"/>
                    </a:ext>
                  </a:extLst>
                </p:cNvPr>
                <p:cNvSpPr txBox="1"/>
                <p:nvPr/>
              </p:nvSpPr>
              <p:spPr>
                <a:xfrm>
                  <a:off x="-91265" y="1725202"/>
                  <a:ext cx="8142075" cy="338554"/>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MX" sz="1600" b="1" i="0" u="none" strike="noStrike" kern="1200" cap="none" spc="0" normalizeH="0" baseline="0" noProof="0" dirty="0">
                      <a:ln>
                        <a:noFill/>
                      </a:ln>
                      <a:solidFill>
                        <a:prstClr val="white"/>
                      </a:solidFill>
                      <a:effectLst/>
                      <a:uLnTx/>
                      <a:uFillTx/>
                      <a:latin typeface="Comic Sans MS" panose="030F0702030302020204" pitchFamily="66" charset="0"/>
                      <a:ea typeface="+mn-ea"/>
                      <a:cs typeface="+mn-cs"/>
                    </a:rPr>
                    <a:t>Manifestaciones de los alumnos</a:t>
                  </a:r>
                </a:p>
              </p:txBody>
            </p:sp>
          </p:grpSp>
          <p:sp>
            <p:nvSpPr>
              <p:cNvPr id="122" name="CuadroTexto 121">
                <a:extLst>
                  <a:ext uri="{FF2B5EF4-FFF2-40B4-BE49-F238E27FC236}">
                    <a16:creationId xmlns:a16="http://schemas.microsoft.com/office/drawing/2014/main" id="{7C94A14D-3BCC-49E5-BA89-9E2AEF82C62C}"/>
                  </a:ext>
                </a:extLst>
              </p:cNvPr>
              <p:cNvSpPr txBox="1"/>
              <p:nvPr/>
            </p:nvSpPr>
            <p:spPr>
              <a:xfrm>
                <a:off x="-54750" y="5188352"/>
                <a:ext cx="3912051" cy="1015663"/>
              </a:xfrm>
              <a:prstGeom prst="rect">
                <a:avLst/>
              </a:prstGeom>
              <a:noFill/>
            </p:spPr>
            <p:txBody>
              <a:bodyPr wrap="square" rtlCol="0">
                <a:spAutoFit/>
              </a:bodyPr>
              <a:lstStyle/>
              <a:p>
                <a:pPr marL="0" marR="0" lvl="0" indent="0" algn="just" defTabSz="457200" rtl="0" eaLnBrk="1" fontAlgn="auto" latinLnBrk="0" hangingPunct="1">
                  <a:lnSpc>
                    <a:spcPct val="100000"/>
                  </a:lnSpc>
                  <a:spcBef>
                    <a:spcPts val="0"/>
                  </a:spcBef>
                  <a:spcAft>
                    <a:spcPts val="0"/>
                  </a:spcAft>
                  <a:buClrTx/>
                  <a:buSzTx/>
                  <a:buFontTx/>
                  <a:buNone/>
                  <a:tabLst/>
                  <a:defRPr/>
                </a:pPr>
                <a:endParaRPr kumimoji="0" lang="es-MX" sz="12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Interés en las actividades</a:t>
                </a:r>
                <a:endParaRPr kumimoji="0" lang="es-MX" sz="14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Participación de la manera esperada</a:t>
                </a: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Adaptación a la organización establecida</a:t>
                </a: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Seguridad y cooperación al realizar las actividades</a:t>
                </a:r>
              </a:p>
            </p:txBody>
          </p:sp>
          <p:sp>
            <p:nvSpPr>
              <p:cNvPr id="126" name="CuadroTexto 125">
                <a:extLst>
                  <a:ext uri="{FF2B5EF4-FFF2-40B4-BE49-F238E27FC236}">
                    <a16:creationId xmlns:a16="http://schemas.microsoft.com/office/drawing/2014/main" id="{06161E3F-EC52-4DE5-966F-0CF0E691332C}"/>
                  </a:ext>
                </a:extLst>
              </p:cNvPr>
              <p:cNvSpPr txBox="1"/>
              <p:nvPr/>
            </p:nvSpPr>
            <p:spPr>
              <a:xfrm>
                <a:off x="3645357" y="5221690"/>
                <a:ext cx="3674654" cy="46166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Todos   Algunos  Pocos   Ninguno</a:t>
                </a: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2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endParaRPr>
              </a:p>
            </p:txBody>
          </p:sp>
          <p:grpSp>
            <p:nvGrpSpPr>
              <p:cNvPr id="135" name="Grupo 134">
                <a:extLst>
                  <a:ext uri="{FF2B5EF4-FFF2-40B4-BE49-F238E27FC236}">
                    <a16:creationId xmlns:a16="http://schemas.microsoft.com/office/drawing/2014/main" id="{0B4F29DE-BDD1-4173-913A-6F69F59C290F}"/>
                  </a:ext>
                </a:extLst>
              </p:cNvPr>
              <p:cNvGrpSpPr/>
              <p:nvPr/>
            </p:nvGrpSpPr>
            <p:grpSpPr>
              <a:xfrm>
                <a:off x="4481792" y="5453154"/>
                <a:ext cx="1859730" cy="162160"/>
                <a:chOff x="4481792" y="5453154"/>
                <a:chExt cx="1859730" cy="162160"/>
              </a:xfrm>
            </p:grpSpPr>
            <p:sp>
              <p:nvSpPr>
                <p:cNvPr id="124" name="Elipse 123">
                  <a:extLst>
                    <a:ext uri="{FF2B5EF4-FFF2-40B4-BE49-F238E27FC236}">
                      <a16:creationId xmlns:a16="http://schemas.microsoft.com/office/drawing/2014/main" id="{B36A7C95-12EB-4981-AD16-F8766A33023B}"/>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8" name="Elipse 127">
                  <a:extLst>
                    <a:ext uri="{FF2B5EF4-FFF2-40B4-BE49-F238E27FC236}">
                      <a16:creationId xmlns:a16="http://schemas.microsoft.com/office/drawing/2014/main" id="{04898E7A-EFA5-4C5D-AA3E-E61854C86E67}"/>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0" name="Elipse 129">
                  <a:extLst>
                    <a:ext uri="{FF2B5EF4-FFF2-40B4-BE49-F238E27FC236}">
                      <a16:creationId xmlns:a16="http://schemas.microsoft.com/office/drawing/2014/main" id="{00F070BD-3F46-4F6C-A422-B589D0DB19D7}"/>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2" name="Elipse 131">
                  <a:extLst>
                    <a:ext uri="{FF2B5EF4-FFF2-40B4-BE49-F238E27FC236}">
                      <a16:creationId xmlns:a16="http://schemas.microsoft.com/office/drawing/2014/main" id="{1ADF766A-8C07-4C9C-954F-397B4C518373}"/>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nvGrpSpPr>
              <p:cNvPr id="136" name="Grupo 135">
                <a:extLst>
                  <a:ext uri="{FF2B5EF4-FFF2-40B4-BE49-F238E27FC236}">
                    <a16:creationId xmlns:a16="http://schemas.microsoft.com/office/drawing/2014/main" id="{0CAC7643-C6D9-4D4D-8809-A3E27B328AAE}"/>
                  </a:ext>
                </a:extLst>
              </p:cNvPr>
              <p:cNvGrpSpPr/>
              <p:nvPr/>
            </p:nvGrpSpPr>
            <p:grpSpPr>
              <a:xfrm>
                <a:off x="4481792" y="5644382"/>
                <a:ext cx="1859730" cy="162160"/>
                <a:chOff x="4481792" y="5453154"/>
                <a:chExt cx="1859730" cy="162160"/>
              </a:xfrm>
            </p:grpSpPr>
            <p:sp>
              <p:nvSpPr>
                <p:cNvPr id="137" name="Elipse 136">
                  <a:extLst>
                    <a:ext uri="{FF2B5EF4-FFF2-40B4-BE49-F238E27FC236}">
                      <a16:creationId xmlns:a16="http://schemas.microsoft.com/office/drawing/2014/main" id="{D15D9F78-4830-4046-8D9C-7475C18EEACF}"/>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8" name="Elipse 137">
                  <a:extLst>
                    <a:ext uri="{FF2B5EF4-FFF2-40B4-BE49-F238E27FC236}">
                      <a16:creationId xmlns:a16="http://schemas.microsoft.com/office/drawing/2014/main" id="{9106BBF0-3FDA-43EF-82D8-A91CE86F7BCC}"/>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9" name="Elipse 138">
                  <a:extLst>
                    <a:ext uri="{FF2B5EF4-FFF2-40B4-BE49-F238E27FC236}">
                      <a16:creationId xmlns:a16="http://schemas.microsoft.com/office/drawing/2014/main" id="{805C1B3D-B483-4E9A-BC43-3C3A34DCA29C}"/>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0" name="Elipse 139">
                  <a:extLst>
                    <a:ext uri="{FF2B5EF4-FFF2-40B4-BE49-F238E27FC236}">
                      <a16:creationId xmlns:a16="http://schemas.microsoft.com/office/drawing/2014/main" id="{5ACBF1CC-D4AC-4C8B-8889-428A29D11D7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nvGrpSpPr>
              <p:cNvPr id="141" name="Grupo 140">
                <a:extLst>
                  <a:ext uri="{FF2B5EF4-FFF2-40B4-BE49-F238E27FC236}">
                    <a16:creationId xmlns:a16="http://schemas.microsoft.com/office/drawing/2014/main" id="{7B87E0F1-93A8-4239-876A-2C91F55A3FB3}"/>
                  </a:ext>
                </a:extLst>
              </p:cNvPr>
              <p:cNvGrpSpPr/>
              <p:nvPr/>
            </p:nvGrpSpPr>
            <p:grpSpPr>
              <a:xfrm>
                <a:off x="4482433" y="5835610"/>
                <a:ext cx="1859730" cy="162160"/>
                <a:chOff x="4481792" y="5453154"/>
                <a:chExt cx="1859730" cy="162160"/>
              </a:xfrm>
            </p:grpSpPr>
            <p:sp>
              <p:nvSpPr>
                <p:cNvPr id="142" name="Elipse 141">
                  <a:extLst>
                    <a:ext uri="{FF2B5EF4-FFF2-40B4-BE49-F238E27FC236}">
                      <a16:creationId xmlns:a16="http://schemas.microsoft.com/office/drawing/2014/main" id="{A875E401-1E64-47E4-A54B-900C61A61677}"/>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3" name="Elipse 142">
                  <a:extLst>
                    <a:ext uri="{FF2B5EF4-FFF2-40B4-BE49-F238E27FC236}">
                      <a16:creationId xmlns:a16="http://schemas.microsoft.com/office/drawing/2014/main" id="{3DD59AD9-06DA-4644-919C-E7BC15F6BED6}"/>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4" name="Elipse 143">
                  <a:extLst>
                    <a:ext uri="{FF2B5EF4-FFF2-40B4-BE49-F238E27FC236}">
                      <a16:creationId xmlns:a16="http://schemas.microsoft.com/office/drawing/2014/main" id="{6DDE1CF7-489F-47CF-8241-BA4E200CF4FA}"/>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5" name="Elipse 144">
                  <a:extLst>
                    <a:ext uri="{FF2B5EF4-FFF2-40B4-BE49-F238E27FC236}">
                      <a16:creationId xmlns:a16="http://schemas.microsoft.com/office/drawing/2014/main" id="{5B84455B-4FC9-4372-B777-94DDE7FE150E}"/>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nvGrpSpPr>
              <p:cNvPr id="146" name="Grupo 145">
                <a:extLst>
                  <a:ext uri="{FF2B5EF4-FFF2-40B4-BE49-F238E27FC236}">
                    <a16:creationId xmlns:a16="http://schemas.microsoft.com/office/drawing/2014/main" id="{77951E04-423C-44AE-A9B2-24095C4C5B28}"/>
                  </a:ext>
                </a:extLst>
              </p:cNvPr>
              <p:cNvGrpSpPr/>
              <p:nvPr/>
            </p:nvGrpSpPr>
            <p:grpSpPr>
              <a:xfrm>
                <a:off x="4482817" y="6023918"/>
                <a:ext cx="1859730" cy="162160"/>
                <a:chOff x="4481792" y="5453154"/>
                <a:chExt cx="1859730" cy="162160"/>
              </a:xfrm>
            </p:grpSpPr>
            <p:sp>
              <p:nvSpPr>
                <p:cNvPr id="147" name="Elipse 146">
                  <a:extLst>
                    <a:ext uri="{FF2B5EF4-FFF2-40B4-BE49-F238E27FC236}">
                      <a16:creationId xmlns:a16="http://schemas.microsoft.com/office/drawing/2014/main" id="{EAE223AD-9981-454B-AC0F-D9BD55EC710C}"/>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8" name="Elipse 147">
                  <a:extLst>
                    <a:ext uri="{FF2B5EF4-FFF2-40B4-BE49-F238E27FC236}">
                      <a16:creationId xmlns:a16="http://schemas.microsoft.com/office/drawing/2014/main" id="{A020B64C-03E0-4C7A-BBB0-B1EB17ACCB9A}"/>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9" name="Elipse 148">
                  <a:extLst>
                    <a:ext uri="{FF2B5EF4-FFF2-40B4-BE49-F238E27FC236}">
                      <a16:creationId xmlns:a16="http://schemas.microsoft.com/office/drawing/2014/main" id="{CFEEB593-1C3D-4D7F-A633-27ED6ECE17BF}"/>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50" name="Elipse 149">
                  <a:extLst>
                    <a:ext uri="{FF2B5EF4-FFF2-40B4-BE49-F238E27FC236}">
                      <a16:creationId xmlns:a16="http://schemas.microsoft.com/office/drawing/2014/main" id="{C42090CB-1504-4391-B330-728BEC78AAC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grpSp>
          <p:nvGrpSpPr>
            <p:cNvPr id="151" name="Grupo 150">
              <a:extLst>
                <a:ext uri="{FF2B5EF4-FFF2-40B4-BE49-F238E27FC236}">
                  <a16:creationId xmlns:a16="http://schemas.microsoft.com/office/drawing/2014/main" id="{E3FB72F6-392F-40AB-A175-66BC4FD1180C}"/>
                </a:ext>
              </a:extLst>
            </p:cNvPr>
            <p:cNvGrpSpPr/>
            <p:nvPr/>
          </p:nvGrpSpPr>
          <p:grpSpPr>
            <a:xfrm>
              <a:off x="-40004" y="6773416"/>
              <a:ext cx="8066405" cy="358362"/>
              <a:chOff x="-128950" y="1710038"/>
              <a:chExt cx="8066405" cy="358362"/>
            </a:xfrm>
          </p:grpSpPr>
          <p:sp>
            <p:nvSpPr>
              <p:cNvPr id="152" name="Rectángulo 151">
                <a:extLst>
                  <a:ext uri="{FF2B5EF4-FFF2-40B4-BE49-F238E27FC236}">
                    <a16:creationId xmlns:a16="http://schemas.microsoft.com/office/drawing/2014/main" id="{8BFA794B-7B5C-4B21-A452-F05082E198A2}"/>
                  </a:ext>
                </a:extLst>
              </p:cNvPr>
              <p:cNvSpPr/>
              <p:nvPr/>
            </p:nvSpPr>
            <p:spPr>
              <a:xfrm>
                <a:off x="-117778" y="1710038"/>
                <a:ext cx="7844864" cy="358362"/>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53" name="CuadroTexto 152">
                <a:extLst>
                  <a:ext uri="{FF2B5EF4-FFF2-40B4-BE49-F238E27FC236}">
                    <a16:creationId xmlns:a16="http://schemas.microsoft.com/office/drawing/2014/main" id="{B6E65149-4C4C-4DA3-BBD4-37E7A7D3A7A0}"/>
                  </a:ext>
                </a:extLst>
              </p:cNvPr>
              <p:cNvSpPr txBox="1"/>
              <p:nvPr/>
            </p:nvSpPr>
            <p:spPr>
              <a:xfrm>
                <a:off x="-128950" y="1725138"/>
                <a:ext cx="8066405" cy="338554"/>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MX" sz="1600" b="1" i="0" u="none" strike="noStrike" kern="1200" cap="none" spc="0" normalizeH="0" baseline="0" noProof="0" dirty="0">
                    <a:ln>
                      <a:noFill/>
                    </a:ln>
                    <a:solidFill>
                      <a:prstClr val="white"/>
                    </a:solidFill>
                    <a:effectLst/>
                    <a:uLnTx/>
                    <a:uFillTx/>
                    <a:latin typeface="Comic Sans MS" panose="030F0702030302020204" pitchFamily="66" charset="0"/>
                    <a:ea typeface="+mn-ea"/>
                    <a:cs typeface="+mn-cs"/>
                  </a:rPr>
                  <a:t>Autoevaluación</a:t>
                </a:r>
              </a:p>
            </p:txBody>
          </p:sp>
        </p:grpSp>
        <p:sp>
          <p:nvSpPr>
            <p:cNvPr id="155" name="CuadroTexto 154">
              <a:extLst>
                <a:ext uri="{FF2B5EF4-FFF2-40B4-BE49-F238E27FC236}">
                  <a16:creationId xmlns:a16="http://schemas.microsoft.com/office/drawing/2014/main" id="{6718D8D3-202C-4CDB-8F60-21504AA6438C}"/>
                </a:ext>
              </a:extLst>
            </p:cNvPr>
            <p:cNvSpPr txBox="1"/>
            <p:nvPr/>
          </p:nvSpPr>
          <p:spPr>
            <a:xfrm>
              <a:off x="28833" y="7032794"/>
              <a:ext cx="5831687" cy="1384995"/>
            </a:xfrm>
            <a:prstGeom prst="rect">
              <a:avLst/>
            </a:prstGeom>
            <a:noFill/>
          </p:spPr>
          <p:txBody>
            <a:bodyPr wrap="square" rtlCol="0">
              <a:spAutoFit/>
            </a:bodyPr>
            <a:lstStyle/>
            <a:p>
              <a:pPr marL="0" marR="0" lvl="0" indent="0" algn="just" defTabSz="457200" rtl="0" eaLnBrk="1" fontAlgn="auto" latinLnBrk="0" hangingPunct="1">
                <a:lnSpc>
                  <a:spcPct val="100000"/>
                </a:lnSpc>
                <a:spcBef>
                  <a:spcPts val="0"/>
                </a:spcBef>
                <a:spcAft>
                  <a:spcPts val="0"/>
                </a:spcAft>
                <a:buClrTx/>
                <a:buSzTx/>
                <a:buFontTx/>
                <a:buNone/>
                <a:tabLst/>
                <a:defRPr/>
              </a:pPr>
              <a:endParaRPr kumimoji="0" lang="es-MX" sz="12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Rescato los conocimientos previos</a:t>
              </a:r>
              <a:endParaRPr kumimoji="0" lang="es-MX" sz="14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Identifico y actúa conforme a las necesidades e intereses de los alumnos  </a:t>
              </a: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Fomento la participación de todos los alumnos </a:t>
              </a: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Otorgo consignas claras</a:t>
              </a: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Intervengo adecuadamente</a:t>
              </a: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Fomento la autonomía de los alumnos </a:t>
              </a:r>
            </a:p>
          </p:txBody>
        </p:sp>
        <p:grpSp>
          <p:nvGrpSpPr>
            <p:cNvPr id="202" name="Grupo 201">
              <a:extLst>
                <a:ext uri="{FF2B5EF4-FFF2-40B4-BE49-F238E27FC236}">
                  <a16:creationId xmlns:a16="http://schemas.microsoft.com/office/drawing/2014/main" id="{F323BF70-7EB4-430E-8E9D-EF851C22D91D}"/>
                </a:ext>
              </a:extLst>
            </p:cNvPr>
            <p:cNvGrpSpPr/>
            <p:nvPr/>
          </p:nvGrpSpPr>
          <p:grpSpPr>
            <a:xfrm>
              <a:off x="5378995" y="7091750"/>
              <a:ext cx="2255371" cy="1332960"/>
              <a:chOff x="5319913" y="7568918"/>
              <a:chExt cx="2255371" cy="1332960"/>
            </a:xfrm>
          </p:grpSpPr>
          <p:sp>
            <p:nvSpPr>
              <p:cNvPr id="161" name="CuadroTexto 160">
                <a:extLst>
                  <a:ext uri="{FF2B5EF4-FFF2-40B4-BE49-F238E27FC236}">
                    <a16:creationId xmlns:a16="http://schemas.microsoft.com/office/drawing/2014/main" id="{101E8FF4-B621-48FA-A3D7-D90BB0502AC4}"/>
                  </a:ext>
                </a:extLst>
              </p:cNvPr>
              <p:cNvSpPr txBox="1"/>
              <p:nvPr/>
            </p:nvSpPr>
            <p:spPr>
              <a:xfrm>
                <a:off x="5319913" y="7568918"/>
                <a:ext cx="2255371" cy="46166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     Si            No   </a:t>
                </a: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2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endParaRPr>
              </a:p>
            </p:txBody>
          </p:sp>
          <p:grpSp>
            <p:nvGrpSpPr>
              <p:cNvPr id="201" name="Grupo 200">
                <a:extLst>
                  <a:ext uri="{FF2B5EF4-FFF2-40B4-BE49-F238E27FC236}">
                    <a16:creationId xmlns:a16="http://schemas.microsoft.com/office/drawing/2014/main" id="{6C41977E-8F35-4BB6-9FB6-060C1D447201}"/>
                  </a:ext>
                </a:extLst>
              </p:cNvPr>
              <p:cNvGrpSpPr/>
              <p:nvPr/>
            </p:nvGrpSpPr>
            <p:grpSpPr>
              <a:xfrm>
                <a:off x="6120124" y="7772965"/>
                <a:ext cx="876598" cy="1128913"/>
                <a:chOff x="6128376" y="7763339"/>
                <a:chExt cx="876598" cy="1128913"/>
              </a:xfrm>
            </p:grpSpPr>
            <p:grpSp>
              <p:nvGrpSpPr>
                <p:cNvPr id="171" name="Grupo 170">
                  <a:extLst>
                    <a:ext uri="{FF2B5EF4-FFF2-40B4-BE49-F238E27FC236}">
                      <a16:creationId xmlns:a16="http://schemas.microsoft.com/office/drawing/2014/main" id="{B4DEC5E0-F6BB-4A34-A803-6D536089621A}"/>
                    </a:ext>
                  </a:extLst>
                </p:cNvPr>
                <p:cNvGrpSpPr/>
                <p:nvPr/>
              </p:nvGrpSpPr>
              <p:grpSpPr>
                <a:xfrm>
                  <a:off x="6135240" y="7763339"/>
                  <a:ext cx="860093" cy="166455"/>
                  <a:chOff x="6014569" y="7907624"/>
                  <a:chExt cx="860093" cy="166455"/>
                </a:xfrm>
              </p:grpSpPr>
              <p:sp>
                <p:nvSpPr>
                  <p:cNvPr id="165" name="Elipse 164">
                    <a:extLst>
                      <a:ext uri="{FF2B5EF4-FFF2-40B4-BE49-F238E27FC236}">
                        <a16:creationId xmlns:a16="http://schemas.microsoft.com/office/drawing/2014/main" id="{FE1FD20A-6ED7-4845-8B11-A1EC792790C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6" name="Elipse 165">
                    <a:extLst>
                      <a:ext uri="{FF2B5EF4-FFF2-40B4-BE49-F238E27FC236}">
                        <a16:creationId xmlns:a16="http://schemas.microsoft.com/office/drawing/2014/main" id="{5D71AD41-6D0E-4CDB-B05D-3B103104F30C}"/>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nvGrpSpPr>
                <p:cNvPr id="172" name="Grupo 171">
                  <a:extLst>
                    <a:ext uri="{FF2B5EF4-FFF2-40B4-BE49-F238E27FC236}">
                      <a16:creationId xmlns:a16="http://schemas.microsoft.com/office/drawing/2014/main" id="{6D934AB1-45F3-45B0-ADEB-632522282A96}"/>
                    </a:ext>
                  </a:extLst>
                </p:cNvPr>
                <p:cNvGrpSpPr/>
                <p:nvPr/>
              </p:nvGrpSpPr>
              <p:grpSpPr>
                <a:xfrm>
                  <a:off x="6144881" y="7952948"/>
                  <a:ext cx="860093" cy="166455"/>
                  <a:chOff x="6014569" y="7907624"/>
                  <a:chExt cx="860093" cy="166455"/>
                </a:xfrm>
              </p:grpSpPr>
              <p:sp>
                <p:nvSpPr>
                  <p:cNvPr id="173" name="Elipse 172">
                    <a:extLst>
                      <a:ext uri="{FF2B5EF4-FFF2-40B4-BE49-F238E27FC236}">
                        <a16:creationId xmlns:a16="http://schemas.microsoft.com/office/drawing/2014/main" id="{E5A1820A-225E-426C-BB18-42E8BAA0D93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74" name="Elipse 173">
                    <a:extLst>
                      <a:ext uri="{FF2B5EF4-FFF2-40B4-BE49-F238E27FC236}">
                        <a16:creationId xmlns:a16="http://schemas.microsoft.com/office/drawing/2014/main" id="{059BFFE8-E129-4AA5-883A-6A52AC975154}"/>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nvGrpSpPr>
                <p:cNvPr id="175" name="Grupo 174">
                  <a:extLst>
                    <a:ext uri="{FF2B5EF4-FFF2-40B4-BE49-F238E27FC236}">
                      <a16:creationId xmlns:a16="http://schemas.microsoft.com/office/drawing/2014/main" id="{903AAAAF-062F-4F3F-93D0-FB8734EFD06E}"/>
                    </a:ext>
                  </a:extLst>
                </p:cNvPr>
                <p:cNvGrpSpPr/>
                <p:nvPr/>
              </p:nvGrpSpPr>
              <p:grpSpPr>
                <a:xfrm>
                  <a:off x="6128376" y="8146749"/>
                  <a:ext cx="860093" cy="166455"/>
                  <a:chOff x="6014569" y="7907624"/>
                  <a:chExt cx="860093" cy="166455"/>
                </a:xfrm>
              </p:grpSpPr>
              <p:sp>
                <p:nvSpPr>
                  <p:cNvPr id="176" name="Elipse 175">
                    <a:extLst>
                      <a:ext uri="{FF2B5EF4-FFF2-40B4-BE49-F238E27FC236}">
                        <a16:creationId xmlns:a16="http://schemas.microsoft.com/office/drawing/2014/main" id="{5628CDCD-EA35-4E0D-A852-C8D40DB87C60}"/>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77" name="Elipse 176">
                    <a:extLst>
                      <a:ext uri="{FF2B5EF4-FFF2-40B4-BE49-F238E27FC236}">
                        <a16:creationId xmlns:a16="http://schemas.microsoft.com/office/drawing/2014/main" id="{95FD5684-4773-460F-A507-B282D920AB05}"/>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nvGrpSpPr>
                <p:cNvPr id="178" name="Grupo 177">
                  <a:extLst>
                    <a:ext uri="{FF2B5EF4-FFF2-40B4-BE49-F238E27FC236}">
                      <a16:creationId xmlns:a16="http://schemas.microsoft.com/office/drawing/2014/main" id="{68A79C76-CFC4-46B5-B524-B113AE261797}"/>
                    </a:ext>
                  </a:extLst>
                </p:cNvPr>
                <p:cNvGrpSpPr/>
                <p:nvPr/>
              </p:nvGrpSpPr>
              <p:grpSpPr>
                <a:xfrm>
                  <a:off x="6135240" y="8339765"/>
                  <a:ext cx="860093" cy="166455"/>
                  <a:chOff x="6014569" y="7907624"/>
                  <a:chExt cx="860093" cy="166455"/>
                </a:xfrm>
              </p:grpSpPr>
              <p:sp>
                <p:nvSpPr>
                  <p:cNvPr id="179" name="Elipse 178">
                    <a:extLst>
                      <a:ext uri="{FF2B5EF4-FFF2-40B4-BE49-F238E27FC236}">
                        <a16:creationId xmlns:a16="http://schemas.microsoft.com/office/drawing/2014/main" id="{2CBBDFBE-EB0C-41CC-A88B-D5A80720590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80" name="Elipse 179">
                    <a:extLst>
                      <a:ext uri="{FF2B5EF4-FFF2-40B4-BE49-F238E27FC236}">
                        <a16:creationId xmlns:a16="http://schemas.microsoft.com/office/drawing/2014/main" id="{7D157F79-D910-4D52-8F42-75F981207E22}"/>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nvGrpSpPr>
                <p:cNvPr id="181" name="Grupo 180">
                  <a:extLst>
                    <a:ext uri="{FF2B5EF4-FFF2-40B4-BE49-F238E27FC236}">
                      <a16:creationId xmlns:a16="http://schemas.microsoft.com/office/drawing/2014/main" id="{1A443DDB-ACFE-4675-ABFF-E3444529CF83}"/>
                    </a:ext>
                  </a:extLst>
                </p:cNvPr>
                <p:cNvGrpSpPr/>
                <p:nvPr/>
              </p:nvGrpSpPr>
              <p:grpSpPr>
                <a:xfrm>
                  <a:off x="6135240" y="8532781"/>
                  <a:ext cx="860093" cy="166455"/>
                  <a:chOff x="6014569" y="7907624"/>
                  <a:chExt cx="860093" cy="166455"/>
                </a:xfrm>
              </p:grpSpPr>
              <p:sp>
                <p:nvSpPr>
                  <p:cNvPr id="182" name="Elipse 181">
                    <a:extLst>
                      <a:ext uri="{FF2B5EF4-FFF2-40B4-BE49-F238E27FC236}">
                        <a16:creationId xmlns:a16="http://schemas.microsoft.com/office/drawing/2014/main" id="{E7A56ADF-EACC-40C7-9184-0E3F0740A45D}"/>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83" name="Elipse 182">
                    <a:extLst>
                      <a:ext uri="{FF2B5EF4-FFF2-40B4-BE49-F238E27FC236}">
                        <a16:creationId xmlns:a16="http://schemas.microsoft.com/office/drawing/2014/main" id="{1973D5AE-4FF3-41F8-A147-1A0EDB4CCABB}"/>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nvGrpSpPr>
                <p:cNvPr id="184" name="Grupo 183">
                  <a:extLst>
                    <a:ext uri="{FF2B5EF4-FFF2-40B4-BE49-F238E27FC236}">
                      <a16:creationId xmlns:a16="http://schemas.microsoft.com/office/drawing/2014/main" id="{A0DD16A7-4851-49C7-AD7E-6396DE84D217}"/>
                    </a:ext>
                  </a:extLst>
                </p:cNvPr>
                <p:cNvGrpSpPr/>
                <p:nvPr/>
              </p:nvGrpSpPr>
              <p:grpSpPr>
                <a:xfrm>
                  <a:off x="6135240" y="8725797"/>
                  <a:ext cx="860093" cy="166455"/>
                  <a:chOff x="6014569" y="7907624"/>
                  <a:chExt cx="860093" cy="166455"/>
                </a:xfrm>
              </p:grpSpPr>
              <p:sp>
                <p:nvSpPr>
                  <p:cNvPr id="185" name="Elipse 184">
                    <a:extLst>
                      <a:ext uri="{FF2B5EF4-FFF2-40B4-BE49-F238E27FC236}">
                        <a16:creationId xmlns:a16="http://schemas.microsoft.com/office/drawing/2014/main" id="{A25605AE-999C-4A5F-B9C0-9B6032B44867}"/>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86" name="Elipse 185">
                    <a:extLst>
                      <a:ext uri="{FF2B5EF4-FFF2-40B4-BE49-F238E27FC236}">
                        <a16:creationId xmlns:a16="http://schemas.microsoft.com/office/drawing/2014/main" id="{FA69E7DF-4506-4800-9CFD-AB1AC1E70A37}"/>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grpSp>
        <p:sp>
          <p:nvSpPr>
            <p:cNvPr id="187" name="Rectángulo: esquinas redondeadas 186">
              <a:extLst>
                <a:ext uri="{FF2B5EF4-FFF2-40B4-BE49-F238E27FC236}">
                  <a16:creationId xmlns:a16="http://schemas.microsoft.com/office/drawing/2014/main" id="{2C0AD05E-6371-492F-9992-C11F91DAC77B}"/>
                </a:ext>
              </a:extLst>
            </p:cNvPr>
            <p:cNvSpPr/>
            <p:nvPr/>
          </p:nvSpPr>
          <p:spPr>
            <a:xfrm>
              <a:off x="31515" y="8404739"/>
              <a:ext cx="3829905" cy="1485112"/>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90" name="CuadroTexto 189">
              <a:extLst>
                <a:ext uri="{FF2B5EF4-FFF2-40B4-BE49-F238E27FC236}">
                  <a16:creationId xmlns:a16="http://schemas.microsoft.com/office/drawing/2014/main" id="{325B8F71-AFA8-4D1C-8817-B3B06A563118}"/>
                </a:ext>
              </a:extLst>
            </p:cNvPr>
            <p:cNvSpPr txBox="1"/>
            <p:nvPr/>
          </p:nvSpPr>
          <p:spPr>
            <a:xfrm>
              <a:off x="133838" y="8490421"/>
              <a:ext cx="3553735" cy="138499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smtClean="0">
                  <a:ln>
                    <a:noFill/>
                  </a:ln>
                  <a:solidFill>
                    <a:prstClr val="black"/>
                  </a:solidFill>
                  <a:effectLst/>
                  <a:uLnTx/>
                  <a:uFillTx/>
                  <a:latin typeface="Comic Sans MS" panose="030F0702030302020204" pitchFamily="66" charset="0"/>
                  <a:ea typeface="+mn-ea"/>
                  <a:cs typeface="+mn-cs"/>
                </a:rPr>
                <a:t>Logros</a:t>
              </a:r>
            </a:p>
            <a:p>
              <a:pPr marL="171450" marR="0" lvl="0" indent="-171450" algn="just"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s-MX" sz="1200" b="0" i="0" u="none" strike="noStrike" kern="1200" cap="none" spc="0" normalizeH="0" baseline="0" noProof="0" dirty="0" smtClean="0">
                  <a:ln>
                    <a:noFill/>
                  </a:ln>
                  <a:solidFill>
                    <a:prstClr val="black"/>
                  </a:solidFill>
                  <a:effectLst/>
                  <a:uLnTx/>
                  <a:uFillTx/>
                  <a:latin typeface="Comic Sans MS" panose="030F0702030302020204" pitchFamily="66" charset="0"/>
                  <a:ea typeface="+mn-ea"/>
                  <a:cs typeface="+mn-cs"/>
                </a:rPr>
                <a:t>El</a:t>
              </a:r>
              <a:r>
                <a:rPr kumimoji="0" lang="es-MX" sz="1200" b="0" i="0" u="none" strike="noStrike" kern="1200" cap="none" spc="0" normalizeH="0" noProof="0" dirty="0" smtClean="0">
                  <a:ln>
                    <a:noFill/>
                  </a:ln>
                  <a:solidFill>
                    <a:prstClr val="black"/>
                  </a:solidFill>
                  <a:effectLst/>
                  <a:uLnTx/>
                  <a:uFillTx/>
                  <a:latin typeface="Comic Sans MS" panose="030F0702030302020204" pitchFamily="66" charset="0"/>
                  <a:ea typeface="+mn-ea"/>
                  <a:cs typeface="+mn-cs"/>
                </a:rPr>
                <a:t> pase de lista fue exitoso, los niños se motivaron y tomaron su asistencia emitiendo un audio mencionando algunas medidas sanitarios de covid 19. La motivación es muy importante para que los niños sigan trabajando a distancia, pues no es algo fácil</a:t>
              </a:r>
              <a:endParaRPr kumimoji="0" lang="es-MX" sz="1200" b="0" i="0" u="none" strike="noStrike" kern="1200" cap="none" spc="0" normalizeH="0" baseline="0" noProof="0" dirty="0" smtClean="0">
                <a:ln>
                  <a:noFill/>
                </a:ln>
                <a:solidFill>
                  <a:prstClr val="black"/>
                </a:solidFill>
                <a:effectLst/>
                <a:uLnTx/>
                <a:uFillTx/>
                <a:latin typeface="Comic Sans MS" panose="030F0702030302020204" pitchFamily="66" charset="0"/>
                <a:ea typeface="+mn-ea"/>
                <a:cs typeface="+mn-cs"/>
              </a:endParaRPr>
            </a:p>
          </p:txBody>
        </p:sp>
        <p:sp>
          <p:nvSpPr>
            <p:cNvPr id="194" name="Rectángulo: esquinas redondeadas 193">
              <a:extLst>
                <a:ext uri="{FF2B5EF4-FFF2-40B4-BE49-F238E27FC236}">
                  <a16:creationId xmlns:a16="http://schemas.microsoft.com/office/drawing/2014/main" id="{9AB7BEDB-7556-441A-9B5B-EEF117C2E971}"/>
                </a:ext>
              </a:extLst>
            </p:cNvPr>
            <p:cNvSpPr/>
            <p:nvPr/>
          </p:nvSpPr>
          <p:spPr>
            <a:xfrm>
              <a:off x="3896601" y="8451271"/>
              <a:ext cx="3829905" cy="1457700"/>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96" name="CuadroTexto 195">
              <a:extLst>
                <a:ext uri="{FF2B5EF4-FFF2-40B4-BE49-F238E27FC236}">
                  <a16:creationId xmlns:a16="http://schemas.microsoft.com/office/drawing/2014/main" id="{3E8B0A84-AA2E-44B9-9328-AF2D69544E7C}"/>
                </a:ext>
              </a:extLst>
            </p:cNvPr>
            <p:cNvSpPr txBox="1"/>
            <p:nvPr/>
          </p:nvSpPr>
          <p:spPr>
            <a:xfrm>
              <a:off x="4080631" y="8474478"/>
              <a:ext cx="3553735" cy="138499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smtClean="0">
                  <a:ln>
                    <a:noFill/>
                  </a:ln>
                  <a:solidFill>
                    <a:prstClr val="black"/>
                  </a:solidFill>
                  <a:effectLst/>
                  <a:uLnTx/>
                  <a:uFillTx/>
                  <a:latin typeface="Comic Sans MS" panose="030F0702030302020204" pitchFamily="66" charset="0"/>
                  <a:ea typeface="+mn-ea"/>
                  <a:cs typeface="+mn-cs"/>
                </a:rPr>
                <a:t>Dificultades</a:t>
              </a:r>
            </a:p>
            <a:p>
              <a:pPr marL="171450" marR="0" lvl="0" indent="-171450"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s-MX" sz="1200" dirty="0" smtClean="0">
                  <a:solidFill>
                    <a:prstClr val="black"/>
                  </a:solidFill>
                  <a:latin typeface="Comic Sans MS" panose="030F0702030302020204" pitchFamily="66" charset="0"/>
                </a:rPr>
                <a:t>Se aplicó una actividad “interactiva” con el fin de relacionarnos y comunicarnos al mismo tiempo por medio de audios, pero solamente en un tiempo determinado, pues ese era uno de los propósitos principales de la actividad. Sin embargo, la organización no fue como la  </a:t>
              </a:r>
              <a:endParaRPr kumimoji="0" lang="es-MX" sz="1200" b="0" i="0" u="none" strike="noStrike" kern="1200" cap="none" spc="0" normalizeH="0" baseline="0" noProof="0" dirty="0" smtClean="0">
                <a:ln>
                  <a:noFill/>
                </a:ln>
                <a:solidFill>
                  <a:prstClr val="black"/>
                </a:solidFill>
                <a:effectLst/>
                <a:uLnTx/>
                <a:uFillTx/>
                <a:latin typeface="Comic Sans MS" panose="030F0702030302020204" pitchFamily="66" charset="0"/>
                <a:ea typeface="+mn-ea"/>
                <a:cs typeface="+mn-cs"/>
              </a:endParaRPr>
            </a:p>
          </p:txBody>
        </p:sp>
      </p:grpSp>
      <p:pic>
        <p:nvPicPr>
          <p:cNvPr id="4" name="Imagen 3" descr="Imagen que contiene muñeca, juguete, dibujo&#10;&#10;Descripción generada automáticamente">
            <a:extLst>
              <a:ext uri="{FF2B5EF4-FFF2-40B4-BE49-F238E27FC236}">
                <a16:creationId xmlns:a16="http://schemas.microsoft.com/office/drawing/2014/main" id="{E22C5A1D-3DD3-4491-BA78-9B902ABAC39F}"/>
              </a:ext>
            </a:extLst>
          </p:cNvPr>
          <p:cNvPicPr>
            <a:picLocks noChangeAspect="1"/>
          </p:cNvPicPr>
          <p:nvPr/>
        </p:nvPicPr>
        <p:blipFill>
          <a:blip r:embed="rId7" cstate="hqprint">
            <a:extLst>
              <a:ext uri="{28A0092B-C50C-407E-A947-70E740481C1C}">
                <a14:useLocalDpi xmlns:a14="http://schemas.microsoft.com/office/drawing/2010/main" val="0"/>
              </a:ext>
            </a:extLst>
          </a:blip>
          <a:stretch>
            <a:fillRect/>
          </a:stretch>
        </p:blipFill>
        <p:spPr>
          <a:xfrm>
            <a:off x="6755877" y="57424"/>
            <a:ext cx="637841" cy="1214826"/>
          </a:xfrm>
          <a:prstGeom prst="rect">
            <a:avLst/>
          </a:prstGeom>
        </p:spPr>
      </p:pic>
      <p:pic>
        <p:nvPicPr>
          <p:cNvPr id="7" name="Imagen 6"/>
          <p:cNvPicPr>
            <a:picLocks noChangeAspect="1"/>
          </p:cNvPicPr>
          <p:nvPr/>
        </p:nvPicPr>
        <p:blipFill rotWithShape="1">
          <a:blip r:embed="rId8"/>
          <a:srcRect l="27213" t="6310" r="22622" b="36847"/>
          <a:stretch/>
        </p:blipFill>
        <p:spPr>
          <a:xfrm>
            <a:off x="479428" y="2019552"/>
            <a:ext cx="881849" cy="1052528"/>
          </a:xfrm>
          <a:prstGeom prst="rect">
            <a:avLst/>
          </a:prstGeom>
        </p:spPr>
      </p:pic>
      <p:pic>
        <p:nvPicPr>
          <p:cNvPr id="17" name="Imagen 16"/>
          <p:cNvPicPr>
            <a:picLocks noChangeAspect="1"/>
          </p:cNvPicPr>
          <p:nvPr/>
        </p:nvPicPr>
        <p:blipFill rotWithShape="1">
          <a:blip r:embed="rId8"/>
          <a:srcRect l="16434" t="11242" r="23154" b="31405"/>
          <a:stretch/>
        </p:blipFill>
        <p:spPr>
          <a:xfrm>
            <a:off x="3913418" y="2905060"/>
            <a:ext cx="836091" cy="752502"/>
          </a:xfrm>
          <a:prstGeom prst="rect">
            <a:avLst/>
          </a:prstGeom>
        </p:spPr>
      </p:pic>
      <p:pic>
        <p:nvPicPr>
          <p:cNvPr id="20" name="Imagen 19"/>
          <p:cNvPicPr>
            <a:picLocks noChangeAspect="1"/>
          </p:cNvPicPr>
          <p:nvPr/>
        </p:nvPicPr>
        <p:blipFill>
          <a:blip r:embed="rId8"/>
          <a:stretch>
            <a:fillRect/>
          </a:stretch>
        </p:blipFill>
        <p:spPr>
          <a:xfrm>
            <a:off x="1622951" y="527480"/>
            <a:ext cx="914479" cy="963251"/>
          </a:xfrm>
          <a:prstGeom prst="rect">
            <a:avLst/>
          </a:prstGeom>
        </p:spPr>
      </p:pic>
      <p:pic>
        <p:nvPicPr>
          <p:cNvPr id="157" name="Imagen 156"/>
          <p:cNvPicPr>
            <a:picLocks noChangeAspect="1"/>
          </p:cNvPicPr>
          <p:nvPr/>
        </p:nvPicPr>
        <p:blipFill rotWithShape="1">
          <a:blip r:embed="rId8"/>
          <a:srcRect l="16434" t="11242" r="23154" b="31405"/>
          <a:stretch/>
        </p:blipFill>
        <p:spPr>
          <a:xfrm>
            <a:off x="56530" y="3984060"/>
            <a:ext cx="359855" cy="359854"/>
          </a:xfrm>
          <a:prstGeom prst="rect">
            <a:avLst/>
          </a:prstGeom>
        </p:spPr>
      </p:pic>
      <p:pic>
        <p:nvPicPr>
          <p:cNvPr id="158" name="Imagen 157"/>
          <p:cNvPicPr>
            <a:picLocks noChangeAspect="1"/>
          </p:cNvPicPr>
          <p:nvPr/>
        </p:nvPicPr>
        <p:blipFill rotWithShape="1">
          <a:blip r:embed="rId8"/>
          <a:srcRect l="16434" t="11242" r="23154" b="31405"/>
          <a:stretch/>
        </p:blipFill>
        <p:spPr>
          <a:xfrm>
            <a:off x="56530" y="4402714"/>
            <a:ext cx="359855" cy="359854"/>
          </a:xfrm>
          <a:prstGeom prst="rect">
            <a:avLst/>
          </a:prstGeom>
        </p:spPr>
      </p:pic>
      <p:pic>
        <p:nvPicPr>
          <p:cNvPr id="159" name="Imagen 158"/>
          <p:cNvPicPr>
            <a:picLocks noChangeAspect="1"/>
          </p:cNvPicPr>
          <p:nvPr/>
        </p:nvPicPr>
        <p:blipFill rotWithShape="1">
          <a:blip r:embed="rId8"/>
          <a:srcRect l="16434" t="11242" r="23154" b="31405"/>
          <a:stretch/>
        </p:blipFill>
        <p:spPr>
          <a:xfrm>
            <a:off x="48967" y="4613767"/>
            <a:ext cx="359855" cy="359854"/>
          </a:xfrm>
          <a:prstGeom prst="rect">
            <a:avLst/>
          </a:prstGeom>
        </p:spPr>
      </p:pic>
      <p:pic>
        <p:nvPicPr>
          <p:cNvPr id="160" name="Imagen 159"/>
          <p:cNvPicPr>
            <a:picLocks noChangeAspect="1"/>
          </p:cNvPicPr>
          <p:nvPr/>
        </p:nvPicPr>
        <p:blipFill rotWithShape="1">
          <a:blip r:embed="rId8"/>
          <a:srcRect l="16434" t="11242" r="23154" b="31405"/>
          <a:stretch/>
        </p:blipFill>
        <p:spPr>
          <a:xfrm>
            <a:off x="56530" y="4798324"/>
            <a:ext cx="359855" cy="359854"/>
          </a:xfrm>
          <a:prstGeom prst="rect">
            <a:avLst/>
          </a:prstGeom>
        </p:spPr>
      </p:pic>
      <p:pic>
        <p:nvPicPr>
          <p:cNvPr id="162" name="Imagen 161"/>
          <p:cNvPicPr>
            <a:picLocks noChangeAspect="1"/>
          </p:cNvPicPr>
          <p:nvPr/>
        </p:nvPicPr>
        <p:blipFill rotWithShape="1">
          <a:blip r:embed="rId8"/>
          <a:srcRect l="16434" t="11242" r="23154" b="31405"/>
          <a:stretch/>
        </p:blipFill>
        <p:spPr>
          <a:xfrm>
            <a:off x="53200" y="4212884"/>
            <a:ext cx="359855" cy="359854"/>
          </a:xfrm>
          <a:prstGeom prst="rect">
            <a:avLst/>
          </a:prstGeom>
        </p:spPr>
      </p:pic>
      <p:pic>
        <p:nvPicPr>
          <p:cNvPr id="163" name="Imagen 162"/>
          <p:cNvPicPr>
            <a:picLocks noChangeAspect="1"/>
          </p:cNvPicPr>
          <p:nvPr/>
        </p:nvPicPr>
        <p:blipFill rotWithShape="1">
          <a:blip r:embed="rId8"/>
          <a:srcRect l="16434" t="11242" r="23154" b="31405"/>
          <a:stretch/>
        </p:blipFill>
        <p:spPr>
          <a:xfrm>
            <a:off x="4488498" y="6467335"/>
            <a:ext cx="359855" cy="359854"/>
          </a:xfrm>
          <a:prstGeom prst="rect">
            <a:avLst/>
          </a:prstGeom>
        </p:spPr>
      </p:pic>
      <p:pic>
        <p:nvPicPr>
          <p:cNvPr id="164" name="Imagen 163"/>
          <p:cNvPicPr>
            <a:picLocks noChangeAspect="1"/>
          </p:cNvPicPr>
          <p:nvPr/>
        </p:nvPicPr>
        <p:blipFill rotWithShape="1">
          <a:blip r:embed="rId8"/>
          <a:srcRect l="16434" t="11242" r="23154" b="31405"/>
          <a:stretch/>
        </p:blipFill>
        <p:spPr>
          <a:xfrm>
            <a:off x="4461904" y="6261262"/>
            <a:ext cx="359855" cy="359854"/>
          </a:xfrm>
          <a:prstGeom prst="rect">
            <a:avLst/>
          </a:prstGeom>
        </p:spPr>
      </p:pic>
      <p:pic>
        <p:nvPicPr>
          <p:cNvPr id="167" name="Imagen 166"/>
          <p:cNvPicPr>
            <a:picLocks noChangeAspect="1"/>
          </p:cNvPicPr>
          <p:nvPr/>
        </p:nvPicPr>
        <p:blipFill rotWithShape="1">
          <a:blip r:embed="rId8"/>
          <a:srcRect l="16434" t="11242" r="23154" b="31405"/>
          <a:stretch/>
        </p:blipFill>
        <p:spPr>
          <a:xfrm>
            <a:off x="5068417" y="6071569"/>
            <a:ext cx="359855" cy="359854"/>
          </a:xfrm>
          <a:prstGeom prst="rect">
            <a:avLst/>
          </a:prstGeom>
        </p:spPr>
      </p:pic>
      <p:pic>
        <p:nvPicPr>
          <p:cNvPr id="188" name="Imagen 187"/>
          <p:cNvPicPr>
            <a:picLocks noChangeAspect="1"/>
          </p:cNvPicPr>
          <p:nvPr/>
        </p:nvPicPr>
        <p:blipFill rotWithShape="1">
          <a:blip r:embed="rId8"/>
          <a:srcRect l="16434" t="11242" r="23154" b="31405"/>
          <a:stretch/>
        </p:blipFill>
        <p:spPr>
          <a:xfrm>
            <a:off x="4455906" y="5877129"/>
            <a:ext cx="359855" cy="359854"/>
          </a:xfrm>
          <a:prstGeom prst="rect">
            <a:avLst/>
          </a:prstGeom>
        </p:spPr>
      </p:pic>
      <p:pic>
        <p:nvPicPr>
          <p:cNvPr id="189" name="Imagen 188"/>
          <p:cNvPicPr>
            <a:picLocks noChangeAspect="1"/>
          </p:cNvPicPr>
          <p:nvPr/>
        </p:nvPicPr>
        <p:blipFill rotWithShape="1">
          <a:blip r:embed="rId8"/>
          <a:srcRect l="16434" t="11242" r="23154" b="31405"/>
          <a:stretch/>
        </p:blipFill>
        <p:spPr>
          <a:xfrm>
            <a:off x="6074868" y="7972597"/>
            <a:ext cx="359855" cy="359854"/>
          </a:xfrm>
          <a:prstGeom prst="rect">
            <a:avLst/>
          </a:prstGeom>
        </p:spPr>
      </p:pic>
      <p:pic>
        <p:nvPicPr>
          <p:cNvPr id="191" name="Imagen 190"/>
          <p:cNvPicPr>
            <a:picLocks noChangeAspect="1"/>
          </p:cNvPicPr>
          <p:nvPr/>
        </p:nvPicPr>
        <p:blipFill rotWithShape="1">
          <a:blip r:embed="rId8"/>
          <a:srcRect l="16434" t="11242" r="23154" b="31405"/>
          <a:stretch/>
        </p:blipFill>
        <p:spPr>
          <a:xfrm>
            <a:off x="6037519" y="7778989"/>
            <a:ext cx="359855" cy="359854"/>
          </a:xfrm>
          <a:prstGeom prst="rect">
            <a:avLst/>
          </a:prstGeom>
        </p:spPr>
      </p:pic>
      <p:pic>
        <p:nvPicPr>
          <p:cNvPr id="193" name="Imagen 192"/>
          <p:cNvPicPr>
            <a:picLocks noChangeAspect="1"/>
          </p:cNvPicPr>
          <p:nvPr/>
        </p:nvPicPr>
        <p:blipFill rotWithShape="1">
          <a:blip r:embed="rId8"/>
          <a:srcRect l="16434" t="11242" r="23154" b="31405"/>
          <a:stretch/>
        </p:blipFill>
        <p:spPr>
          <a:xfrm>
            <a:off x="6085818" y="7575190"/>
            <a:ext cx="359855" cy="359854"/>
          </a:xfrm>
          <a:prstGeom prst="rect">
            <a:avLst/>
          </a:prstGeom>
        </p:spPr>
      </p:pic>
      <p:pic>
        <p:nvPicPr>
          <p:cNvPr id="195" name="Imagen 194"/>
          <p:cNvPicPr>
            <a:picLocks noChangeAspect="1"/>
          </p:cNvPicPr>
          <p:nvPr/>
        </p:nvPicPr>
        <p:blipFill rotWithShape="1">
          <a:blip r:embed="rId8"/>
          <a:srcRect l="16434" t="11242" r="23154" b="31405"/>
          <a:stretch/>
        </p:blipFill>
        <p:spPr>
          <a:xfrm>
            <a:off x="6085818" y="7379919"/>
            <a:ext cx="359855" cy="359854"/>
          </a:xfrm>
          <a:prstGeom prst="rect">
            <a:avLst/>
          </a:prstGeom>
        </p:spPr>
      </p:pic>
      <p:pic>
        <p:nvPicPr>
          <p:cNvPr id="197" name="Imagen 196"/>
          <p:cNvPicPr>
            <a:picLocks noChangeAspect="1"/>
          </p:cNvPicPr>
          <p:nvPr/>
        </p:nvPicPr>
        <p:blipFill rotWithShape="1">
          <a:blip r:embed="rId8"/>
          <a:srcRect l="16434" t="11242" r="23154" b="31405"/>
          <a:stretch/>
        </p:blipFill>
        <p:spPr>
          <a:xfrm>
            <a:off x="6082229" y="7199805"/>
            <a:ext cx="359855" cy="359854"/>
          </a:xfrm>
          <a:prstGeom prst="rect">
            <a:avLst/>
          </a:prstGeom>
        </p:spPr>
      </p:pic>
      <p:pic>
        <p:nvPicPr>
          <p:cNvPr id="199" name="Imagen 198"/>
          <p:cNvPicPr>
            <a:picLocks noChangeAspect="1"/>
          </p:cNvPicPr>
          <p:nvPr/>
        </p:nvPicPr>
        <p:blipFill rotWithShape="1">
          <a:blip r:embed="rId8"/>
          <a:srcRect l="16434" t="11242" r="23154" b="31405"/>
          <a:stretch/>
        </p:blipFill>
        <p:spPr>
          <a:xfrm>
            <a:off x="6098950" y="8152524"/>
            <a:ext cx="359855" cy="359854"/>
          </a:xfrm>
          <a:prstGeom prst="rect">
            <a:avLst/>
          </a:prstGeom>
        </p:spPr>
      </p:pic>
      <p:sp>
        <p:nvSpPr>
          <p:cNvPr id="3" name="CuadroTexto 2"/>
          <p:cNvSpPr txBox="1"/>
          <p:nvPr/>
        </p:nvSpPr>
        <p:spPr>
          <a:xfrm>
            <a:off x="607328" y="192291"/>
            <a:ext cx="2460165" cy="461665"/>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s-MX" sz="2400" b="1" i="0" u="none" strike="noStrike" kern="1200" cap="none" spc="0" normalizeH="0" baseline="0" noProof="0" dirty="0" smtClean="0">
                <a:ln>
                  <a:noFill/>
                </a:ln>
                <a:solidFill>
                  <a:prstClr val="black"/>
                </a:solidFill>
                <a:effectLst/>
                <a:uLnTx/>
                <a:uFillTx/>
                <a:latin typeface="Calibri" panose="020F0502020204030204"/>
                <a:ea typeface="+mn-ea"/>
                <a:cs typeface="+mn-cs"/>
              </a:rPr>
              <a:t>13     05       2021</a:t>
            </a:r>
            <a:endParaRPr kumimoji="0" lang="es-MX" sz="24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pic>
        <p:nvPicPr>
          <p:cNvPr id="9" name="Imagen 8"/>
          <p:cNvPicPr>
            <a:picLocks noChangeAspect="1"/>
          </p:cNvPicPr>
          <p:nvPr/>
        </p:nvPicPr>
        <p:blipFill>
          <a:blip r:embed="rId9"/>
          <a:stretch>
            <a:fillRect/>
          </a:stretch>
        </p:blipFill>
        <p:spPr>
          <a:xfrm>
            <a:off x="38869" y="5014391"/>
            <a:ext cx="359695" cy="359695"/>
          </a:xfrm>
          <a:prstGeom prst="rect">
            <a:avLst/>
          </a:prstGeom>
        </p:spPr>
      </p:pic>
      <p:pic>
        <p:nvPicPr>
          <p:cNvPr id="14" name="Imagen 13"/>
          <p:cNvPicPr>
            <a:picLocks noChangeAspect="1"/>
          </p:cNvPicPr>
          <p:nvPr/>
        </p:nvPicPr>
        <p:blipFill>
          <a:blip r:embed="rId10"/>
          <a:stretch>
            <a:fillRect/>
          </a:stretch>
        </p:blipFill>
        <p:spPr>
          <a:xfrm>
            <a:off x="1658675" y="2016295"/>
            <a:ext cx="877900" cy="1054699"/>
          </a:xfrm>
          <a:prstGeom prst="rect">
            <a:avLst/>
          </a:prstGeom>
        </p:spPr>
      </p:pic>
    </p:spTree>
    <p:extLst>
      <p:ext uri="{BB962C8B-B14F-4D97-AF65-F5344CB8AC3E}">
        <p14:creationId xmlns:p14="http://schemas.microsoft.com/office/powerpoint/2010/main" val="21455894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esquinas redondeadas 186">
            <a:extLst>
              <a:ext uri="{FF2B5EF4-FFF2-40B4-BE49-F238E27FC236}">
                <a16:creationId xmlns:a16="http://schemas.microsoft.com/office/drawing/2014/main" id="{2C0AD05E-6371-492F-9992-C11F91DAC77B}"/>
              </a:ext>
            </a:extLst>
          </p:cNvPr>
          <p:cNvSpPr/>
          <p:nvPr/>
        </p:nvSpPr>
        <p:spPr>
          <a:xfrm>
            <a:off x="3947258" y="192075"/>
            <a:ext cx="3829905" cy="3454508"/>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 name="Rectángulo: esquinas redondeadas 186">
            <a:extLst>
              <a:ext uri="{FF2B5EF4-FFF2-40B4-BE49-F238E27FC236}">
                <a16:creationId xmlns:a16="http://schemas.microsoft.com/office/drawing/2014/main" id="{2C0AD05E-6371-492F-9992-C11F91DAC77B}"/>
              </a:ext>
            </a:extLst>
          </p:cNvPr>
          <p:cNvSpPr/>
          <p:nvPr/>
        </p:nvSpPr>
        <p:spPr>
          <a:xfrm>
            <a:off x="0" y="192075"/>
            <a:ext cx="3829905" cy="7473854"/>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 name="CuadroTexto 6">
            <a:extLst>
              <a:ext uri="{FF2B5EF4-FFF2-40B4-BE49-F238E27FC236}">
                <a16:creationId xmlns:a16="http://schemas.microsoft.com/office/drawing/2014/main" id="{325B8F71-AFA8-4D1C-8817-B3B06A563118}"/>
              </a:ext>
            </a:extLst>
          </p:cNvPr>
          <p:cNvSpPr txBox="1"/>
          <p:nvPr/>
        </p:nvSpPr>
        <p:spPr>
          <a:xfrm>
            <a:off x="187038" y="436015"/>
            <a:ext cx="3553735" cy="6186309"/>
          </a:xfrm>
          <a:prstGeom prst="rect">
            <a:avLst/>
          </a:prstGeom>
          <a:noFill/>
        </p:spPr>
        <p:txBody>
          <a:bodyPr wrap="square" rtlCol="0">
            <a:spAutoFit/>
          </a:bodyPr>
          <a:lstStyle/>
          <a:p>
            <a:pPr algn="just"/>
            <a:endParaRPr lang="es-MX" sz="1200" dirty="0" smtClean="0">
              <a:latin typeface="Comic Sans MS" panose="030F0702030302020204" pitchFamily="66" charset="0"/>
            </a:endParaRPr>
          </a:p>
          <a:p>
            <a:pPr marL="171450" indent="-171450" algn="just">
              <a:buFont typeface="Arial" panose="020B0604020202020204" pitchFamily="34" charset="0"/>
              <a:buChar char="•"/>
            </a:pPr>
            <a:r>
              <a:rPr lang="es-MX" sz="1200" dirty="0">
                <a:latin typeface="Comic Sans MS" panose="030F0702030302020204" pitchFamily="66" charset="0"/>
              </a:rPr>
              <a:t>y poco a poco se han ido </a:t>
            </a:r>
            <a:r>
              <a:rPr lang="es-MX" sz="1200" dirty="0" smtClean="0">
                <a:latin typeface="Comic Sans MS" panose="030F0702030302020204" pitchFamily="66" charset="0"/>
              </a:rPr>
              <a:t>acostumbrando en esta nueva modalidad. La motivación en el preescolar ayuda a que los educandos tengan un aprendizaje activo, participativo y </a:t>
            </a:r>
            <a:r>
              <a:rPr lang="es-MX" sz="1200" dirty="0">
                <a:latin typeface="Comic Sans MS" panose="030F0702030302020204" pitchFamily="66" charset="0"/>
              </a:rPr>
              <a:t>cooperativo </a:t>
            </a:r>
            <a:r>
              <a:rPr lang="es-MX" sz="1200" dirty="0" smtClean="0">
                <a:latin typeface="Comic Sans MS" panose="030F0702030302020204" pitchFamily="66" charset="0"/>
              </a:rPr>
              <a:t>(Poaquiza</a:t>
            </a:r>
            <a:r>
              <a:rPr lang="es-MX" sz="1200" dirty="0">
                <a:latin typeface="Comic Sans MS" panose="030F0702030302020204" pitchFamily="66" charset="0"/>
              </a:rPr>
              <a:t>, </a:t>
            </a:r>
            <a:r>
              <a:rPr lang="es-MX" sz="1200" dirty="0" smtClean="0">
                <a:latin typeface="Comic Sans MS" panose="030F0702030302020204" pitchFamily="66" charset="0"/>
              </a:rPr>
              <a:t>2021). </a:t>
            </a:r>
          </a:p>
          <a:p>
            <a:pPr marL="171450" indent="-171450" algn="just">
              <a:buFont typeface="Arial" panose="020B0604020202020204" pitchFamily="34" charset="0"/>
              <a:buChar char="•"/>
            </a:pPr>
            <a:r>
              <a:rPr lang="es-MX" sz="1200" dirty="0" smtClean="0">
                <a:latin typeface="Comic Sans MS" panose="030F0702030302020204" pitchFamily="66" charset="0"/>
              </a:rPr>
              <a:t>También se logró la motivación gracias a la maestra-</a:t>
            </a:r>
            <a:r>
              <a:rPr lang="es-MX" sz="1200" dirty="0" err="1" smtClean="0">
                <a:latin typeface="Comic Sans MS" panose="030F0702030302020204" pitchFamily="66" charset="0"/>
              </a:rPr>
              <a:t>prácticante</a:t>
            </a:r>
            <a:r>
              <a:rPr lang="es-MX" sz="1200" dirty="0" smtClean="0">
                <a:latin typeface="Comic Sans MS" panose="030F0702030302020204" pitchFamily="66" charset="0"/>
              </a:rPr>
              <a:t>, al darles la oportunidad del disfrute pleno, la creatividad y la curiosidad; además  se les brindó  un ambiente de seguridad al emitirles comentarios a cada uno por las tareas enviadas. </a:t>
            </a:r>
            <a:endParaRPr lang="es-MX" sz="1200" dirty="0">
              <a:latin typeface="Comic Sans MS" panose="030F0702030302020204" pitchFamily="66" charset="0"/>
            </a:endParaRPr>
          </a:p>
          <a:p>
            <a:pPr marL="171450" indent="-171450" algn="just">
              <a:buFont typeface="Arial" panose="020B0604020202020204" pitchFamily="34" charset="0"/>
              <a:buChar char="•"/>
            </a:pPr>
            <a:r>
              <a:rPr lang="es-MX" sz="1200" dirty="0" smtClean="0">
                <a:latin typeface="Comic Sans MS" panose="030F0702030302020204" pitchFamily="66" charset="0"/>
              </a:rPr>
              <a:t>Se aplicó una actividad de ubicación espacial, donde tendrían que dar las indicaciones y mencionar los lugares por los que el </a:t>
            </a:r>
            <a:r>
              <a:rPr lang="es-MX" sz="1200" dirty="0">
                <a:latin typeface="Comic Sans MS" panose="030F0702030302020204" pitchFamily="66" charset="0"/>
              </a:rPr>
              <a:t>niño de la imagen </a:t>
            </a:r>
            <a:r>
              <a:rPr lang="es-MX" sz="1200" dirty="0" smtClean="0">
                <a:latin typeface="Comic Sans MS" panose="030F0702030302020204" pitchFamily="66" charset="0"/>
              </a:rPr>
              <a:t>debía pasar para llegar hasta su escuela. Se logró que mencionaran correctamente las indicaciones y además por iniciativa propia, utilizaron la direccionalidad izquierda y derecha, y conforme a las orientaciones didácticas del libro de Aprendizajes Clave, la trayectoria implica usar la direccionalidad y la orientación, por eso es necesario incluir el uso de “derecha” e ”izquierda”, a pesar de que el dominio en preescolar resulte complejo pero poco a poco los niños lo irán comprendiendo e identificando. (SEP, 2017).</a:t>
            </a:r>
          </a:p>
          <a:p>
            <a:pPr marL="171450" indent="-171450" algn="just">
              <a:buFont typeface="Arial" panose="020B0604020202020204" pitchFamily="34" charset="0"/>
              <a:buChar char="•"/>
            </a:pPr>
            <a:r>
              <a:rPr lang="es-MX" sz="1200" dirty="0" smtClean="0">
                <a:latin typeface="Comic Sans MS" panose="030F0702030302020204" pitchFamily="66" charset="0"/>
              </a:rPr>
              <a:t>Los niños lograron escribir un recado corto e identificaron las partes que lo conforman. </a:t>
            </a:r>
          </a:p>
          <a:p>
            <a:pPr algn="just"/>
            <a:endParaRPr lang="es-MX" sz="1200" dirty="0">
              <a:latin typeface="Comic Sans MS" panose="030F0702030302020204" pitchFamily="66" charset="0"/>
            </a:endParaRPr>
          </a:p>
          <a:p>
            <a:pPr algn="ctr"/>
            <a:endParaRPr lang="es-MX" sz="1200" dirty="0">
              <a:solidFill>
                <a:schemeClr val="bg1"/>
              </a:solidFill>
              <a:latin typeface="Comic Sans MS" panose="030F0702030302020204" pitchFamily="66" charset="0"/>
            </a:endParaRPr>
          </a:p>
        </p:txBody>
      </p:sp>
      <p:sp>
        <p:nvSpPr>
          <p:cNvPr id="8" name="CuadroTexto 7">
            <a:extLst>
              <a:ext uri="{FF2B5EF4-FFF2-40B4-BE49-F238E27FC236}">
                <a16:creationId xmlns:a16="http://schemas.microsoft.com/office/drawing/2014/main" id="{8EA301CD-1810-4DA1-96E7-490B3EEE9E43}"/>
              </a:ext>
            </a:extLst>
          </p:cNvPr>
          <p:cNvSpPr txBox="1"/>
          <p:nvPr/>
        </p:nvSpPr>
        <p:spPr>
          <a:xfrm>
            <a:off x="4078056" y="581855"/>
            <a:ext cx="3568308" cy="2492990"/>
          </a:xfrm>
          <a:prstGeom prst="rect">
            <a:avLst/>
          </a:prstGeom>
          <a:noFill/>
        </p:spPr>
        <p:txBody>
          <a:bodyPr wrap="square">
            <a:spAutoFit/>
          </a:bodyPr>
          <a:lstStyle/>
          <a:p>
            <a:pPr marL="171450" indent="-171450" algn="just">
              <a:buFont typeface="Arial" panose="020B0604020202020204" pitchFamily="34" charset="0"/>
              <a:buChar char="•"/>
            </a:pPr>
            <a:r>
              <a:rPr lang="es-MX" sz="1200" dirty="0">
                <a:latin typeface="Comic Sans MS" panose="030F0702030302020204" pitchFamily="66" charset="0"/>
              </a:rPr>
              <a:t>t</a:t>
            </a:r>
            <a:r>
              <a:rPr lang="es-MX" sz="1200" dirty="0" smtClean="0">
                <a:latin typeface="Comic Sans MS" panose="030F0702030302020204" pitchFamily="66" charset="0"/>
              </a:rPr>
              <a:t>enía planeada. Después de que se dio por concluida la actividad, una alumna mandó un audio respondiendo a la actividad “interactiva”, esto debido a que muchos de los padres de familia no prestan la debida atención a las indicaciones que se dan en el grupo. </a:t>
            </a:r>
          </a:p>
          <a:p>
            <a:pPr marL="171450" indent="-171450" algn="just">
              <a:buFont typeface="Arial" panose="020B0604020202020204" pitchFamily="34" charset="0"/>
              <a:buChar char="•"/>
            </a:pPr>
            <a:r>
              <a:rPr lang="es-MX" sz="1200" dirty="0" smtClean="0">
                <a:latin typeface="Comic Sans MS" panose="030F0702030302020204" pitchFamily="66" charset="0"/>
              </a:rPr>
              <a:t>Esto causa dificultades, de organización, pues se van mezclando otras actividades con las tareas del día actual, causando confusiones. </a:t>
            </a:r>
          </a:p>
          <a:p>
            <a:pPr algn="just"/>
            <a:endParaRPr lang="es-MX" sz="1200" dirty="0" smtClean="0">
              <a:latin typeface="Comic Sans MS" panose="030F0702030302020204" pitchFamily="66" charset="0"/>
            </a:endParaRPr>
          </a:p>
          <a:p>
            <a:pPr algn="just"/>
            <a:r>
              <a:rPr lang="es-MX" sz="1200" dirty="0" smtClean="0">
                <a:latin typeface="Comic Sans MS" panose="030F0702030302020204" pitchFamily="66" charset="0"/>
              </a:rPr>
              <a:t> </a:t>
            </a:r>
            <a:endParaRPr lang="es-MX" sz="1200" dirty="0">
              <a:latin typeface="Comic Sans MS" panose="030F0702030302020204" pitchFamily="66" charset="0"/>
            </a:endParaRPr>
          </a:p>
        </p:txBody>
      </p:sp>
    </p:spTree>
    <p:extLst>
      <p:ext uri="{BB962C8B-B14F-4D97-AF65-F5344CB8AC3E}">
        <p14:creationId xmlns:p14="http://schemas.microsoft.com/office/powerpoint/2010/main" val="3900260835"/>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905</TotalTime>
  <Words>2841</Words>
  <Application>Microsoft Office PowerPoint</Application>
  <PresentationFormat>Personalizado</PresentationFormat>
  <Paragraphs>278</Paragraphs>
  <Slides>12</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12</vt:i4>
      </vt:variant>
    </vt:vector>
  </HeadingPairs>
  <TitlesOfParts>
    <vt:vector size="17" baseType="lpstr">
      <vt:lpstr>Arial</vt:lpstr>
      <vt:lpstr>Calibri</vt:lpstr>
      <vt:lpstr>Calibri Light</vt:lpstr>
      <vt:lpstr>Comic Sans MS</vt:lpstr>
      <vt:lpstr>Tema de Office</vt:lpstr>
      <vt:lpstr>Escuela Normal de Educación Preescolar ciclo escolar 2020 – 2021  </vt:lpstr>
      <vt:lpstr>ESCUELA NORMAL DE EDUCACIÓN PREESCOLAR </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Referencias bibliográficas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Patricia Segovia Gomez</dc:creator>
  <cp:lastModifiedBy>HP</cp:lastModifiedBy>
  <cp:revision>58</cp:revision>
  <dcterms:created xsi:type="dcterms:W3CDTF">2020-11-09T23:20:30Z</dcterms:created>
  <dcterms:modified xsi:type="dcterms:W3CDTF">2021-05-15T04:00:55Z</dcterms:modified>
</cp:coreProperties>
</file>