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70" r:id="rId3"/>
    <p:sldId id="258" r:id="rId4"/>
    <p:sldId id="257" r:id="rId5"/>
    <p:sldId id="260" r:id="rId6"/>
    <p:sldId id="264" r:id="rId7"/>
    <p:sldId id="265" r:id="rId8"/>
    <p:sldId id="266" r:id="rId9"/>
    <p:sldId id="267" r:id="rId10"/>
    <p:sldId id="268" r:id="rId11"/>
    <p:sldId id="269" r:id="rId12"/>
    <p:sldId id="261" r:id="rId13"/>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79DCFF"/>
    <a:srgbClr val="9966FF"/>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88" autoAdjust="0"/>
    <p:restoredTop sz="94249" autoAdjust="0"/>
  </p:normalViewPr>
  <p:slideViewPr>
    <p:cSldViewPr snapToGrid="0">
      <p:cViewPr varScale="1">
        <p:scale>
          <a:sx n="50" d="100"/>
          <a:sy n="50" d="100"/>
        </p:scale>
        <p:origin x="24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14/05/2021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14/05/2021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14/05/2021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14/05/2021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3.png"/><Relationship Id="rId4" Type="http://schemas.openxmlformats.org/officeDocument/2006/relationships/image" Target="../media/image6.png"/><Relationship Id="rId9"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sz="2000" b="1" dirty="0">
                <a:solidFill>
                  <a:prstClr val="black"/>
                </a:solidFill>
                <a:latin typeface="Arial" panose="020B0604020202020204" pitchFamily="34" charset="0"/>
                <a:cs typeface="Arial" panose="020B0604020202020204" pitchFamily="34" charset="0"/>
              </a:rPr>
              <a:t>Escuela Normal de Educación </a:t>
            </a:r>
            <a:r>
              <a:rPr lang="es-MX" sz="2000" b="1" dirty="0" smtClean="0">
                <a:solidFill>
                  <a:prstClr val="black"/>
                </a:solidFill>
                <a:latin typeface="Arial" panose="020B0604020202020204" pitchFamily="34" charset="0"/>
                <a:cs typeface="Arial" panose="020B0604020202020204" pitchFamily="34" charset="0"/>
              </a:rPr>
              <a:t>Preescolar</a:t>
            </a:r>
            <a:r>
              <a:rPr lang="es-MX" sz="2000" b="1" dirty="0">
                <a:solidFill>
                  <a:prstClr val="black"/>
                </a:solidFill>
                <a:latin typeface="Arial" panose="020B0604020202020204" pitchFamily="34" charset="0"/>
                <a:cs typeface="Arial" panose="020B0604020202020204" pitchFamily="34" charset="0"/>
              </a:rPr>
              <a:t/>
            </a:r>
            <a:br>
              <a:rPr lang="es-MX" sz="2000" b="1" dirty="0">
                <a:solidFill>
                  <a:prstClr val="black"/>
                </a:solidFill>
                <a:latin typeface="Arial" panose="020B0604020202020204" pitchFamily="34" charset="0"/>
                <a:cs typeface="Arial" panose="020B0604020202020204" pitchFamily="34" charset="0"/>
              </a:rPr>
            </a:br>
            <a:r>
              <a:rPr lang="es-MX" sz="2000" b="1" dirty="0" smtClean="0">
                <a:solidFill>
                  <a:prstClr val="black"/>
                </a:solidFill>
                <a:latin typeface="Arial" panose="020B0604020202020204" pitchFamily="34" charset="0"/>
                <a:cs typeface="Arial" panose="020B0604020202020204" pitchFamily="34" charset="0"/>
              </a:rPr>
              <a:t>ciclo escolar 2020 </a:t>
            </a:r>
            <a:r>
              <a:rPr lang="es-MX" sz="2000" b="1" dirty="0">
                <a:solidFill>
                  <a:prstClr val="black"/>
                </a:solidFill>
                <a:latin typeface="Arial" panose="020B0604020202020204" pitchFamily="34" charset="0"/>
                <a:cs typeface="Arial" panose="020B0604020202020204" pitchFamily="34" charset="0"/>
              </a:rPr>
              <a:t>– </a:t>
            </a:r>
            <a:r>
              <a:rPr lang="es-MX" sz="2000" b="1" dirty="0" smtClean="0">
                <a:solidFill>
                  <a:prstClr val="black"/>
                </a:solidFill>
                <a:latin typeface="Arial" panose="020B0604020202020204" pitchFamily="34" charset="0"/>
                <a:cs typeface="Arial" panose="020B0604020202020204" pitchFamily="34" charset="0"/>
              </a:rPr>
              <a:t>2021</a:t>
            </a:r>
            <a:br>
              <a:rPr lang="es-MX" sz="2000" b="1" dirty="0" smtClean="0">
                <a:solidFill>
                  <a:prstClr val="black"/>
                </a:solidFill>
                <a:latin typeface="Arial" panose="020B0604020202020204" pitchFamily="34" charset="0"/>
                <a:cs typeface="Arial" panose="020B0604020202020204" pitchFamily="34" charset="0"/>
              </a:rPr>
            </a:br>
            <a:r>
              <a:rPr lang="es-MX" sz="2800" b="1" dirty="0">
                <a:solidFill>
                  <a:prstClr val="black"/>
                </a:solidFill>
                <a:latin typeface="Arial" panose="020B0604020202020204" pitchFamily="34" charset="0"/>
                <a:cs typeface="Arial" panose="020B0604020202020204" pitchFamily="34" charset="0"/>
              </a:rPr>
              <a:t/>
            </a:r>
            <a:br>
              <a:rPr lang="es-MX" sz="2800" b="1" dirty="0">
                <a:solidFill>
                  <a:prstClr val="black"/>
                </a:solidFill>
                <a:latin typeface="Arial" panose="020B0604020202020204" pitchFamily="34" charset="0"/>
                <a:cs typeface="Arial" panose="020B0604020202020204" pitchFamily="34" charset="0"/>
              </a:rPr>
            </a:br>
            <a:endParaRPr lang="es-MX" dirty="0"/>
          </a:p>
        </p:txBody>
      </p:sp>
      <p:sp>
        <p:nvSpPr>
          <p:cNvPr id="3" name="Marcador de contenido 2"/>
          <p:cNvSpPr>
            <a:spLocks noGrp="1"/>
          </p:cNvSpPr>
          <p:nvPr>
            <p:ph idx="1"/>
          </p:nvPr>
        </p:nvSpPr>
        <p:spPr>
          <a:xfrm>
            <a:off x="534677" y="2998053"/>
            <a:ext cx="6707803" cy="6373904"/>
          </a:xfrm>
        </p:spPr>
        <p:txBody>
          <a:bodyPr>
            <a:normAutofit lnSpcReduction="10000"/>
          </a:bodyPr>
          <a:lstStyle/>
          <a:p>
            <a:pPr marL="0" lvl="0" indent="0" algn="ctr" defTabSz="457200">
              <a:lnSpc>
                <a:spcPct val="100000"/>
              </a:lnSpc>
              <a:spcBef>
                <a:spcPts val="0"/>
              </a:spcBef>
              <a:buNone/>
            </a:pPr>
            <a:r>
              <a:rPr lang="es-MX" sz="1600" b="1" dirty="0">
                <a:solidFill>
                  <a:prstClr val="black"/>
                </a:solidFill>
                <a:latin typeface="Arial" panose="020B0604020202020204" pitchFamily="34" charset="0"/>
                <a:cs typeface="Arial" panose="020B0604020202020204" pitchFamily="34" charset="0"/>
              </a:rPr>
              <a:t>Docente: </a:t>
            </a:r>
            <a:r>
              <a:rPr lang="es-MX" sz="1600" dirty="0">
                <a:solidFill>
                  <a:prstClr val="black"/>
                </a:solidFill>
                <a:latin typeface="Arial" panose="020B0604020202020204" pitchFamily="34" charset="0"/>
                <a:cs typeface="Arial" panose="020B0604020202020204" pitchFamily="34" charset="0"/>
              </a:rPr>
              <a:t>Dolores Patricia Segovia Gómez. </a:t>
            </a:r>
          </a:p>
          <a:p>
            <a:pPr marL="0" lvl="0" indent="0" algn="ctr" defTabSz="457200">
              <a:lnSpc>
                <a:spcPct val="100000"/>
              </a:lnSpc>
              <a:spcBef>
                <a:spcPts val="0"/>
              </a:spcBef>
              <a:buNone/>
            </a:pPr>
            <a:r>
              <a:rPr lang="es-MX" sz="1600" b="1" dirty="0">
                <a:solidFill>
                  <a:prstClr val="black"/>
                </a:solidFill>
                <a:latin typeface="Arial" panose="020B0604020202020204" pitchFamily="34" charset="0"/>
                <a:cs typeface="Arial" panose="020B0604020202020204" pitchFamily="34" charset="0"/>
              </a:rPr>
              <a:t>Asignatura: </a:t>
            </a:r>
            <a:r>
              <a:rPr lang="es-MX" sz="1600" dirty="0">
                <a:solidFill>
                  <a:prstClr val="black"/>
                </a:solidFill>
                <a:latin typeface="Arial" panose="020B0604020202020204" pitchFamily="34" charset="0"/>
                <a:cs typeface="Arial" panose="020B0604020202020204" pitchFamily="34" charset="0"/>
              </a:rPr>
              <a:t>Trabajo docente y proyectos de mejora escolar.</a:t>
            </a:r>
          </a:p>
          <a:p>
            <a:pPr marL="0" lvl="0" indent="0" algn="ctr" defTabSz="457200">
              <a:lnSpc>
                <a:spcPct val="100000"/>
              </a:lnSpc>
              <a:spcBef>
                <a:spcPts val="0"/>
              </a:spcBef>
              <a:buNone/>
            </a:pPr>
            <a:r>
              <a:rPr lang="es-MX" sz="1600" b="1" smtClean="0">
                <a:solidFill>
                  <a:prstClr val="black"/>
                </a:solidFill>
                <a:latin typeface="Arial" panose="020B0604020202020204" pitchFamily="34" charset="0"/>
                <a:cs typeface="Arial" panose="020B0604020202020204" pitchFamily="34" charset="0"/>
              </a:rPr>
              <a:t>Diario </a:t>
            </a:r>
            <a:endParaRPr lang="es-MX" sz="1600" b="1" dirty="0">
              <a:solidFill>
                <a:prstClr val="black"/>
              </a:solidFill>
              <a:latin typeface="Arial" panose="020B0604020202020204" pitchFamily="34" charset="0"/>
              <a:cs typeface="Arial" panose="020B0604020202020204" pitchFamily="34" charset="0"/>
            </a:endParaRPr>
          </a:p>
          <a:p>
            <a:pPr marL="0" lvl="0" indent="0" algn="ctr" defTabSz="457200">
              <a:lnSpc>
                <a:spcPct val="100000"/>
              </a:lnSpc>
              <a:spcBef>
                <a:spcPts val="0"/>
              </a:spcBef>
              <a:buNone/>
            </a:pPr>
            <a:r>
              <a:rPr lang="es-MX" sz="1600" b="1" dirty="0">
                <a:solidFill>
                  <a:prstClr val="black"/>
                </a:solidFill>
                <a:latin typeface="Arial" panose="020B0604020202020204" pitchFamily="34" charset="0"/>
                <a:cs typeface="Arial" panose="020B0604020202020204" pitchFamily="34" charset="0"/>
              </a:rPr>
              <a:t>Competencias: </a:t>
            </a:r>
          </a:p>
          <a:p>
            <a:pPr marL="0" lvl="0" indent="0" algn="just" defTabSz="457200">
              <a:lnSpc>
                <a:spcPct val="100000"/>
              </a:lnSpc>
              <a:spcBef>
                <a:spcPts val="0"/>
              </a:spcBef>
              <a:buNone/>
            </a:pPr>
            <a:r>
              <a:rPr lang="es-MX" sz="1600" dirty="0">
                <a:solidFill>
                  <a:prstClr val="black"/>
                </a:solidFill>
                <a:latin typeface="Arial" panose="020B0604020202020204" pitchFamily="34" charset="0"/>
                <a:cs typeface="Arial" panose="020B0604020202020204" pitchFamily="34" charset="0"/>
              </a:rPr>
              <a:t>• Detecta los procesos de aprendizaje de sus alumnos para favorecer su desarrollo cognitivo y socioemocional.</a:t>
            </a:r>
          </a:p>
          <a:p>
            <a:pPr marL="0" lvl="0" indent="0" algn="just" defTabSz="457200">
              <a:lnSpc>
                <a:spcPct val="100000"/>
              </a:lnSpc>
              <a:spcBef>
                <a:spcPts val="0"/>
              </a:spcBef>
              <a:buNone/>
            </a:pPr>
            <a:r>
              <a:rPr lang="es-MX" sz="1600" dirty="0">
                <a:solidFill>
                  <a:prstClr val="black"/>
                </a:solidFill>
                <a:latin typeface="Arial" panose="020B0604020202020204" pitchFamily="34" charset="0"/>
                <a:cs typeface="Arial" panose="020B0604020202020204" pitchFamily="34" charset="0"/>
              </a:rPr>
              <a:t>• Aplica el plan y programa de estudio para alcanzar los propósitos educativos y contribuir al pleno desenvolvimiento de las capacidades de sus alumnos.</a:t>
            </a:r>
          </a:p>
          <a:p>
            <a:pPr marL="0" lvl="0" indent="0" algn="just" defTabSz="457200">
              <a:lnSpc>
                <a:spcPct val="100000"/>
              </a:lnSpc>
              <a:spcBef>
                <a:spcPts val="0"/>
              </a:spcBef>
              <a:buNone/>
            </a:pPr>
            <a:r>
              <a:rPr lang="es-MX" sz="1600" dirty="0">
                <a:solidFill>
                  <a:prstClr val="black"/>
                </a:solidFill>
                <a:latin typeface="Arial" panose="020B0604020202020204" pitchFamily="34" charset="0"/>
                <a:cs typeface="Arial" panose="020B0604020202020204" pitchFamily="34" charset="0"/>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marL="0" lvl="0" indent="0" algn="just" defTabSz="457200">
              <a:lnSpc>
                <a:spcPct val="100000"/>
              </a:lnSpc>
              <a:spcBef>
                <a:spcPts val="0"/>
              </a:spcBef>
              <a:buNone/>
            </a:pPr>
            <a:r>
              <a:rPr lang="es-MX" sz="1600" dirty="0">
                <a:solidFill>
                  <a:prstClr val="black"/>
                </a:solidFill>
                <a:latin typeface="Arial" panose="020B0604020202020204" pitchFamily="34" charset="0"/>
                <a:cs typeface="Arial" panose="020B0604020202020204" pitchFamily="34" charset="0"/>
              </a:rPr>
              <a:t>• Emplea la evaluación para intervenir en los diferentes ámbitos y momentos de la tarea educativa para mejorar los aprendizajes de sus alumnos.</a:t>
            </a:r>
          </a:p>
          <a:p>
            <a:pPr marL="0" lvl="0" indent="0" algn="just" defTabSz="457200">
              <a:lnSpc>
                <a:spcPct val="100000"/>
              </a:lnSpc>
              <a:spcBef>
                <a:spcPts val="0"/>
              </a:spcBef>
              <a:buNone/>
            </a:pPr>
            <a:r>
              <a:rPr lang="es-MX" sz="1600" dirty="0">
                <a:solidFill>
                  <a:prstClr val="black"/>
                </a:solidFill>
                <a:latin typeface="Arial" panose="020B0604020202020204" pitchFamily="34" charset="0"/>
                <a:cs typeface="Arial" panose="020B0604020202020204" pitchFamily="34" charset="0"/>
              </a:rPr>
              <a:t>• Integra recursos de la investigación educativa para enriquecer su práctica profesional, expresando su interés por el conocimiento, la ciencia y la mejora de la educación.</a:t>
            </a:r>
          </a:p>
          <a:p>
            <a:pPr marL="0" lvl="0" indent="0" algn="just" defTabSz="457200">
              <a:lnSpc>
                <a:spcPct val="100000"/>
              </a:lnSpc>
              <a:spcBef>
                <a:spcPts val="0"/>
              </a:spcBef>
              <a:buNone/>
            </a:pPr>
            <a:r>
              <a:rPr lang="es-MX" sz="1600" dirty="0">
                <a:solidFill>
                  <a:prstClr val="black"/>
                </a:solidFill>
                <a:latin typeface="Arial" panose="020B0604020202020204" pitchFamily="34" charset="0"/>
                <a:cs typeface="Arial" panose="020B0604020202020204" pitchFamily="34" charset="0"/>
              </a:rPr>
              <a:t>• Actúa de manera ética ante la diversidad de situaciones que se presentan en la práctica profesional.</a:t>
            </a:r>
          </a:p>
          <a:p>
            <a:pPr marL="0" lvl="0" indent="0" defTabSz="457200">
              <a:lnSpc>
                <a:spcPct val="100000"/>
              </a:lnSpc>
              <a:spcBef>
                <a:spcPts val="0"/>
              </a:spcBef>
              <a:buNone/>
            </a:pPr>
            <a:endParaRPr lang="es-MX" sz="1600" dirty="0">
              <a:solidFill>
                <a:prstClr val="black"/>
              </a:solidFill>
              <a:latin typeface="Arial" panose="020B0604020202020204" pitchFamily="34" charset="0"/>
              <a:cs typeface="Arial" panose="020B0604020202020204" pitchFamily="34" charset="0"/>
            </a:endParaRPr>
          </a:p>
          <a:p>
            <a:pPr marL="0" lvl="0" indent="0" algn="ctr" defTabSz="457200">
              <a:lnSpc>
                <a:spcPct val="100000"/>
              </a:lnSpc>
              <a:spcBef>
                <a:spcPts val="0"/>
              </a:spcBef>
              <a:buNone/>
            </a:pPr>
            <a:r>
              <a:rPr lang="es-MX" sz="1600" dirty="0">
                <a:solidFill>
                  <a:prstClr val="black"/>
                </a:solidFill>
                <a:latin typeface="Arial" panose="020B0604020202020204" pitchFamily="34" charset="0"/>
                <a:cs typeface="Arial" panose="020B0604020202020204" pitchFamily="34" charset="0"/>
              </a:rPr>
              <a:t>Alumna: </a:t>
            </a:r>
            <a:r>
              <a:rPr lang="es-MX" sz="1600" dirty="0" smtClean="0">
                <a:solidFill>
                  <a:prstClr val="black"/>
                </a:solidFill>
                <a:latin typeface="Arial" panose="020B0604020202020204" pitchFamily="34" charset="0"/>
                <a:cs typeface="Arial" panose="020B0604020202020204" pitchFamily="34" charset="0"/>
              </a:rPr>
              <a:t>Mariana Guadalupe Gaona Montes #6. </a:t>
            </a:r>
            <a:endParaRPr lang="es-MX" sz="1600" dirty="0">
              <a:solidFill>
                <a:prstClr val="black"/>
              </a:solidFill>
              <a:latin typeface="Arial" panose="020B0604020202020204" pitchFamily="34" charset="0"/>
              <a:cs typeface="Arial" panose="020B0604020202020204" pitchFamily="34" charset="0"/>
            </a:endParaRPr>
          </a:p>
          <a:p>
            <a:pPr marL="0" lvl="0" indent="0" algn="ctr" defTabSz="457200">
              <a:lnSpc>
                <a:spcPct val="100000"/>
              </a:lnSpc>
              <a:spcBef>
                <a:spcPts val="0"/>
              </a:spcBef>
              <a:buNone/>
            </a:pPr>
            <a:endParaRPr lang="es-MX" sz="1600" dirty="0">
              <a:solidFill>
                <a:prstClr val="black"/>
              </a:solidFill>
              <a:latin typeface="Arial" panose="020B0604020202020204" pitchFamily="34" charset="0"/>
              <a:cs typeface="Arial" panose="020B0604020202020204" pitchFamily="34" charset="0"/>
            </a:endParaRPr>
          </a:p>
          <a:p>
            <a:pPr marL="0" lvl="0" indent="0" algn="ctr" defTabSz="457200">
              <a:lnSpc>
                <a:spcPct val="100000"/>
              </a:lnSpc>
              <a:spcBef>
                <a:spcPts val="0"/>
              </a:spcBef>
              <a:buNone/>
            </a:pPr>
            <a:r>
              <a:rPr lang="es-MX" sz="1600" dirty="0">
                <a:solidFill>
                  <a:prstClr val="black"/>
                </a:solidFill>
                <a:latin typeface="Arial" panose="020B0604020202020204" pitchFamily="34" charset="0"/>
                <a:cs typeface="Arial" panose="020B0604020202020204" pitchFamily="34" charset="0"/>
              </a:rPr>
              <a:t>3° “A</a:t>
            </a:r>
            <a:r>
              <a:rPr lang="es-MX" sz="1600" dirty="0" smtClean="0">
                <a:solidFill>
                  <a:prstClr val="black"/>
                </a:solidFill>
                <a:latin typeface="Arial" panose="020B0604020202020204" pitchFamily="34" charset="0"/>
                <a:cs typeface="Arial" panose="020B0604020202020204" pitchFamily="34" charset="0"/>
              </a:rPr>
              <a:t>”</a:t>
            </a:r>
          </a:p>
          <a:p>
            <a:pPr marL="0" lvl="0" indent="0" algn="ctr" defTabSz="457200">
              <a:lnSpc>
                <a:spcPct val="100000"/>
              </a:lnSpc>
              <a:spcBef>
                <a:spcPts val="0"/>
              </a:spcBef>
              <a:buNone/>
            </a:pPr>
            <a:r>
              <a:rPr lang="es-MX" sz="1600" dirty="0" smtClean="0">
                <a:solidFill>
                  <a:prstClr val="black"/>
                </a:solidFill>
                <a:latin typeface="Arial" panose="020B0604020202020204" pitchFamily="34" charset="0"/>
                <a:cs typeface="Arial" panose="020B0604020202020204" pitchFamily="34" charset="0"/>
              </a:rPr>
              <a:t> </a:t>
            </a:r>
          </a:p>
          <a:p>
            <a:pPr marL="0" lvl="0" indent="0" defTabSz="457200">
              <a:lnSpc>
                <a:spcPct val="100000"/>
              </a:lnSpc>
              <a:spcBef>
                <a:spcPts val="0"/>
              </a:spcBef>
              <a:buNone/>
            </a:pPr>
            <a:r>
              <a:rPr lang="es-MX" sz="1600" dirty="0" smtClean="0">
                <a:solidFill>
                  <a:prstClr val="black"/>
                </a:solidFill>
                <a:latin typeface="Arial" panose="020B0604020202020204" pitchFamily="34" charset="0"/>
                <a:cs typeface="Arial" panose="020B0604020202020204" pitchFamily="34" charset="0"/>
              </a:rPr>
              <a:t>Saltillo Coahuila.                                                           Mayo </a:t>
            </a:r>
            <a:r>
              <a:rPr lang="es-MX" sz="1600" dirty="0">
                <a:solidFill>
                  <a:prstClr val="black"/>
                </a:solidFill>
                <a:latin typeface="Arial" panose="020B0604020202020204" pitchFamily="34" charset="0"/>
                <a:cs typeface="Arial" panose="020B0604020202020204" pitchFamily="34" charset="0"/>
              </a:rPr>
              <a:t>del 2021</a:t>
            </a:r>
            <a:endParaRPr lang="es-MX" dirty="0"/>
          </a:p>
        </p:txBody>
      </p:sp>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2705" y="1486942"/>
            <a:ext cx="1231746" cy="1511111"/>
          </a:xfrm>
          <a:prstGeom prst="rect">
            <a:avLst/>
          </a:prstGeom>
        </p:spPr>
      </p:pic>
    </p:spTree>
    <p:extLst>
      <p:ext uri="{BB962C8B-B14F-4D97-AF65-F5344CB8AC3E}">
        <p14:creationId xmlns:p14="http://schemas.microsoft.com/office/powerpoint/2010/main" val="2755558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433342"/>
              <a:ext cx="777716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rPr>
                <a:t>Situación de Aprendizaje:  </a:t>
              </a:r>
              <a:r>
                <a:rPr kumimoji="0" lang="es-MX" sz="1800" b="1" i="0" u="none" strike="noStrike" kern="1200" cap="none" spc="0" normalizeH="0" baseline="0" noProof="0" dirty="0" smtClean="0">
                  <a:ln>
                    <a:noFill/>
                  </a:ln>
                  <a:solidFill>
                    <a:prstClr val="black"/>
                  </a:solidFill>
                  <a:effectLst/>
                  <a:uLnTx/>
                  <a:uFillTx/>
                  <a:latin typeface="Calibri" panose="020F0502020204030204"/>
                  <a:ea typeface="+mn-ea"/>
                  <a:cs typeface="+mn-cs"/>
                </a:rPr>
                <a:t>APRENDE EN CASA</a:t>
              </a:r>
              <a:endParaRPr kumimoji="0" lang="es-MX"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Lenguaje y</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comunicación</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Pensamiento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matemático</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Exploración del mundo natural y social</a:t>
                  </a:r>
                  <a:endPar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Artes</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Educación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Física</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Educación Socioemocional</a:t>
                  </a:r>
                  <a:endPar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359"/>
                <a:ext cx="777716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La jornada de trabajo fue</a:t>
                </a:r>
                <a:r>
                  <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Regular</a:t>
                </a:r>
                <a:endParaRPr kumimoji="0" lang="es-MX"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Mala</a:t>
                </a:r>
                <a:endParaRPr kumimoji="0" lang="es-MX"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Logro de los aprendizajes esperados </a:t>
                </a: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Materiales educativos adecuados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Nivel de complejidad adecuado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Organización adecuada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Tiempo planeado correctamente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Actividades planeadas conforme a lo planeado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MX"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26811" y="3558005"/>
                <a:ext cx="4134570" cy="1277273"/>
              </a:xfrm>
              <a:prstGeom prst="rect">
                <a:avLst/>
              </a:prstGeom>
              <a:noFill/>
              <a:ln w="28575">
                <a:solidFill>
                  <a:srgbClr val="FF9999"/>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Observaciones</a:t>
                </a:r>
              </a:p>
              <a:p>
                <a:pPr marL="0" marR="0" lvl="0" indent="0" algn="just" defTabSz="457200" rtl="0" eaLnBrk="1" fontAlgn="auto" latinLnBrk="0" hangingPunct="1">
                  <a:lnSpc>
                    <a:spcPct val="100000"/>
                  </a:lnSpc>
                  <a:spcBef>
                    <a:spcPts val="0"/>
                  </a:spcBef>
                  <a:spcAft>
                    <a:spcPts val="0"/>
                  </a:spcAft>
                  <a:buClrTx/>
                  <a:buSzTx/>
                  <a:buFontTx/>
                  <a:buNone/>
                  <a:tabLst/>
                  <a:defRPr/>
                </a:pPr>
                <a:r>
                  <a:rPr lang="es-MX" sz="1100" dirty="0" smtClean="0">
                    <a:solidFill>
                      <a:prstClr val="black"/>
                    </a:solidFill>
                    <a:latin typeface="Comic Sans MS" panose="030F0702030302020204" pitchFamily="66" charset="0"/>
                  </a:rPr>
                  <a:t>Enriquecieron su aprendizaje y acciones sobre el cuidado del medio ambiente. El material de grabarse por medio de un video, que se utilizó el día de hoy enriqueció mas la observación de como los niños realizaban sus actividades, pues días anteriores solo habían mandado audios e imágenes como evidencia de sus tareas realizadas. Buena organización.</a:t>
                </a:r>
                <a:endParaRPr kumimoji="0" lang="es-MX" sz="110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Interés en las actividades</a:t>
                </a: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Participación de la manera esperada</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Adaptación a la organización establecida</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Todos   Algunos  Pocos   Ninguno</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Rescato los conocimientos previos</a:t>
              </a: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Identifico y actúa conforme a las necesidades e intereses de los alumnos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Fomento la participación de todos los alumnos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Otorgo consignas claras</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Intervengo adecuadamente</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Si            No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8" y="8490421"/>
              <a:ext cx="3553735" cy="138499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Logros</a:t>
              </a:r>
            </a:p>
            <a:p>
              <a:pPr marL="171450" marR="0" lvl="0" indent="-171450"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solidFill>
                    <a:prstClr val="black"/>
                  </a:solidFill>
                  <a:latin typeface="Comic Sans MS" panose="030F0702030302020204" pitchFamily="66" charset="0"/>
                </a:rPr>
                <a:t>Uno de los logros mas importantes en la actividad del día de hoy, fue que los niños enviaron sus videos en donde explicaron algunos cuidados que las plantas deben tener para poder sobrevivir. El desenvolvimiento en su explicación fue de mucha confianza </a:t>
              </a:r>
              <a:endPar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138499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Dificultades</a:t>
              </a:r>
            </a:p>
            <a:p>
              <a:pPr marL="171450" marR="0" lvl="0" indent="-171450"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solidFill>
                    <a:prstClr val="black"/>
                  </a:solidFill>
                  <a:latin typeface="Comic Sans MS" panose="030F0702030302020204" pitchFamily="66" charset="0"/>
                </a:rPr>
                <a:t>Debido a que los video son muy pesados, me tardaba un poco en descargarlos y observarlos. </a:t>
              </a:r>
            </a:p>
            <a:p>
              <a:pPr marL="171450" marR="0" lvl="0" indent="-171450"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Otra dificultad,</a:t>
              </a:r>
              <a:r>
                <a:rPr kumimoji="0" lang="es-MX" sz="1200" b="0" i="0" u="none" strike="noStrike" kern="1200" cap="none" spc="0" normalizeH="0" noProof="0" dirty="0" smtClean="0">
                  <a:ln>
                    <a:noFill/>
                  </a:ln>
                  <a:solidFill>
                    <a:prstClr val="black"/>
                  </a:solidFill>
                  <a:effectLst/>
                  <a:uLnTx/>
                  <a:uFillTx/>
                  <a:latin typeface="Comic Sans MS" panose="030F0702030302020204" pitchFamily="66" charset="0"/>
                  <a:ea typeface="+mn-ea"/>
                  <a:cs typeface="+mn-cs"/>
                </a:rPr>
                <a:t> fue que algunos de los alumnos enviaban sus evidencias a diferentes horas y se perdía un poco la organización. </a:t>
              </a:r>
              <a:endPar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pic>
        <p:nvPicPr>
          <p:cNvPr id="7" name="Imagen 6"/>
          <p:cNvPicPr>
            <a:picLocks noChangeAspect="1"/>
          </p:cNvPicPr>
          <p:nvPr/>
        </p:nvPicPr>
        <p:blipFill rotWithShape="1">
          <a:blip r:embed="rId8"/>
          <a:srcRect l="27213" t="6310" r="22622" b="36847"/>
          <a:stretch/>
        </p:blipFill>
        <p:spPr>
          <a:xfrm>
            <a:off x="2879441" y="1999458"/>
            <a:ext cx="881849" cy="1052528"/>
          </a:xfrm>
          <a:prstGeom prst="rect">
            <a:avLst/>
          </a:prstGeom>
        </p:spPr>
      </p:pic>
      <p:pic>
        <p:nvPicPr>
          <p:cNvPr id="17" name="Imagen 16"/>
          <p:cNvPicPr>
            <a:picLocks noChangeAspect="1"/>
          </p:cNvPicPr>
          <p:nvPr/>
        </p:nvPicPr>
        <p:blipFill rotWithShape="1">
          <a:blip r:embed="rId8"/>
          <a:srcRect l="16434" t="11242" r="23154" b="31405"/>
          <a:stretch/>
        </p:blipFill>
        <p:spPr>
          <a:xfrm>
            <a:off x="3819866" y="3017872"/>
            <a:ext cx="836091" cy="752502"/>
          </a:xfrm>
          <a:prstGeom prst="rect">
            <a:avLst/>
          </a:prstGeom>
        </p:spPr>
      </p:pic>
      <p:pic>
        <p:nvPicPr>
          <p:cNvPr id="20" name="Imagen 19"/>
          <p:cNvPicPr>
            <a:picLocks noChangeAspect="1"/>
          </p:cNvPicPr>
          <p:nvPr/>
        </p:nvPicPr>
        <p:blipFill>
          <a:blip r:embed="rId8"/>
          <a:stretch>
            <a:fillRect/>
          </a:stretch>
        </p:blipFill>
        <p:spPr>
          <a:xfrm>
            <a:off x="2117752" y="547357"/>
            <a:ext cx="914479" cy="963251"/>
          </a:xfrm>
          <a:prstGeom prst="rect">
            <a:avLst/>
          </a:prstGeom>
        </p:spPr>
      </p:pic>
      <p:pic>
        <p:nvPicPr>
          <p:cNvPr id="157" name="Imagen 156"/>
          <p:cNvPicPr>
            <a:picLocks noChangeAspect="1"/>
          </p:cNvPicPr>
          <p:nvPr/>
        </p:nvPicPr>
        <p:blipFill rotWithShape="1">
          <a:blip r:embed="rId8"/>
          <a:srcRect l="16434" t="11242" r="23154" b="31405"/>
          <a:stretch/>
        </p:blipFill>
        <p:spPr>
          <a:xfrm>
            <a:off x="56530" y="3984060"/>
            <a:ext cx="359855" cy="359854"/>
          </a:xfrm>
          <a:prstGeom prst="rect">
            <a:avLst/>
          </a:prstGeom>
        </p:spPr>
      </p:pic>
      <p:pic>
        <p:nvPicPr>
          <p:cNvPr id="158" name="Imagen 157"/>
          <p:cNvPicPr>
            <a:picLocks noChangeAspect="1"/>
          </p:cNvPicPr>
          <p:nvPr/>
        </p:nvPicPr>
        <p:blipFill rotWithShape="1">
          <a:blip r:embed="rId8"/>
          <a:srcRect l="16434" t="11242" r="23154" b="31405"/>
          <a:stretch/>
        </p:blipFill>
        <p:spPr>
          <a:xfrm>
            <a:off x="56530" y="4402714"/>
            <a:ext cx="359855" cy="359854"/>
          </a:xfrm>
          <a:prstGeom prst="rect">
            <a:avLst/>
          </a:prstGeom>
        </p:spPr>
      </p:pic>
      <p:pic>
        <p:nvPicPr>
          <p:cNvPr id="159" name="Imagen 158"/>
          <p:cNvPicPr>
            <a:picLocks noChangeAspect="1"/>
          </p:cNvPicPr>
          <p:nvPr/>
        </p:nvPicPr>
        <p:blipFill rotWithShape="1">
          <a:blip r:embed="rId8"/>
          <a:srcRect l="16434" t="11242" r="23154" b="31405"/>
          <a:stretch/>
        </p:blipFill>
        <p:spPr>
          <a:xfrm>
            <a:off x="48967" y="4613767"/>
            <a:ext cx="359855" cy="359854"/>
          </a:xfrm>
          <a:prstGeom prst="rect">
            <a:avLst/>
          </a:prstGeom>
        </p:spPr>
      </p:pic>
      <p:pic>
        <p:nvPicPr>
          <p:cNvPr id="160" name="Imagen 159"/>
          <p:cNvPicPr>
            <a:picLocks noChangeAspect="1"/>
          </p:cNvPicPr>
          <p:nvPr/>
        </p:nvPicPr>
        <p:blipFill rotWithShape="1">
          <a:blip r:embed="rId8"/>
          <a:srcRect l="16434" t="11242" r="23154" b="31405"/>
          <a:stretch/>
        </p:blipFill>
        <p:spPr>
          <a:xfrm>
            <a:off x="56530" y="4798324"/>
            <a:ext cx="359855" cy="359854"/>
          </a:xfrm>
          <a:prstGeom prst="rect">
            <a:avLst/>
          </a:prstGeom>
        </p:spPr>
      </p:pic>
      <p:pic>
        <p:nvPicPr>
          <p:cNvPr id="162" name="Imagen 161"/>
          <p:cNvPicPr>
            <a:picLocks noChangeAspect="1"/>
          </p:cNvPicPr>
          <p:nvPr/>
        </p:nvPicPr>
        <p:blipFill rotWithShape="1">
          <a:blip r:embed="rId8"/>
          <a:srcRect l="16434" t="11242" r="23154" b="31405"/>
          <a:stretch/>
        </p:blipFill>
        <p:spPr>
          <a:xfrm>
            <a:off x="53200" y="4212884"/>
            <a:ext cx="359855" cy="359854"/>
          </a:xfrm>
          <a:prstGeom prst="rect">
            <a:avLst/>
          </a:prstGeom>
        </p:spPr>
      </p:pic>
      <p:pic>
        <p:nvPicPr>
          <p:cNvPr id="163" name="Imagen 162"/>
          <p:cNvPicPr>
            <a:picLocks noChangeAspect="1"/>
          </p:cNvPicPr>
          <p:nvPr/>
        </p:nvPicPr>
        <p:blipFill rotWithShape="1">
          <a:blip r:embed="rId8"/>
          <a:srcRect l="16434" t="11242" r="23154" b="31405"/>
          <a:stretch/>
        </p:blipFill>
        <p:spPr>
          <a:xfrm>
            <a:off x="4488498" y="6467335"/>
            <a:ext cx="359855" cy="359854"/>
          </a:xfrm>
          <a:prstGeom prst="rect">
            <a:avLst/>
          </a:prstGeom>
        </p:spPr>
      </p:pic>
      <p:pic>
        <p:nvPicPr>
          <p:cNvPr id="164" name="Imagen 163"/>
          <p:cNvPicPr>
            <a:picLocks noChangeAspect="1"/>
          </p:cNvPicPr>
          <p:nvPr/>
        </p:nvPicPr>
        <p:blipFill rotWithShape="1">
          <a:blip r:embed="rId8"/>
          <a:srcRect l="16434" t="11242" r="23154" b="31405"/>
          <a:stretch/>
        </p:blipFill>
        <p:spPr>
          <a:xfrm>
            <a:off x="4461904" y="6261262"/>
            <a:ext cx="359855" cy="359854"/>
          </a:xfrm>
          <a:prstGeom prst="rect">
            <a:avLst/>
          </a:prstGeom>
        </p:spPr>
      </p:pic>
      <p:pic>
        <p:nvPicPr>
          <p:cNvPr id="167" name="Imagen 166"/>
          <p:cNvPicPr>
            <a:picLocks noChangeAspect="1"/>
          </p:cNvPicPr>
          <p:nvPr/>
        </p:nvPicPr>
        <p:blipFill rotWithShape="1">
          <a:blip r:embed="rId8"/>
          <a:srcRect l="16434" t="11242" r="23154" b="31405"/>
          <a:stretch/>
        </p:blipFill>
        <p:spPr>
          <a:xfrm>
            <a:off x="5068417" y="6071569"/>
            <a:ext cx="359855" cy="359854"/>
          </a:xfrm>
          <a:prstGeom prst="rect">
            <a:avLst/>
          </a:prstGeom>
        </p:spPr>
      </p:pic>
      <p:pic>
        <p:nvPicPr>
          <p:cNvPr id="188" name="Imagen 187"/>
          <p:cNvPicPr>
            <a:picLocks noChangeAspect="1"/>
          </p:cNvPicPr>
          <p:nvPr/>
        </p:nvPicPr>
        <p:blipFill rotWithShape="1">
          <a:blip r:embed="rId8"/>
          <a:srcRect l="16434" t="11242" r="23154" b="31405"/>
          <a:stretch/>
        </p:blipFill>
        <p:spPr>
          <a:xfrm>
            <a:off x="4455906" y="5877129"/>
            <a:ext cx="359855" cy="359854"/>
          </a:xfrm>
          <a:prstGeom prst="rect">
            <a:avLst/>
          </a:prstGeom>
        </p:spPr>
      </p:pic>
      <p:pic>
        <p:nvPicPr>
          <p:cNvPr id="189" name="Imagen 188"/>
          <p:cNvPicPr>
            <a:picLocks noChangeAspect="1"/>
          </p:cNvPicPr>
          <p:nvPr/>
        </p:nvPicPr>
        <p:blipFill rotWithShape="1">
          <a:blip r:embed="rId8"/>
          <a:srcRect l="16434" t="11242" r="23154" b="31405"/>
          <a:stretch/>
        </p:blipFill>
        <p:spPr>
          <a:xfrm>
            <a:off x="6074868" y="7972597"/>
            <a:ext cx="359855" cy="359854"/>
          </a:xfrm>
          <a:prstGeom prst="rect">
            <a:avLst/>
          </a:prstGeom>
        </p:spPr>
      </p:pic>
      <p:pic>
        <p:nvPicPr>
          <p:cNvPr id="191" name="Imagen 190"/>
          <p:cNvPicPr>
            <a:picLocks noChangeAspect="1"/>
          </p:cNvPicPr>
          <p:nvPr/>
        </p:nvPicPr>
        <p:blipFill rotWithShape="1">
          <a:blip r:embed="rId8"/>
          <a:srcRect l="16434" t="11242" r="23154" b="31405"/>
          <a:stretch/>
        </p:blipFill>
        <p:spPr>
          <a:xfrm>
            <a:off x="6037519" y="7778989"/>
            <a:ext cx="359855" cy="359854"/>
          </a:xfrm>
          <a:prstGeom prst="rect">
            <a:avLst/>
          </a:prstGeom>
        </p:spPr>
      </p:pic>
      <p:pic>
        <p:nvPicPr>
          <p:cNvPr id="193" name="Imagen 192"/>
          <p:cNvPicPr>
            <a:picLocks noChangeAspect="1"/>
          </p:cNvPicPr>
          <p:nvPr/>
        </p:nvPicPr>
        <p:blipFill rotWithShape="1">
          <a:blip r:embed="rId8"/>
          <a:srcRect l="16434" t="11242" r="23154" b="31405"/>
          <a:stretch/>
        </p:blipFill>
        <p:spPr>
          <a:xfrm>
            <a:off x="6085818" y="7575190"/>
            <a:ext cx="359855" cy="359854"/>
          </a:xfrm>
          <a:prstGeom prst="rect">
            <a:avLst/>
          </a:prstGeom>
        </p:spPr>
      </p:pic>
      <p:pic>
        <p:nvPicPr>
          <p:cNvPr id="195" name="Imagen 194"/>
          <p:cNvPicPr>
            <a:picLocks noChangeAspect="1"/>
          </p:cNvPicPr>
          <p:nvPr/>
        </p:nvPicPr>
        <p:blipFill rotWithShape="1">
          <a:blip r:embed="rId8"/>
          <a:srcRect l="16434" t="11242" r="23154" b="31405"/>
          <a:stretch/>
        </p:blipFill>
        <p:spPr>
          <a:xfrm>
            <a:off x="6085818" y="7379919"/>
            <a:ext cx="359855" cy="359854"/>
          </a:xfrm>
          <a:prstGeom prst="rect">
            <a:avLst/>
          </a:prstGeom>
        </p:spPr>
      </p:pic>
      <p:pic>
        <p:nvPicPr>
          <p:cNvPr id="197" name="Imagen 196"/>
          <p:cNvPicPr>
            <a:picLocks noChangeAspect="1"/>
          </p:cNvPicPr>
          <p:nvPr/>
        </p:nvPicPr>
        <p:blipFill rotWithShape="1">
          <a:blip r:embed="rId8"/>
          <a:srcRect l="16434" t="11242" r="23154" b="31405"/>
          <a:stretch/>
        </p:blipFill>
        <p:spPr>
          <a:xfrm>
            <a:off x="6082229" y="7199805"/>
            <a:ext cx="359855" cy="359854"/>
          </a:xfrm>
          <a:prstGeom prst="rect">
            <a:avLst/>
          </a:prstGeom>
        </p:spPr>
      </p:pic>
      <p:pic>
        <p:nvPicPr>
          <p:cNvPr id="199" name="Imagen 198"/>
          <p:cNvPicPr>
            <a:picLocks noChangeAspect="1"/>
          </p:cNvPicPr>
          <p:nvPr/>
        </p:nvPicPr>
        <p:blipFill rotWithShape="1">
          <a:blip r:embed="rId8"/>
          <a:srcRect l="16434" t="11242" r="23154" b="31405"/>
          <a:stretch/>
        </p:blipFill>
        <p:spPr>
          <a:xfrm>
            <a:off x="6098950" y="8152524"/>
            <a:ext cx="359855" cy="359854"/>
          </a:xfrm>
          <a:prstGeom prst="rect">
            <a:avLst/>
          </a:prstGeom>
        </p:spPr>
      </p:pic>
      <p:sp>
        <p:nvSpPr>
          <p:cNvPr id="3" name="CuadroTexto 2"/>
          <p:cNvSpPr txBox="1"/>
          <p:nvPr/>
        </p:nvSpPr>
        <p:spPr>
          <a:xfrm>
            <a:off x="607328" y="192291"/>
            <a:ext cx="2460165"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smtClean="0">
                <a:ln>
                  <a:noFill/>
                </a:ln>
                <a:solidFill>
                  <a:prstClr val="black"/>
                </a:solidFill>
                <a:effectLst/>
                <a:uLnTx/>
                <a:uFillTx/>
                <a:latin typeface="Calibri" panose="020F0502020204030204"/>
                <a:ea typeface="+mn-ea"/>
                <a:cs typeface="+mn-cs"/>
              </a:rPr>
              <a:t>14     05       2021</a:t>
            </a:r>
            <a:endParaRPr kumimoji="0" lang="es-MX"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9" name="Imagen 8"/>
          <p:cNvPicPr>
            <a:picLocks noChangeAspect="1"/>
          </p:cNvPicPr>
          <p:nvPr/>
        </p:nvPicPr>
        <p:blipFill>
          <a:blip r:embed="rId9"/>
          <a:stretch>
            <a:fillRect/>
          </a:stretch>
        </p:blipFill>
        <p:spPr>
          <a:xfrm>
            <a:off x="38869" y="5014391"/>
            <a:ext cx="359695" cy="359695"/>
          </a:xfrm>
          <a:prstGeom prst="rect">
            <a:avLst/>
          </a:prstGeom>
        </p:spPr>
      </p:pic>
    </p:spTree>
    <p:extLst>
      <p:ext uri="{BB962C8B-B14F-4D97-AF65-F5344CB8AC3E}">
        <p14:creationId xmlns:p14="http://schemas.microsoft.com/office/powerpoint/2010/main" val="3114620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86">
            <a:extLst>
              <a:ext uri="{FF2B5EF4-FFF2-40B4-BE49-F238E27FC236}">
                <a16:creationId xmlns:a16="http://schemas.microsoft.com/office/drawing/2014/main" id="{2C0AD05E-6371-492F-9992-C11F91DAC77B}"/>
              </a:ext>
            </a:extLst>
          </p:cNvPr>
          <p:cNvSpPr/>
          <p:nvPr/>
        </p:nvSpPr>
        <p:spPr>
          <a:xfrm>
            <a:off x="3947258" y="192075"/>
            <a:ext cx="3829905" cy="345450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ángulo: esquinas redondeadas 186">
            <a:extLst>
              <a:ext uri="{FF2B5EF4-FFF2-40B4-BE49-F238E27FC236}">
                <a16:creationId xmlns:a16="http://schemas.microsoft.com/office/drawing/2014/main" id="{2C0AD05E-6371-492F-9992-C11F91DAC77B}"/>
              </a:ext>
            </a:extLst>
          </p:cNvPr>
          <p:cNvSpPr/>
          <p:nvPr/>
        </p:nvSpPr>
        <p:spPr>
          <a:xfrm>
            <a:off x="0" y="192075"/>
            <a:ext cx="3829905" cy="7473854"/>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CuadroTexto 6">
            <a:extLst>
              <a:ext uri="{FF2B5EF4-FFF2-40B4-BE49-F238E27FC236}">
                <a16:creationId xmlns:a16="http://schemas.microsoft.com/office/drawing/2014/main" id="{325B8F71-AFA8-4D1C-8817-B3B06A563118}"/>
              </a:ext>
            </a:extLst>
          </p:cNvPr>
          <p:cNvSpPr txBox="1"/>
          <p:nvPr/>
        </p:nvSpPr>
        <p:spPr>
          <a:xfrm>
            <a:off x="187038" y="436015"/>
            <a:ext cx="3553735" cy="7478970"/>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endParaRPr>
          </a:p>
          <a:p>
            <a:pPr marL="171450" lvl="0" indent="-171450" algn="just">
              <a:buFont typeface="Arial" panose="020B0604020202020204" pitchFamily="34" charset="0"/>
              <a:buChar char="•"/>
            </a:pPr>
            <a:r>
              <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Mostrando</a:t>
            </a:r>
            <a:r>
              <a:rPr kumimoji="0" lang="es-MX" sz="1200" b="0" i="0" u="none" strike="noStrike" kern="1200" cap="none" spc="0" normalizeH="0" noProof="0" dirty="0" smtClean="0">
                <a:ln>
                  <a:noFill/>
                </a:ln>
                <a:solidFill>
                  <a:prstClr val="black"/>
                </a:solidFill>
                <a:effectLst/>
                <a:uLnTx/>
                <a:uFillTx/>
                <a:latin typeface="Comic Sans MS" panose="030F0702030302020204" pitchFamily="66" charset="0"/>
                <a:ea typeface="+mn-ea"/>
                <a:cs typeface="+mn-cs"/>
              </a:rPr>
              <a:t> sus saberes previos en la exposición de los cuidados de las plantas. Se logro que los alumnos tuvieran la motivación de realizar esta actividad, pues se aplico la estimulación al estudiante </a:t>
            </a:r>
            <a:r>
              <a:rPr lang="es-MX" sz="1200" dirty="0" smtClean="0">
                <a:solidFill>
                  <a:prstClr val="black"/>
                </a:solidFill>
                <a:latin typeface="Comic Sans MS" panose="030F0702030302020204" pitchFamily="66" charset="0"/>
              </a:rPr>
              <a:t>por medio de mensajes para brindarles confianza, emitiendo comentarios para que cada uno pudiera creer en lo que hacia y de igual forma los materiales solicitados fueron adecuados y pertinentes para la modalidad </a:t>
            </a:r>
            <a:r>
              <a:rPr lang="es-MX" sz="1200" dirty="0">
                <a:solidFill>
                  <a:prstClr val="black"/>
                </a:solidFill>
                <a:latin typeface="Comic Sans MS" panose="030F0702030302020204" pitchFamily="66" charset="0"/>
              </a:rPr>
              <a:t>online </a:t>
            </a:r>
            <a:r>
              <a:rPr lang="es-MX" sz="1200" dirty="0" smtClean="0">
                <a:solidFill>
                  <a:prstClr val="black"/>
                </a:solidFill>
                <a:latin typeface="Comic Sans MS" panose="030F0702030302020204" pitchFamily="66" charset="0"/>
              </a:rPr>
              <a:t>(Poaquiza</a:t>
            </a:r>
            <a:r>
              <a:rPr lang="es-MX" sz="1200" dirty="0">
                <a:solidFill>
                  <a:prstClr val="black"/>
                </a:solidFill>
                <a:latin typeface="Comic Sans MS" panose="030F0702030302020204" pitchFamily="66" charset="0"/>
              </a:rPr>
              <a:t>, 2021). </a:t>
            </a:r>
            <a:endParaRPr lang="es-MX" sz="1200" dirty="0" smtClean="0">
              <a:solidFill>
                <a:prstClr val="black"/>
              </a:solidFill>
              <a:latin typeface="Comic Sans MS" panose="030F0702030302020204" pitchFamily="66" charset="0"/>
            </a:endParaRPr>
          </a:p>
          <a:p>
            <a:pPr marL="171450" lvl="0" indent="-171450" algn="just">
              <a:buFont typeface="Arial" panose="020B0604020202020204" pitchFamily="34" charset="0"/>
              <a:buChar char="•"/>
            </a:pPr>
            <a:r>
              <a:rPr kumimoji="0" lang="es-MX" sz="1200" b="0" i="0" u="none" strike="noStrike" kern="1200" cap="none" spc="0" normalizeH="0" noProof="0" dirty="0" smtClean="0">
                <a:ln>
                  <a:noFill/>
                </a:ln>
                <a:solidFill>
                  <a:prstClr val="black"/>
                </a:solidFill>
                <a:effectLst/>
                <a:uLnTx/>
                <a:uFillTx/>
                <a:latin typeface="Comic Sans MS" panose="030F0702030302020204" pitchFamily="66" charset="0"/>
                <a:ea typeface="+mn-ea"/>
                <a:cs typeface="+mn-cs"/>
              </a:rPr>
              <a:t>Se logro que a los niños les interesara y llamara la atención el tema sobre el cuidado de las plantas, pues es un tema que les permite explorar el ambiente, descubrir cosas que no sabían mediante la indagación y pensar y buscar opciones para resolver problemas. Esto se vio evidenciado cuando los niños buscaron información sobre los cuidados que deben tener las plantas para exponerlo a través de un video, también al momento de dibujar la planta, exploraron el medio ambiente para observar las características de esa planta y poder plasmarla. </a:t>
            </a:r>
          </a:p>
          <a:p>
            <a:pPr marL="171450" lvl="0" indent="-171450" algn="just">
              <a:buFont typeface="Arial" panose="020B0604020202020204" pitchFamily="34" charset="0"/>
              <a:buChar char="•"/>
            </a:pPr>
            <a:r>
              <a:rPr lang="es-MX" sz="1200" dirty="0" smtClean="0">
                <a:solidFill>
                  <a:prstClr val="black"/>
                </a:solidFill>
                <a:latin typeface="Comic Sans MS" panose="030F0702030302020204" pitchFamily="66" charset="0"/>
              </a:rPr>
              <a:t>Por medio de esta actividad los alumnos lograron potencializar  sus habilidades comunicativas, la capacidad de entender problemáticas y buscar posibles soluciones. También se logro despertar la curiosidad y la imaginación pues de acuerdo con Calderón et al. (2014) al ligar lo emotivo con lo cognitivo, se procesa de mejor manera la información adquirida para dejar de lado la memorización y repetición de información </a:t>
            </a:r>
            <a:endParaRPr kumimoji="0" lang="es-MX" sz="1200" b="0" i="0" u="none" strike="noStrike" kern="1200" cap="none" spc="0" normalizeH="0" noProof="0" dirty="0" smtClean="0">
              <a:ln>
                <a:noFill/>
              </a:ln>
              <a:solidFill>
                <a:prstClr val="black"/>
              </a:solidFill>
              <a:effectLst/>
              <a:uLnTx/>
              <a:uFillTx/>
              <a:latin typeface="Comic Sans MS" panose="030F0702030302020204" pitchFamily="66" charset="0"/>
              <a:ea typeface="+mn-ea"/>
              <a:cs typeface="+mn-cs"/>
            </a:endParaRP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MX" sz="1200" baseline="0" dirty="0">
              <a:solidFill>
                <a:prstClr val="black"/>
              </a:solidFill>
              <a:latin typeface="Comic Sans MS" panose="030F0702030302020204" pitchFamily="66" charset="0"/>
            </a:endParaRP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MX" sz="1200" b="0" i="0" u="none" strike="noStrike" kern="1200" cap="none" spc="0" normalizeH="0" noProof="0" dirty="0" smtClean="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sp>
        <p:nvSpPr>
          <p:cNvPr id="8" name="CuadroTexto 7">
            <a:extLst>
              <a:ext uri="{FF2B5EF4-FFF2-40B4-BE49-F238E27FC236}">
                <a16:creationId xmlns:a16="http://schemas.microsoft.com/office/drawing/2014/main" id="{8EA301CD-1810-4DA1-96E7-490B3EEE9E43}"/>
              </a:ext>
            </a:extLst>
          </p:cNvPr>
          <p:cNvSpPr txBox="1"/>
          <p:nvPr/>
        </p:nvSpPr>
        <p:spPr>
          <a:xfrm>
            <a:off x="4078056" y="581855"/>
            <a:ext cx="3568308" cy="1015663"/>
          </a:xfrm>
          <a:prstGeom prst="rect">
            <a:avLst/>
          </a:prstGeom>
          <a:noFill/>
        </p:spPr>
        <p:txBody>
          <a:bodyPr wrap="square">
            <a:spAutoFit/>
          </a:bodyPr>
          <a:lstStyle/>
          <a:p>
            <a:pPr marL="171450" lvl="0" indent="-171450" algn="just">
              <a:buFont typeface="Arial" panose="020B0604020202020204" pitchFamily="34" charset="0"/>
              <a:buChar char="•"/>
            </a:pPr>
            <a:r>
              <a:rPr lang="es-MX" sz="1200" dirty="0">
                <a:solidFill>
                  <a:prstClr val="black"/>
                </a:solidFill>
                <a:latin typeface="Comic Sans MS" panose="030F0702030302020204" pitchFamily="66" charset="0"/>
              </a:rPr>
              <a:t>Otra dificultad, fue que las tareas no las envían durante el horario establecido debido a algunas dificultades problemas que enfrentan los padres de familia o  los alumnos . </a:t>
            </a: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spTree>
    <p:extLst>
      <p:ext uri="{BB962C8B-B14F-4D97-AF65-F5344CB8AC3E}">
        <p14:creationId xmlns:p14="http://schemas.microsoft.com/office/powerpoint/2010/main" val="617565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2800" b="1" dirty="0" smtClean="0"/>
              <a:t>Referencias bibliográficas </a:t>
            </a:r>
            <a:endParaRPr lang="es-MX" sz="2800" b="1" dirty="0"/>
          </a:p>
        </p:txBody>
      </p:sp>
      <p:sp>
        <p:nvSpPr>
          <p:cNvPr id="3" name="Marcador de contenido 2"/>
          <p:cNvSpPr>
            <a:spLocks noGrp="1"/>
          </p:cNvSpPr>
          <p:nvPr>
            <p:ph idx="1"/>
          </p:nvPr>
        </p:nvSpPr>
        <p:spPr>
          <a:xfrm>
            <a:off x="534679" y="2079292"/>
            <a:ext cx="6707803" cy="6373904"/>
          </a:xfrm>
        </p:spPr>
        <p:txBody>
          <a:bodyPr>
            <a:normAutofit/>
          </a:bodyPr>
          <a:lstStyle/>
          <a:p>
            <a:r>
              <a:rPr lang="es-MX" sz="1800" dirty="0"/>
              <a:t>Calderón, L. C., Sepúlveda, S. M., &amp; Trujillo, N. E. (2014). LA LÚDICA COMO ESTRATEGIA PARA FAVORECER EL PROCESO DE APRENDIZAJE EN NIÑOS DE EDAD PREESCOLAR DE LA INSTITUCIÓN EDUCATIVA NUSEFA DE IBAGUÉ. Ibagué Tolima: Universidad de Tolima</a:t>
            </a:r>
            <a:r>
              <a:rPr lang="es-MX" sz="1800" dirty="0" smtClean="0"/>
              <a:t>.</a:t>
            </a:r>
          </a:p>
          <a:p>
            <a:r>
              <a:rPr lang="es-MX" sz="1800" dirty="0" smtClean="0"/>
              <a:t>Guamán</a:t>
            </a:r>
            <a:r>
              <a:rPr lang="es-MX" sz="1800" dirty="0"/>
              <a:t>, N. K., &amp; Orellana, A. R. (2020). Estimulación de habilidades </a:t>
            </a:r>
            <a:r>
              <a:rPr lang="es-MX" sz="1800" dirty="0" err="1"/>
              <a:t>lungüísticas</a:t>
            </a:r>
            <a:r>
              <a:rPr lang="es-MX" sz="1800" dirty="0"/>
              <a:t> en el desarrollo de la comunicación y expresión verbal en niños de 3 a 4 años. Talleres de capacitación en habilidades lingüísticas dirigidos a docentes. Guayaquil: UNIVERSIDAD DE GUAYAQUIL</a:t>
            </a:r>
            <a:r>
              <a:rPr lang="es-MX" sz="1800" dirty="0" smtClean="0"/>
              <a:t>.</a:t>
            </a:r>
            <a:endParaRPr lang="es-MX" sz="1800" dirty="0"/>
          </a:p>
          <a:p>
            <a:r>
              <a:rPr lang="es-MX" sz="1800" dirty="0"/>
              <a:t>Justo, C. F., &amp; Martínez, E. J. (2009). Efectos de un programa de intervención basado en la imaginación, la relajación y el cuento infantil, sobre los niveles de creatividad verbal, gráfica y motora en un grupo de niños de último curso de educación infantil. Revista iberoamericana de Educación, 49(3), 1-11</a:t>
            </a:r>
            <a:r>
              <a:rPr lang="es-MX" sz="1800" dirty="0" smtClean="0"/>
              <a:t>.</a:t>
            </a:r>
          </a:p>
          <a:p>
            <a:r>
              <a:rPr lang="es-MX" sz="1800" dirty="0"/>
              <a:t>Poaquiza, E. P. (2021). La motivación en las clases online y la participación activa de los niños de 4 a 5 años de educación inicial . Ambato Ecuador : Universidad Técnica de Ambato </a:t>
            </a:r>
            <a:r>
              <a:rPr lang="es-MX" sz="1800" dirty="0" smtClean="0"/>
              <a:t>.</a:t>
            </a:r>
            <a:endParaRPr lang="es-MX" sz="1800" dirty="0"/>
          </a:p>
          <a:p>
            <a:r>
              <a:rPr lang="es-MX" sz="1800" dirty="0" smtClean="0"/>
              <a:t>SEP</a:t>
            </a:r>
            <a:r>
              <a:rPr lang="es-MX" sz="1800" dirty="0"/>
              <a:t>. (2017). Aprendizajes clave para la educación integral . México.</a:t>
            </a:r>
          </a:p>
          <a:p>
            <a:pPr marL="0" indent="0">
              <a:buNone/>
            </a:pPr>
            <a:endParaRPr lang="es-MX" sz="1800" dirty="0"/>
          </a:p>
        </p:txBody>
      </p:sp>
    </p:spTree>
    <p:extLst>
      <p:ext uri="{BB962C8B-B14F-4D97-AF65-F5344CB8AC3E}">
        <p14:creationId xmlns:p14="http://schemas.microsoft.com/office/powerpoint/2010/main" val="2417039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694" y="108284"/>
            <a:ext cx="7632784" cy="1941704"/>
          </a:xfrm>
        </p:spPr>
        <p:txBody>
          <a:bodyPr>
            <a:normAutofit/>
          </a:bodyPr>
          <a:lstStyle/>
          <a:p>
            <a:pPr algn="ctr"/>
            <a:r>
              <a:rPr lang="es-MX" sz="2400" b="1" dirty="0"/>
              <a:t>ESCUELA NORMAL DE EDUCACIÓN </a:t>
            </a:r>
            <a:r>
              <a:rPr lang="es-MX" sz="2400" b="1" dirty="0" smtClean="0"/>
              <a:t>PREESCOLAR</a:t>
            </a:r>
            <a:r>
              <a:rPr lang="es-MX" sz="4400" dirty="0"/>
              <a:t/>
            </a:r>
            <a:br>
              <a:rPr lang="es-MX" sz="4400" dirty="0"/>
            </a:br>
            <a:endParaRPr lang="es-MX" sz="4400" dirty="0"/>
          </a:p>
        </p:txBody>
      </p:sp>
      <p:sp>
        <p:nvSpPr>
          <p:cNvPr id="3" name="Marcador de contenido 2"/>
          <p:cNvSpPr>
            <a:spLocks noGrp="1"/>
          </p:cNvSpPr>
          <p:nvPr>
            <p:ph idx="1"/>
          </p:nvPr>
        </p:nvSpPr>
        <p:spPr/>
        <p:txBody>
          <a:bodyPr/>
          <a:lstStyle/>
          <a:p>
            <a:pPr marL="0" indent="0">
              <a:buNone/>
            </a:pPr>
            <a:r>
              <a:rPr lang="es-MX" sz="1800" b="1" dirty="0">
                <a:latin typeface="Arial" panose="020B0604020202020204" pitchFamily="34" charset="0"/>
                <a:cs typeface="Arial" panose="020B0604020202020204" pitchFamily="34" charset="0"/>
              </a:rPr>
              <a:t>Nombre del estudiante normalista: </a:t>
            </a:r>
            <a:r>
              <a:rPr lang="es-MX" sz="1800" dirty="0">
                <a:latin typeface="Arial" panose="020B0604020202020204" pitchFamily="34" charset="0"/>
                <a:cs typeface="Arial" panose="020B0604020202020204" pitchFamily="34" charset="0"/>
              </a:rPr>
              <a:t>Mariana Guadalupe Gaona Montes. </a:t>
            </a:r>
          </a:p>
          <a:p>
            <a:pPr marL="0" indent="0">
              <a:buNone/>
            </a:pPr>
            <a:r>
              <a:rPr lang="es-MX" sz="1800" b="1" dirty="0">
                <a:latin typeface="Arial" panose="020B0604020202020204" pitchFamily="34" charset="0"/>
                <a:cs typeface="Arial" panose="020B0604020202020204" pitchFamily="34" charset="0"/>
              </a:rPr>
              <a:t>Grado:   </a:t>
            </a:r>
            <a:r>
              <a:rPr lang="es-MX" sz="1800" dirty="0">
                <a:latin typeface="Arial" panose="020B0604020202020204" pitchFamily="34" charset="0"/>
                <a:cs typeface="Arial" panose="020B0604020202020204" pitchFamily="34" charset="0"/>
              </a:rPr>
              <a:t>3°       </a:t>
            </a:r>
            <a:r>
              <a:rPr lang="es-MX" sz="1800" b="1" dirty="0">
                <a:latin typeface="Arial" panose="020B0604020202020204" pitchFamily="34" charset="0"/>
                <a:cs typeface="Arial" panose="020B0604020202020204" pitchFamily="34" charset="0"/>
              </a:rPr>
              <a:t>Sección:</a:t>
            </a:r>
            <a:r>
              <a:rPr lang="es-MX" sz="1800" dirty="0">
                <a:latin typeface="Arial" panose="020B0604020202020204" pitchFamily="34" charset="0"/>
                <a:cs typeface="Arial" panose="020B0604020202020204" pitchFamily="34" charset="0"/>
              </a:rPr>
              <a:t> “A” </a:t>
            </a:r>
            <a:r>
              <a:rPr lang="es-MX" sz="1800" b="1" dirty="0">
                <a:latin typeface="Arial" panose="020B0604020202020204" pitchFamily="34" charset="0"/>
                <a:cs typeface="Arial" panose="020B0604020202020204" pitchFamily="34" charset="0"/>
              </a:rPr>
              <a:t>Número de Lista: </a:t>
            </a:r>
            <a:r>
              <a:rPr lang="es-MX" sz="1800" dirty="0">
                <a:latin typeface="Arial" panose="020B0604020202020204" pitchFamily="34" charset="0"/>
                <a:cs typeface="Arial" panose="020B0604020202020204" pitchFamily="34" charset="0"/>
              </a:rPr>
              <a:t>6</a:t>
            </a:r>
          </a:p>
          <a:p>
            <a:pPr marL="0" indent="0">
              <a:buNone/>
            </a:pPr>
            <a:r>
              <a:rPr lang="es-MX" sz="1800" b="1" dirty="0">
                <a:latin typeface="Arial" panose="020B0604020202020204" pitchFamily="34" charset="0"/>
                <a:cs typeface="Arial" panose="020B0604020202020204" pitchFamily="34" charset="0"/>
              </a:rPr>
              <a:t>Institución de Práctica:</a:t>
            </a:r>
            <a:r>
              <a:rPr lang="es-MX" sz="1800" dirty="0">
                <a:latin typeface="Arial" panose="020B0604020202020204" pitchFamily="34" charset="0"/>
                <a:cs typeface="Arial" panose="020B0604020202020204" pitchFamily="34" charset="0"/>
              </a:rPr>
              <a:t> Jardín de niños Profa. Guadalupe González Ortiz TM</a:t>
            </a:r>
          </a:p>
          <a:p>
            <a:pPr marL="0" indent="0">
              <a:buNone/>
            </a:pPr>
            <a:r>
              <a:rPr lang="es-MX" sz="1800" b="1" dirty="0">
                <a:latin typeface="Arial" panose="020B0604020202020204" pitchFamily="34" charset="0"/>
                <a:cs typeface="Arial" panose="020B0604020202020204" pitchFamily="34" charset="0"/>
              </a:rPr>
              <a:t>Clave:</a:t>
            </a:r>
            <a:r>
              <a:rPr lang="es-MX" sz="1800" dirty="0">
                <a:latin typeface="Arial" panose="020B0604020202020204" pitchFamily="34" charset="0"/>
                <a:cs typeface="Arial" panose="020B0604020202020204" pitchFamily="34" charset="0"/>
              </a:rPr>
              <a:t>      </a:t>
            </a:r>
            <a:r>
              <a:rPr lang="es-MX" sz="1800" b="1" dirty="0">
                <a:latin typeface="Arial" panose="020B0604020202020204" pitchFamily="34" charset="0"/>
                <a:cs typeface="Arial" panose="020B0604020202020204" pitchFamily="34" charset="0"/>
              </a:rPr>
              <a:t>Zona Escolar: </a:t>
            </a:r>
            <a:r>
              <a:rPr lang="es-MX" sz="1800" dirty="0">
                <a:latin typeface="Arial" panose="020B0604020202020204" pitchFamily="34" charset="0"/>
                <a:cs typeface="Arial" panose="020B0604020202020204" pitchFamily="34" charset="0"/>
              </a:rPr>
              <a:t>103 de Región sur #10 </a:t>
            </a:r>
            <a:endParaRPr lang="es-MX" sz="1800" dirty="0" smtClean="0">
              <a:latin typeface="Arial" panose="020B0604020202020204" pitchFamily="34" charset="0"/>
              <a:cs typeface="Arial" panose="020B0604020202020204" pitchFamily="34" charset="0"/>
            </a:endParaRPr>
          </a:p>
          <a:p>
            <a:pPr marL="0" indent="0">
              <a:buNone/>
            </a:pPr>
            <a:r>
              <a:rPr lang="es-MX" sz="1800" b="1" dirty="0" smtClean="0">
                <a:latin typeface="Arial" panose="020B0604020202020204" pitchFamily="34" charset="0"/>
                <a:cs typeface="Arial" panose="020B0604020202020204" pitchFamily="34" charset="0"/>
              </a:rPr>
              <a:t>Grado </a:t>
            </a:r>
            <a:r>
              <a:rPr lang="es-MX" sz="1800" b="1" dirty="0">
                <a:latin typeface="Arial" panose="020B0604020202020204" pitchFamily="34" charset="0"/>
                <a:cs typeface="Arial" panose="020B0604020202020204" pitchFamily="34" charset="0"/>
              </a:rPr>
              <a:t>en el que realiza su práctica: </a:t>
            </a:r>
            <a:r>
              <a:rPr lang="es-MX" sz="1800" dirty="0">
                <a:latin typeface="Arial" panose="020B0604020202020204" pitchFamily="34" charset="0"/>
                <a:cs typeface="Arial" panose="020B0604020202020204" pitchFamily="34" charset="0"/>
              </a:rPr>
              <a:t>3° “C”</a:t>
            </a:r>
          </a:p>
          <a:p>
            <a:pPr marL="0" indent="0">
              <a:buNone/>
            </a:pPr>
            <a:r>
              <a:rPr lang="es-MX" sz="1800" b="1" dirty="0">
                <a:latin typeface="Arial" panose="020B0604020202020204" pitchFamily="34" charset="0"/>
                <a:cs typeface="Arial" panose="020B0604020202020204" pitchFamily="34" charset="0"/>
              </a:rPr>
              <a:t>Nombre del Profesor(a) Titular: </a:t>
            </a:r>
            <a:r>
              <a:rPr lang="es-MX" sz="1800" dirty="0">
                <a:latin typeface="Arial" panose="020B0604020202020204" pitchFamily="34" charset="0"/>
                <a:cs typeface="Arial" panose="020B0604020202020204" pitchFamily="34" charset="0"/>
              </a:rPr>
              <a:t>Norma Rosales Hernández.</a:t>
            </a:r>
          </a:p>
          <a:p>
            <a:pPr marL="0" indent="0">
              <a:buNone/>
            </a:pPr>
            <a:r>
              <a:rPr lang="es-MX" sz="1800" b="1" dirty="0">
                <a:latin typeface="Arial" panose="020B0604020202020204" pitchFamily="34" charset="0"/>
                <a:cs typeface="Arial" panose="020B0604020202020204" pitchFamily="34" charset="0"/>
              </a:rPr>
              <a:t>Total, de alumnos: </a:t>
            </a:r>
            <a:r>
              <a:rPr lang="es-MX" sz="1800" dirty="0">
                <a:latin typeface="Arial" panose="020B0604020202020204" pitchFamily="34" charset="0"/>
                <a:cs typeface="Arial" panose="020B0604020202020204" pitchFamily="34" charset="0"/>
              </a:rPr>
              <a:t>34     </a:t>
            </a:r>
            <a:r>
              <a:rPr lang="es-MX" sz="1800" b="1" dirty="0">
                <a:latin typeface="Arial" panose="020B0604020202020204" pitchFamily="34" charset="0"/>
                <a:cs typeface="Arial" panose="020B0604020202020204" pitchFamily="34" charset="0"/>
              </a:rPr>
              <a:t>Niños:</a:t>
            </a:r>
            <a:r>
              <a:rPr lang="es-MX" sz="1800" dirty="0">
                <a:latin typeface="Arial" panose="020B0604020202020204" pitchFamily="34" charset="0"/>
                <a:cs typeface="Arial" panose="020B0604020202020204" pitchFamily="34" charset="0"/>
              </a:rPr>
              <a:t> 16       </a:t>
            </a:r>
            <a:r>
              <a:rPr lang="es-MX" sz="1800" b="1" dirty="0">
                <a:latin typeface="Arial" panose="020B0604020202020204" pitchFamily="34" charset="0"/>
                <a:cs typeface="Arial" panose="020B0604020202020204" pitchFamily="34" charset="0"/>
              </a:rPr>
              <a:t>Niñas:</a:t>
            </a:r>
            <a:r>
              <a:rPr lang="es-MX" sz="1800" dirty="0">
                <a:latin typeface="Arial" panose="020B0604020202020204" pitchFamily="34" charset="0"/>
                <a:cs typeface="Arial" panose="020B0604020202020204" pitchFamily="34" charset="0"/>
              </a:rPr>
              <a:t> 18 </a:t>
            </a:r>
          </a:p>
          <a:p>
            <a:pPr marL="0" indent="0">
              <a:buNone/>
            </a:pPr>
            <a:r>
              <a:rPr lang="es-MX" sz="1800" b="1" dirty="0">
                <a:latin typeface="Arial" panose="020B0604020202020204" pitchFamily="34" charset="0"/>
                <a:cs typeface="Arial" panose="020B0604020202020204" pitchFamily="34" charset="0"/>
              </a:rPr>
              <a:t>Periodo de Práctica:</a:t>
            </a:r>
            <a:r>
              <a:rPr lang="es-MX" sz="1800" dirty="0">
                <a:latin typeface="Arial" panose="020B0604020202020204" pitchFamily="34" charset="0"/>
                <a:cs typeface="Arial" panose="020B0604020202020204" pitchFamily="34" charset="0"/>
              </a:rPr>
              <a:t> lunes </a:t>
            </a:r>
            <a:r>
              <a:rPr lang="es-MX" sz="1800" dirty="0" smtClean="0">
                <a:latin typeface="Arial" panose="020B0604020202020204" pitchFamily="34" charset="0"/>
                <a:cs typeface="Arial" panose="020B0604020202020204" pitchFamily="34" charset="0"/>
              </a:rPr>
              <a:t>10 de mayo al 14 de </a:t>
            </a:r>
            <a:r>
              <a:rPr lang="es-MX" sz="1800" dirty="0">
                <a:latin typeface="Arial" panose="020B0604020202020204" pitchFamily="34" charset="0"/>
                <a:cs typeface="Arial" panose="020B0604020202020204" pitchFamily="34" charset="0"/>
              </a:rPr>
              <a:t>mayo del 2021</a:t>
            </a:r>
          </a:p>
          <a:p>
            <a:pPr marL="0" indent="0">
              <a:buNone/>
            </a:pPr>
            <a:endParaRPr lang="es-MX"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2590925" y="970852"/>
            <a:ext cx="2162175" cy="1600200"/>
          </a:xfrm>
          <a:prstGeom prst="rect">
            <a:avLst/>
          </a:prstGeom>
          <a:noFill/>
          <a:ln>
            <a:noFill/>
          </a:ln>
        </p:spPr>
      </p:pic>
    </p:spTree>
    <p:extLst>
      <p:ext uri="{BB962C8B-B14F-4D97-AF65-F5344CB8AC3E}">
        <p14:creationId xmlns:p14="http://schemas.microsoft.com/office/powerpoint/2010/main" val="3890572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7163" cy="10045700"/>
          </a:xfrm>
          <a:prstGeom prst="rect">
            <a:avLst/>
          </a:prstGeom>
        </p:spPr>
      </p:pic>
      <p:sp>
        <p:nvSpPr>
          <p:cNvPr id="3" name="Marcador de contenido 2"/>
          <p:cNvSpPr>
            <a:spLocks noGrp="1"/>
          </p:cNvSpPr>
          <p:nvPr>
            <p:ph idx="1"/>
          </p:nvPr>
        </p:nvSpPr>
        <p:spPr>
          <a:xfrm>
            <a:off x="762000" y="1022671"/>
            <a:ext cx="6088215" cy="8000357"/>
          </a:xfrm>
        </p:spPr>
        <p:txBody>
          <a:bodyPr/>
          <a:lstStyle/>
          <a:p>
            <a:pPr marL="0" lvl="0" indent="0" algn="ctr" defTabSz="457200">
              <a:lnSpc>
                <a:spcPct val="100000"/>
              </a:lnSpc>
              <a:spcBef>
                <a:spcPts val="0"/>
              </a:spcBef>
              <a:buNone/>
            </a:pPr>
            <a:r>
              <a:rPr lang="es-MX" sz="1800" b="1" dirty="0">
                <a:solidFill>
                  <a:prstClr val="black"/>
                </a:solidFill>
                <a:latin typeface="Arial" panose="020B0604020202020204" pitchFamily="34" charset="0"/>
                <a:cs typeface="Arial" panose="020B0604020202020204" pitchFamily="34" charset="0"/>
              </a:rPr>
              <a:t>Día Lunes 10 de Mayo del </a:t>
            </a:r>
            <a:r>
              <a:rPr lang="es-MX" sz="1800" b="1" dirty="0" smtClean="0">
                <a:solidFill>
                  <a:prstClr val="black"/>
                </a:solidFill>
                <a:latin typeface="Arial" panose="020B0604020202020204" pitchFamily="34" charset="0"/>
                <a:cs typeface="Arial" panose="020B0604020202020204" pitchFamily="34" charset="0"/>
              </a:rPr>
              <a:t>2021</a:t>
            </a:r>
            <a:endParaRPr lang="es-MX" sz="1800" b="1" dirty="0">
              <a:solidFill>
                <a:prstClr val="black"/>
              </a:solidFill>
              <a:latin typeface="Arial" panose="020B0604020202020204" pitchFamily="34" charset="0"/>
              <a:cs typeface="Arial" panose="020B0604020202020204" pitchFamily="34" charset="0"/>
            </a:endParaRPr>
          </a:p>
          <a:p>
            <a:pPr marL="0" indent="0" algn="just">
              <a:buNone/>
            </a:pPr>
            <a:r>
              <a:rPr lang="es-MX" dirty="0" smtClean="0"/>
              <a:t>El día lunes 10 de mayo, no se aplicaron actividades de ningún área o campo de formación académica, debido a que se tomo el día para celebrar a las madres con una serie de actividades. </a:t>
            </a:r>
          </a:p>
          <a:p>
            <a:pPr marL="0" indent="0" algn="just">
              <a:buNone/>
            </a:pPr>
            <a:r>
              <a:rPr lang="es-MX" dirty="0" smtClean="0"/>
              <a:t>Se inicio a las 8 de la mañana con el saludo de buenos días, posteriormente se envío un video de presentación para dar a conocer a la practicante de la normal de preescolar. </a:t>
            </a:r>
          </a:p>
          <a:p>
            <a:pPr marL="0" indent="0" algn="just">
              <a:buNone/>
            </a:pPr>
            <a:r>
              <a:rPr lang="es-MX" dirty="0" smtClean="0"/>
              <a:t>A partir de las 9 de la mañana la educadora titular mandó las mañanitas para felicitar a todas las madres del grupo, después mando un video realizado por todo el personal, cada uno de ellos dio una pequeña frase para las mamás y por ultimo un video realizado con todas las fotos de las niños y niñas del grupo de 3 “C” con sus mamis. </a:t>
            </a:r>
          </a:p>
          <a:p>
            <a:pPr marL="0" indent="0" algn="just">
              <a:buNone/>
            </a:pPr>
            <a:r>
              <a:rPr lang="es-MX" dirty="0" smtClean="0"/>
              <a:t>Finalmente se pidió a los niños que enviaran un audio con alguna frase para las madres, aunque hay que resaltar que solo la mitad del grupo lo hizo.</a:t>
            </a:r>
            <a:endParaRPr lang="es-MX" dirty="0"/>
          </a:p>
        </p:txBody>
      </p:sp>
    </p:spTree>
    <p:extLst>
      <p:ext uri="{BB962C8B-B14F-4D97-AF65-F5344CB8AC3E}">
        <p14:creationId xmlns:p14="http://schemas.microsoft.com/office/powerpoint/2010/main" val="4022973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433342"/>
              <a:ext cx="7777163" cy="369332"/>
            </a:xfrm>
            <a:prstGeom prst="rect">
              <a:avLst/>
            </a:prstGeom>
            <a:noFill/>
          </p:spPr>
          <p:txBody>
            <a:bodyPr wrap="square" rtlCol="0">
              <a:spAutoFit/>
            </a:bodyPr>
            <a:lstStyle/>
            <a:p>
              <a:r>
                <a:rPr lang="es-MX" dirty="0"/>
                <a:t>Situación de Aprendizaje:  </a:t>
              </a:r>
              <a:r>
                <a:rPr lang="es-MX" b="1" dirty="0" smtClean="0"/>
                <a:t>APRENDE EN CASA</a:t>
              </a:r>
              <a:endParaRPr lang="es-MX" b="1"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359"/>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26811" y="3558005"/>
                <a:ext cx="4134570" cy="1338828"/>
              </a:xfrm>
              <a:prstGeom prst="rect">
                <a:avLst/>
              </a:prstGeom>
              <a:noFill/>
              <a:ln w="28575">
                <a:solidFill>
                  <a:srgbClr val="FF9999"/>
                </a:solidFill>
              </a:ln>
            </p:spPr>
            <p:txBody>
              <a:bodyPr wrap="square" rtlCol="0">
                <a:spAutoFit/>
              </a:bodyPr>
              <a:lstStyle/>
              <a:p>
                <a:pPr algn="ctr"/>
                <a:r>
                  <a:rPr lang="es-MX" sz="1100" b="1" dirty="0" smtClean="0">
                    <a:latin typeface="Comic Sans MS" panose="030F0702030302020204" pitchFamily="66" charset="0"/>
                  </a:rPr>
                  <a:t>Observaciones</a:t>
                </a:r>
              </a:p>
              <a:p>
                <a:r>
                  <a:rPr lang="es-MX" sz="1000" dirty="0" smtClean="0">
                    <a:latin typeface="Comic Sans MS" panose="030F0702030302020204" pitchFamily="66" charset="0"/>
                  </a:rPr>
                  <a:t>Las actividades aplicadas favorecieron los aprendizajes esperados, los materiales usados eran al alcance de los niños para su aprendizaje en casa, en cuanto al nivel de complejidad, creo que estuvo un poco fácil para tercer grado. </a:t>
                </a:r>
              </a:p>
              <a:p>
                <a:r>
                  <a:rPr lang="es-MX" sz="1000" dirty="0" smtClean="0">
                    <a:latin typeface="Comic Sans MS" panose="030F0702030302020204" pitchFamily="66" charset="0"/>
                  </a:rPr>
                  <a:t>A pesar de que la planeación se realizó en tiempo y forma, las educadoras comentaron que debíamos agregar algunas paginas del libro dentro de las actividades que se iban a mandar ese mismo día.</a:t>
                </a:r>
                <a:endParaRPr lang="es-MX" sz="14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8" y="8490421"/>
              <a:ext cx="3553735" cy="1200329"/>
            </a:xfrm>
            <a:prstGeom prst="rect">
              <a:avLst/>
            </a:prstGeom>
            <a:noFill/>
          </p:spPr>
          <p:txBody>
            <a:bodyPr wrap="square" rtlCol="0">
              <a:spAutoFit/>
            </a:bodyPr>
            <a:lstStyle/>
            <a:p>
              <a:pPr algn="ctr"/>
              <a:r>
                <a:rPr lang="es-MX" sz="1200" dirty="0" smtClean="0">
                  <a:latin typeface="Comic Sans MS" panose="030F0702030302020204" pitchFamily="66" charset="0"/>
                </a:rPr>
                <a:t>Logros</a:t>
              </a:r>
            </a:p>
            <a:p>
              <a:r>
                <a:rPr lang="es-MX" sz="1200" dirty="0" smtClean="0">
                  <a:latin typeface="Comic Sans MS" panose="030F0702030302020204" pitchFamily="66" charset="0"/>
                </a:rPr>
                <a:t>Las consignas fueron muy claras y por este motivo, no hubo confusiones o dudas en cómo realizar las actividades. Además la organización de las tareas fue de manera ordenada para no confundir a los padres de familia. </a:t>
              </a:r>
              <a:endParaRPr lang="es-MX" sz="1200" dirty="0">
                <a:latin typeface="Comic Sans MS" panose="030F0702030302020204" pitchFamily="66" charset="0"/>
              </a:endParaRP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369332"/>
            </a:xfrm>
            <a:prstGeom prst="rect">
              <a:avLst/>
            </a:prstGeom>
            <a:noFill/>
          </p:spPr>
          <p:txBody>
            <a:bodyPr wrap="square">
              <a:spAutoFit/>
            </a:bodyPr>
            <a:lstStyle/>
            <a:p>
              <a:pPr algn="ctr"/>
              <a:endParaRPr lang="es-MX" sz="18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1384995"/>
            </a:xfrm>
            <a:prstGeom prst="rect">
              <a:avLst/>
            </a:prstGeom>
            <a:noFill/>
          </p:spPr>
          <p:txBody>
            <a:bodyPr wrap="square" rtlCol="0">
              <a:spAutoFit/>
            </a:bodyPr>
            <a:lstStyle/>
            <a:p>
              <a:pPr algn="ctr"/>
              <a:r>
                <a:rPr lang="es-MX" sz="1200" dirty="0" smtClean="0">
                  <a:solidFill>
                    <a:schemeClr val="bg1"/>
                  </a:solidFill>
                  <a:latin typeface="Comic Sans MS" panose="030F0702030302020204" pitchFamily="66" charset="0"/>
                </a:rPr>
                <a:t>Dificultades</a:t>
              </a:r>
            </a:p>
            <a:p>
              <a:pPr algn="just"/>
              <a:r>
                <a:rPr lang="es-MX" sz="1200" dirty="0" smtClean="0">
                  <a:latin typeface="Comic Sans MS" panose="030F0702030302020204" pitchFamily="66" charset="0"/>
                </a:rPr>
                <a:t>Debido a que no hay una intervención docente, se desconoce si los niños necesitaron ayuda en la actividad donde tenían que escribir el nombre de las tres profesiones</a:t>
              </a:r>
              <a:r>
                <a:rPr lang="es-MX" sz="1200" dirty="0">
                  <a:latin typeface="Comic Sans MS" panose="030F0702030302020204" pitchFamily="66" charset="0"/>
                </a:rPr>
                <a:t>. </a:t>
              </a:r>
              <a:r>
                <a:rPr lang="es-MX" sz="1200" dirty="0" smtClean="0">
                  <a:latin typeface="Comic Sans MS" panose="030F0702030302020204" pitchFamily="66" charset="0"/>
                </a:rPr>
                <a:t>La intervención </a:t>
              </a:r>
              <a:r>
                <a:rPr lang="es-MX" sz="1200" dirty="0">
                  <a:latin typeface="Comic Sans MS" panose="030F0702030302020204" pitchFamily="66" charset="0"/>
                </a:rPr>
                <a:t>docente </a:t>
              </a:r>
              <a:r>
                <a:rPr lang="es-MX" sz="1200" dirty="0" smtClean="0">
                  <a:latin typeface="Comic Sans MS" panose="030F0702030302020204" pitchFamily="66" charset="0"/>
                </a:rPr>
                <a:t>es muy importante, </a:t>
              </a:r>
              <a:r>
                <a:rPr lang="es-MX" sz="1200" dirty="0">
                  <a:latin typeface="Comic Sans MS" panose="030F0702030302020204" pitchFamily="66" charset="0"/>
                </a:rPr>
                <a:t>ya que se </a:t>
              </a:r>
              <a:r>
                <a:rPr lang="es-MX" sz="1200" dirty="0" smtClean="0">
                  <a:latin typeface="Comic Sans MS" panose="030F0702030302020204" pitchFamily="66" charset="0"/>
                </a:rPr>
                <a:t>toma </a:t>
              </a:r>
              <a:r>
                <a:rPr lang="es-MX" sz="1200" dirty="0">
                  <a:latin typeface="Comic Sans MS" panose="030F0702030302020204" pitchFamily="66" charset="0"/>
                </a:rPr>
                <a:t>una postura de mediador para </a:t>
              </a:r>
              <a:r>
                <a:rPr lang="es-MX" sz="1200" dirty="0" smtClean="0">
                  <a:latin typeface="Comic Sans MS" panose="030F0702030302020204" pitchFamily="66" charset="0"/>
                </a:rPr>
                <a:t>apoyar a la </a:t>
              </a:r>
              <a:endParaRPr lang="es-MX" sz="1200" dirty="0">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pic>
        <p:nvPicPr>
          <p:cNvPr id="7" name="Imagen 6"/>
          <p:cNvPicPr>
            <a:picLocks noChangeAspect="1"/>
          </p:cNvPicPr>
          <p:nvPr/>
        </p:nvPicPr>
        <p:blipFill rotWithShape="1">
          <a:blip r:embed="rId8"/>
          <a:srcRect l="27213" t="6310" r="22622" b="36847"/>
          <a:stretch/>
        </p:blipFill>
        <p:spPr>
          <a:xfrm>
            <a:off x="1771028" y="2019053"/>
            <a:ext cx="881849" cy="1052528"/>
          </a:xfrm>
          <a:prstGeom prst="rect">
            <a:avLst/>
          </a:prstGeom>
        </p:spPr>
      </p:pic>
      <p:pic>
        <p:nvPicPr>
          <p:cNvPr id="17" name="Imagen 16"/>
          <p:cNvPicPr>
            <a:picLocks noChangeAspect="1"/>
          </p:cNvPicPr>
          <p:nvPr/>
        </p:nvPicPr>
        <p:blipFill rotWithShape="1">
          <a:blip r:embed="rId8"/>
          <a:srcRect l="16434" t="11242" r="23154" b="31405"/>
          <a:stretch/>
        </p:blipFill>
        <p:spPr>
          <a:xfrm>
            <a:off x="2720932" y="2092470"/>
            <a:ext cx="1104208" cy="1104206"/>
          </a:xfrm>
          <a:prstGeom prst="rect">
            <a:avLst/>
          </a:prstGeom>
        </p:spPr>
      </p:pic>
      <p:pic>
        <p:nvPicPr>
          <p:cNvPr id="20" name="Imagen 19"/>
          <p:cNvPicPr>
            <a:picLocks noChangeAspect="1"/>
          </p:cNvPicPr>
          <p:nvPr/>
        </p:nvPicPr>
        <p:blipFill>
          <a:blip r:embed="rId8"/>
          <a:stretch>
            <a:fillRect/>
          </a:stretch>
        </p:blipFill>
        <p:spPr>
          <a:xfrm>
            <a:off x="628057" y="560269"/>
            <a:ext cx="914479" cy="963251"/>
          </a:xfrm>
          <a:prstGeom prst="rect">
            <a:avLst/>
          </a:prstGeom>
        </p:spPr>
      </p:pic>
      <p:pic>
        <p:nvPicPr>
          <p:cNvPr id="157" name="Imagen 156"/>
          <p:cNvPicPr>
            <a:picLocks noChangeAspect="1"/>
          </p:cNvPicPr>
          <p:nvPr/>
        </p:nvPicPr>
        <p:blipFill rotWithShape="1">
          <a:blip r:embed="rId8"/>
          <a:srcRect l="16434" t="11242" r="23154" b="31405"/>
          <a:stretch/>
        </p:blipFill>
        <p:spPr>
          <a:xfrm>
            <a:off x="56530" y="3984060"/>
            <a:ext cx="359855" cy="359854"/>
          </a:xfrm>
          <a:prstGeom prst="rect">
            <a:avLst/>
          </a:prstGeom>
        </p:spPr>
      </p:pic>
      <p:pic>
        <p:nvPicPr>
          <p:cNvPr id="158" name="Imagen 157"/>
          <p:cNvPicPr>
            <a:picLocks noChangeAspect="1"/>
          </p:cNvPicPr>
          <p:nvPr/>
        </p:nvPicPr>
        <p:blipFill rotWithShape="1">
          <a:blip r:embed="rId8"/>
          <a:srcRect l="16434" t="11242" r="23154" b="31405"/>
          <a:stretch/>
        </p:blipFill>
        <p:spPr>
          <a:xfrm>
            <a:off x="56530" y="4402714"/>
            <a:ext cx="359855" cy="359854"/>
          </a:xfrm>
          <a:prstGeom prst="rect">
            <a:avLst/>
          </a:prstGeom>
        </p:spPr>
      </p:pic>
      <p:pic>
        <p:nvPicPr>
          <p:cNvPr id="159" name="Imagen 158"/>
          <p:cNvPicPr>
            <a:picLocks noChangeAspect="1"/>
          </p:cNvPicPr>
          <p:nvPr/>
        </p:nvPicPr>
        <p:blipFill rotWithShape="1">
          <a:blip r:embed="rId8"/>
          <a:srcRect l="16434" t="11242" r="23154" b="31405"/>
          <a:stretch/>
        </p:blipFill>
        <p:spPr>
          <a:xfrm>
            <a:off x="48967" y="4613767"/>
            <a:ext cx="359855" cy="359854"/>
          </a:xfrm>
          <a:prstGeom prst="rect">
            <a:avLst/>
          </a:prstGeom>
        </p:spPr>
      </p:pic>
      <p:pic>
        <p:nvPicPr>
          <p:cNvPr id="160" name="Imagen 159"/>
          <p:cNvPicPr>
            <a:picLocks noChangeAspect="1"/>
          </p:cNvPicPr>
          <p:nvPr/>
        </p:nvPicPr>
        <p:blipFill rotWithShape="1">
          <a:blip r:embed="rId8"/>
          <a:srcRect l="16434" t="11242" r="23154" b="31405"/>
          <a:stretch/>
        </p:blipFill>
        <p:spPr>
          <a:xfrm>
            <a:off x="56530" y="4798324"/>
            <a:ext cx="359855" cy="359854"/>
          </a:xfrm>
          <a:prstGeom prst="rect">
            <a:avLst/>
          </a:prstGeom>
        </p:spPr>
      </p:pic>
      <p:pic>
        <p:nvPicPr>
          <p:cNvPr id="162" name="Imagen 161"/>
          <p:cNvPicPr>
            <a:picLocks noChangeAspect="1"/>
          </p:cNvPicPr>
          <p:nvPr/>
        </p:nvPicPr>
        <p:blipFill rotWithShape="1">
          <a:blip r:embed="rId8"/>
          <a:srcRect l="16434" t="11242" r="23154" b="31405"/>
          <a:stretch/>
        </p:blipFill>
        <p:spPr>
          <a:xfrm>
            <a:off x="53200" y="4212884"/>
            <a:ext cx="359855" cy="359854"/>
          </a:xfrm>
          <a:prstGeom prst="rect">
            <a:avLst/>
          </a:prstGeom>
        </p:spPr>
      </p:pic>
      <p:pic>
        <p:nvPicPr>
          <p:cNvPr id="163" name="Imagen 162"/>
          <p:cNvPicPr>
            <a:picLocks noChangeAspect="1"/>
          </p:cNvPicPr>
          <p:nvPr/>
        </p:nvPicPr>
        <p:blipFill rotWithShape="1">
          <a:blip r:embed="rId8"/>
          <a:srcRect l="16434" t="11242" r="23154" b="31405"/>
          <a:stretch/>
        </p:blipFill>
        <p:spPr>
          <a:xfrm>
            <a:off x="4488498" y="6467335"/>
            <a:ext cx="359855" cy="359854"/>
          </a:xfrm>
          <a:prstGeom prst="rect">
            <a:avLst/>
          </a:prstGeom>
        </p:spPr>
      </p:pic>
      <p:pic>
        <p:nvPicPr>
          <p:cNvPr id="164" name="Imagen 163"/>
          <p:cNvPicPr>
            <a:picLocks noChangeAspect="1"/>
          </p:cNvPicPr>
          <p:nvPr/>
        </p:nvPicPr>
        <p:blipFill rotWithShape="1">
          <a:blip r:embed="rId8"/>
          <a:srcRect l="16434" t="11242" r="23154" b="31405"/>
          <a:stretch/>
        </p:blipFill>
        <p:spPr>
          <a:xfrm>
            <a:off x="4461904" y="6261262"/>
            <a:ext cx="359855" cy="359854"/>
          </a:xfrm>
          <a:prstGeom prst="rect">
            <a:avLst/>
          </a:prstGeom>
        </p:spPr>
      </p:pic>
      <p:pic>
        <p:nvPicPr>
          <p:cNvPr id="167" name="Imagen 166"/>
          <p:cNvPicPr>
            <a:picLocks noChangeAspect="1"/>
          </p:cNvPicPr>
          <p:nvPr/>
        </p:nvPicPr>
        <p:blipFill rotWithShape="1">
          <a:blip r:embed="rId8"/>
          <a:srcRect l="16434" t="11242" r="23154" b="31405"/>
          <a:stretch/>
        </p:blipFill>
        <p:spPr>
          <a:xfrm>
            <a:off x="5068417" y="6071569"/>
            <a:ext cx="359855" cy="359854"/>
          </a:xfrm>
          <a:prstGeom prst="rect">
            <a:avLst/>
          </a:prstGeom>
        </p:spPr>
      </p:pic>
      <p:pic>
        <p:nvPicPr>
          <p:cNvPr id="188" name="Imagen 187"/>
          <p:cNvPicPr>
            <a:picLocks noChangeAspect="1"/>
          </p:cNvPicPr>
          <p:nvPr/>
        </p:nvPicPr>
        <p:blipFill rotWithShape="1">
          <a:blip r:embed="rId8"/>
          <a:srcRect l="16434" t="11242" r="23154" b="31405"/>
          <a:stretch/>
        </p:blipFill>
        <p:spPr>
          <a:xfrm>
            <a:off x="4455906" y="5877129"/>
            <a:ext cx="359855" cy="359854"/>
          </a:xfrm>
          <a:prstGeom prst="rect">
            <a:avLst/>
          </a:prstGeom>
        </p:spPr>
      </p:pic>
      <p:pic>
        <p:nvPicPr>
          <p:cNvPr id="189" name="Imagen 188"/>
          <p:cNvPicPr>
            <a:picLocks noChangeAspect="1"/>
          </p:cNvPicPr>
          <p:nvPr/>
        </p:nvPicPr>
        <p:blipFill rotWithShape="1">
          <a:blip r:embed="rId8"/>
          <a:srcRect l="16434" t="11242" r="23154" b="31405"/>
          <a:stretch/>
        </p:blipFill>
        <p:spPr>
          <a:xfrm>
            <a:off x="6074868" y="7972597"/>
            <a:ext cx="359855" cy="359854"/>
          </a:xfrm>
          <a:prstGeom prst="rect">
            <a:avLst/>
          </a:prstGeom>
        </p:spPr>
      </p:pic>
      <p:pic>
        <p:nvPicPr>
          <p:cNvPr id="191" name="Imagen 190"/>
          <p:cNvPicPr>
            <a:picLocks noChangeAspect="1"/>
          </p:cNvPicPr>
          <p:nvPr/>
        </p:nvPicPr>
        <p:blipFill rotWithShape="1">
          <a:blip r:embed="rId8"/>
          <a:srcRect l="16434" t="11242" r="23154" b="31405"/>
          <a:stretch/>
        </p:blipFill>
        <p:spPr>
          <a:xfrm>
            <a:off x="6037519" y="7778989"/>
            <a:ext cx="359855" cy="359854"/>
          </a:xfrm>
          <a:prstGeom prst="rect">
            <a:avLst/>
          </a:prstGeom>
        </p:spPr>
      </p:pic>
      <p:pic>
        <p:nvPicPr>
          <p:cNvPr id="193" name="Imagen 192"/>
          <p:cNvPicPr>
            <a:picLocks noChangeAspect="1"/>
          </p:cNvPicPr>
          <p:nvPr/>
        </p:nvPicPr>
        <p:blipFill rotWithShape="1">
          <a:blip r:embed="rId8"/>
          <a:srcRect l="16434" t="11242" r="23154" b="31405"/>
          <a:stretch/>
        </p:blipFill>
        <p:spPr>
          <a:xfrm>
            <a:off x="6085818" y="7575190"/>
            <a:ext cx="359855" cy="359854"/>
          </a:xfrm>
          <a:prstGeom prst="rect">
            <a:avLst/>
          </a:prstGeom>
        </p:spPr>
      </p:pic>
      <p:pic>
        <p:nvPicPr>
          <p:cNvPr id="195" name="Imagen 194"/>
          <p:cNvPicPr>
            <a:picLocks noChangeAspect="1"/>
          </p:cNvPicPr>
          <p:nvPr/>
        </p:nvPicPr>
        <p:blipFill rotWithShape="1">
          <a:blip r:embed="rId8"/>
          <a:srcRect l="16434" t="11242" r="23154" b="31405"/>
          <a:stretch/>
        </p:blipFill>
        <p:spPr>
          <a:xfrm>
            <a:off x="6085818" y="7379919"/>
            <a:ext cx="359855" cy="359854"/>
          </a:xfrm>
          <a:prstGeom prst="rect">
            <a:avLst/>
          </a:prstGeom>
        </p:spPr>
      </p:pic>
      <p:pic>
        <p:nvPicPr>
          <p:cNvPr id="197" name="Imagen 196"/>
          <p:cNvPicPr>
            <a:picLocks noChangeAspect="1"/>
          </p:cNvPicPr>
          <p:nvPr/>
        </p:nvPicPr>
        <p:blipFill rotWithShape="1">
          <a:blip r:embed="rId8"/>
          <a:srcRect l="16434" t="11242" r="23154" b="31405"/>
          <a:stretch/>
        </p:blipFill>
        <p:spPr>
          <a:xfrm>
            <a:off x="6082229" y="7199805"/>
            <a:ext cx="359855" cy="359854"/>
          </a:xfrm>
          <a:prstGeom prst="rect">
            <a:avLst/>
          </a:prstGeom>
        </p:spPr>
      </p:pic>
      <p:pic>
        <p:nvPicPr>
          <p:cNvPr id="199" name="Imagen 198"/>
          <p:cNvPicPr>
            <a:picLocks noChangeAspect="1"/>
          </p:cNvPicPr>
          <p:nvPr/>
        </p:nvPicPr>
        <p:blipFill rotWithShape="1">
          <a:blip r:embed="rId8"/>
          <a:srcRect l="16434" t="11242" r="23154" b="31405"/>
          <a:stretch/>
        </p:blipFill>
        <p:spPr>
          <a:xfrm>
            <a:off x="6098950" y="8152524"/>
            <a:ext cx="359855" cy="359854"/>
          </a:xfrm>
          <a:prstGeom prst="rect">
            <a:avLst/>
          </a:prstGeom>
        </p:spPr>
      </p:pic>
      <p:sp>
        <p:nvSpPr>
          <p:cNvPr id="3" name="CuadroTexto 2"/>
          <p:cNvSpPr txBox="1"/>
          <p:nvPr/>
        </p:nvSpPr>
        <p:spPr>
          <a:xfrm>
            <a:off x="607328" y="192291"/>
            <a:ext cx="2460165" cy="461665"/>
          </a:xfrm>
          <a:prstGeom prst="rect">
            <a:avLst/>
          </a:prstGeom>
          <a:noFill/>
        </p:spPr>
        <p:txBody>
          <a:bodyPr wrap="square" rtlCol="0">
            <a:spAutoFit/>
          </a:bodyPr>
          <a:lstStyle/>
          <a:p>
            <a:r>
              <a:rPr lang="es-MX" sz="2400" b="1" dirty="0" smtClean="0"/>
              <a:t>11     05       2021</a:t>
            </a:r>
            <a:endParaRPr lang="es-MX" sz="2400" b="1" dirty="0"/>
          </a:p>
        </p:txBody>
      </p:sp>
      <p:pic>
        <p:nvPicPr>
          <p:cNvPr id="9" name="Imagen 8"/>
          <p:cNvPicPr>
            <a:picLocks noChangeAspect="1"/>
          </p:cNvPicPr>
          <p:nvPr/>
        </p:nvPicPr>
        <p:blipFill>
          <a:blip r:embed="rId9"/>
          <a:stretch>
            <a:fillRect/>
          </a:stretch>
        </p:blipFill>
        <p:spPr>
          <a:xfrm>
            <a:off x="4013663" y="3063940"/>
            <a:ext cx="547308" cy="547308"/>
          </a:xfrm>
          <a:prstGeom prst="rect">
            <a:avLst/>
          </a:prstGeom>
        </p:spPr>
      </p:pic>
    </p:spTree>
    <p:extLst>
      <p:ext uri="{BB962C8B-B14F-4D97-AF65-F5344CB8AC3E}">
        <p14:creationId xmlns:p14="http://schemas.microsoft.com/office/powerpoint/2010/main" val="526326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86">
            <a:extLst>
              <a:ext uri="{FF2B5EF4-FFF2-40B4-BE49-F238E27FC236}">
                <a16:creationId xmlns:a16="http://schemas.microsoft.com/office/drawing/2014/main" id="{2C0AD05E-6371-492F-9992-C11F91DAC77B}"/>
              </a:ext>
            </a:extLst>
          </p:cNvPr>
          <p:cNvSpPr/>
          <p:nvPr/>
        </p:nvSpPr>
        <p:spPr>
          <a:xfrm>
            <a:off x="3947258" y="192075"/>
            <a:ext cx="3829905" cy="345450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esquinas redondeadas 186">
            <a:extLst>
              <a:ext uri="{FF2B5EF4-FFF2-40B4-BE49-F238E27FC236}">
                <a16:creationId xmlns:a16="http://schemas.microsoft.com/office/drawing/2014/main" id="{2C0AD05E-6371-492F-9992-C11F91DAC77B}"/>
              </a:ext>
            </a:extLst>
          </p:cNvPr>
          <p:cNvSpPr/>
          <p:nvPr/>
        </p:nvSpPr>
        <p:spPr>
          <a:xfrm>
            <a:off x="0" y="192075"/>
            <a:ext cx="3829905" cy="570422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a:extLst>
              <a:ext uri="{FF2B5EF4-FFF2-40B4-BE49-F238E27FC236}">
                <a16:creationId xmlns:a16="http://schemas.microsoft.com/office/drawing/2014/main" id="{325B8F71-AFA8-4D1C-8817-B3B06A563118}"/>
              </a:ext>
            </a:extLst>
          </p:cNvPr>
          <p:cNvSpPr txBox="1"/>
          <p:nvPr/>
        </p:nvSpPr>
        <p:spPr>
          <a:xfrm>
            <a:off x="187038" y="436015"/>
            <a:ext cx="3553735" cy="4524315"/>
          </a:xfrm>
          <a:prstGeom prst="rect">
            <a:avLst/>
          </a:prstGeom>
          <a:noFill/>
        </p:spPr>
        <p:txBody>
          <a:bodyPr wrap="square" rtlCol="0">
            <a:spAutoFit/>
          </a:bodyPr>
          <a:lstStyle/>
          <a:p>
            <a:pPr algn="just"/>
            <a:endParaRPr lang="es-MX" sz="1200" dirty="0" smtClean="0">
              <a:latin typeface="Comic Sans MS" panose="030F0702030302020204" pitchFamily="66" charset="0"/>
            </a:endParaRPr>
          </a:p>
          <a:p>
            <a:pPr marL="171450" indent="-171450" algn="just">
              <a:buFont typeface="Arial" panose="020B0604020202020204" pitchFamily="34" charset="0"/>
              <a:buChar char="•"/>
            </a:pPr>
            <a:r>
              <a:rPr lang="es-MX" sz="1200" dirty="0" smtClean="0">
                <a:latin typeface="Comic Sans MS" panose="030F0702030302020204" pitchFamily="66" charset="0"/>
              </a:rPr>
              <a:t>La </a:t>
            </a:r>
            <a:r>
              <a:rPr lang="es-MX" sz="1200" dirty="0">
                <a:latin typeface="Comic Sans MS" panose="030F0702030302020204" pitchFamily="66" charset="0"/>
              </a:rPr>
              <a:t>situación  didáctica fue planeada de acuerdo a   las necesidades e intereses que actualmente los niños </a:t>
            </a:r>
            <a:r>
              <a:rPr lang="es-MX" sz="1200" dirty="0" smtClean="0">
                <a:latin typeface="Comic Sans MS" panose="030F0702030302020204" pitchFamily="66" charset="0"/>
              </a:rPr>
              <a:t>necesitan, debido a la contingencia sanitaria. El </a:t>
            </a:r>
            <a:r>
              <a:rPr lang="es-MX" sz="1200" dirty="0">
                <a:latin typeface="Comic Sans MS" panose="030F0702030302020204" pitchFamily="66" charset="0"/>
              </a:rPr>
              <a:t>contenido que se </a:t>
            </a:r>
            <a:r>
              <a:rPr lang="es-MX" sz="1200" dirty="0" smtClean="0">
                <a:latin typeface="Comic Sans MS" panose="030F0702030302020204" pitchFamily="66" charset="0"/>
              </a:rPr>
              <a:t>llevó </a:t>
            </a:r>
            <a:r>
              <a:rPr lang="es-MX" sz="1200" dirty="0">
                <a:latin typeface="Comic Sans MS" panose="030F0702030302020204" pitchFamily="66" charset="0"/>
              </a:rPr>
              <a:t>a cabo dejó en los alumnos aprendizajes relevantes y </a:t>
            </a:r>
            <a:r>
              <a:rPr lang="es-MX" sz="1200" dirty="0" smtClean="0">
                <a:latin typeface="Comic Sans MS" panose="030F0702030302020204" pitchFamily="66" charset="0"/>
              </a:rPr>
              <a:t>duraderos, </a:t>
            </a:r>
            <a:r>
              <a:rPr lang="es-MX" sz="1200" dirty="0">
                <a:latin typeface="Comic Sans MS" panose="030F0702030302020204" pitchFamily="66" charset="0"/>
              </a:rPr>
              <a:t>con el objetivo de que abriera su pensamiento a otros contenidos para la resolución de problemas, para que aprendan a tomar decisiones y ayudarlos a comprender mejor el </a:t>
            </a:r>
            <a:r>
              <a:rPr lang="es-MX" sz="1200" dirty="0" smtClean="0">
                <a:latin typeface="Comic Sans MS" panose="030F0702030302020204" pitchFamily="66" charset="0"/>
              </a:rPr>
              <a:t>contexto en </a:t>
            </a:r>
            <a:r>
              <a:rPr lang="es-MX" sz="1200" dirty="0">
                <a:latin typeface="Comic Sans MS" panose="030F0702030302020204" pitchFamily="66" charset="0"/>
              </a:rPr>
              <a:t>el que desenvuelven (SEP, 2017</a:t>
            </a:r>
            <a:r>
              <a:rPr lang="es-MX" sz="1200" dirty="0" smtClean="0">
                <a:latin typeface="Comic Sans MS" panose="030F0702030302020204" pitchFamily="66" charset="0"/>
              </a:rPr>
              <a:t>).</a:t>
            </a:r>
          </a:p>
          <a:p>
            <a:pPr marL="171450" indent="-171450" algn="just">
              <a:buFont typeface="Arial" panose="020B0604020202020204" pitchFamily="34" charset="0"/>
              <a:buChar char="•"/>
            </a:pPr>
            <a:r>
              <a:rPr lang="es-MX" sz="1200" dirty="0" smtClean="0">
                <a:latin typeface="Comic Sans MS" panose="030F0702030302020204" pitchFamily="66" charset="0"/>
              </a:rPr>
              <a:t>Con la actividad del audio se </a:t>
            </a:r>
            <a:r>
              <a:rPr lang="es-MX" sz="1200" dirty="0">
                <a:latin typeface="Comic Sans MS" panose="030F0702030302020204" pitchFamily="66" charset="0"/>
              </a:rPr>
              <a:t>logró la autonomía en los alumnos, </a:t>
            </a:r>
            <a:r>
              <a:rPr lang="es-MX" sz="1200" dirty="0" smtClean="0">
                <a:latin typeface="Comic Sans MS" panose="030F0702030302020204" pitchFamily="66" charset="0"/>
              </a:rPr>
              <a:t>pues expresaron sus ideas de acuerdo al video que observaron sobre las profesiones. </a:t>
            </a:r>
            <a:r>
              <a:rPr lang="es-MX" sz="1200" dirty="0">
                <a:latin typeface="Comic Sans MS" panose="030F0702030302020204" pitchFamily="66" charset="0"/>
              </a:rPr>
              <a:t>C</a:t>
            </a:r>
            <a:r>
              <a:rPr lang="es-MX" sz="1200" dirty="0" smtClean="0">
                <a:latin typeface="Comic Sans MS" panose="030F0702030302020204" pitchFamily="66" charset="0"/>
              </a:rPr>
              <a:t>on </a:t>
            </a:r>
            <a:r>
              <a:rPr lang="es-MX" sz="1200" dirty="0">
                <a:latin typeface="Comic Sans MS" panose="030F0702030302020204" pitchFamily="66" charset="0"/>
              </a:rPr>
              <a:t>esto, los niños aprenden a ser mas responsables de </a:t>
            </a:r>
            <a:r>
              <a:rPr lang="es-MX" sz="1200" dirty="0" smtClean="0">
                <a:latin typeface="Comic Sans MS" panose="030F0702030302020204" pitchFamily="66" charset="0"/>
              </a:rPr>
              <a:t>sus tareas y </a:t>
            </a:r>
            <a:r>
              <a:rPr lang="es-MX" sz="1200" dirty="0">
                <a:latin typeface="Comic Sans MS" panose="030F0702030302020204" pitchFamily="66" charset="0"/>
              </a:rPr>
              <a:t>de sus acciones, </a:t>
            </a:r>
            <a:r>
              <a:rPr lang="es-MX" sz="1200" dirty="0" smtClean="0">
                <a:latin typeface="Comic Sans MS" panose="030F0702030302020204" pitchFamily="66" charset="0"/>
              </a:rPr>
              <a:t>además aprenden </a:t>
            </a:r>
            <a:r>
              <a:rPr lang="es-MX" sz="1200" dirty="0">
                <a:latin typeface="Comic Sans MS" panose="030F0702030302020204" pitchFamily="66" charset="0"/>
              </a:rPr>
              <a:t>a resolver problemas </a:t>
            </a:r>
            <a:r>
              <a:rPr lang="es-MX" sz="1200" dirty="0" smtClean="0">
                <a:latin typeface="Comic Sans MS" panose="030F0702030302020204" pitchFamily="66" charset="0"/>
              </a:rPr>
              <a:t>provocándoles complacencia </a:t>
            </a:r>
            <a:r>
              <a:rPr lang="es-MX" sz="1200" dirty="0">
                <a:latin typeface="Comic Sans MS" panose="030F0702030302020204" pitchFamily="66" charset="0"/>
              </a:rPr>
              <a:t>en las cosas que pueden hacer </a:t>
            </a:r>
            <a:r>
              <a:rPr lang="es-MX" sz="1200" dirty="0" smtClean="0">
                <a:latin typeface="Comic Sans MS" panose="030F0702030302020204" pitchFamily="66" charset="0"/>
              </a:rPr>
              <a:t>con poca </a:t>
            </a:r>
            <a:r>
              <a:rPr lang="es-MX" sz="1200" dirty="0">
                <a:latin typeface="Comic Sans MS" panose="030F0702030302020204" pitchFamily="66" charset="0"/>
              </a:rPr>
              <a:t>ayuda (SEP, 2017).</a:t>
            </a:r>
          </a:p>
          <a:p>
            <a:pPr algn="just"/>
            <a:endParaRPr lang="es-MX" sz="1200" dirty="0" smtClean="0">
              <a:latin typeface="Comic Sans MS" panose="030F0702030302020204" pitchFamily="66" charset="0"/>
            </a:endParaRPr>
          </a:p>
          <a:p>
            <a:pPr algn="just"/>
            <a:endParaRPr lang="es-MX" sz="1200" dirty="0">
              <a:latin typeface="Comic Sans MS" panose="030F0702030302020204" pitchFamily="66" charset="0"/>
            </a:endParaRPr>
          </a:p>
          <a:p>
            <a:pPr algn="ctr"/>
            <a:endParaRPr lang="es-MX" sz="1200" dirty="0">
              <a:solidFill>
                <a:schemeClr val="bg1"/>
              </a:solidFill>
              <a:latin typeface="Comic Sans MS" panose="030F0702030302020204" pitchFamily="66" charset="0"/>
            </a:endParaRPr>
          </a:p>
        </p:txBody>
      </p:sp>
      <p:sp>
        <p:nvSpPr>
          <p:cNvPr id="8" name="CuadroTexto 7">
            <a:extLst>
              <a:ext uri="{FF2B5EF4-FFF2-40B4-BE49-F238E27FC236}">
                <a16:creationId xmlns:a16="http://schemas.microsoft.com/office/drawing/2014/main" id="{8EA301CD-1810-4DA1-96E7-490B3EEE9E43}"/>
              </a:ext>
            </a:extLst>
          </p:cNvPr>
          <p:cNvSpPr txBox="1"/>
          <p:nvPr/>
        </p:nvSpPr>
        <p:spPr>
          <a:xfrm>
            <a:off x="4078056" y="581855"/>
            <a:ext cx="3568308" cy="1384995"/>
          </a:xfrm>
          <a:prstGeom prst="rect">
            <a:avLst/>
          </a:prstGeom>
          <a:noFill/>
        </p:spPr>
        <p:txBody>
          <a:bodyPr wrap="square">
            <a:spAutoFit/>
          </a:bodyPr>
          <a:lstStyle/>
          <a:p>
            <a:pPr algn="just"/>
            <a:r>
              <a:rPr lang="es-MX" sz="1200" dirty="0" smtClean="0">
                <a:latin typeface="Comic Sans MS" panose="030F0702030302020204" pitchFamily="66" charset="0"/>
              </a:rPr>
              <a:t>   construcción </a:t>
            </a:r>
            <a:r>
              <a:rPr lang="es-MX" sz="1200" dirty="0">
                <a:latin typeface="Comic Sans MS" panose="030F0702030302020204" pitchFamily="66" charset="0"/>
              </a:rPr>
              <a:t>del aprendizaje del </a:t>
            </a:r>
            <a:r>
              <a:rPr lang="es-MX" sz="1200" dirty="0" smtClean="0">
                <a:latin typeface="Comic Sans MS" panose="030F0702030302020204" pitchFamily="66" charset="0"/>
              </a:rPr>
              <a:t>alumno.</a:t>
            </a:r>
          </a:p>
          <a:p>
            <a:pPr marL="171450" indent="-171450" algn="just">
              <a:buFont typeface="Arial" panose="020B0604020202020204" pitchFamily="34" charset="0"/>
              <a:buChar char="•"/>
            </a:pPr>
            <a:r>
              <a:rPr lang="es-MX" sz="1200" dirty="0" smtClean="0">
                <a:latin typeface="Comic Sans MS" panose="030F0702030302020204" pitchFamily="66" charset="0"/>
              </a:rPr>
              <a:t>Otra dificultad, fue que las tareas no las envían durante el horario establecido debido a algunas dificultades problemas que enfrentan los padres de familia o  los alumnos .  </a:t>
            </a:r>
          </a:p>
          <a:p>
            <a:pPr algn="just"/>
            <a:endParaRPr lang="es-MX" sz="1200" dirty="0">
              <a:latin typeface="Comic Sans MS" panose="030F0702030302020204" pitchFamily="66" charset="0"/>
            </a:endParaRPr>
          </a:p>
        </p:txBody>
      </p:sp>
    </p:spTree>
    <p:extLst>
      <p:ext uri="{BB962C8B-B14F-4D97-AF65-F5344CB8AC3E}">
        <p14:creationId xmlns:p14="http://schemas.microsoft.com/office/powerpoint/2010/main" val="3332750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433342"/>
              <a:ext cx="7777163" cy="369332"/>
            </a:xfrm>
            <a:prstGeom prst="rect">
              <a:avLst/>
            </a:prstGeom>
            <a:noFill/>
          </p:spPr>
          <p:txBody>
            <a:bodyPr wrap="square" rtlCol="0">
              <a:spAutoFit/>
            </a:bodyPr>
            <a:lstStyle/>
            <a:p>
              <a:r>
                <a:rPr lang="es-MX" dirty="0"/>
                <a:t>Situación de Aprendizaje:  </a:t>
              </a:r>
              <a:r>
                <a:rPr lang="es-MX" b="1" dirty="0" smtClean="0"/>
                <a:t>APRENDE EN CASA</a:t>
              </a:r>
              <a:endParaRPr lang="es-MX" b="1"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359"/>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26811" y="3558005"/>
                <a:ext cx="4134570" cy="1277273"/>
              </a:xfrm>
              <a:prstGeom prst="rect">
                <a:avLst/>
              </a:prstGeom>
              <a:noFill/>
              <a:ln w="28575">
                <a:solidFill>
                  <a:srgbClr val="FF9999"/>
                </a:solidFill>
              </a:ln>
            </p:spPr>
            <p:txBody>
              <a:bodyPr wrap="square" rtlCol="0">
                <a:spAutoFit/>
              </a:bodyPr>
              <a:lstStyle/>
              <a:p>
                <a:pPr algn="ctr"/>
                <a:r>
                  <a:rPr lang="es-MX" sz="1100" b="1" dirty="0" smtClean="0">
                    <a:latin typeface="Comic Sans MS" panose="030F0702030302020204" pitchFamily="66" charset="0"/>
                  </a:rPr>
                  <a:t>Observaciones</a:t>
                </a:r>
              </a:p>
              <a:p>
                <a:pPr algn="just"/>
                <a:r>
                  <a:rPr lang="es-MX" sz="1100" dirty="0" smtClean="0">
                    <a:latin typeface="Comic Sans MS" panose="030F0702030302020204" pitchFamily="66" charset="0"/>
                  </a:rPr>
                  <a:t>El aprendizaje esperado se cumplió, pues los niños lograron relatar una historia de su propia creación. Las consignas no ocuparon un material concreto, fue mas que nada el audio de evidencia y el personaje que mas les gusto de la historia. El nivel de complejidad, considero que fue acorde a la edad y se aplicaron las actividades previamente planeadas.  </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8" y="8490421"/>
              <a:ext cx="3553735" cy="1384995"/>
            </a:xfrm>
            <a:prstGeom prst="rect">
              <a:avLst/>
            </a:prstGeom>
            <a:noFill/>
          </p:spPr>
          <p:txBody>
            <a:bodyPr wrap="square" rtlCol="0">
              <a:spAutoFit/>
            </a:bodyPr>
            <a:lstStyle/>
            <a:p>
              <a:pPr algn="ctr"/>
              <a:r>
                <a:rPr lang="es-MX" sz="1200" dirty="0" smtClean="0">
                  <a:latin typeface="Comic Sans MS" panose="030F0702030302020204" pitchFamily="66" charset="0"/>
                </a:rPr>
                <a:t>Logros</a:t>
              </a:r>
            </a:p>
            <a:p>
              <a:pPr algn="just"/>
              <a:r>
                <a:rPr lang="es-MX" sz="1200" dirty="0" smtClean="0">
                  <a:latin typeface="Comic Sans MS" panose="030F0702030302020204" pitchFamily="66" charset="0"/>
                </a:rPr>
                <a:t>La actividad fue mas dinámica y los niños utilizaron su imaginación y creatividad al relatar las historias que ellos mismos inventaron. De acuerdo con Justo y Martínez (2009) las historias infantiles permiten que los niños interpreten desde su mundo interior, </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1384995"/>
            </a:xfrm>
            <a:prstGeom prst="rect">
              <a:avLst/>
            </a:prstGeom>
            <a:noFill/>
          </p:spPr>
          <p:txBody>
            <a:bodyPr wrap="square" rtlCol="0">
              <a:spAutoFit/>
            </a:bodyPr>
            <a:lstStyle/>
            <a:p>
              <a:pPr algn="ctr"/>
              <a:r>
                <a:rPr lang="es-MX" sz="1200" dirty="0" smtClean="0">
                  <a:latin typeface="Comic Sans MS" panose="030F0702030302020204" pitchFamily="66" charset="0"/>
                </a:rPr>
                <a:t>Dificultades</a:t>
              </a:r>
            </a:p>
            <a:p>
              <a:pPr algn="just"/>
              <a:r>
                <a:rPr lang="es-MX" sz="1200" dirty="0" smtClean="0">
                  <a:latin typeface="Comic Sans MS" panose="030F0702030302020204" pitchFamily="66" charset="0"/>
                </a:rPr>
                <a:t>Debido a que no se están llevando a cabo las clases presenciales, los niños no pueden interactuar entre ellos y desaparece un poco la motivación. No existe la interacción con sus compañeros y en cambio esto permitiría el desarrollo de sus procesos de pensamiento, </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pic>
        <p:nvPicPr>
          <p:cNvPr id="7" name="Imagen 6"/>
          <p:cNvPicPr>
            <a:picLocks noChangeAspect="1"/>
          </p:cNvPicPr>
          <p:nvPr/>
        </p:nvPicPr>
        <p:blipFill rotWithShape="1">
          <a:blip r:embed="rId8"/>
          <a:srcRect l="27213" t="6310" r="22622" b="36847"/>
          <a:stretch/>
        </p:blipFill>
        <p:spPr>
          <a:xfrm>
            <a:off x="479428" y="2019552"/>
            <a:ext cx="881849" cy="1052528"/>
          </a:xfrm>
          <a:prstGeom prst="rect">
            <a:avLst/>
          </a:prstGeom>
        </p:spPr>
      </p:pic>
      <p:pic>
        <p:nvPicPr>
          <p:cNvPr id="17" name="Imagen 16"/>
          <p:cNvPicPr>
            <a:picLocks noChangeAspect="1"/>
          </p:cNvPicPr>
          <p:nvPr/>
        </p:nvPicPr>
        <p:blipFill rotWithShape="1">
          <a:blip r:embed="rId8"/>
          <a:srcRect l="16434" t="11242" r="23154" b="31405"/>
          <a:stretch/>
        </p:blipFill>
        <p:spPr>
          <a:xfrm>
            <a:off x="2903925" y="2923330"/>
            <a:ext cx="836091" cy="752502"/>
          </a:xfrm>
          <a:prstGeom prst="rect">
            <a:avLst/>
          </a:prstGeom>
        </p:spPr>
      </p:pic>
      <p:pic>
        <p:nvPicPr>
          <p:cNvPr id="20" name="Imagen 19"/>
          <p:cNvPicPr>
            <a:picLocks noChangeAspect="1"/>
          </p:cNvPicPr>
          <p:nvPr/>
        </p:nvPicPr>
        <p:blipFill>
          <a:blip r:embed="rId8"/>
          <a:stretch>
            <a:fillRect/>
          </a:stretch>
        </p:blipFill>
        <p:spPr>
          <a:xfrm>
            <a:off x="1165712" y="527480"/>
            <a:ext cx="914479" cy="963251"/>
          </a:xfrm>
          <a:prstGeom prst="rect">
            <a:avLst/>
          </a:prstGeom>
        </p:spPr>
      </p:pic>
      <p:pic>
        <p:nvPicPr>
          <p:cNvPr id="157" name="Imagen 156"/>
          <p:cNvPicPr>
            <a:picLocks noChangeAspect="1"/>
          </p:cNvPicPr>
          <p:nvPr/>
        </p:nvPicPr>
        <p:blipFill rotWithShape="1">
          <a:blip r:embed="rId8"/>
          <a:srcRect l="16434" t="11242" r="23154" b="31405"/>
          <a:stretch/>
        </p:blipFill>
        <p:spPr>
          <a:xfrm>
            <a:off x="56530" y="3984060"/>
            <a:ext cx="359855" cy="359854"/>
          </a:xfrm>
          <a:prstGeom prst="rect">
            <a:avLst/>
          </a:prstGeom>
        </p:spPr>
      </p:pic>
      <p:pic>
        <p:nvPicPr>
          <p:cNvPr id="158" name="Imagen 157"/>
          <p:cNvPicPr>
            <a:picLocks noChangeAspect="1"/>
          </p:cNvPicPr>
          <p:nvPr/>
        </p:nvPicPr>
        <p:blipFill rotWithShape="1">
          <a:blip r:embed="rId8"/>
          <a:srcRect l="16434" t="11242" r="23154" b="31405"/>
          <a:stretch/>
        </p:blipFill>
        <p:spPr>
          <a:xfrm>
            <a:off x="56530" y="4402714"/>
            <a:ext cx="359855" cy="359854"/>
          </a:xfrm>
          <a:prstGeom prst="rect">
            <a:avLst/>
          </a:prstGeom>
        </p:spPr>
      </p:pic>
      <p:pic>
        <p:nvPicPr>
          <p:cNvPr id="159" name="Imagen 158"/>
          <p:cNvPicPr>
            <a:picLocks noChangeAspect="1"/>
          </p:cNvPicPr>
          <p:nvPr/>
        </p:nvPicPr>
        <p:blipFill rotWithShape="1">
          <a:blip r:embed="rId8"/>
          <a:srcRect l="16434" t="11242" r="23154" b="31405"/>
          <a:stretch/>
        </p:blipFill>
        <p:spPr>
          <a:xfrm>
            <a:off x="48967" y="4613767"/>
            <a:ext cx="359855" cy="359854"/>
          </a:xfrm>
          <a:prstGeom prst="rect">
            <a:avLst/>
          </a:prstGeom>
        </p:spPr>
      </p:pic>
      <p:pic>
        <p:nvPicPr>
          <p:cNvPr id="160" name="Imagen 159"/>
          <p:cNvPicPr>
            <a:picLocks noChangeAspect="1"/>
          </p:cNvPicPr>
          <p:nvPr/>
        </p:nvPicPr>
        <p:blipFill rotWithShape="1">
          <a:blip r:embed="rId8"/>
          <a:srcRect l="16434" t="11242" r="23154" b="31405"/>
          <a:stretch/>
        </p:blipFill>
        <p:spPr>
          <a:xfrm>
            <a:off x="56530" y="4798324"/>
            <a:ext cx="359855" cy="359854"/>
          </a:xfrm>
          <a:prstGeom prst="rect">
            <a:avLst/>
          </a:prstGeom>
        </p:spPr>
      </p:pic>
      <p:pic>
        <p:nvPicPr>
          <p:cNvPr id="162" name="Imagen 161"/>
          <p:cNvPicPr>
            <a:picLocks noChangeAspect="1"/>
          </p:cNvPicPr>
          <p:nvPr/>
        </p:nvPicPr>
        <p:blipFill rotWithShape="1">
          <a:blip r:embed="rId8"/>
          <a:srcRect l="16434" t="11242" r="23154" b="31405"/>
          <a:stretch/>
        </p:blipFill>
        <p:spPr>
          <a:xfrm>
            <a:off x="53200" y="4212884"/>
            <a:ext cx="359855" cy="359854"/>
          </a:xfrm>
          <a:prstGeom prst="rect">
            <a:avLst/>
          </a:prstGeom>
        </p:spPr>
      </p:pic>
      <p:pic>
        <p:nvPicPr>
          <p:cNvPr id="163" name="Imagen 162"/>
          <p:cNvPicPr>
            <a:picLocks noChangeAspect="1"/>
          </p:cNvPicPr>
          <p:nvPr/>
        </p:nvPicPr>
        <p:blipFill rotWithShape="1">
          <a:blip r:embed="rId8"/>
          <a:srcRect l="16434" t="11242" r="23154" b="31405"/>
          <a:stretch/>
        </p:blipFill>
        <p:spPr>
          <a:xfrm>
            <a:off x="4488498" y="6467335"/>
            <a:ext cx="359855" cy="359854"/>
          </a:xfrm>
          <a:prstGeom prst="rect">
            <a:avLst/>
          </a:prstGeom>
        </p:spPr>
      </p:pic>
      <p:pic>
        <p:nvPicPr>
          <p:cNvPr id="164" name="Imagen 163"/>
          <p:cNvPicPr>
            <a:picLocks noChangeAspect="1"/>
          </p:cNvPicPr>
          <p:nvPr/>
        </p:nvPicPr>
        <p:blipFill rotWithShape="1">
          <a:blip r:embed="rId8"/>
          <a:srcRect l="16434" t="11242" r="23154" b="31405"/>
          <a:stretch/>
        </p:blipFill>
        <p:spPr>
          <a:xfrm>
            <a:off x="4461904" y="6261262"/>
            <a:ext cx="359855" cy="359854"/>
          </a:xfrm>
          <a:prstGeom prst="rect">
            <a:avLst/>
          </a:prstGeom>
        </p:spPr>
      </p:pic>
      <p:pic>
        <p:nvPicPr>
          <p:cNvPr id="167" name="Imagen 166"/>
          <p:cNvPicPr>
            <a:picLocks noChangeAspect="1"/>
          </p:cNvPicPr>
          <p:nvPr/>
        </p:nvPicPr>
        <p:blipFill rotWithShape="1">
          <a:blip r:embed="rId8"/>
          <a:srcRect l="16434" t="11242" r="23154" b="31405"/>
          <a:stretch/>
        </p:blipFill>
        <p:spPr>
          <a:xfrm>
            <a:off x="5068417" y="6071569"/>
            <a:ext cx="359855" cy="359854"/>
          </a:xfrm>
          <a:prstGeom prst="rect">
            <a:avLst/>
          </a:prstGeom>
        </p:spPr>
      </p:pic>
      <p:pic>
        <p:nvPicPr>
          <p:cNvPr id="188" name="Imagen 187"/>
          <p:cNvPicPr>
            <a:picLocks noChangeAspect="1"/>
          </p:cNvPicPr>
          <p:nvPr/>
        </p:nvPicPr>
        <p:blipFill rotWithShape="1">
          <a:blip r:embed="rId8"/>
          <a:srcRect l="16434" t="11242" r="23154" b="31405"/>
          <a:stretch/>
        </p:blipFill>
        <p:spPr>
          <a:xfrm>
            <a:off x="4455906" y="5877129"/>
            <a:ext cx="359855" cy="359854"/>
          </a:xfrm>
          <a:prstGeom prst="rect">
            <a:avLst/>
          </a:prstGeom>
        </p:spPr>
      </p:pic>
      <p:pic>
        <p:nvPicPr>
          <p:cNvPr id="189" name="Imagen 188"/>
          <p:cNvPicPr>
            <a:picLocks noChangeAspect="1"/>
          </p:cNvPicPr>
          <p:nvPr/>
        </p:nvPicPr>
        <p:blipFill rotWithShape="1">
          <a:blip r:embed="rId8"/>
          <a:srcRect l="16434" t="11242" r="23154" b="31405"/>
          <a:stretch/>
        </p:blipFill>
        <p:spPr>
          <a:xfrm>
            <a:off x="6074868" y="7972597"/>
            <a:ext cx="359855" cy="359854"/>
          </a:xfrm>
          <a:prstGeom prst="rect">
            <a:avLst/>
          </a:prstGeom>
        </p:spPr>
      </p:pic>
      <p:pic>
        <p:nvPicPr>
          <p:cNvPr id="191" name="Imagen 190"/>
          <p:cNvPicPr>
            <a:picLocks noChangeAspect="1"/>
          </p:cNvPicPr>
          <p:nvPr/>
        </p:nvPicPr>
        <p:blipFill rotWithShape="1">
          <a:blip r:embed="rId8"/>
          <a:srcRect l="16434" t="11242" r="23154" b="31405"/>
          <a:stretch/>
        </p:blipFill>
        <p:spPr>
          <a:xfrm>
            <a:off x="6037519" y="7778989"/>
            <a:ext cx="359855" cy="359854"/>
          </a:xfrm>
          <a:prstGeom prst="rect">
            <a:avLst/>
          </a:prstGeom>
        </p:spPr>
      </p:pic>
      <p:pic>
        <p:nvPicPr>
          <p:cNvPr id="193" name="Imagen 192"/>
          <p:cNvPicPr>
            <a:picLocks noChangeAspect="1"/>
          </p:cNvPicPr>
          <p:nvPr/>
        </p:nvPicPr>
        <p:blipFill rotWithShape="1">
          <a:blip r:embed="rId8"/>
          <a:srcRect l="16434" t="11242" r="23154" b="31405"/>
          <a:stretch/>
        </p:blipFill>
        <p:spPr>
          <a:xfrm>
            <a:off x="6085818" y="7575190"/>
            <a:ext cx="359855" cy="359854"/>
          </a:xfrm>
          <a:prstGeom prst="rect">
            <a:avLst/>
          </a:prstGeom>
        </p:spPr>
      </p:pic>
      <p:pic>
        <p:nvPicPr>
          <p:cNvPr id="195" name="Imagen 194"/>
          <p:cNvPicPr>
            <a:picLocks noChangeAspect="1"/>
          </p:cNvPicPr>
          <p:nvPr/>
        </p:nvPicPr>
        <p:blipFill rotWithShape="1">
          <a:blip r:embed="rId8"/>
          <a:srcRect l="16434" t="11242" r="23154" b="31405"/>
          <a:stretch/>
        </p:blipFill>
        <p:spPr>
          <a:xfrm>
            <a:off x="6085818" y="7379919"/>
            <a:ext cx="359855" cy="359854"/>
          </a:xfrm>
          <a:prstGeom prst="rect">
            <a:avLst/>
          </a:prstGeom>
        </p:spPr>
      </p:pic>
      <p:pic>
        <p:nvPicPr>
          <p:cNvPr id="197" name="Imagen 196"/>
          <p:cNvPicPr>
            <a:picLocks noChangeAspect="1"/>
          </p:cNvPicPr>
          <p:nvPr/>
        </p:nvPicPr>
        <p:blipFill rotWithShape="1">
          <a:blip r:embed="rId8"/>
          <a:srcRect l="16434" t="11242" r="23154" b="31405"/>
          <a:stretch/>
        </p:blipFill>
        <p:spPr>
          <a:xfrm>
            <a:off x="6082229" y="7199805"/>
            <a:ext cx="359855" cy="359854"/>
          </a:xfrm>
          <a:prstGeom prst="rect">
            <a:avLst/>
          </a:prstGeom>
        </p:spPr>
      </p:pic>
      <p:pic>
        <p:nvPicPr>
          <p:cNvPr id="199" name="Imagen 198"/>
          <p:cNvPicPr>
            <a:picLocks noChangeAspect="1"/>
          </p:cNvPicPr>
          <p:nvPr/>
        </p:nvPicPr>
        <p:blipFill rotWithShape="1">
          <a:blip r:embed="rId8"/>
          <a:srcRect l="16434" t="11242" r="23154" b="31405"/>
          <a:stretch/>
        </p:blipFill>
        <p:spPr>
          <a:xfrm>
            <a:off x="6098950" y="8152524"/>
            <a:ext cx="359855" cy="359854"/>
          </a:xfrm>
          <a:prstGeom prst="rect">
            <a:avLst/>
          </a:prstGeom>
        </p:spPr>
      </p:pic>
      <p:sp>
        <p:nvSpPr>
          <p:cNvPr id="3" name="CuadroTexto 2"/>
          <p:cNvSpPr txBox="1"/>
          <p:nvPr/>
        </p:nvSpPr>
        <p:spPr>
          <a:xfrm>
            <a:off x="607328" y="192291"/>
            <a:ext cx="2460165" cy="461665"/>
          </a:xfrm>
          <a:prstGeom prst="rect">
            <a:avLst/>
          </a:prstGeom>
          <a:noFill/>
        </p:spPr>
        <p:txBody>
          <a:bodyPr wrap="square" rtlCol="0">
            <a:spAutoFit/>
          </a:bodyPr>
          <a:lstStyle/>
          <a:p>
            <a:r>
              <a:rPr lang="es-MX" sz="2400" b="1" dirty="0" smtClean="0"/>
              <a:t>12     05       2021</a:t>
            </a:r>
            <a:endParaRPr lang="es-MX" sz="2400" b="1" dirty="0"/>
          </a:p>
        </p:txBody>
      </p:sp>
      <p:pic>
        <p:nvPicPr>
          <p:cNvPr id="9" name="Imagen 8"/>
          <p:cNvPicPr>
            <a:picLocks noChangeAspect="1"/>
          </p:cNvPicPr>
          <p:nvPr/>
        </p:nvPicPr>
        <p:blipFill>
          <a:blip r:embed="rId9"/>
          <a:stretch>
            <a:fillRect/>
          </a:stretch>
        </p:blipFill>
        <p:spPr>
          <a:xfrm>
            <a:off x="38869" y="5014391"/>
            <a:ext cx="359695" cy="359695"/>
          </a:xfrm>
          <a:prstGeom prst="rect">
            <a:avLst/>
          </a:prstGeom>
        </p:spPr>
      </p:pic>
    </p:spTree>
    <p:extLst>
      <p:ext uri="{BB962C8B-B14F-4D97-AF65-F5344CB8AC3E}">
        <p14:creationId xmlns:p14="http://schemas.microsoft.com/office/powerpoint/2010/main" val="525920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86">
            <a:extLst>
              <a:ext uri="{FF2B5EF4-FFF2-40B4-BE49-F238E27FC236}">
                <a16:creationId xmlns:a16="http://schemas.microsoft.com/office/drawing/2014/main" id="{2C0AD05E-6371-492F-9992-C11F91DAC77B}"/>
              </a:ext>
            </a:extLst>
          </p:cNvPr>
          <p:cNvSpPr/>
          <p:nvPr/>
        </p:nvSpPr>
        <p:spPr>
          <a:xfrm>
            <a:off x="3947258" y="192075"/>
            <a:ext cx="3829905" cy="345450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esquinas redondeadas 186">
            <a:extLst>
              <a:ext uri="{FF2B5EF4-FFF2-40B4-BE49-F238E27FC236}">
                <a16:creationId xmlns:a16="http://schemas.microsoft.com/office/drawing/2014/main" id="{2C0AD05E-6371-492F-9992-C11F91DAC77B}"/>
              </a:ext>
            </a:extLst>
          </p:cNvPr>
          <p:cNvSpPr/>
          <p:nvPr/>
        </p:nvSpPr>
        <p:spPr>
          <a:xfrm>
            <a:off x="0" y="192075"/>
            <a:ext cx="3829905" cy="570422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a:extLst>
              <a:ext uri="{FF2B5EF4-FFF2-40B4-BE49-F238E27FC236}">
                <a16:creationId xmlns:a16="http://schemas.microsoft.com/office/drawing/2014/main" id="{325B8F71-AFA8-4D1C-8817-B3B06A563118}"/>
              </a:ext>
            </a:extLst>
          </p:cNvPr>
          <p:cNvSpPr txBox="1"/>
          <p:nvPr/>
        </p:nvSpPr>
        <p:spPr>
          <a:xfrm>
            <a:off x="187038" y="436015"/>
            <a:ext cx="3553735" cy="4708981"/>
          </a:xfrm>
          <a:prstGeom prst="rect">
            <a:avLst/>
          </a:prstGeom>
          <a:noFill/>
        </p:spPr>
        <p:txBody>
          <a:bodyPr wrap="square" rtlCol="0">
            <a:spAutoFit/>
          </a:bodyPr>
          <a:lstStyle/>
          <a:p>
            <a:pPr algn="just"/>
            <a:endParaRPr lang="es-MX" sz="1200" dirty="0" smtClean="0">
              <a:latin typeface="Comic Sans MS" panose="030F0702030302020204" pitchFamily="66" charset="0"/>
            </a:endParaRPr>
          </a:p>
          <a:p>
            <a:pPr marL="171450" indent="-171450" algn="just">
              <a:buFont typeface="Arial" panose="020B0604020202020204" pitchFamily="34" charset="0"/>
              <a:buChar char="•"/>
            </a:pPr>
            <a:r>
              <a:rPr lang="es-MX" sz="1200" dirty="0">
                <a:latin typeface="Comic Sans MS" panose="030F0702030302020204" pitchFamily="66" charset="0"/>
              </a:rPr>
              <a:t>la creación de sus cuentos </a:t>
            </a:r>
            <a:r>
              <a:rPr lang="es-MX" sz="1200" dirty="0" smtClean="0">
                <a:latin typeface="Comic Sans MS" panose="030F0702030302020204" pitchFamily="66" charset="0"/>
              </a:rPr>
              <a:t>enriqueció su mundo imaginario y actividad lúdica, al inventar nuevos personajes y sucesos de la historia. Estos elementos son indispensables para el desarrollo de creador desde la infancia. </a:t>
            </a:r>
          </a:p>
          <a:p>
            <a:pPr marL="171450" indent="-171450" algn="just">
              <a:buFont typeface="Arial" panose="020B0604020202020204" pitchFamily="34" charset="0"/>
              <a:buChar char="•"/>
            </a:pPr>
            <a:r>
              <a:rPr lang="es-MX" sz="1200" dirty="0" smtClean="0">
                <a:latin typeface="Comic Sans MS" panose="030F0702030302020204" pitchFamily="66" charset="0"/>
              </a:rPr>
              <a:t>El material que se mando, como archivo de apoyo de la actividad, motivó a que los niños mandaran sus evidencias. </a:t>
            </a:r>
          </a:p>
          <a:p>
            <a:pPr marL="171450" indent="-171450" algn="just">
              <a:buFont typeface="Arial" panose="020B0604020202020204" pitchFamily="34" charset="0"/>
              <a:buChar char="•"/>
            </a:pPr>
            <a:r>
              <a:rPr lang="es-MX" sz="1200" dirty="0" smtClean="0">
                <a:latin typeface="Comic Sans MS" panose="030F0702030302020204" pitchFamily="66" charset="0"/>
              </a:rPr>
              <a:t>Otro de los propósitos cumplidos en esta actividad fue el aumento de vocabulario de los niños, mejorar su expresión verbal y favorecer la habilidad lingüística que se define como el grupo de destrezas para identificar, crear mensajes y tener una comunicación </a:t>
            </a:r>
            <a:r>
              <a:rPr lang="es-MX" sz="1200" dirty="0">
                <a:latin typeface="Comic Sans MS" panose="030F0702030302020204" pitchFamily="66" charset="0"/>
              </a:rPr>
              <a:t>eficaz (Guamán &amp; Orellana, 2020). </a:t>
            </a:r>
            <a:endParaRPr lang="es-MX" sz="1200" dirty="0" smtClean="0">
              <a:latin typeface="Comic Sans MS" panose="030F0702030302020204" pitchFamily="66" charset="0"/>
            </a:endParaRPr>
          </a:p>
          <a:p>
            <a:pPr marL="171450" indent="-171450" algn="just">
              <a:buFont typeface="Arial" panose="020B0604020202020204" pitchFamily="34" charset="0"/>
              <a:buChar char="•"/>
            </a:pPr>
            <a:r>
              <a:rPr lang="es-MX" sz="1200" dirty="0" smtClean="0">
                <a:latin typeface="Comic Sans MS" panose="030F0702030302020204" pitchFamily="66" charset="0"/>
              </a:rPr>
              <a:t>Otro logro importante, fue que todos los niños que enviaron sus evidencias, las realizaron completas y no dejaron alguna sin completar. </a:t>
            </a:r>
          </a:p>
          <a:p>
            <a:pPr marL="171450" indent="-171450" algn="just">
              <a:buFont typeface="Arial" panose="020B0604020202020204" pitchFamily="34" charset="0"/>
              <a:buChar char="•"/>
            </a:pPr>
            <a:endParaRPr lang="es-MX" sz="1200" dirty="0" smtClean="0">
              <a:latin typeface="Comic Sans MS" panose="030F0702030302020204" pitchFamily="66" charset="0"/>
            </a:endParaRPr>
          </a:p>
          <a:p>
            <a:pPr algn="just"/>
            <a:endParaRPr lang="es-MX" sz="1200" dirty="0">
              <a:latin typeface="Comic Sans MS" panose="030F0702030302020204" pitchFamily="66" charset="0"/>
            </a:endParaRPr>
          </a:p>
          <a:p>
            <a:pPr algn="ctr"/>
            <a:endParaRPr lang="es-MX" sz="1200" dirty="0">
              <a:solidFill>
                <a:schemeClr val="bg1"/>
              </a:solidFill>
              <a:latin typeface="Comic Sans MS" panose="030F0702030302020204" pitchFamily="66" charset="0"/>
            </a:endParaRPr>
          </a:p>
        </p:txBody>
      </p:sp>
      <p:sp>
        <p:nvSpPr>
          <p:cNvPr id="8" name="CuadroTexto 7">
            <a:extLst>
              <a:ext uri="{FF2B5EF4-FFF2-40B4-BE49-F238E27FC236}">
                <a16:creationId xmlns:a16="http://schemas.microsoft.com/office/drawing/2014/main" id="{8EA301CD-1810-4DA1-96E7-490B3EEE9E43}"/>
              </a:ext>
            </a:extLst>
          </p:cNvPr>
          <p:cNvSpPr txBox="1"/>
          <p:nvPr/>
        </p:nvSpPr>
        <p:spPr>
          <a:xfrm>
            <a:off x="4078056" y="581855"/>
            <a:ext cx="3568308" cy="830997"/>
          </a:xfrm>
          <a:prstGeom prst="rect">
            <a:avLst/>
          </a:prstGeom>
          <a:noFill/>
        </p:spPr>
        <p:txBody>
          <a:bodyPr wrap="square">
            <a:spAutoFit/>
          </a:bodyPr>
          <a:lstStyle/>
          <a:p>
            <a:pPr algn="just"/>
            <a:r>
              <a:rPr lang="es-MX" sz="1200" dirty="0">
                <a:latin typeface="Comic Sans MS" panose="030F0702030302020204" pitchFamily="66" charset="0"/>
              </a:rPr>
              <a:t>c</a:t>
            </a:r>
            <a:r>
              <a:rPr lang="es-MX" sz="1200" dirty="0" smtClean="0">
                <a:latin typeface="Comic Sans MS" panose="030F0702030302020204" pitchFamily="66" charset="0"/>
              </a:rPr>
              <a:t>omprendiendo mejor el uso </a:t>
            </a:r>
            <a:r>
              <a:rPr lang="es-MX" sz="1200" dirty="0">
                <a:latin typeface="Comic Sans MS" panose="030F0702030302020204" pitchFamily="66" charset="0"/>
              </a:rPr>
              <a:t>del </a:t>
            </a:r>
            <a:r>
              <a:rPr lang="es-MX" sz="1200" dirty="0" smtClean="0">
                <a:latin typeface="Comic Sans MS" panose="030F0702030302020204" pitchFamily="66" charset="0"/>
              </a:rPr>
              <a:t>lenguaje (</a:t>
            </a:r>
            <a:r>
              <a:rPr lang="es-MX" sz="1200" dirty="0">
                <a:latin typeface="Comic Sans MS" panose="030F0702030302020204" pitchFamily="66" charset="0"/>
              </a:rPr>
              <a:t>Guamán &amp; Orellana, 2020</a:t>
            </a:r>
            <a:r>
              <a:rPr lang="es-MX" sz="1200" dirty="0" smtClean="0">
                <a:latin typeface="Comic Sans MS" panose="030F0702030302020204" pitchFamily="66" charset="0"/>
              </a:rPr>
              <a:t>).</a:t>
            </a:r>
          </a:p>
          <a:p>
            <a:pPr algn="just"/>
            <a:endParaRPr lang="es-MX" sz="1200" dirty="0" smtClean="0">
              <a:latin typeface="Comic Sans MS" panose="030F0702030302020204" pitchFamily="66" charset="0"/>
            </a:endParaRPr>
          </a:p>
          <a:p>
            <a:pPr algn="just"/>
            <a:r>
              <a:rPr lang="es-MX" sz="1200" dirty="0" smtClean="0">
                <a:latin typeface="Comic Sans MS" panose="030F0702030302020204" pitchFamily="66" charset="0"/>
              </a:rPr>
              <a:t> </a:t>
            </a:r>
            <a:endParaRPr lang="es-MX" sz="1200" dirty="0">
              <a:latin typeface="Comic Sans MS" panose="030F0702030302020204" pitchFamily="66" charset="0"/>
            </a:endParaRPr>
          </a:p>
        </p:txBody>
      </p:sp>
    </p:spTree>
    <p:extLst>
      <p:ext uri="{BB962C8B-B14F-4D97-AF65-F5344CB8AC3E}">
        <p14:creationId xmlns:p14="http://schemas.microsoft.com/office/powerpoint/2010/main" val="808883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433342"/>
              <a:ext cx="777716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rPr>
                <a:t>Situación de Aprendizaje:  </a:t>
              </a:r>
              <a:r>
                <a:rPr kumimoji="0" lang="es-MX" sz="1800" b="1" i="0" u="none" strike="noStrike" kern="1200" cap="none" spc="0" normalizeH="0" baseline="0" noProof="0" dirty="0" smtClean="0">
                  <a:ln>
                    <a:noFill/>
                  </a:ln>
                  <a:solidFill>
                    <a:prstClr val="black"/>
                  </a:solidFill>
                  <a:effectLst/>
                  <a:uLnTx/>
                  <a:uFillTx/>
                  <a:latin typeface="Calibri" panose="020F0502020204030204"/>
                  <a:ea typeface="+mn-ea"/>
                  <a:cs typeface="+mn-cs"/>
                </a:rPr>
                <a:t>APRENDE EN CASA</a:t>
              </a:r>
              <a:endParaRPr kumimoji="0" lang="es-MX"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Lenguaje y</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comunicación</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Pensamiento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matemático</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Exploración del mundo natural y social</a:t>
                  </a:r>
                  <a:endPar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Artes</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Educación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Física</a:t>
                  </a:r>
                  <a:endParaRPr kumimoji="0" lang="es-MX" sz="18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Educación Socioemocional</a:t>
                  </a:r>
                  <a:endParaRPr kumimoji="0" lang="es-MX" sz="14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359"/>
                <a:ext cx="777716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La jornada de trabajo fue</a:t>
                </a:r>
                <a:r>
                  <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Regular</a:t>
                </a:r>
                <a:endParaRPr kumimoji="0" lang="es-MX"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Mala</a:t>
                </a:r>
                <a:endParaRPr kumimoji="0" lang="es-MX"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Logro de los aprendizajes esperados </a:t>
                </a: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Materiales educativos adecuados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Nivel de complejidad adecuado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Organización adecuada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Tiempo planeado correctamente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Actividades planeadas conforme a lo planeado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MX"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26811" y="3558005"/>
                <a:ext cx="4134570" cy="1277273"/>
              </a:xfrm>
              <a:prstGeom prst="rect">
                <a:avLst/>
              </a:prstGeom>
              <a:noFill/>
              <a:ln w="28575">
                <a:solidFill>
                  <a:srgbClr val="FF9999"/>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Observaciones</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Se</a:t>
                </a:r>
                <a:r>
                  <a:rPr kumimoji="0" lang="es-MX" sz="1100" b="0" i="0" u="none" strike="noStrike" kern="1200" cap="none" spc="0" normalizeH="0" noProof="0" dirty="0" smtClean="0">
                    <a:ln>
                      <a:noFill/>
                    </a:ln>
                    <a:solidFill>
                      <a:prstClr val="black"/>
                    </a:solidFill>
                    <a:effectLst/>
                    <a:uLnTx/>
                    <a:uFillTx/>
                    <a:latin typeface="Comic Sans MS" panose="030F0702030302020204" pitchFamily="66" charset="0"/>
                    <a:ea typeface="+mn-ea"/>
                    <a:cs typeface="+mn-cs"/>
                  </a:rPr>
                  <a:t> cumplieron los dos aprendizajes de los campos trabajados, para la realización de las actividades se usa solamente el cuaderno para plasmar sus tareas. </a:t>
                </a:r>
                <a:r>
                  <a:rPr lang="es-MX" sz="1100" dirty="0" smtClean="0">
                    <a:solidFill>
                      <a:prstClr val="black"/>
                    </a:solidFill>
                    <a:latin typeface="Comic Sans MS" panose="030F0702030302020204" pitchFamily="66" charset="0"/>
                  </a:rPr>
                  <a:t>El nivel de complejidad fue acorde a su edad, pues aunque aun no desarrollen completamente la habilidad de escribir, hicieron un gran esfuerzo por escribir un recado corto. </a:t>
                </a:r>
                <a:r>
                  <a:rPr kumimoji="0" lang="es-MX" sz="11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  </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Interés en las actividades</a:t>
                </a: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Participación de la manera esperada</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Adaptación a la organización establecida</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Todos   Algunos  Pocos   Ninguno</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Rescato los conocimientos previos</a:t>
              </a:r>
              <a:endParaRPr kumimoji="0" lang="es-MX"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Identifico y actúa conforme a las necesidades e intereses de los alumnos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Fomento la participación de todos los alumnos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Otorgo consignas claras</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Intervengo adecuadamente</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Si            No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8" y="8490421"/>
              <a:ext cx="3553735" cy="138499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Logros</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El</a:t>
              </a:r>
              <a:r>
                <a:rPr kumimoji="0" lang="es-MX" sz="1200" b="0" i="0" u="none" strike="noStrike" kern="1200" cap="none" spc="0" normalizeH="0" noProof="0" dirty="0" smtClean="0">
                  <a:ln>
                    <a:noFill/>
                  </a:ln>
                  <a:solidFill>
                    <a:prstClr val="black"/>
                  </a:solidFill>
                  <a:effectLst/>
                  <a:uLnTx/>
                  <a:uFillTx/>
                  <a:latin typeface="Comic Sans MS" panose="030F0702030302020204" pitchFamily="66" charset="0"/>
                  <a:ea typeface="+mn-ea"/>
                  <a:cs typeface="+mn-cs"/>
                </a:rPr>
                <a:t> pase de lista fue exitoso, los niños se motivaron y tomaron su asistencia emitiendo un audio mencionando algunas medidas sanitarios de covid 19. La motivación es muy importante para que los niños sigan trabajando a distancia, pues no es algo fácil</a:t>
              </a:r>
              <a:endPar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138499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Dificultades</a:t>
              </a:r>
            </a:p>
            <a:p>
              <a:pPr marL="171450" marR="0" lvl="0" indent="-171450"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solidFill>
                    <a:prstClr val="black"/>
                  </a:solidFill>
                  <a:latin typeface="Comic Sans MS" panose="030F0702030302020204" pitchFamily="66" charset="0"/>
                </a:rPr>
                <a:t>Se aplicó una actividad “interactiva” con el fin de relacionarnos y comunicarnos al mismo tiempo por medio de audios, pero solamente en un tiempo determinado, pues ese era uno de los propósitos principales de la actividad. Sin embargo, la organización no fue como la  </a:t>
              </a:r>
              <a:endParaRPr kumimoji="0" lang="es-MX" sz="1200"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pic>
        <p:nvPicPr>
          <p:cNvPr id="7" name="Imagen 6"/>
          <p:cNvPicPr>
            <a:picLocks noChangeAspect="1"/>
          </p:cNvPicPr>
          <p:nvPr/>
        </p:nvPicPr>
        <p:blipFill rotWithShape="1">
          <a:blip r:embed="rId8"/>
          <a:srcRect l="27213" t="6310" r="22622" b="36847"/>
          <a:stretch/>
        </p:blipFill>
        <p:spPr>
          <a:xfrm>
            <a:off x="479428" y="2019552"/>
            <a:ext cx="881849" cy="1052528"/>
          </a:xfrm>
          <a:prstGeom prst="rect">
            <a:avLst/>
          </a:prstGeom>
        </p:spPr>
      </p:pic>
      <p:pic>
        <p:nvPicPr>
          <p:cNvPr id="17" name="Imagen 16"/>
          <p:cNvPicPr>
            <a:picLocks noChangeAspect="1"/>
          </p:cNvPicPr>
          <p:nvPr/>
        </p:nvPicPr>
        <p:blipFill rotWithShape="1">
          <a:blip r:embed="rId8"/>
          <a:srcRect l="16434" t="11242" r="23154" b="31405"/>
          <a:stretch/>
        </p:blipFill>
        <p:spPr>
          <a:xfrm>
            <a:off x="3913418" y="2905060"/>
            <a:ext cx="836091" cy="752502"/>
          </a:xfrm>
          <a:prstGeom prst="rect">
            <a:avLst/>
          </a:prstGeom>
        </p:spPr>
      </p:pic>
      <p:pic>
        <p:nvPicPr>
          <p:cNvPr id="20" name="Imagen 19"/>
          <p:cNvPicPr>
            <a:picLocks noChangeAspect="1"/>
          </p:cNvPicPr>
          <p:nvPr/>
        </p:nvPicPr>
        <p:blipFill>
          <a:blip r:embed="rId8"/>
          <a:stretch>
            <a:fillRect/>
          </a:stretch>
        </p:blipFill>
        <p:spPr>
          <a:xfrm>
            <a:off x="1622951" y="527480"/>
            <a:ext cx="914479" cy="963251"/>
          </a:xfrm>
          <a:prstGeom prst="rect">
            <a:avLst/>
          </a:prstGeom>
        </p:spPr>
      </p:pic>
      <p:pic>
        <p:nvPicPr>
          <p:cNvPr id="157" name="Imagen 156"/>
          <p:cNvPicPr>
            <a:picLocks noChangeAspect="1"/>
          </p:cNvPicPr>
          <p:nvPr/>
        </p:nvPicPr>
        <p:blipFill rotWithShape="1">
          <a:blip r:embed="rId8"/>
          <a:srcRect l="16434" t="11242" r="23154" b="31405"/>
          <a:stretch/>
        </p:blipFill>
        <p:spPr>
          <a:xfrm>
            <a:off x="56530" y="3984060"/>
            <a:ext cx="359855" cy="359854"/>
          </a:xfrm>
          <a:prstGeom prst="rect">
            <a:avLst/>
          </a:prstGeom>
        </p:spPr>
      </p:pic>
      <p:pic>
        <p:nvPicPr>
          <p:cNvPr id="158" name="Imagen 157"/>
          <p:cNvPicPr>
            <a:picLocks noChangeAspect="1"/>
          </p:cNvPicPr>
          <p:nvPr/>
        </p:nvPicPr>
        <p:blipFill rotWithShape="1">
          <a:blip r:embed="rId8"/>
          <a:srcRect l="16434" t="11242" r="23154" b="31405"/>
          <a:stretch/>
        </p:blipFill>
        <p:spPr>
          <a:xfrm>
            <a:off x="56530" y="4402714"/>
            <a:ext cx="359855" cy="359854"/>
          </a:xfrm>
          <a:prstGeom prst="rect">
            <a:avLst/>
          </a:prstGeom>
        </p:spPr>
      </p:pic>
      <p:pic>
        <p:nvPicPr>
          <p:cNvPr id="159" name="Imagen 158"/>
          <p:cNvPicPr>
            <a:picLocks noChangeAspect="1"/>
          </p:cNvPicPr>
          <p:nvPr/>
        </p:nvPicPr>
        <p:blipFill rotWithShape="1">
          <a:blip r:embed="rId8"/>
          <a:srcRect l="16434" t="11242" r="23154" b="31405"/>
          <a:stretch/>
        </p:blipFill>
        <p:spPr>
          <a:xfrm>
            <a:off x="48967" y="4613767"/>
            <a:ext cx="359855" cy="359854"/>
          </a:xfrm>
          <a:prstGeom prst="rect">
            <a:avLst/>
          </a:prstGeom>
        </p:spPr>
      </p:pic>
      <p:pic>
        <p:nvPicPr>
          <p:cNvPr id="160" name="Imagen 159"/>
          <p:cNvPicPr>
            <a:picLocks noChangeAspect="1"/>
          </p:cNvPicPr>
          <p:nvPr/>
        </p:nvPicPr>
        <p:blipFill rotWithShape="1">
          <a:blip r:embed="rId8"/>
          <a:srcRect l="16434" t="11242" r="23154" b="31405"/>
          <a:stretch/>
        </p:blipFill>
        <p:spPr>
          <a:xfrm>
            <a:off x="56530" y="4798324"/>
            <a:ext cx="359855" cy="359854"/>
          </a:xfrm>
          <a:prstGeom prst="rect">
            <a:avLst/>
          </a:prstGeom>
        </p:spPr>
      </p:pic>
      <p:pic>
        <p:nvPicPr>
          <p:cNvPr id="162" name="Imagen 161"/>
          <p:cNvPicPr>
            <a:picLocks noChangeAspect="1"/>
          </p:cNvPicPr>
          <p:nvPr/>
        </p:nvPicPr>
        <p:blipFill rotWithShape="1">
          <a:blip r:embed="rId8"/>
          <a:srcRect l="16434" t="11242" r="23154" b="31405"/>
          <a:stretch/>
        </p:blipFill>
        <p:spPr>
          <a:xfrm>
            <a:off x="53200" y="4212884"/>
            <a:ext cx="359855" cy="359854"/>
          </a:xfrm>
          <a:prstGeom prst="rect">
            <a:avLst/>
          </a:prstGeom>
        </p:spPr>
      </p:pic>
      <p:pic>
        <p:nvPicPr>
          <p:cNvPr id="163" name="Imagen 162"/>
          <p:cNvPicPr>
            <a:picLocks noChangeAspect="1"/>
          </p:cNvPicPr>
          <p:nvPr/>
        </p:nvPicPr>
        <p:blipFill rotWithShape="1">
          <a:blip r:embed="rId8"/>
          <a:srcRect l="16434" t="11242" r="23154" b="31405"/>
          <a:stretch/>
        </p:blipFill>
        <p:spPr>
          <a:xfrm>
            <a:off x="4488498" y="6467335"/>
            <a:ext cx="359855" cy="359854"/>
          </a:xfrm>
          <a:prstGeom prst="rect">
            <a:avLst/>
          </a:prstGeom>
        </p:spPr>
      </p:pic>
      <p:pic>
        <p:nvPicPr>
          <p:cNvPr id="164" name="Imagen 163"/>
          <p:cNvPicPr>
            <a:picLocks noChangeAspect="1"/>
          </p:cNvPicPr>
          <p:nvPr/>
        </p:nvPicPr>
        <p:blipFill rotWithShape="1">
          <a:blip r:embed="rId8"/>
          <a:srcRect l="16434" t="11242" r="23154" b="31405"/>
          <a:stretch/>
        </p:blipFill>
        <p:spPr>
          <a:xfrm>
            <a:off x="4461904" y="6261262"/>
            <a:ext cx="359855" cy="359854"/>
          </a:xfrm>
          <a:prstGeom prst="rect">
            <a:avLst/>
          </a:prstGeom>
        </p:spPr>
      </p:pic>
      <p:pic>
        <p:nvPicPr>
          <p:cNvPr id="167" name="Imagen 166"/>
          <p:cNvPicPr>
            <a:picLocks noChangeAspect="1"/>
          </p:cNvPicPr>
          <p:nvPr/>
        </p:nvPicPr>
        <p:blipFill rotWithShape="1">
          <a:blip r:embed="rId8"/>
          <a:srcRect l="16434" t="11242" r="23154" b="31405"/>
          <a:stretch/>
        </p:blipFill>
        <p:spPr>
          <a:xfrm>
            <a:off x="5068417" y="6071569"/>
            <a:ext cx="359855" cy="359854"/>
          </a:xfrm>
          <a:prstGeom prst="rect">
            <a:avLst/>
          </a:prstGeom>
        </p:spPr>
      </p:pic>
      <p:pic>
        <p:nvPicPr>
          <p:cNvPr id="188" name="Imagen 187"/>
          <p:cNvPicPr>
            <a:picLocks noChangeAspect="1"/>
          </p:cNvPicPr>
          <p:nvPr/>
        </p:nvPicPr>
        <p:blipFill rotWithShape="1">
          <a:blip r:embed="rId8"/>
          <a:srcRect l="16434" t="11242" r="23154" b="31405"/>
          <a:stretch/>
        </p:blipFill>
        <p:spPr>
          <a:xfrm>
            <a:off x="4455906" y="5877129"/>
            <a:ext cx="359855" cy="359854"/>
          </a:xfrm>
          <a:prstGeom prst="rect">
            <a:avLst/>
          </a:prstGeom>
        </p:spPr>
      </p:pic>
      <p:pic>
        <p:nvPicPr>
          <p:cNvPr id="189" name="Imagen 188"/>
          <p:cNvPicPr>
            <a:picLocks noChangeAspect="1"/>
          </p:cNvPicPr>
          <p:nvPr/>
        </p:nvPicPr>
        <p:blipFill rotWithShape="1">
          <a:blip r:embed="rId8"/>
          <a:srcRect l="16434" t="11242" r="23154" b="31405"/>
          <a:stretch/>
        </p:blipFill>
        <p:spPr>
          <a:xfrm>
            <a:off x="6074868" y="7972597"/>
            <a:ext cx="359855" cy="359854"/>
          </a:xfrm>
          <a:prstGeom prst="rect">
            <a:avLst/>
          </a:prstGeom>
        </p:spPr>
      </p:pic>
      <p:pic>
        <p:nvPicPr>
          <p:cNvPr id="191" name="Imagen 190"/>
          <p:cNvPicPr>
            <a:picLocks noChangeAspect="1"/>
          </p:cNvPicPr>
          <p:nvPr/>
        </p:nvPicPr>
        <p:blipFill rotWithShape="1">
          <a:blip r:embed="rId8"/>
          <a:srcRect l="16434" t="11242" r="23154" b="31405"/>
          <a:stretch/>
        </p:blipFill>
        <p:spPr>
          <a:xfrm>
            <a:off x="6037519" y="7778989"/>
            <a:ext cx="359855" cy="359854"/>
          </a:xfrm>
          <a:prstGeom prst="rect">
            <a:avLst/>
          </a:prstGeom>
        </p:spPr>
      </p:pic>
      <p:pic>
        <p:nvPicPr>
          <p:cNvPr id="193" name="Imagen 192"/>
          <p:cNvPicPr>
            <a:picLocks noChangeAspect="1"/>
          </p:cNvPicPr>
          <p:nvPr/>
        </p:nvPicPr>
        <p:blipFill rotWithShape="1">
          <a:blip r:embed="rId8"/>
          <a:srcRect l="16434" t="11242" r="23154" b="31405"/>
          <a:stretch/>
        </p:blipFill>
        <p:spPr>
          <a:xfrm>
            <a:off x="6085818" y="7575190"/>
            <a:ext cx="359855" cy="359854"/>
          </a:xfrm>
          <a:prstGeom prst="rect">
            <a:avLst/>
          </a:prstGeom>
        </p:spPr>
      </p:pic>
      <p:pic>
        <p:nvPicPr>
          <p:cNvPr id="195" name="Imagen 194"/>
          <p:cNvPicPr>
            <a:picLocks noChangeAspect="1"/>
          </p:cNvPicPr>
          <p:nvPr/>
        </p:nvPicPr>
        <p:blipFill rotWithShape="1">
          <a:blip r:embed="rId8"/>
          <a:srcRect l="16434" t="11242" r="23154" b="31405"/>
          <a:stretch/>
        </p:blipFill>
        <p:spPr>
          <a:xfrm>
            <a:off x="6085818" y="7379919"/>
            <a:ext cx="359855" cy="359854"/>
          </a:xfrm>
          <a:prstGeom prst="rect">
            <a:avLst/>
          </a:prstGeom>
        </p:spPr>
      </p:pic>
      <p:pic>
        <p:nvPicPr>
          <p:cNvPr id="197" name="Imagen 196"/>
          <p:cNvPicPr>
            <a:picLocks noChangeAspect="1"/>
          </p:cNvPicPr>
          <p:nvPr/>
        </p:nvPicPr>
        <p:blipFill rotWithShape="1">
          <a:blip r:embed="rId8"/>
          <a:srcRect l="16434" t="11242" r="23154" b="31405"/>
          <a:stretch/>
        </p:blipFill>
        <p:spPr>
          <a:xfrm>
            <a:off x="6082229" y="7199805"/>
            <a:ext cx="359855" cy="359854"/>
          </a:xfrm>
          <a:prstGeom prst="rect">
            <a:avLst/>
          </a:prstGeom>
        </p:spPr>
      </p:pic>
      <p:pic>
        <p:nvPicPr>
          <p:cNvPr id="199" name="Imagen 198"/>
          <p:cNvPicPr>
            <a:picLocks noChangeAspect="1"/>
          </p:cNvPicPr>
          <p:nvPr/>
        </p:nvPicPr>
        <p:blipFill rotWithShape="1">
          <a:blip r:embed="rId8"/>
          <a:srcRect l="16434" t="11242" r="23154" b="31405"/>
          <a:stretch/>
        </p:blipFill>
        <p:spPr>
          <a:xfrm>
            <a:off x="6098950" y="8152524"/>
            <a:ext cx="359855" cy="359854"/>
          </a:xfrm>
          <a:prstGeom prst="rect">
            <a:avLst/>
          </a:prstGeom>
        </p:spPr>
      </p:pic>
      <p:sp>
        <p:nvSpPr>
          <p:cNvPr id="3" name="CuadroTexto 2"/>
          <p:cNvSpPr txBox="1"/>
          <p:nvPr/>
        </p:nvSpPr>
        <p:spPr>
          <a:xfrm>
            <a:off x="607328" y="192291"/>
            <a:ext cx="2460165"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smtClean="0">
                <a:ln>
                  <a:noFill/>
                </a:ln>
                <a:solidFill>
                  <a:prstClr val="black"/>
                </a:solidFill>
                <a:effectLst/>
                <a:uLnTx/>
                <a:uFillTx/>
                <a:latin typeface="Calibri" panose="020F0502020204030204"/>
                <a:ea typeface="+mn-ea"/>
                <a:cs typeface="+mn-cs"/>
              </a:rPr>
              <a:t>13     05       2021</a:t>
            </a:r>
            <a:endParaRPr kumimoji="0" lang="es-MX"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9" name="Imagen 8"/>
          <p:cNvPicPr>
            <a:picLocks noChangeAspect="1"/>
          </p:cNvPicPr>
          <p:nvPr/>
        </p:nvPicPr>
        <p:blipFill>
          <a:blip r:embed="rId9"/>
          <a:stretch>
            <a:fillRect/>
          </a:stretch>
        </p:blipFill>
        <p:spPr>
          <a:xfrm>
            <a:off x="38869" y="5014391"/>
            <a:ext cx="359695" cy="359695"/>
          </a:xfrm>
          <a:prstGeom prst="rect">
            <a:avLst/>
          </a:prstGeom>
        </p:spPr>
      </p:pic>
      <p:pic>
        <p:nvPicPr>
          <p:cNvPr id="14" name="Imagen 13"/>
          <p:cNvPicPr>
            <a:picLocks noChangeAspect="1"/>
          </p:cNvPicPr>
          <p:nvPr/>
        </p:nvPicPr>
        <p:blipFill>
          <a:blip r:embed="rId10"/>
          <a:stretch>
            <a:fillRect/>
          </a:stretch>
        </p:blipFill>
        <p:spPr>
          <a:xfrm>
            <a:off x="1658675" y="2016295"/>
            <a:ext cx="877900" cy="1054699"/>
          </a:xfrm>
          <a:prstGeom prst="rect">
            <a:avLst/>
          </a:prstGeom>
        </p:spPr>
      </p:pic>
    </p:spTree>
    <p:extLst>
      <p:ext uri="{BB962C8B-B14F-4D97-AF65-F5344CB8AC3E}">
        <p14:creationId xmlns:p14="http://schemas.microsoft.com/office/powerpoint/2010/main" val="2145589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86">
            <a:extLst>
              <a:ext uri="{FF2B5EF4-FFF2-40B4-BE49-F238E27FC236}">
                <a16:creationId xmlns:a16="http://schemas.microsoft.com/office/drawing/2014/main" id="{2C0AD05E-6371-492F-9992-C11F91DAC77B}"/>
              </a:ext>
            </a:extLst>
          </p:cNvPr>
          <p:cNvSpPr/>
          <p:nvPr/>
        </p:nvSpPr>
        <p:spPr>
          <a:xfrm>
            <a:off x="3947258" y="192075"/>
            <a:ext cx="3829905" cy="345450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esquinas redondeadas 186">
            <a:extLst>
              <a:ext uri="{FF2B5EF4-FFF2-40B4-BE49-F238E27FC236}">
                <a16:creationId xmlns:a16="http://schemas.microsoft.com/office/drawing/2014/main" id="{2C0AD05E-6371-492F-9992-C11F91DAC77B}"/>
              </a:ext>
            </a:extLst>
          </p:cNvPr>
          <p:cNvSpPr/>
          <p:nvPr/>
        </p:nvSpPr>
        <p:spPr>
          <a:xfrm>
            <a:off x="0" y="192075"/>
            <a:ext cx="3829905" cy="7473854"/>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a:extLst>
              <a:ext uri="{FF2B5EF4-FFF2-40B4-BE49-F238E27FC236}">
                <a16:creationId xmlns:a16="http://schemas.microsoft.com/office/drawing/2014/main" id="{325B8F71-AFA8-4D1C-8817-B3B06A563118}"/>
              </a:ext>
            </a:extLst>
          </p:cNvPr>
          <p:cNvSpPr txBox="1"/>
          <p:nvPr/>
        </p:nvSpPr>
        <p:spPr>
          <a:xfrm>
            <a:off x="187038" y="436015"/>
            <a:ext cx="3553735" cy="6186309"/>
          </a:xfrm>
          <a:prstGeom prst="rect">
            <a:avLst/>
          </a:prstGeom>
          <a:noFill/>
        </p:spPr>
        <p:txBody>
          <a:bodyPr wrap="square" rtlCol="0">
            <a:spAutoFit/>
          </a:bodyPr>
          <a:lstStyle/>
          <a:p>
            <a:pPr algn="just"/>
            <a:endParaRPr lang="es-MX" sz="1200" dirty="0" smtClean="0">
              <a:latin typeface="Comic Sans MS" panose="030F0702030302020204" pitchFamily="66" charset="0"/>
            </a:endParaRPr>
          </a:p>
          <a:p>
            <a:pPr marL="171450" indent="-171450" algn="just">
              <a:buFont typeface="Arial" panose="020B0604020202020204" pitchFamily="34" charset="0"/>
              <a:buChar char="•"/>
            </a:pPr>
            <a:r>
              <a:rPr lang="es-MX" sz="1200" dirty="0">
                <a:latin typeface="Comic Sans MS" panose="030F0702030302020204" pitchFamily="66" charset="0"/>
              </a:rPr>
              <a:t>y poco a poco se han ido </a:t>
            </a:r>
            <a:r>
              <a:rPr lang="es-MX" sz="1200" dirty="0" smtClean="0">
                <a:latin typeface="Comic Sans MS" panose="030F0702030302020204" pitchFamily="66" charset="0"/>
              </a:rPr>
              <a:t>acostumbrando en esta nueva modalidad. La motivación en el preescolar ayuda a que los educandos tengan un aprendizaje activo, participativo y </a:t>
            </a:r>
            <a:r>
              <a:rPr lang="es-MX" sz="1200" dirty="0">
                <a:latin typeface="Comic Sans MS" panose="030F0702030302020204" pitchFamily="66" charset="0"/>
              </a:rPr>
              <a:t>cooperativo </a:t>
            </a:r>
            <a:r>
              <a:rPr lang="es-MX" sz="1200" dirty="0" smtClean="0">
                <a:latin typeface="Comic Sans MS" panose="030F0702030302020204" pitchFamily="66" charset="0"/>
              </a:rPr>
              <a:t>(Poaquiza</a:t>
            </a:r>
            <a:r>
              <a:rPr lang="es-MX" sz="1200" dirty="0">
                <a:latin typeface="Comic Sans MS" panose="030F0702030302020204" pitchFamily="66" charset="0"/>
              </a:rPr>
              <a:t>, </a:t>
            </a:r>
            <a:r>
              <a:rPr lang="es-MX" sz="1200" dirty="0" smtClean="0">
                <a:latin typeface="Comic Sans MS" panose="030F0702030302020204" pitchFamily="66" charset="0"/>
              </a:rPr>
              <a:t>2021). </a:t>
            </a:r>
          </a:p>
          <a:p>
            <a:pPr marL="171450" indent="-171450" algn="just">
              <a:buFont typeface="Arial" panose="020B0604020202020204" pitchFamily="34" charset="0"/>
              <a:buChar char="•"/>
            </a:pPr>
            <a:r>
              <a:rPr lang="es-MX" sz="1200" dirty="0" smtClean="0">
                <a:latin typeface="Comic Sans MS" panose="030F0702030302020204" pitchFamily="66" charset="0"/>
              </a:rPr>
              <a:t>También se logró la motivación gracias a la maestra-</a:t>
            </a:r>
            <a:r>
              <a:rPr lang="es-MX" sz="1200" dirty="0" err="1" smtClean="0">
                <a:latin typeface="Comic Sans MS" panose="030F0702030302020204" pitchFamily="66" charset="0"/>
              </a:rPr>
              <a:t>prácticante</a:t>
            </a:r>
            <a:r>
              <a:rPr lang="es-MX" sz="1200" dirty="0" smtClean="0">
                <a:latin typeface="Comic Sans MS" panose="030F0702030302020204" pitchFamily="66" charset="0"/>
              </a:rPr>
              <a:t>, al darles la oportunidad del disfrute pleno, la creatividad y la curiosidad; además  se les brindó  un ambiente de seguridad al emitirles comentarios a cada uno por las tareas enviadas. </a:t>
            </a:r>
            <a:endParaRPr lang="es-MX" sz="1200" dirty="0">
              <a:latin typeface="Comic Sans MS" panose="030F0702030302020204" pitchFamily="66" charset="0"/>
            </a:endParaRPr>
          </a:p>
          <a:p>
            <a:pPr marL="171450" indent="-171450" algn="just">
              <a:buFont typeface="Arial" panose="020B0604020202020204" pitchFamily="34" charset="0"/>
              <a:buChar char="•"/>
            </a:pPr>
            <a:r>
              <a:rPr lang="es-MX" sz="1200" dirty="0" smtClean="0">
                <a:latin typeface="Comic Sans MS" panose="030F0702030302020204" pitchFamily="66" charset="0"/>
              </a:rPr>
              <a:t>Se aplicó una actividad de ubicación espacial, donde tendrían que dar las indicaciones y mencionar los lugares por los que el </a:t>
            </a:r>
            <a:r>
              <a:rPr lang="es-MX" sz="1200" dirty="0">
                <a:latin typeface="Comic Sans MS" panose="030F0702030302020204" pitchFamily="66" charset="0"/>
              </a:rPr>
              <a:t>niño de la imagen </a:t>
            </a:r>
            <a:r>
              <a:rPr lang="es-MX" sz="1200" dirty="0" smtClean="0">
                <a:latin typeface="Comic Sans MS" panose="030F0702030302020204" pitchFamily="66" charset="0"/>
              </a:rPr>
              <a:t>debía pasar para llegar hasta su escuela. Se logró que mencionaran correctamente las indicaciones y además por iniciativa propia, utilizaron la direccionalidad izquierda y derecha, y conforme a las orientaciones didácticas del libro de Aprendizajes Clave, la trayectoria implica usar la direccionalidad y la orientación, por eso es necesario incluir el uso de “derecha” e ”izquierda”, a pesar de que el dominio en preescolar resulte complejo pero poco a poco los niños lo irán comprendiendo e identificando. (SEP, 2017).</a:t>
            </a:r>
          </a:p>
          <a:p>
            <a:pPr marL="171450" indent="-171450" algn="just">
              <a:buFont typeface="Arial" panose="020B0604020202020204" pitchFamily="34" charset="0"/>
              <a:buChar char="•"/>
            </a:pPr>
            <a:r>
              <a:rPr lang="es-MX" sz="1200" dirty="0" smtClean="0">
                <a:latin typeface="Comic Sans MS" panose="030F0702030302020204" pitchFamily="66" charset="0"/>
              </a:rPr>
              <a:t>Los niños lograron escribir un recado corto e identificaron las partes que lo conforman. </a:t>
            </a:r>
          </a:p>
          <a:p>
            <a:pPr algn="just"/>
            <a:endParaRPr lang="es-MX" sz="1200" dirty="0">
              <a:latin typeface="Comic Sans MS" panose="030F0702030302020204" pitchFamily="66" charset="0"/>
            </a:endParaRPr>
          </a:p>
          <a:p>
            <a:pPr algn="ctr"/>
            <a:endParaRPr lang="es-MX" sz="1200" dirty="0">
              <a:solidFill>
                <a:schemeClr val="bg1"/>
              </a:solidFill>
              <a:latin typeface="Comic Sans MS" panose="030F0702030302020204" pitchFamily="66" charset="0"/>
            </a:endParaRPr>
          </a:p>
        </p:txBody>
      </p:sp>
      <p:sp>
        <p:nvSpPr>
          <p:cNvPr id="8" name="CuadroTexto 7">
            <a:extLst>
              <a:ext uri="{FF2B5EF4-FFF2-40B4-BE49-F238E27FC236}">
                <a16:creationId xmlns:a16="http://schemas.microsoft.com/office/drawing/2014/main" id="{8EA301CD-1810-4DA1-96E7-490B3EEE9E43}"/>
              </a:ext>
            </a:extLst>
          </p:cNvPr>
          <p:cNvSpPr txBox="1"/>
          <p:nvPr/>
        </p:nvSpPr>
        <p:spPr>
          <a:xfrm>
            <a:off x="4078056" y="581855"/>
            <a:ext cx="3568308" cy="2492990"/>
          </a:xfrm>
          <a:prstGeom prst="rect">
            <a:avLst/>
          </a:prstGeom>
          <a:noFill/>
        </p:spPr>
        <p:txBody>
          <a:bodyPr wrap="square">
            <a:spAutoFit/>
          </a:bodyPr>
          <a:lstStyle/>
          <a:p>
            <a:pPr marL="171450" indent="-171450" algn="just">
              <a:buFont typeface="Arial" panose="020B0604020202020204" pitchFamily="34" charset="0"/>
              <a:buChar char="•"/>
            </a:pPr>
            <a:r>
              <a:rPr lang="es-MX" sz="1200" dirty="0">
                <a:latin typeface="Comic Sans MS" panose="030F0702030302020204" pitchFamily="66" charset="0"/>
              </a:rPr>
              <a:t>t</a:t>
            </a:r>
            <a:r>
              <a:rPr lang="es-MX" sz="1200" dirty="0" smtClean="0">
                <a:latin typeface="Comic Sans MS" panose="030F0702030302020204" pitchFamily="66" charset="0"/>
              </a:rPr>
              <a:t>enía planeada. Después de que se dio por concluida la actividad, una alumna mandó un audio respondiendo a la actividad “interactiva”, esto debido a que muchos de los padres de familia no prestan la debida atención a las indicaciones que se dan en el grupo. </a:t>
            </a:r>
          </a:p>
          <a:p>
            <a:pPr marL="171450" indent="-171450" algn="just">
              <a:buFont typeface="Arial" panose="020B0604020202020204" pitchFamily="34" charset="0"/>
              <a:buChar char="•"/>
            </a:pPr>
            <a:r>
              <a:rPr lang="es-MX" sz="1200" dirty="0" smtClean="0">
                <a:latin typeface="Comic Sans MS" panose="030F0702030302020204" pitchFamily="66" charset="0"/>
              </a:rPr>
              <a:t>Esto causa dificultades, de organización, pues se van mezclando otras actividades con las tareas del día actual, causando confusiones. </a:t>
            </a:r>
          </a:p>
          <a:p>
            <a:pPr algn="just"/>
            <a:endParaRPr lang="es-MX" sz="1200" dirty="0" smtClean="0">
              <a:latin typeface="Comic Sans MS" panose="030F0702030302020204" pitchFamily="66" charset="0"/>
            </a:endParaRPr>
          </a:p>
          <a:p>
            <a:pPr algn="just"/>
            <a:r>
              <a:rPr lang="es-MX" sz="1200" dirty="0" smtClean="0">
                <a:latin typeface="Comic Sans MS" panose="030F0702030302020204" pitchFamily="66" charset="0"/>
              </a:rPr>
              <a:t> </a:t>
            </a:r>
            <a:endParaRPr lang="es-MX" sz="1200" dirty="0">
              <a:latin typeface="Comic Sans MS" panose="030F0702030302020204" pitchFamily="66" charset="0"/>
            </a:endParaRPr>
          </a:p>
        </p:txBody>
      </p:sp>
    </p:spTree>
    <p:extLst>
      <p:ext uri="{BB962C8B-B14F-4D97-AF65-F5344CB8AC3E}">
        <p14:creationId xmlns:p14="http://schemas.microsoft.com/office/powerpoint/2010/main" val="390026083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905</TotalTime>
  <Words>2841</Words>
  <Application>Microsoft Office PowerPoint</Application>
  <PresentationFormat>Personalizado</PresentationFormat>
  <Paragraphs>278</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Calibri</vt:lpstr>
      <vt:lpstr>Calibri Light</vt:lpstr>
      <vt:lpstr>Comic Sans MS</vt:lpstr>
      <vt:lpstr>Tema de Office</vt:lpstr>
      <vt:lpstr>Escuela Normal de Educación Preescolar ciclo escolar 2020 – 2021  </vt:lpstr>
      <vt:lpstr>ESCUELA NORMAL DE EDUCACIÓN PREESCOLAR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Referencias bibliográficas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HP</cp:lastModifiedBy>
  <cp:revision>58</cp:revision>
  <dcterms:created xsi:type="dcterms:W3CDTF">2020-11-09T23:20:30Z</dcterms:created>
  <dcterms:modified xsi:type="dcterms:W3CDTF">2021-05-15T04:00:55Z</dcterms:modified>
</cp:coreProperties>
</file>