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1" r:id="rId5"/>
    <p:sldId id="262" r:id="rId6"/>
    <p:sldId id="263" r:id="rId7"/>
    <p:sldId id="264"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79DCFF"/>
    <a:srgbClr val="FFFF66"/>
    <a:srgbClr val="FF9999"/>
    <a:srgbClr val="FF0000"/>
    <a:srgbClr val="CC990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249" autoAdjust="0"/>
  </p:normalViewPr>
  <p:slideViewPr>
    <p:cSldViewPr snapToGrid="0">
      <p:cViewPr>
        <p:scale>
          <a:sx n="50" d="100"/>
          <a:sy n="50" d="100"/>
        </p:scale>
        <p:origin x="216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20/05/2021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20/05/2021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20/05/2021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20/05/2021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20/05/2021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20/05/2021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u="sng" dirty="0"/>
                <a:t>Lo puedo hacer.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algn="ctr"/>
                <a:r>
                  <a:rPr lang="es-MX" sz="1200" u="sng" dirty="0">
                    <a:latin typeface="Comic Sans MS" panose="030F0702030302020204" pitchFamily="66" charset="0"/>
                  </a:rPr>
                  <a:t>La clase fue muy llamativa para los niños, respondieron a cada cuestionamiento, el material era llamativo y suficiente para favorecer el aprendizaje. </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306410" y="714322"/>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974B3F2B-BCFE-45B2-9394-9A040A5339D6}"/>
              </a:ext>
            </a:extLst>
          </p:cNvPr>
          <p:cNvSpPr/>
          <p:nvPr/>
        </p:nvSpPr>
        <p:spPr>
          <a:xfrm>
            <a:off x="6312967" y="2285730"/>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3034609" y="3041871"/>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645" y="4727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75047" y="5993317"/>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696" y="617275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765" y="6372049"/>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4595304" y="655273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6070" y="7485942"/>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dirty="0"/>
              <a:t>17</a:t>
            </a:r>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3943197" y="8761128"/>
            <a:ext cx="3550184" cy="617733"/>
          </a:xfrm>
          <a:prstGeom prst="rect">
            <a:avLst/>
          </a:prstGeom>
          <a:noFill/>
        </p:spPr>
        <p:txBody>
          <a:bodyPr wrap="square" rtlCol="0">
            <a:spAutoFit/>
          </a:bodyPr>
          <a:lstStyle/>
          <a:p>
            <a:pPr algn="ctr">
              <a:lnSpc>
                <a:spcPct val="150000"/>
              </a:lnSpc>
            </a:pPr>
            <a:r>
              <a:rPr lang="es-MX" sz="1200" dirty="0">
                <a:latin typeface="Comic Sans MS" panose="030F0702030302020204" pitchFamily="66" charset="0"/>
              </a:rPr>
              <a:t>Hubo solo cierta dificultad al momento de poner un video. </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31950" y="8654919"/>
            <a:ext cx="3550184" cy="892745"/>
          </a:xfrm>
          <a:prstGeom prst="rect">
            <a:avLst/>
          </a:prstGeom>
          <a:noFill/>
        </p:spPr>
        <p:txBody>
          <a:bodyPr wrap="square" rtlCol="0">
            <a:spAutoFit/>
          </a:bodyPr>
          <a:lstStyle/>
          <a:p>
            <a:pPr algn="ctr">
              <a:lnSpc>
                <a:spcPct val="150000"/>
              </a:lnSpc>
            </a:pPr>
            <a:r>
              <a:rPr lang="es-MX" sz="1200" dirty="0">
                <a:latin typeface="Comic Sans MS" panose="030F0702030302020204" pitchFamily="66" charset="0"/>
              </a:rPr>
              <a:t>Se logro que todos tomaran su videollamada, participaran, aprendieran e interactuaran aun mas. </a:t>
            </a:r>
          </a:p>
        </p:txBody>
      </p:sp>
      <p:sp>
        <p:nvSpPr>
          <p:cNvPr id="164" name="Signo de multiplicación 163">
            <a:extLst>
              <a:ext uri="{FF2B5EF4-FFF2-40B4-BE49-F238E27FC236}">
                <a16:creationId xmlns:a16="http://schemas.microsoft.com/office/drawing/2014/main" id="{32F186FA-F5F0-4AA6-A5DF-8FAAB24D33B0}"/>
              </a:ext>
            </a:extLst>
          </p:cNvPr>
          <p:cNvSpPr/>
          <p:nvPr/>
        </p:nvSpPr>
        <p:spPr>
          <a:xfrm>
            <a:off x="166339" y="453608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Signo de multiplicación 166">
            <a:extLst>
              <a:ext uri="{FF2B5EF4-FFF2-40B4-BE49-F238E27FC236}">
                <a16:creationId xmlns:a16="http://schemas.microsoft.com/office/drawing/2014/main" id="{CCCDA302-E28C-46B9-89C3-E151EB75ACB7}"/>
              </a:ext>
            </a:extLst>
          </p:cNvPr>
          <p:cNvSpPr/>
          <p:nvPr/>
        </p:nvSpPr>
        <p:spPr>
          <a:xfrm>
            <a:off x="166339" y="509774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A163060F-FFBA-4976-8586-6DE1ECCD9585}"/>
              </a:ext>
            </a:extLst>
          </p:cNvPr>
          <p:cNvSpPr/>
          <p:nvPr/>
        </p:nvSpPr>
        <p:spPr>
          <a:xfrm>
            <a:off x="164588" y="4346847"/>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D7DF9662-C6C6-47AA-8B85-59C6E54BDB97}"/>
              </a:ext>
            </a:extLst>
          </p:cNvPr>
          <p:cNvSpPr/>
          <p:nvPr/>
        </p:nvSpPr>
        <p:spPr>
          <a:xfrm>
            <a:off x="166339" y="4116177"/>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903511FA-039A-4872-B431-EB7DD56613A4}"/>
              </a:ext>
            </a:extLst>
          </p:cNvPr>
          <p:cNvSpPr/>
          <p:nvPr/>
        </p:nvSpPr>
        <p:spPr>
          <a:xfrm>
            <a:off x="6186070" y="7304449"/>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2" name="Signo de multiplicación 191">
            <a:extLst>
              <a:ext uri="{FF2B5EF4-FFF2-40B4-BE49-F238E27FC236}">
                <a16:creationId xmlns:a16="http://schemas.microsoft.com/office/drawing/2014/main" id="{0A848E8A-2CD0-45B9-A49E-CC2B17CA134C}"/>
              </a:ext>
            </a:extLst>
          </p:cNvPr>
          <p:cNvSpPr/>
          <p:nvPr/>
        </p:nvSpPr>
        <p:spPr>
          <a:xfrm>
            <a:off x="6168285" y="768504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C97C7297-49FB-4816-9FFB-F8132A242342}"/>
              </a:ext>
            </a:extLst>
          </p:cNvPr>
          <p:cNvSpPr/>
          <p:nvPr/>
        </p:nvSpPr>
        <p:spPr>
          <a:xfrm>
            <a:off x="6186070" y="8261662"/>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538AEBB-23E8-4FB0-B26A-B648EAFAFF8C}"/>
              </a:ext>
            </a:extLst>
          </p:cNvPr>
          <p:cNvSpPr txBox="1"/>
          <p:nvPr/>
        </p:nvSpPr>
        <p:spPr>
          <a:xfrm>
            <a:off x="240632" y="208547"/>
            <a:ext cx="7299157" cy="8202438"/>
          </a:xfrm>
          <a:prstGeom prst="rect">
            <a:avLst/>
          </a:prstGeom>
          <a:noFill/>
        </p:spPr>
        <p:txBody>
          <a:bodyPr wrap="square" rtlCol="0">
            <a:spAutoFit/>
          </a:bodyPr>
          <a:lstStyle/>
          <a:p>
            <a:pPr algn="ctr"/>
            <a:r>
              <a:rPr lang="es-MX" sz="4400" b="1" dirty="0">
                <a:latin typeface="Abadi" panose="020B0604020104020204" pitchFamily="34" charset="0"/>
              </a:rPr>
              <a:t>La rutinas en los niños </a:t>
            </a:r>
          </a:p>
          <a:p>
            <a:pPr algn="just">
              <a:lnSpc>
                <a:spcPct val="150000"/>
              </a:lnSpc>
            </a:pPr>
            <a:r>
              <a:rPr lang="es-ES" dirty="0">
                <a:latin typeface="Comic Sans MS" panose="030F0702030302020204" pitchFamily="66" charset="0"/>
              </a:rPr>
              <a:t>Todas las familias necesitan rutinas. Las rutinas ayudan a organizar la vida y a evitar a que se vuelva muy caótica. Los niños prosperan mejor cuando las rutinas son habituales, predecibles y constantes.</a:t>
            </a:r>
          </a:p>
          <a:p>
            <a:pPr algn="just">
              <a:lnSpc>
                <a:spcPct val="150000"/>
              </a:lnSpc>
            </a:pPr>
            <a:r>
              <a:rPr lang="es-ES" dirty="0">
                <a:latin typeface="Comic Sans MS" panose="030F0702030302020204" pitchFamily="66" charset="0"/>
              </a:rPr>
              <a:t>Uno de los retos más grandes de la familias es establecer rutinas cómodas y eficaces que mantengan un buen equilibrio entre el desorden y la confusión que pueden ocurrir si no se establecen, y entre la rigidez y el tedio que suelen sobrevenir cuando hay demasiada estructura y reglamentación: cuando no se le brindan a los niños opciones ni un poco de flexibilidad.</a:t>
            </a:r>
          </a:p>
          <a:p>
            <a:pPr algn="just">
              <a:lnSpc>
                <a:spcPct val="150000"/>
              </a:lnSpc>
            </a:pPr>
            <a:r>
              <a:rPr lang="es-ES" dirty="0">
                <a:latin typeface="Comic Sans MS" panose="030F0702030302020204" pitchFamily="66" charset="0"/>
              </a:rPr>
              <a:t>Los niños necesitan seguir una rutina para sentirse seguros y tranquilos en su ambiente. Esta rutina establece horarios, pero además los hábitos repetitivos ayudan a construir un equilibrio emocional que les proporciona un mecanismo importantísimo para su educación y para la construcción de su personalidad. La repetición de los actos cotidianos forman hábitos y la repetición de los hábitos forman virtudes, por eso son tan importantes, pero veámoslo con más detalles.</a:t>
            </a:r>
            <a:endParaRPr lang="es-MX" dirty="0">
              <a:latin typeface="Comic Sans MS" panose="030F0702030302020204" pitchFamily="66" charset="0"/>
            </a:endParaRPr>
          </a:p>
        </p:txBody>
      </p:sp>
    </p:spTree>
    <p:extLst>
      <p:ext uri="{BB962C8B-B14F-4D97-AF65-F5344CB8AC3E}">
        <p14:creationId xmlns:p14="http://schemas.microsoft.com/office/powerpoint/2010/main" val="2664800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86692" y="119198"/>
            <a:ext cx="8328072" cy="9807304"/>
            <a:chOff x="-185997" y="101667"/>
            <a:chExt cx="8328072"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t>Contaminación acústica.</a:t>
              </a:r>
            </a:p>
            <a:p>
              <a:r>
                <a:rPr lang="es-MX" u="sng" dirty="0"/>
                <a:t>¿Cuántos faltan para…?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185997" y="3692827"/>
              <a:ext cx="7991992" cy="1845869"/>
              <a:chOff x="-230470" y="3249935"/>
              <a:chExt cx="7991992" cy="1845869"/>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230470" y="3249935"/>
                <a:ext cx="7991992" cy="377690"/>
                <a:chOff x="-214830" y="1722414"/>
                <a:chExt cx="7991992" cy="377690"/>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214830" y="1722414"/>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830997"/>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lvl="1" algn="ctr"/>
                <a:r>
                  <a:rPr lang="es-MX" sz="1200" u="sng" dirty="0">
                    <a:latin typeface="Comic Sans MS" panose="030F0702030302020204" pitchFamily="66" charset="0"/>
                  </a:rPr>
                  <a:t>La actividad fue la adecuada para favorecer los aprendizajes de hoy, muy llamativa para ellos.</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873078" y="674957"/>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7" name="Signo de multiplicación 126">
            <a:extLst>
              <a:ext uri="{FF2B5EF4-FFF2-40B4-BE49-F238E27FC236}">
                <a16:creationId xmlns:a16="http://schemas.microsoft.com/office/drawing/2014/main" id="{974B3F2B-BCFE-45B2-9394-9A040A5339D6}"/>
              </a:ext>
            </a:extLst>
          </p:cNvPr>
          <p:cNvSpPr/>
          <p:nvPr/>
        </p:nvSpPr>
        <p:spPr>
          <a:xfrm>
            <a:off x="2770543" y="2267184"/>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4142370" y="3083113"/>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645" y="4727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88697" y="5991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697" y="6183275"/>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697" y="636394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5177615" y="656476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6070" y="730471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a:t>18</a:t>
            </a:r>
            <a:endParaRPr lang="es-MX" dirty="0"/>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4040286" y="8687696"/>
            <a:ext cx="3550184" cy="1107996"/>
          </a:xfrm>
          <a:prstGeom prst="rect">
            <a:avLst/>
          </a:prstGeom>
          <a:noFill/>
        </p:spPr>
        <p:txBody>
          <a:bodyPr wrap="square" rtlCol="0">
            <a:spAutoFit/>
          </a:bodyPr>
          <a:lstStyle/>
          <a:p>
            <a:pPr algn="just"/>
            <a:r>
              <a:rPr lang="es-MX" sz="1100" dirty="0"/>
              <a:t>Hubo cierta dificultad al compartir pantalla, por lo que me desespere un poco, un niño comenzó a llorar porque ya estaba cansado y me paralice un poco pero con su mama le mande una imagen de disculpa y buenas palabras para el alumno. Aun así al final de la clase también se logro ponerlo feliz.</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62491" y="8662067"/>
            <a:ext cx="3550184" cy="769441"/>
          </a:xfrm>
          <a:prstGeom prst="rect">
            <a:avLst/>
          </a:prstGeom>
          <a:noFill/>
        </p:spPr>
        <p:txBody>
          <a:bodyPr wrap="square" rtlCol="0">
            <a:spAutoFit/>
          </a:bodyPr>
          <a:lstStyle/>
          <a:p>
            <a:pPr algn="just"/>
            <a:r>
              <a:rPr lang="es-MX" sz="1100" dirty="0"/>
              <a:t>Se logro alcanzar los aprendizajes esperados, se fomento la buena comunicación además de un ambiente de seguridad para una mejor participación, la actividad ayudo a que fuera una clase dinámica. </a:t>
            </a:r>
          </a:p>
        </p:txBody>
      </p:sp>
      <p:sp>
        <p:nvSpPr>
          <p:cNvPr id="164" name="Signo de multiplicación 163">
            <a:extLst>
              <a:ext uri="{FF2B5EF4-FFF2-40B4-BE49-F238E27FC236}">
                <a16:creationId xmlns:a16="http://schemas.microsoft.com/office/drawing/2014/main" id="{C0BB9562-BC9A-4DE9-846A-069EE9A5B2BC}"/>
              </a:ext>
            </a:extLst>
          </p:cNvPr>
          <p:cNvSpPr/>
          <p:nvPr/>
        </p:nvSpPr>
        <p:spPr>
          <a:xfrm>
            <a:off x="1580446" y="2282096"/>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Signo de multiplicación 166">
            <a:extLst>
              <a:ext uri="{FF2B5EF4-FFF2-40B4-BE49-F238E27FC236}">
                <a16:creationId xmlns:a16="http://schemas.microsoft.com/office/drawing/2014/main" id="{7CF11362-3E90-4DA8-98FB-895AA8CC0C85}"/>
              </a:ext>
            </a:extLst>
          </p:cNvPr>
          <p:cNvSpPr/>
          <p:nvPr/>
        </p:nvSpPr>
        <p:spPr>
          <a:xfrm>
            <a:off x="166339" y="45304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74E42E98-0893-4E07-805F-BA13FA5329DA}"/>
              </a:ext>
            </a:extLst>
          </p:cNvPr>
          <p:cNvSpPr/>
          <p:nvPr/>
        </p:nvSpPr>
        <p:spPr>
          <a:xfrm>
            <a:off x="165198" y="50960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B6807718-453B-428F-BD78-0144BDCE040B}"/>
              </a:ext>
            </a:extLst>
          </p:cNvPr>
          <p:cNvSpPr/>
          <p:nvPr/>
        </p:nvSpPr>
        <p:spPr>
          <a:xfrm>
            <a:off x="160176" y="434627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F87EE6C0-EFF9-4ACF-9B76-87AF4621EFE6}"/>
              </a:ext>
            </a:extLst>
          </p:cNvPr>
          <p:cNvSpPr/>
          <p:nvPr/>
        </p:nvSpPr>
        <p:spPr>
          <a:xfrm>
            <a:off x="170757" y="411136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1AD846B5-0071-4F0C-B417-D531B7E6B860}"/>
              </a:ext>
            </a:extLst>
          </p:cNvPr>
          <p:cNvSpPr/>
          <p:nvPr/>
        </p:nvSpPr>
        <p:spPr>
          <a:xfrm>
            <a:off x="6897522" y="7467182"/>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Signo de multiplicación 194">
            <a:extLst>
              <a:ext uri="{FF2B5EF4-FFF2-40B4-BE49-F238E27FC236}">
                <a16:creationId xmlns:a16="http://schemas.microsoft.com/office/drawing/2014/main" id="{1BB32418-A97D-443C-B835-E9502E19800E}"/>
              </a:ext>
            </a:extLst>
          </p:cNvPr>
          <p:cNvSpPr/>
          <p:nvPr/>
        </p:nvSpPr>
        <p:spPr>
          <a:xfrm>
            <a:off x="6186069" y="768016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Signo de multiplicación 196">
            <a:extLst>
              <a:ext uri="{FF2B5EF4-FFF2-40B4-BE49-F238E27FC236}">
                <a16:creationId xmlns:a16="http://schemas.microsoft.com/office/drawing/2014/main" id="{7A7D47F5-BD0D-49C4-8CA3-A4997A5C1F67}"/>
              </a:ext>
            </a:extLst>
          </p:cNvPr>
          <p:cNvSpPr/>
          <p:nvPr/>
        </p:nvSpPr>
        <p:spPr>
          <a:xfrm>
            <a:off x="6177604" y="825582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655321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66"/>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D45BD1F-4083-4E44-B78C-561CA1FB067C}"/>
              </a:ext>
            </a:extLst>
          </p:cNvPr>
          <p:cNvSpPr txBox="1"/>
          <p:nvPr/>
        </p:nvSpPr>
        <p:spPr>
          <a:xfrm>
            <a:off x="288131" y="354449"/>
            <a:ext cx="7200900" cy="8679299"/>
          </a:xfrm>
          <a:prstGeom prst="rect">
            <a:avLst/>
          </a:prstGeom>
          <a:noFill/>
        </p:spPr>
        <p:txBody>
          <a:bodyPr wrap="square" rtlCol="0">
            <a:spAutoFit/>
          </a:bodyPr>
          <a:lstStyle/>
          <a:p>
            <a:pPr algn="ctr"/>
            <a:r>
              <a:rPr lang="es-MX" sz="2800" b="1" dirty="0">
                <a:latin typeface="Abadi" panose="020B0604020104020204" pitchFamily="34" charset="0"/>
              </a:rPr>
              <a:t>La educación ambiental en preescolar. </a:t>
            </a:r>
          </a:p>
          <a:p>
            <a:pPr algn="just"/>
            <a:r>
              <a:rPr lang="es-ES" dirty="0"/>
              <a:t>La educación ambiental es un proceso integral que más que proporcionar información sobre el entorno y su problemática, busca crear procesos de reflexión acerca de cómo nuestros hábitos y acciones diarias impactan de manera positiva o negativa el ambiente, derivando en la toma de responsabilidad y la consecuente acción.</a:t>
            </a:r>
          </a:p>
          <a:p>
            <a:pPr algn="just"/>
            <a:r>
              <a:rPr lang="es-ES" dirty="0"/>
              <a:t>Es un proceso que dura toda la vida, ya que vivimos en un mundo de constantes cambio y es necesario comenzar con esto desde temprana edad con el fin de hacerlo parte de la vida cotidiana de cada individuo. En los niños es recomendable que la educación ambiental se enfoque en el conocimiento de la naturaleza con experiencias vivenciales, en espacios naturales que los hagan sentir parte del medio en el que se desarrollan, creando empatía con los seres vivos que les rodean, despertando así el deseo de preservarlos.</a:t>
            </a:r>
          </a:p>
          <a:p>
            <a:pPr algn="just"/>
            <a:r>
              <a:rPr lang="es-ES" dirty="0"/>
              <a:t>Sin embargo, se ha hecho necesario que el proceso de interacción con la naturaleza, sea controlado, de manera que en el proceso de conocimiento y reflexión no pongamos en riesgo ni al  hábitat, ni a las personas que participan en la experiencia, especialmente cuando se trata de niños. Para esto, los acuarios, delfinarios o hábitats para nado con delfines, zoológicos y viveros, son herramientas educativas que nos proveen de experiencias de manera segura y proveen un acervo cultural invaluable al invertir una gran cantidad de recursos en labores de investigación que de otra manera sería muy difícil de lograr.</a:t>
            </a:r>
          </a:p>
          <a:p>
            <a:pPr algn="just"/>
            <a:r>
              <a:rPr lang="es-ES" dirty="0"/>
              <a:t>De acuerdo con la UNESCO, la educación ambiental para niños tiene los siguientes objetivos: </a:t>
            </a:r>
          </a:p>
          <a:p>
            <a:pPr algn="just"/>
            <a:r>
              <a:rPr lang="es-ES" dirty="0"/>
              <a:t>Crear conciencia en los pequeños de los problemas ambientales y mostrarse sensibles ante ellos.</a:t>
            </a:r>
          </a:p>
          <a:p>
            <a:pPr algn="just"/>
            <a:r>
              <a:rPr lang="es-ES" dirty="0"/>
              <a:t>Fomentar el interés en la participación y mejora del medio ambiente.</a:t>
            </a:r>
          </a:p>
          <a:p>
            <a:pPr algn="just"/>
            <a:r>
              <a:rPr lang="es-ES" dirty="0"/>
              <a:t>Desarrollar la capacidad de los pequeños de informarse acerca de cosas que no saben del medio de les rodea.</a:t>
            </a:r>
          </a:p>
        </p:txBody>
      </p:sp>
    </p:spTree>
    <p:extLst>
      <p:ext uri="{BB962C8B-B14F-4D97-AF65-F5344CB8AC3E}">
        <p14:creationId xmlns:p14="http://schemas.microsoft.com/office/powerpoint/2010/main" val="2001473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86692" y="119198"/>
            <a:ext cx="8328072" cy="9807304"/>
            <a:chOff x="-185997" y="101667"/>
            <a:chExt cx="8328072"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u="sng" dirty="0"/>
                <a:t>Recitamos poemas.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185997" y="3692827"/>
              <a:ext cx="7991992" cy="1845869"/>
              <a:chOff x="-230470" y="3249935"/>
              <a:chExt cx="7991992" cy="1845869"/>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230470" y="3249935"/>
                <a:ext cx="7991992" cy="377690"/>
                <a:chOff x="-214830" y="1722414"/>
                <a:chExt cx="7991992" cy="377690"/>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214830" y="1722414"/>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lvl="1" algn="ctr"/>
                <a:r>
                  <a:rPr lang="es-MX" sz="1200" u="sng" dirty="0">
                    <a:latin typeface="Comic Sans MS" panose="030F0702030302020204" pitchFamily="66" charset="0"/>
                  </a:rPr>
                  <a:t>La actividad fue muy entretenida para los niños, se logro el objetivo de comprender lo que es un poema y además recitar uno.</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873078" y="674957"/>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3092984" y="3084825"/>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818" y="475173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88002" y="599239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002" y="619575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002" y="641122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4588002" y="6576695"/>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5375" y="7316307"/>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a:t>18</a:t>
            </a:r>
            <a:endParaRPr lang="es-MX" dirty="0"/>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3999776" y="8769008"/>
            <a:ext cx="3550184" cy="430887"/>
          </a:xfrm>
          <a:prstGeom prst="rect">
            <a:avLst/>
          </a:prstGeom>
          <a:noFill/>
        </p:spPr>
        <p:txBody>
          <a:bodyPr wrap="square" rtlCol="0">
            <a:spAutoFit/>
          </a:bodyPr>
          <a:lstStyle/>
          <a:p>
            <a:pPr algn="just"/>
            <a:r>
              <a:rPr lang="es-MX" sz="1100" dirty="0"/>
              <a:t>Se considera que este día no hubo dificultades en ningún aspecto. </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62491" y="8662067"/>
            <a:ext cx="3550184" cy="600164"/>
          </a:xfrm>
          <a:prstGeom prst="rect">
            <a:avLst/>
          </a:prstGeom>
          <a:noFill/>
        </p:spPr>
        <p:txBody>
          <a:bodyPr wrap="square" rtlCol="0">
            <a:spAutoFit/>
          </a:bodyPr>
          <a:lstStyle/>
          <a:p>
            <a:pPr algn="just"/>
            <a:r>
              <a:rPr lang="es-MX" sz="1100" dirty="0"/>
              <a:t>Se mejoro el lenguaje de los niños con ayuda del poema, comprendieron lo que quería decir su respectivo poema y además se logro mucha mas seguridad en los niños.</a:t>
            </a:r>
          </a:p>
        </p:txBody>
      </p:sp>
      <p:sp>
        <p:nvSpPr>
          <p:cNvPr id="164" name="Signo de multiplicación 163">
            <a:extLst>
              <a:ext uri="{FF2B5EF4-FFF2-40B4-BE49-F238E27FC236}">
                <a16:creationId xmlns:a16="http://schemas.microsoft.com/office/drawing/2014/main" id="{C0BB9562-BC9A-4DE9-846A-069EE9A5B2BC}"/>
              </a:ext>
            </a:extLst>
          </p:cNvPr>
          <p:cNvSpPr/>
          <p:nvPr/>
        </p:nvSpPr>
        <p:spPr>
          <a:xfrm>
            <a:off x="334847" y="2301379"/>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Signo de multiplicación 166">
            <a:extLst>
              <a:ext uri="{FF2B5EF4-FFF2-40B4-BE49-F238E27FC236}">
                <a16:creationId xmlns:a16="http://schemas.microsoft.com/office/drawing/2014/main" id="{7CF11362-3E90-4DA8-98FB-895AA8CC0C85}"/>
              </a:ext>
            </a:extLst>
          </p:cNvPr>
          <p:cNvSpPr/>
          <p:nvPr/>
        </p:nvSpPr>
        <p:spPr>
          <a:xfrm>
            <a:off x="166339" y="45304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74E42E98-0893-4E07-805F-BA13FA5329DA}"/>
              </a:ext>
            </a:extLst>
          </p:cNvPr>
          <p:cNvSpPr/>
          <p:nvPr/>
        </p:nvSpPr>
        <p:spPr>
          <a:xfrm>
            <a:off x="165643" y="5107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B6807718-453B-428F-BD78-0144BDCE040B}"/>
              </a:ext>
            </a:extLst>
          </p:cNvPr>
          <p:cNvSpPr/>
          <p:nvPr/>
        </p:nvSpPr>
        <p:spPr>
          <a:xfrm>
            <a:off x="160176" y="434627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F87EE6C0-EFF9-4ACF-9B76-87AF4621EFE6}"/>
              </a:ext>
            </a:extLst>
          </p:cNvPr>
          <p:cNvSpPr/>
          <p:nvPr/>
        </p:nvSpPr>
        <p:spPr>
          <a:xfrm>
            <a:off x="170757" y="411136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1AD846B5-0071-4F0C-B417-D531B7E6B860}"/>
              </a:ext>
            </a:extLst>
          </p:cNvPr>
          <p:cNvSpPr/>
          <p:nvPr/>
        </p:nvSpPr>
        <p:spPr>
          <a:xfrm>
            <a:off x="6177603" y="750433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Signo de multiplicación 194">
            <a:extLst>
              <a:ext uri="{FF2B5EF4-FFF2-40B4-BE49-F238E27FC236}">
                <a16:creationId xmlns:a16="http://schemas.microsoft.com/office/drawing/2014/main" id="{1BB32418-A97D-443C-B835-E9502E19800E}"/>
              </a:ext>
            </a:extLst>
          </p:cNvPr>
          <p:cNvSpPr/>
          <p:nvPr/>
        </p:nvSpPr>
        <p:spPr>
          <a:xfrm>
            <a:off x="6170839" y="7705352"/>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Signo de multiplicación 196">
            <a:extLst>
              <a:ext uri="{FF2B5EF4-FFF2-40B4-BE49-F238E27FC236}">
                <a16:creationId xmlns:a16="http://schemas.microsoft.com/office/drawing/2014/main" id="{7A7D47F5-BD0D-49C4-8CA3-A4997A5C1F67}"/>
              </a:ext>
            </a:extLst>
          </p:cNvPr>
          <p:cNvSpPr/>
          <p:nvPr/>
        </p:nvSpPr>
        <p:spPr>
          <a:xfrm>
            <a:off x="6177603" y="8281682"/>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86194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79DCFF"/>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5A372C2-092C-4F3E-8383-CA6D9082308D}"/>
              </a:ext>
            </a:extLst>
          </p:cNvPr>
          <p:cNvSpPr txBox="1"/>
          <p:nvPr/>
        </p:nvSpPr>
        <p:spPr>
          <a:xfrm>
            <a:off x="285750" y="381000"/>
            <a:ext cx="7143750" cy="8710270"/>
          </a:xfrm>
          <a:prstGeom prst="rect">
            <a:avLst/>
          </a:prstGeom>
          <a:noFill/>
        </p:spPr>
        <p:txBody>
          <a:bodyPr wrap="square" rtlCol="0">
            <a:spAutoFit/>
          </a:bodyPr>
          <a:lstStyle/>
          <a:p>
            <a:pPr algn="ctr"/>
            <a:r>
              <a:rPr lang="es-MX" sz="3600" b="1" dirty="0">
                <a:latin typeface="Abadi" panose="020B0604020104020204" pitchFamily="34" charset="0"/>
              </a:rPr>
              <a:t>La poesía en el preescolar </a:t>
            </a:r>
          </a:p>
          <a:p>
            <a:endParaRPr lang="es-MX" dirty="0"/>
          </a:p>
          <a:p>
            <a:pPr algn="just">
              <a:lnSpc>
                <a:spcPct val="150000"/>
              </a:lnSpc>
            </a:pPr>
            <a:r>
              <a:rPr lang="es-ES" dirty="0">
                <a:latin typeface="Comic Sans MS" panose="030F0702030302020204" pitchFamily="66" charset="0"/>
              </a:rPr>
              <a:t>Muchos niños prefieren los clásicos cuentos infantiles pero la poesía también es una excelente herramienta para estimular el aprendizaje, mejorar el vocabulario y fortalecer los vínculos afectivos. De hecho, la poesía infantil es mucho más que un entretenimiento, es un recurso educativo que estimula el desarrollo emocional, cognitivo y comunicativo, a la vez que potencia la adquisición de nuevos conocimientos y valores estéticos.</a:t>
            </a:r>
          </a:p>
          <a:p>
            <a:pPr algn="just">
              <a:lnSpc>
                <a:spcPct val="150000"/>
              </a:lnSpc>
            </a:pPr>
            <a:r>
              <a:rPr lang="es-ES" dirty="0">
                <a:latin typeface="Comic Sans MS" panose="030F0702030302020204" pitchFamily="66" charset="0"/>
              </a:rPr>
              <a:t>Se ha podido apreciar que, en comparación con los niños que crecen escuchando solo cuentos infantiles, aquellos que disfrutan de la poesía desarrollan mejores habilidades lingüísticas y cognitivas y tienen una expresión corporal más espontánea. Sin embargo, estas no son las únicas ventajas de la poesía para los niños, hay muchas más.</a:t>
            </a:r>
          </a:p>
          <a:p>
            <a:pPr algn="just">
              <a:lnSpc>
                <a:spcPct val="150000"/>
              </a:lnSpc>
            </a:pPr>
            <a:r>
              <a:rPr lang="es-ES" dirty="0">
                <a:latin typeface="Comic Sans MS" panose="030F0702030302020204" pitchFamily="66" charset="0"/>
              </a:rPr>
              <a:t>Muchos padres piensan que la poesía es simplemente una forma de expresión más bonita pero en realidad es mucho más que eso. La poesía también es estética, ritmo, creatividad, imaginación y conocimiento. La poesía no solo entretiene a los niños sino que estimula su desarrollo. </a:t>
            </a:r>
            <a:endParaRPr lang="es-MX" dirty="0">
              <a:latin typeface="Comic Sans MS" panose="030F0702030302020204" pitchFamily="66" charset="0"/>
            </a:endParaRPr>
          </a:p>
        </p:txBody>
      </p:sp>
    </p:spTree>
    <p:extLst>
      <p:ext uri="{BB962C8B-B14F-4D97-AF65-F5344CB8AC3E}">
        <p14:creationId xmlns:p14="http://schemas.microsoft.com/office/powerpoint/2010/main" val="3788718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186692" y="119198"/>
            <a:ext cx="8328072" cy="9807304"/>
            <a:chOff x="-185997" y="101667"/>
            <a:chExt cx="8328072"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a:t>
              </a:r>
              <a:r>
                <a:rPr lang="es-MX" u="sng" dirty="0"/>
                <a:t>Escribo mi nombre. </a:t>
              </a:r>
              <a:endParaRPr lang="es-MX" dirty="0"/>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185997" y="3692827"/>
              <a:ext cx="7991992" cy="1845869"/>
              <a:chOff x="-230470" y="3249935"/>
              <a:chExt cx="7991992" cy="1845869"/>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230470" y="3249935"/>
                <a:ext cx="7991992" cy="377690"/>
                <a:chOff x="-214830" y="1722414"/>
                <a:chExt cx="7991992" cy="377690"/>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214830" y="1722414"/>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015663"/>
              </a:xfrm>
              <a:prstGeom prst="rect">
                <a:avLst/>
              </a:prstGeom>
              <a:noFill/>
            </p:spPr>
            <p:txBody>
              <a:bodyPr wrap="square" rtlCol="0">
                <a:spAutoFit/>
              </a:bodyPr>
              <a:lstStyle/>
              <a:p>
                <a:pPr algn="ctr"/>
                <a:endParaRPr lang="es-MX" sz="1200" dirty="0">
                  <a:latin typeface="Comic Sans MS" panose="030F0702030302020204" pitchFamily="66" charset="0"/>
                </a:endParaRPr>
              </a:p>
              <a:p>
                <a:pPr algn="ctr"/>
                <a:r>
                  <a:rPr lang="es-MX" sz="1200" dirty="0">
                    <a:latin typeface="Comic Sans MS" panose="030F0702030302020204" pitchFamily="66" charset="0"/>
                  </a:rPr>
                  <a:t>Observaciones</a:t>
                </a:r>
              </a:p>
              <a:p>
                <a:pPr lvl="1" algn="ctr"/>
                <a:r>
                  <a:rPr lang="es-MX" sz="1200" u="sng" dirty="0">
                    <a:latin typeface="Comic Sans MS" panose="030F0702030302020204" pitchFamily="66" charset="0"/>
                  </a:rPr>
                  <a:t>La actividad logro el fomento de los aprendizajes, todos se mostraron interesados y entretenidos.</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Signo de multiplicación 2">
            <a:extLst>
              <a:ext uri="{FF2B5EF4-FFF2-40B4-BE49-F238E27FC236}">
                <a16:creationId xmlns:a16="http://schemas.microsoft.com/office/drawing/2014/main" id="{4A5728CB-1DEC-4FF4-87A3-412849658FA3}"/>
              </a:ext>
            </a:extLst>
          </p:cNvPr>
          <p:cNvSpPr/>
          <p:nvPr/>
        </p:nvSpPr>
        <p:spPr>
          <a:xfrm>
            <a:off x="873078" y="674957"/>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9" name="Signo de multiplicación 128">
            <a:extLst>
              <a:ext uri="{FF2B5EF4-FFF2-40B4-BE49-F238E27FC236}">
                <a16:creationId xmlns:a16="http://schemas.microsoft.com/office/drawing/2014/main" id="{F403DCC5-E991-4729-91E7-DB754491E8F6}"/>
              </a:ext>
            </a:extLst>
          </p:cNvPr>
          <p:cNvSpPr/>
          <p:nvPr/>
        </p:nvSpPr>
        <p:spPr>
          <a:xfrm>
            <a:off x="3092984" y="3084825"/>
            <a:ext cx="497393" cy="468457"/>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Signo de multiplicación 6">
            <a:extLst>
              <a:ext uri="{FF2B5EF4-FFF2-40B4-BE49-F238E27FC236}">
                <a16:creationId xmlns:a16="http://schemas.microsoft.com/office/drawing/2014/main" id="{0CE64F04-D909-4BE9-9D31-96D2E8840ECD}"/>
              </a:ext>
            </a:extLst>
          </p:cNvPr>
          <p:cNvSpPr/>
          <p:nvPr/>
        </p:nvSpPr>
        <p:spPr>
          <a:xfrm>
            <a:off x="158818" y="475173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1" name="Signo de multiplicación 130">
            <a:extLst>
              <a:ext uri="{FF2B5EF4-FFF2-40B4-BE49-F238E27FC236}">
                <a16:creationId xmlns:a16="http://schemas.microsoft.com/office/drawing/2014/main" id="{F52BA9EA-3A8C-458E-804E-3EB5232D1164}"/>
              </a:ext>
            </a:extLst>
          </p:cNvPr>
          <p:cNvSpPr/>
          <p:nvPr/>
        </p:nvSpPr>
        <p:spPr>
          <a:xfrm>
            <a:off x="166339" y="49073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3" name="Signo de multiplicación 132">
            <a:extLst>
              <a:ext uri="{FF2B5EF4-FFF2-40B4-BE49-F238E27FC236}">
                <a16:creationId xmlns:a16="http://schemas.microsoft.com/office/drawing/2014/main" id="{99F305C6-6797-4691-8465-559F1BB899DB}"/>
              </a:ext>
            </a:extLst>
          </p:cNvPr>
          <p:cNvSpPr/>
          <p:nvPr/>
        </p:nvSpPr>
        <p:spPr>
          <a:xfrm>
            <a:off x="4588002" y="599239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4" name="Signo de multiplicación 133">
            <a:extLst>
              <a:ext uri="{FF2B5EF4-FFF2-40B4-BE49-F238E27FC236}">
                <a16:creationId xmlns:a16="http://schemas.microsoft.com/office/drawing/2014/main" id="{35FA39A7-68F9-4841-9CEA-CBF3A4580A2D}"/>
              </a:ext>
            </a:extLst>
          </p:cNvPr>
          <p:cNvSpPr/>
          <p:nvPr/>
        </p:nvSpPr>
        <p:spPr>
          <a:xfrm>
            <a:off x="4588002" y="619575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4" name="Signo de multiplicación 153">
            <a:extLst>
              <a:ext uri="{FF2B5EF4-FFF2-40B4-BE49-F238E27FC236}">
                <a16:creationId xmlns:a16="http://schemas.microsoft.com/office/drawing/2014/main" id="{99E577CD-A86E-4119-9173-BB1C7CFDFE5B}"/>
              </a:ext>
            </a:extLst>
          </p:cNvPr>
          <p:cNvSpPr/>
          <p:nvPr/>
        </p:nvSpPr>
        <p:spPr>
          <a:xfrm>
            <a:off x="4588002" y="6411228"/>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6" name="Signo de multiplicación 155">
            <a:extLst>
              <a:ext uri="{FF2B5EF4-FFF2-40B4-BE49-F238E27FC236}">
                <a16:creationId xmlns:a16="http://schemas.microsoft.com/office/drawing/2014/main" id="{A3E7D3B1-5944-48C3-A40D-8DD1AF61071D}"/>
              </a:ext>
            </a:extLst>
          </p:cNvPr>
          <p:cNvSpPr/>
          <p:nvPr/>
        </p:nvSpPr>
        <p:spPr>
          <a:xfrm>
            <a:off x="4588002" y="6576695"/>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7" name="Signo de multiplicación 156">
            <a:extLst>
              <a:ext uri="{FF2B5EF4-FFF2-40B4-BE49-F238E27FC236}">
                <a16:creationId xmlns:a16="http://schemas.microsoft.com/office/drawing/2014/main" id="{9BB64AD5-F3CB-4556-9838-03E6CFD8C7FB}"/>
              </a:ext>
            </a:extLst>
          </p:cNvPr>
          <p:cNvSpPr/>
          <p:nvPr/>
        </p:nvSpPr>
        <p:spPr>
          <a:xfrm>
            <a:off x="6185375" y="7316307"/>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8" name="Signo de multiplicación 157">
            <a:extLst>
              <a:ext uri="{FF2B5EF4-FFF2-40B4-BE49-F238E27FC236}">
                <a16:creationId xmlns:a16="http://schemas.microsoft.com/office/drawing/2014/main" id="{B81E1A89-B89C-4931-88A9-F72F970EF2B6}"/>
              </a:ext>
            </a:extLst>
          </p:cNvPr>
          <p:cNvSpPr/>
          <p:nvPr/>
        </p:nvSpPr>
        <p:spPr>
          <a:xfrm>
            <a:off x="6177604" y="7888216"/>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9" name="Signo de multiplicación 158">
            <a:extLst>
              <a:ext uri="{FF2B5EF4-FFF2-40B4-BE49-F238E27FC236}">
                <a16:creationId xmlns:a16="http://schemas.microsoft.com/office/drawing/2014/main" id="{A1675C97-2455-4251-BFD6-D8EBCB46FB27}"/>
              </a:ext>
            </a:extLst>
          </p:cNvPr>
          <p:cNvSpPr/>
          <p:nvPr/>
        </p:nvSpPr>
        <p:spPr>
          <a:xfrm>
            <a:off x="6186070" y="8089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a:extLst>
              <a:ext uri="{FF2B5EF4-FFF2-40B4-BE49-F238E27FC236}">
                <a16:creationId xmlns:a16="http://schemas.microsoft.com/office/drawing/2014/main" id="{3A8EA786-593C-4A83-AE16-49751FC0F1FA}"/>
              </a:ext>
            </a:extLst>
          </p:cNvPr>
          <p:cNvSpPr txBox="1"/>
          <p:nvPr/>
        </p:nvSpPr>
        <p:spPr>
          <a:xfrm>
            <a:off x="624467" y="247311"/>
            <a:ext cx="602959" cy="369332"/>
          </a:xfrm>
          <a:prstGeom prst="rect">
            <a:avLst/>
          </a:prstGeom>
          <a:noFill/>
          <a:ln>
            <a:noFill/>
          </a:ln>
        </p:spPr>
        <p:txBody>
          <a:bodyPr wrap="square" rtlCol="0">
            <a:spAutoFit/>
          </a:bodyPr>
          <a:lstStyle/>
          <a:p>
            <a:r>
              <a:rPr lang="es-MX"/>
              <a:t>18</a:t>
            </a:r>
            <a:endParaRPr lang="es-MX" dirty="0"/>
          </a:p>
        </p:txBody>
      </p:sp>
      <p:sp>
        <p:nvSpPr>
          <p:cNvPr id="160" name="CuadroTexto 159">
            <a:extLst>
              <a:ext uri="{FF2B5EF4-FFF2-40B4-BE49-F238E27FC236}">
                <a16:creationId xmlns:a16="http://schemas.microsoft.com/office/drawing/2014/main" id="{3F89C2D2-2392-4993-8B65-DBCFE8EA94B1}"/>
              </a:ext>
            </a:extLst>
          </p:cNvPr>
          <p:cNvSpPr txBox="1"/>
          <p:nvPr/>
        </p:nvSpPr>
        <p:spPr>
          <a:xfrm>
            <a:off x="1421207" y="238448"/>
            <a:ext cx="602959" cy="369332"/>
          </a:xfrm>
          <a:prstGeom prst="rect">
            <a:avLst/>
          </a:prstGeom>
          <a:noFill/>
          <a:ln>
            <a:noFill/>
          </a:ln>
        </p:spPr>
        <p:txBody>
          <a:bodyPr wrap="square" rtlCol="0">
            <a:spAutoFit/>
          </a:bodyPr>
          <a:lstStyle/>
          <a:p>
            <a:r>
              <a:rPr lang="es-MX" dirty="0"/>
              <a:t>05</a:t>
            </a:r>
          </a:p>
        </p:txBody>
      </p:sp>
      <p:sp>
        <p:nvSpPr>
          <p:cNvPr id="162" name="CuadroTexto 161">
            <a:extLst>
              <a:ext uri="{FF2B5EF4-FFF2-40B4-BE49-F238E27FC236}">
                <a16:creationId xmlns:a16="http://schemas.microsoft.com/office/drawing/2014/main" id="{457EF82C-A605-4429-B413-D6AA52F67410}"/>
              </a:ext>
            </a:extLst>
          </p:cNvPr>
          <p:cNvSpPr txBox="1"/>
          <p:nvPr/>
        </p:nvSpPr>
        <p:spPr>
          <a:xfrm>
            <a:off x="2059982" y="249629"/>
            <a:ext cx="710851" cy="369332"/>
          </a:xfrm>
          <a:prstGeom prst="rect">
            <a:avLst/>
          </a:prstGeom>
          <a:noFill/>
          <a:ln>
            <a:noFill/>
          </a:ln>
        </p:spPr>
        <p:txBody>
          <a:bodyPr wrap="square" rtlCol="0">
            <a:spAutoFit/>
          </a:bodyPr>
          <a:lstStyle/>
          <a:p>
            <a:r>
              <a:rPr lang="es-MX" dirty="0"/>
              <a:t>2021</a:t>
            </a:r>
          </a:p>
        </p:txBody>
      </p:sp>
      <p:sp>
        <p:nvSpPr>
          <p:cNvPr id="14" name="CuadroTexto 13">
            <a:extLst>
              <a:ext uri="{FF2B5EF4-FFF2-40B4-BE49-F238E27FC236}">
                <a16:creationId xmlns:a16="http://schemas.microsoft.com/office/drawing/2014/main" id="{612371A1-BAA8-42B2-A3FF-6DCA5A9444AC}"/>
              </a:ext>
            </a:extLst>
          </p:cNvPr>
          <p:cNvSpPr txBox="1"/>
          <p:nvPr/>
        </p:nvSpPr>
        <p:spPr>
          <a:xfrm>
            <a:off x="3999776" y="8769008"/>
            <a:ext cx="3550184" cy="430887"/>
          </a:xfrm>
          <a:prstGeom prst="rect">
            <a:avLst/>
          </a:prstGeom>
          <a:noFill/>
        </p:spPr>
        <p:txBody>
          <a:bodyPr wrap="square" rtlCol="0">
            <a:spAutoFit/>
          </a:bodyPr>
          <a:lstStyle/>
          <a:p>
            <a:pPr algn="just"/>
            <a:r>
              <a:rPr lang="es-MX" sz="1100" dirty="0"/>
              <a:t>No se logro conectar con todos los alumnos porque no todas las mamás se muestran dispuestas a cooperar. </a:t>
            </a:r>
          </a:p>
        </p:txBody>
      </p:sp>
      <p:sp>
        <p:nvSpPr>
          <p:cNvPr id="163" name="CuadroTexto 162">
            <a:extLst>
              <a:ext uri="{FF2B5EF4-FFF2-40B4-BE49-F238E27FC236}">
                <a16:creationId xmlns:a16="http://schemas.microsoft.com/office/drawing/2014/main" id="{B19AE669-B91C-4586-86BF-5C8989D90D76}"/>
              </a:ext>
            </a:extLst>
          </p:cNvPr>
          <p:cNvSpPr txBox="1"/>
          <p:nvPr/>
        </p:nvSpPr>
        <p:spPr>
          <a:xfrm>
            <a:off x="162491" y="8662067"/>
            <a:ext cx="3550184" cy="600164"/>
          </a:xfrm>
          <a:prstGeom prst="rect">
            <a:avLst/>
          </a:prstGeom>
          <a:noFill/>
        </p:spPr>
        <p:txBody>
          <a:bodyPr wrap="square" rtlCol="0">
            <a:spAutoFit/>
          </a:bodyPr>
          <a:lstStyle/>
          <a:p>
            <a:pPr algn="just"/>
            <a:r>
              <a:rPr lang="es-MX" sz="1100" dirty="0"/>
              <a:t>Se mejor la habilidad de explicar los temas a los niños, hubo una mejor intervención, no hubo dificultades en la videollamada. </a:t>
            </a:r>
          </a:p>
        </p:txBody>
      </p:sp>
      <p:sp>
        <p:nvSpPr>
          <p:cNvPr id="164" name="Signo de multiplicación 163">
            <a:extLst>
              <a:ext uri="{FF2B5EF4-FFF2-40B4-BE49-F238E27FC236}">
                <a16:creationId xmlns:a16="http://schemas.microsoft.com/office/drawing/2014/main" id="{C0BB9562-BC9A-4DE9-846A-069EE9A5B2BC}"/>
              </a:ext>
            </a:extLst>
          </p:cNvPr>
          <p:cNvSpPr/>
          <p:nvPr/>
        </p:nvSpPr>
        <p:spPr>
          <a:xfrm>
            <a:off x="334847" y="2301379"/>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7" name="Signo de multiplicación 166">
            <a:extLst>
              <a:ext uri="{FF2B5EF4-FFF2-40B4-BE49-F238E27FC236}">
                <a16:creationId xmlns:a16="http://schemas.microsoft.com/office/drawing/2014/main" id="{7CF11362-3E90-4DA8-98FB-895AA8CC0C85}"/>
              </a:ext>
            </a:extLst>
          </p:cNvPr>
          <p:cNvSpPr/>
          <p:nvPr/>
        </p:nvSpPr>
        <p:spPr>
          <a:xfrm>
            <a:off x="166339" y="453048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8" name="Signo de multiplicación 187">
            <a:extLst>
              <a:ext uri="{FF2B5EF4-FFF2-40B4-BE49-F238E27FC236}">
                <a16:creationId xmlns:a16="http://schemas.microsoft.com/office/drawing/2014/main" id="{74E42E98-0893-4E07-805F-BA13FA5329DA}"/>
              </a:ext>
            </a:extLst>
          </p:cNvPr>
          <p:cNvSpPr/>
          <p:nvPr/>
        </p:nvSpPr>
        <p:spPr>
          <a:xfrm>
            <a:off x="165643" y="5107803"/>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9" name="Signo de multiplicación 188">
            <a:extLst>
              <a:ext uri="{FF2B5EF4-FFF2-40B4-BE49-F238E27FC236}">
                <a16:creationId xmlns:a16="http://schemas.microsoft.com/office/drawing/2014/main" id="{B6807718-453B-428F-BD78-0144BDCE040B}"/>
              </a:ext>
            </a:extLst>
          </p:cNvPr>
          <p:cNvSpPr/>
          <p:nvPr/>
        </p:nvSpPr>
        <p:spPr>
          <a:xfrm>
            <a:off x="160176" y="4346270"/>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1" name="Signo de multiplicación 190">
            <a:extLst>
              <a:ext uri="{FF2B5EF4-FFF2-40B4-BE49-F238E27FC236}">
                <a16:creationId xmlns:a16="http://schemas.microsoft.com/office/drawing/2014/main" id="{F87EE6C0-EFF9-4ACF-9B76-87AF4621EFE6}"/>
              </a:ext>
            </a:extLst>
          </p:cNvPr>
          <p:cNvSpPr/>
          <p:nvPr/>
        </p:nvSpPr>
        <p:spPr>
          <a:xfrm>
            <a:off x="170757" y="4111364"/>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3" name="Signo de multiplicación 192">
            <a:extLst>
              <a:ext uri="{FF2B5EF4-FFF2-40B4-BE49-F238E27FC236}">
                <a16:creationId xmlns:a16="http://schemas.microsoft.com/office/drawing/2014/main" id="{1AD846B5-0071-4F0C-B417-D531B7E6B860}"/>
              </a:ext>
            </a:extLst>
          </p:cNvPr>
          <p:cNvSpPr/>
          <p:nvPr/>
        </p:nvSpPr>
        <p:spPr>
          <a:xfrm>
            <a:off x="6177603" y="7504331"/>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5" name="Signo de multiplicación 194">
            <a:extLst>
              <a:ext uri="{FF2B5EF4-FFF2-40B4-BE49-F238E27FC236}">
                <a16:creationId xmlns:a16="http://schemas.microsoft.com/office/drawing/2014/main" id="{1BB32418-A97D-443C-B835-E9502E19800E}"/>
              </a:ext>
            </a:extLst>
          </p:cNvPr>
          <p:cNvSpPr/>
          <p:nvPr/>
        </p:nvSpPr>
        <p:spPr>
          <a:xfrm>
            <a:off x="6170839" y="7705352"/>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7" name="Signo de multiplicación 196">
            <a:extLst>
              <a:ext uri="{FF2B5EF4-FFF2-40B4-BE49-F238E27FC236}">
                <a16:creationId xmlns:a16="http://schemas.microsoft.com/office/drawing/2014/main" id="{7A7D47F5-BD0D-49C4-8CA3-A4997A5C1F67}"/>
              </a:ext>
            </a:extLst>
          </p:cNvPr>
          <p:cNvSpPr/>
          <p:nvPr/>
        </p:nvSpPr>
        <p:spPr>
          <a:xfrm>
            <a:off x="6898533" y="8280747"/>
            <a:ext cx="140071" cy="159033"/>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2" name="Signo de multiplicación 191">
            <a:extLst>
              <a:ext uri="{FF2B5EF4-FFF2-40B4-BE49-F238E27FC236}">
                <a16:creationId xmlns:a16="http://schemas.microsoft.com/office/drawing/2014/main" id="{B1B0E0B0-37ED-43A2-916A-9BBA8905D73A}"/>
              </a:ext>
            </a:extLst>
          </p:cNvPr>
          <p:cNvSpPr/>
          <p:nvPr/>
        </p:nvSpPr>
        <p:spPr>
          <a:xfrm>
            <a:off x="1578611" y="2277145"/>
            <a:ext cx="1152395" cy="690102"/>
          </a:xfrm>
          <a:prstGeom prst="mathMultiply">
            <a:avLst/>
          </a:prstGeom>
          <a:solidFill>
            <a:srgbClr val="FF0000">
              <a:alpha val="65098"/>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24378426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TotalTime>
  <Words>1630</Words>
  <Application>Microsoft Office PowerPoint</Application>
  <PresentationFormat>Personalizado</PresentationFormat>
  <Paragraphs>238</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Abadi</vt: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vanessa rico velazquez</cp:lastModifiedBy>
  <cp:revision>48</cp:revision>
  <dcterms:created xsi:type="dcterms:W3CDTF">2020-11-09T23:20:30Z</dcterms:created>
  <dcterms:modified xsi:type="dcterms:W3CDTF">2021-05-21T03:45:10Z</dcterms:modified>
</cp:coreProperties>
</file>