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0" r:id="rId4"/>
    <p:sldId id="261" r:id="rId5"/>
    <p:sldId id="262" r:id="rId6"/>
    <p:sldId id="263" r:id="rId7"/>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3730FC5-BEFF-480E-933E-55AED7761817}">
          <p14:sldIdLst>
            <p14:sldId id="259"/>
            <p14:sldId id="257"/>
            <p14:sldId id="260"/>
          </p14:sldIdLst>
        </p14:section>
        <p14:section name="Sección sin título" id="{2827EE87-5B4B-4D49-8F9A-C2ACA6EB47DB}">
          <p14:sldIdLst>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49" d="100"/>
          <a:sy n="49" d="100"/>
        </p:scale>
        <p:origin x="20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22/05/2021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22/05/2021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22/05/2021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22/05/2021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34680" y="525294"/>
            <a:ext cx="6707803" cy="8987006"/>
          </a:xfrm>
        </p:spPr>
        <p:txBody>
          <a:bodyPr>
            <a:normAutofit fontScale="77500" lnSpcReduction="20000"/>
          </a:bodyPr>
          <a:lstStyle/>
          <a:p>
            <a:pPr marL="0" indent="0" algn="ctr">
              <a:buNone/>
            </a:pPr>
            <a:r>
              <a:rPr lang="es-MX" b="1" dirty="0"/>
              <a:t>Escuela 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Trabajo docente y proyectos de mejora escolar.</a:t>
            </a:r>
            <a:endParaRPr lang="es-ES" dirty="0"/>
          </a:p>
          <a:p>
            <a:pPr marL="0" indent="0" algn="ctr">
              <a:buNone/>
            </a:pPr>
            <a:r>
              <a:rPr lang="es-MX" b="1" dirty="0"/>
              <a:t>Maestra:</a:t>
            </a:r>
            <a:endParaRPr lang="es-ES" dirty="0"/>
          </a:p>
          <a:p>
            <a:pPr marL="0" indent="0" algn="ctr">
              <a:buNone/>
            </a:pPr>
            <a:r>
              <a:rPr lang="es-MX" dirty="0"/>
              <a:t>Dolores Patricia Segovia Gómez.</a:t>
            </a:r>
            <a:endParaRPr lang="es-ES" dirty="0"/>
          </a:p>
          <a:p>
            <a:pPr marL="0" indent="0" algn="ctr">
              <a:buNone/>
            </a:pPr>
            <a:r>
              <a:rPr lang="es-MX" b="1" dirty="0"/>
              <a:t>Alumna:</a:t>
            </a:r>
            <a:endParaRPr lang="es-ES" dirty="0"/>
          </a:p>
          <a:p>
            <a:pPr marL="0" indent="0" algn="ctr">
              <a:buNone/>
            </a:pPr>
            <a:r>
              <a:rPr lang="es-MX" dirty="0"/>
              <a:t>Leyda Estefanía Gaytán Bernal. #7</a:t>
            </a:r>
            <a:endParaRPr lang="es-ES" dirty="0"/>
          </a:p>
          <a:p>
            <a:pPr marL="0" indent="0" algn="ctr">
              <a:buNone/>
            </a:pPr>
            <a:r>
              <a:rPr lang="es-MX" b="1" dirty="0"/>
              <a:t>“Diario de la educadora normalista.” </a:t>
            </a:r>
            <a:endParaRPr lang="es-ES" dirty="0"/>
          </a:p>
          <a:p>
            <a:pPr marL="0" indent="0" algn="ctr">
              <a:buNone/>
            </a:pPr>
            <a:r>
              <a:rPr lang="es-MX" b="1" dirty="0"/>
              <a:t>Competencias de la unidad:</a:t>
            </a:r>
            <a:endParaRPr lang="es-ES" dirty="0"/>
          </a:p>
          <a:p>
            <a:pPr lvl="0" algn="ctr">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ctr">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ctr">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ctr">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ctr">
              <a:buFont typeface="Wingdings" panose="05000000000000000000" pitchFamily="2" charset="2"/>
              <a:buChar char="ü"/>
            </a:pPr>
            <a:r>
              <a:rPr lang="es-MX" dirty="0"/>
              <a:t>Elabora propuestas para mejorar los resultados de su enseñanza y los aprendizajes de sus alumnos.</a:t>
            </a:r>
          </a:p>
          <a:p>
            <a:pPr marL="0" lvl="0" indent="0" algn="ctr">
              <a:buNone/>
            </a:pPr>
            <a:endParaRPr lang="es-ES" dirty="0"/>
          </a:p>
          <a:p>
            <a:pPr marL="0" indent="0" algn="ctr">
              <a:buNone/>
            </a:pPr>
            <a:r>
              <a:rPr lang="es-MX" b="1" dirty="0"/>
              <a:t>Saltillo Coahuila de zaragoza                                 17 de mayo del 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3385978" y="1231056"/>
            <a:ext cx="1005205" cy="9537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______Actividad aisladas. 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dirty="0">
                  <a:solidFill>
                    <a:schemeClr val="bg1"/>
                  </a:solidFill>
                  <a:latin typeface="Comic Sans MS" panose="030F0702030302020204" pitchFamily="66" charset="0"/>
                </a:rPr>
                <a:t>_________________________________________________________________________________________________________________________________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4163296" y="3090094"/>
            <a:ext cx="509063" cy="414307"/>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33839" y="40705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25581" y="4336931"/>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25581" y="453541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33839" y="4733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15970" y="4915043"/>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33839" y="5123442"/>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4547939" y="597500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4561566" y="61820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547939" y="63424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561566" y="654472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6154953" y="7299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6154358" y="748251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6161720" y="76659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6161720" y="784023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6161720" y="804556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6154358" y="823648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CuadroTexto 6">
            <a:extLst>
              <a:ext uri="{FF2B5EF4-FFF2-40B4-BE49-F238E27FC236}">
                <a16:creationId xmlns:a16="http://schemas.microsoft.com/office/drawing/2014/main" id="{E9D47D5B-AD58-49D2-A48D-E5736ED24E39}"/>
              </a:ext>
            </a:extLst>
          </p:cNvPr>
          <p:cNvSpPr txBox="1"/>
          <p:nvPr/>
        </p:nvSpPr>
        <p:spPr>
          <a:xfrm>
            <a:off x="4215121" y="4322679"/>
            <a:ext cx="2965532" cy="923330"/>
          </a:xfrm>
          <a:prstGeom prst="rect">
            <a:avLst/>
          </a:prstGeom>
          <a:noFill/>
        </p:spPr>
        <p:txBody>
          <a:bodyPr wrap="square" rtlCol="0">
            <a:spAutoFit/>
          </a:bodyPr>
          <a:lstStyle/>
          <a:p>
            <a:r>
              <a:rPr lang="es-ES" dirty="0"/>
              <a:t>Considero que la planeación fue la adecuada y no hubo ningún inconveniente.</a:t>
            </a:r>
          </a:p>
        </p:txBody>
      </p:sp>
      <p:sp>
        <p:nvSpPr>
          <p:cNvPr id="14" name="CuadroTexto 13">
            <a:extLst>
              <a:ext uri="{FF2B5EF4-FFF2-40B4-BE49-F238E27FC236}">
                <a16:creationId xmlns:a16="http://schemas.microsoft.com/office/drawing/2014/main" id="{4CEB53EE-D3E5-4925-BC3C-5B9CAA6326ED}"/>
              </a:ext>
            </a:extLst>
          </p:cNvPr>
          <p:cNvSpPr txBox="1"/>
          <p:nvPr/>
        </p:nvSpPr>
        <p:spPr>
          <a:xfrm>
            <a:off x="614597" y="8751477"/>
            <a:ext cx="2893101" cy="923330"/>
          </a:xfrm>
          <a:prstGeom prst="rect">
            <a:avLst/>
          </a:prstGeom>
          <a:noFill/>
        </p:spPr>
        <p:txBody>
          <a:bodyPr wrap="square" rtlCol="0">
            <a:spAutoFit/>
          </a:bodyPr>
          <a:lstStyle/>
          <a:p>
            <a:r>
              <a:rPr lang="es-ES" dirty="0"/>
              <a:t>Adquisición de aprendizajes y participación de los alumnos.</a:t>
            </a:r>
          </a:p>
        </p:txBody>
      </p:sp>
      <p:sp>
        <p:nvSpPr>
          <p:cNvPr id="17" name="CuadroTexto 16">
            <a:extLst>
              <a:ext uri="{FF2B5EF4-FFF2-40B4-BE49-F238E27FC236}">
                <a16:creationId xmlns:a16="http://schemas.microsoft.com/office/drawing/2014/main" id="{FEF643C2-8DF4-477E-AC95-84799B7BC257}"/>
              </a:ext>
            </a:extLst>
          </p:cNvPr>
          <p:cNvSpPr txBox="1"/>
          <p:nvPr/>
        </p:nvSpPr>
        <p:spPr>
          <a:xfrm>
            <a:off x="4359766" y="8813973"/>
            <a:ext cx="3046570" cy="923330"/>
          </a:xfrm>
          <a:prstGeom prst="rect">
            <a:avLst/>
          </a:prstGeom>
          <a:noFill/>
        </p:spPr>
        <p:txBody>
          <a:bodyPr wrap="square" rtlCol="0">
            <a:spAutoFit/>
          </a:bodyPr>
          <a:lstStyle/>
          <a:p>
            <a:r>
              <a:rPr lang="es-ES" dirty="0"/>
              <a:t>Entrega de actividades, no todos la entregaron y alguno no en tiempo y forma.</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9DCFF">
            <a:alpha val="10000"/>
          </a:srgb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62305" y="330740"/>
            <a:ext cx="7364179" cy="943583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lnSpcReduction="10000"/>
          </a:bodyPr>
          <a:lstStyle/>
          <a:p>
            <a:r>
              <a:rPr lang="es-ES" sz="1800" b="1" dirty="0">
                <a:latin typeface="Arial" panose="020B0604020202020204" pitchFamily="34" charset="0"/>
                <a:cs typeface="Arial" panose="020B0604020202020204" pitchFamily="34" charset="0"/>
              </a:rPr>
              <a:t>Lunes 17 de mayo del 2021:</a:t>
            </a:r>
          </a:p>
          <a:p>
            <a:pPr marL="0" indent="0">
              <a:lnSpc>
                <a:spcPct val="150000"/>
              </a:lnSpc>
              <a:spcBef>
                <a:spcPts val="0"/>
              </a:spcBef>
              <a:buNone/>
            </a:pPr>
            <a:r>
              <a:rPr lang="es-ES" sz="1800" dirty="0">
                <a:latin typeface="Arial" panose="020B0604020202020204" pitchFamily="34" charset="0"/>
                <a:cs typeface="Arial" panose="020B0604020202020204" pitchFamily="34" charset="0"/>
              </a:rPr>
              <a:t>El día de hoy empecé la clase preguntándoles sobre que habíamos visto en la clase anterior y lo respondieron adecuadamente, posteriormente comentaron el programa de Aprende en casa II. Partiendo de ahí el tema visto fue el de acciones para el cuidado personal. Considero que fue una clase muy buena, los niños participaron mucho y adquirieron conocimientos sobre las acciones que pueden realizar para tener una mejor calidad de vida, mejor salud, crecimiento, etc.</a:t>
            </a:r>
          </a:p>
          <a:p>
            <a:pPr marL="0" indent="0">
              <a:lnSpc>
                <a:spcPct val="150000"/>
              </a:lnSpc>
              <a:spcBef>
                <a:spcPts val="0"/>
              </a:spcBef>
              <a:buNone/>
            </a:pPr>
            <a:r>
              <a:rPr lang="es-ES" sz="1800" dirty="0">
                <a:latin typeface="Arial" panose="020B0604020202020204" pitchFamily="34" charset="0"/>
                <a:cs typeface="Arial" panose="020B0604020202020204" pitchFamily="34" charset="0"/>
              </a:rPr>
              <a:t>Como actividad realizamos una carta compromiso en donde los niños comentaron acciones que iban a realizar de ahora en adelante y les agradó la idea, aportaron muchos acuerdos y lo importante es que aprendieron. No hubo áreas de oportunidad. </a:t>
            </a:r>
          </a:p>
          <a:p>
            <a:pPr marL="0" indent="0">
              <a:lnSpc>
                <a:spcPct val="150000"/>
              </a:lnSpc>
              <a:spcBef>
                <a:spcPts val="0"/>
              </a:spcBef>
              <a:buNone/>
            </a:pPr>
            <a:endParaRPr lang="es-ES" sz="1800" dirty="0">
              <a:latin typeface="Arial" panose="020B0604020202020204" pitchFamily="34" charset="0"/>
              <a:cs typeface="Arial" panose="020B0604020202020204" pitchFamily="34" charset="0"/>
            </a:endParaRPr>
          </a:p>
          <a:p>
            <a:pPr>
              <a:lnSpc>
                <a:spcPct val="150000"/>
              </a:lnSpc>
              <a:spcBef>
                <a:spcPts val="0"/>
              </a:spcBef>
            </a:pPr>
            <a:r>
              <a:rPr lang="es-ES" sz="1800" b="1" dirty="0">
                <a:latin typeface="Arial" panose="020B0604020202020204" pitchFamily="34" charset="0"/>
                <a:cs typeface="Arial" panose="020B0604020202020204" pitchFamily="34" charset="0"/>
              </a:rPr>
              <a:t>Martes 18 de mayo del 2021:</a:t>
            </a:r>
          </a:p>
          <a:p>
            <a:pPr marL="0" indent="0">
              <a:lnSpc>
                <a:spcPct val="150000"/>
              </a:lnSpc>
              <a:buNone/>
            </a:pPr>
            <a:r>
              <a:rPr lang="es-ES" sz="1800" dirty="0">
                <a:latin typeface="Arial" panose="020B0604020202020204" pitchFamily="34" charset="0"/>
                <a:cs typeface="Arial" panose="020B0604020202020204" pitchFamily="34" charset="0"/>
              </a:rPr>
              <a:t>El día de hoy se trabajó el tema de la contaminación acústica, que se igual manera se partió de los aprendizajes previos. Considero que la clase fue exitosa y las alumnas aprendieron muy bien el concepto de contaminación acústica, que lo provocaba y que acciones debemos de hacer para disminuirla. No tuve áreas de oportunidad, todo fluyó de buena manera. Algo que estoy implementando es el reproducirles videos, de esa manera les queda mas claro el tema y lo disfrutan. </a:t>
            </a:r>
          </a:p>
          <a:p>
            <a:pPr marL="0" indent="0">
              <a:lnSpc>
                <a:spcPct val="150000"/>
              </a:lnSpc>
              <a:buNone/>
            </a:pPr>
            <a:r>
              <a:rPr lang="es-ES" sz="1800" dirty="0">
                <a:latin typeface="Arial" panose="020B0604020202020204" pitchFamily="34" charset="0"/>
                <a:cs typeface="Arial" panose="020B0604020202020204" pitchFamily="34" charset="0"/>
              </a:rPr>
              <a:t>Gracias a la maestra titular he mejorado mucho mi práctica, ya que me brinda aportes de sus conocimientos </a:t>
            </a:r>
            <a:r>
              <a:rPr lang="es-ES" sz="1800">
                <a:latin typeface="Arial" panose="020B0604020202020204" pitchFamily="34" charset="0"/>
                <a:cs typeface="Arial" panose="020B0604020202020204" pitchFamily="34" charset="0"/>
              </a:rPr>
              <a:t>al ejercer como </a:t>
            </a:r>
            <a:r>
              <a:rPr lang="es-ES" sz="1800" dirty="0">
                <a:latin typeface="Arial" panose="020B0604020202020204" pitchFamily="34" charset="0"/>
                <a:cs typeface="Arial" panose="020B0604020202020204" pitchFamily="34" charset="0"/>
              </a:rPr>
              <a:t>educadora.</a:t>
            </a:r>
          </a:p>
        </p:txBody>
      </p:sp>
    </p:spTree>
    <p:extLst>
      <p:ext uri="{BB962C8B-B14F-4D97-AF65-F5344CB8AC3E}">
        <p14:creationId xmlns:p14="http://schemas.microsoft.com/office/powerpoint/2010/main" val="216736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62305" y="233463"/>
            <a:ext cx="7364179" cy="943583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r>
              <a:rPr lang="es-ES" sz="1800" b="1" dirty="0">
                <a:latin typeface="Arial" panose="020B0604020202020204" pitchFamily="34" charset="0"/>
                <a:cs typeface="Arial" panose="020B0604020202020204" pitchFamily="34" charset="0"/>
              </a:rPr>
              <a:t>Miércoles 19 de mayo del 2021:</a:t>
            </a:r>
          </a:p>
          <a:p>
            <a:pPr marL="0" indent="0">
              <a:lnSpc>
                <a:spcPct val="150000"/>
              </a:lnSpc>
              <a:buNone/>
            </a:pPr>
            <a:r>
              <a:rPr lang="es-ES" sz="1800" dirty="0">
                <a:latin typeface="Arial" panose="020B0604020202020204" pitchFamily="34" charset="0"/>
                <a:cs typeface="Arial" panose="020B0604020202020204" pitchFamily="34" charset="0"/>
              </a:rPr>
              <a:t>El día de hoy se me presentó una situación que al final de cuentas arreglé, pero me hizo retrasarme mis clases. Generalmente me suelo conectar en la cuenta de zoom de mi maestra titular, sin embargo antes de empezar la clase no funcionaba su cuenta, por lo que opté por Messenger. En esa aplicación algunos niños no podían ingresar y tuve que entrar a otra sala. Finalmente solo entraron dos niños. Tardé 15 minutos solucionando el problema y considero que los niños se desesperaron mucho, así que ahora voy a procurar tener otra aplicación por si me llega a fallar alguna. La clase estuvo enfocada a recitar poemas, los niños lo hicieron y lograron el aprendizaje.</a:t>
            </a:r>
          </a:p>
          <a:p>
            <a:pPr>
              <a:lnSpc>
                <a:spcPct val="150000"/>
              </a:lnSpc>
            </a:pPr>
            <a:r>
              <a:rPr lang="es-ES" sz="1800" b="1" dirty="0">
                <a:latin typeface="Arial" panose="020B0604020202020204" pitchFamily="34" charset="0"/>
                <a:cs typeface="Arial" panose="020B0604020202020204" pitchFamily="34" charset="0"/>
              </a:rPr>
              <a:t>Jueves 20 de mayo del 2021:</a:t>
            </a:r>
          </a:p>
          <a:p>
            <a:pPr marL="0" indent="0">
              <a:lnSpc>
                <a:spcPct val="150000"/>
              </a:lnSpc>
              <a:buNone/>
            </a:pPr>
            <a:r>
              <a:rPr lang="es-ES" sz="1800" dirty="0">
                <a:latin typeface="Arial" panose="020B0604020202020204" pitchFamily="34" charset="0"/>
                <a:cs typeface="Arial" panose="020B0604020202020204" pitchFamily="34" charset="0"/>
              </a:rPr>
              <a:t>El día de hoy trabajé la función de lo números en la vida cotidiana. Esto lo ejemplifiqué con objetos con los que estuvieran familiarizados y les cuestionaba sobre la función que tenían los números. La clase fue bastante buena, los niños ya tenían noción del tema. Una debilidad fue que no pude poner las diapositivas ya que estaba fallando la plataforma sin embargo tuve que pensar un solución y todo salió bien.</a:t>
            </a:r>
          </a:p>
          <a:p>
            <a:pPr>
              <a:lnSpc>
                <a:spcPct val="150000"/>
              </a:lnSpc>
            </a:pPr>
            <a:r>
              <a:rPr lang="es-ES" sz="1800" b="1" dirty="0">
                <a:latin typeface="Arial" panose="020B0604020202020204" pitchFamily="34" charset="0"/>
                <a:cs typeface="Arial" panose="020B0604020202020204" pitchFamily="34" charset="0"/>
              </a:rPr>
              <a:t>Viernes 21 de mayo del 2021: </a:t>
            </a:r>
          </a:p>
          <a:p>
            <a:pPr marL="0" indent="0">
              <a:lnSpc>
                <a:spcPct val="150000"/>
              </a:lnSpc>
              <a:buNone/>
            </a:pPr>
            <a:r>
              <a:rPr lang="es-ES" sz="1800" dirty="0">
                <a:latin typeface="Arial" panose="020B0604020202020204" pitchFamily="34" charset="0"/>
                <a:cs typeface="Arial" panose="020B0604020202020204" pitchFamily="34" charset="0"/>
              </a:rPr>
              <a:t>CONSEJO TÉCNICO.</a:t>
            </a:r>
          </a:p>
        </p:txBody>
      </p:sp>
    </p:spTree>
    <p:extLst>
      <p:ext uri="{BB962C8B-B14F-4D97-AF65-F5344CB8AC3E}">
        <p14:creationId xmlns:p14="http://schemas.microsoft.com/office/powerpoint/2010/main" val="225360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9DCFF">
            <a:alpha val="13000"/>
          </a:srgb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88CB72C-70C6-488C-ABF4-8A237AEB515A}"/>
              </a:ext>
            </a:extLst>
          </p:cNvPr>
          <p:cNvSpPr>
            <a:spLocks noGrp="1"/>
          </p:cNvSpPr>
          <p:nvPr>
            <p:ph idx="1"/>
          </p:nvPr>
        </p:nvSpPr>
        <p:spPr>
          <a:xfrm>
            <a:off x="187171" y="389647"/>
            <a:ext cx="7402820" cy="9266406"/>
          </a:xfrm>
        </p:spPr>
        <p:txBody>
          <a:bodyPr>
            <a:normAutofit lnSpcReduction="10000"/>
          </a:bodyPr>
          <a:lstStyle/>
          <a:p>
            <a:pPr algn="ctr"/>
            <a:r>
              <a:rPr lang="es-ES" b="1" dirty="0"/>
              <a:t>Conclusiones:</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Considero que no hubo mucho diferencia entre la semana anterior y esta. Ambas fueron exitosas, los niños trabajaron muy bien, aprendieron y se divirtieron. </a:t>
            </a:r>
          </a:p>
          <a:p>
            <a:pPr marL="0" indent="0">
              <a:lnSpc>
                <a:spcPct val="150000"/>
              </a:lnSpc>
              <a:spcBef>
                <a:spcPts val="0"/>
              </a:spcBef>
              <a:buNone/>
            </a:pPr>
            <a:r>
              <a:rPr lang="es-ES" sz="1400" dirty="0">
                <a:latin typeface="Arial" panose="020B0604020202020204" pitchFamily="34" charset="0"/>
                <a:cs typeface="Arial" panose="020B0604020202020204" pitchFamily="34" charset="0"/>
              </a:rPr>
              <a:t>Considero que punto clave que ayudó a que mi jornada fuera exitosa, fue la innovación, tal y como lo menciona </a:t>
            </a:r>
            <a:r>
              <a:rPr lang="es-MX" sz="1400" dirty="0">
                <a:effectLst/>
                <a:latin typeface="Arial" panose="020B0604020202020204" pitchFamily="34" charset="0"/>
                <a:ea typeface="Calibri" panose="020F0502020204030204" pitchFamily="34" charset="0"/>
                <a:cs typeface="Arial" panose="020B0604020202020204" pitchFamily="34" charset="0"/>
              </a:rPr>
              <a:t>Jaume Carbonell (2002) “</a:t>
            </a:r>
            <a:r>
              <a:rPr lang="es-ES" sz="1400" dirty="0">
                <a:effectLst/>
                <a:latin typeface="Arial" panose="020B0604020202020204" pitchFamily="34" charset="0"/>
                <a:ea typeface="Calibri" panose="020F0502020204030204" pitchFamily="34" charset="0"/>
                <a:cs typeface="Arial" panose="020B0604020202020204" pitchFamily="34" charset="0"/>
              </a:rPr>
              <a:t>La innovación no es una actividad puntual sino es precisa, es un trayecto que se detiene en la vida de las aulas, en los centros educativos y en la vida del docente.  </a:t>
            </a:r>
            <a:r>
              <a:rPr lang="es-MX" sz="1400" dirty="0">
                <a:effectLst/>
                <a:latin typeface="Arial" panose="020B0604020202020204" pitchFamily="34" charset="0"/>
                <a:ea typeface="Calibri" panose="020F0502020204030204" pitchFamily="34" charset="0"/>
                <a:cs typeface="Arial" panose="020B0604020202020204" pitchFamily="34" charset="0"/>
              </a:rPr>
              <a:t>Su propósito es modificar concepciones actitudes para la mejora del proceso de enseñanza aprendizaje”. Como menciona el autor, la innovación es muy importante en la educación, porque los docentes deben de estar en constante preparación y actualización, deben de siempre buscas mejor alternativas para que las actividades aplicadas sean exitosas. En mi jornada de práctica busque actividades que fueran innovadoras y que a través de su pantalla los niños pudieran interactuar. Es verdad que las clases virtuales han sido todo un reto, pero no es imposible porque actualmente contamos con muchas herramientas que nos ayudan a lograr el proceso de enseñanza/aprendizaje. </a:t>
            </a:r>
          </a:p>
          <a:p>
            <a:pPr marL="0" indent="0">
              <a:lnSpc>
                <a:spcPct val="150000"/>
              </a:lnSpc>
              <a:spcBef>
                <a:spcPts val="0"/>
              </a:spcBef>
              <a:buNone/>
            </a:pPr>
            <a:r>
              <a:rPr lang="es-MX" sz="1500" dirty="0">
                <a:latin typeface="Arial" panose="020B0604020202020204" pitchFamily="34" charset="0"/>
                <a:ea typeface="Calibri" panose="020F0502020204030204" pitchFamily="34" charset="0"/>
                <a:cs typeface="Arial" panose="020B0604020202020204" pitchFamily="34" charset="0"/>
              </a:rPr>
              <a:t>Por otro lado, pero también muy importante, a los largo de estas dos semanas se realizó la evaluación. Al </a:t>
            </a:r>
            <a:r>
              <a:rPr lang="es-ES" sz="1500" dirty="0">
                <a:effectLst/>
                <a:latin typeface="Arial" panose="020B0604020202020204" pitchFamily="34" charset="0"/>
                <a:ea typeface="Calibri" panose="020F0502020204030204" pitchFamily="34" charset="0"/>
              </a:rPr>
              <a:t>finalizar cada actividad se </a:t>
            </a:r>
            <a:r>
              <a:rPr lang="es-ES" sz="1500" dirty="0">
                <a:latin typeface="Arial" panose="020B0604020202020204" pitchFamily="34" charset="0"/>
                <a:ea typeface="Calibri" panose="020F0502020204030204" pitchFamily="34" charset="0"/>
              </a:rPr>
              <a:t>evaluaba </a:t>
            </a:r>
            <a:r>
              <a:rPr lang="es-ES" sz="1500" dirty="0">
                <a:effectLst/>
                <a:latin typeface="Arial" panose="020B0604020202020204" pitchFamily="34" charset="0"/>
                <a:ea typeface="Calibri" panose="020F0502020204030204" pitchFamily="34" charset="0"/>
              </a:rPr>
              <a:t>por medio de listas de cotejo y la observación. </a:t>
            </a:r>
            <a:r>
              <a:rPr lang="es-MX" sz="1500" dirty="0">
                <a:effectLst/>
                <a:latin typeface="Arial" panose="020B0604020202020204" pitchFamily="34" charset="0"/>
                <a:ea typeface="Calibri" panose="020F0502020204030204" pitchFamily="34" charset="0"/>
              </a:rPr>
              <a:t>Álvarez Méndez nos menciona en su libro “Evaluar para conocer, examinar para excluir” que la evaluación debe entenderse como actividad crítica de aprendizaje, porque se asume que la evaluación es aprendizaje en el sentido de que por ella adquirimos conocimientos, el profesor ayuda al alumno a reconocer sus dificultades que tiene que superar y el modo de resolverlas, mientras que el alumno aprende de y a partir de la evaluación y de la corrección. </a:t>
            </a:r>
          </a:p>
          <a:p>
            <a:pPr marL="0" indent="0">
              <a:lnSpc>
                <a:spcPct val="150000"/>
              </a:lnSpc>
              <a:spcBef>
                <a:spcPts val="0"/>
              </a:spcBef>
              <a:buNone/>
            </a:pPr>
            <a:r>
              <a:rPr lang="es-ES" sz="1500" dirty="0">
                <a:latin typeface="Arial" panose="020B0604020202020204" pitchFamily="34" charset="0"/>
                <a:cs typeface="Arial" panose="020B0604020202020204" pitchFamily="34" charset="0"/>
              </a:rPr>
              <a:t>De igual manera que la semana anterior, las tareas no se mandaban en tiempo y forma, pero ahora fue un mínima cantidad de los que no mandaban la tarea en el día. Los padres de familia mostraron disposición y la educadora me apoyó mucho en mi práctica. </a:t>
            </a:r>
          </a:p>
          <a:p>
            <a:pPr marL="0" indent="0">
              <a:lnSpc>
                <a:spcPct val="150000"/>
              </a:lnSpc>
              <a:spcBef>
                <a:spcPts val="0"/>
              </a:spcBef>
              <a:buNone/>
            </a:pPr>
            <a:r>
              <a:rPr lang="es-ES" sz="1500" dirty="0">
                <a:latin typeface="Arial" panose="020B0604020202020204" pitchFamily="34" charset="0"/>
                <a:cs typeface="Arial" panose="020B0604020202020204" pitchFamily="34" charset="0"/>
              </a:rPr>
              <a:t>Adquirí muchos aprendizajes que pondré en práctica en mis siguientes jornadas de práctica. </a:t>
            </a:r>
          </a:p>
          <a:p>
            <a:endParaRPr lang="es-ES" dirty="0"/>
          </a:p>
        </p:txBody>
      </p:sp>
    </p:spTree>
    <p:extLst>
      <p:ext uri="{BB962C8B-B14F-4D97-AF65-F5344CB8AC3E}">
        <p14:creationId xmlns:p14="http://schemas.microsoft.com/office/powerpoint/2010/main" val="89263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B4C398-6D49-450B-A8E0-E11300DA9D40}"/>
              </a:ext>
            </a:extLst>
          </p:cNvPr>
          <p:cNvSpPr>
            <a:spLocks noGrp="1"/>
          </p:cNvSpPr>
          <p:nvPr>
            <p:ph type="title"/>
          </p:nvPr>
        </p:nvSpPr>
        <p:spPr>
          <a:xfrm>
            <a:off x="534680" y="534843"/>
            <a:ext cx="6707803" cy="608157"/>
          </a:xfrm>
        </p:spPr>
        <p:txBody>
          <a:bodyPr>
            <a:normAutofit/>
          </a:bodyPr>
          <a:lstStyle/>
          <a:p>
            <a:pPr algn="ctr"/>
            <a:r>
              <a:rPr lang="es-ES" sz="2800" b="1" dirty="0">
                <a:latin typeface="Arial" panose="020B0604020202020204" pitchFamily="34" charset="0"/>
                <a:cs typeface="Arial" panose="020B0604020202020204" pitchFamily="34" charset="0"/>
              </a:rPr>
              <a:t>Referencias:</a:t>
            </a:r>
          </a:p>
        </p:txBody>
      </p:sp>
      <p:sp>
        <p:nvSpPr>
          <p:cNvPr id="3" name="Marcador de contenido 2">
            <a:extLst>
              <a:ext uri="{FF2B5EF4-FFF2-40B4-BE49-F238E27FC236}">
                <a16:creationId xmlns:a16="http://schemas.microsoft.com/office/drawing/2014/main" id="{80D640CA-5A3E-435D-A94A-36EC96927B16}"/>
              </a:ext>
            </a:extLst>
          </p:cNvPr>
          <p:cNvSpPr>
            <a:spLocks noGrp="1"/>
          </p:cNvSpPr>
          <p:nvPr>
            <p:ph idx="1"/>
          </p:nvPr>
        </p:nvSpPr>
        <p:spPr>
          <a:xfrm>
            <a:off x="534679" y="1241746"/>
            <a:ext cx="6707803" cy="7562207"/>
          </a:xfrm>
        </p:spPr>
        <p:txBody>
          <a:bodyPr/>
          <a:lstStyle/>
          <a:p>
            <a:pPr algn="ctr"/>
            <a:r>
              <a:rPr lang="es-MX" sz="1800" dirty="0">
                <a:effectLst/>
                <a:latin typeface="Times New Roman" panose="02020603050405020304" pitchFamily="18" charset="0"/>
                <a:ea typeface="Calibri" panose="020F0502020204030204" pitchFamily="34" charset="0"/>
                <a:cs typeface="Arial" panose="020B0604020202020204" pitchFamily="34" charset="0"/>
              </a:rPr>
              <a:t>Álvarez, J. M. (2005). Evaluar para conocer, examinar para excluir. Segunda edición. Madrid: Morata.</a:t>
            </a:r>
            <a:endParaRPr lang="es-ES" sz="1800" dirty="0">
              <a:effectLst/>
              <a:latin typeface="Calibri" panose="020F0502020204030204" pitchFamily="34" charset="0"/>
              <a:ea typeface="Calibri" panose="020F0502020204030204" pitchFamily="34" charset="0"/>
              <a:cs typeface="Arial" panose="020B0604020202020204" pitchFamily="34" charset="0"/>
            </a:endParaRPr>
          </a:p>
          <a:p>
            <a:pPr algn="ctr"/>
            <a:r>
              <a:rPr lang="es-ES" dirty="0"/>
              <a:t> </a:t>
            </a:r>
            <a:r>
              <a:rPr lang="es-ES" sz="1800" dirty="0">
                <a:effectLst/>
                <a:latin typeface="Times New Roman" panose="02020603050405020304" pitchFamily="18" charset="0"/>
                <a:ea typeface="Calibri" panose="020F0502020204030204" pitchFamily="34" charset="0"/>
                <a:cs typeface="Arial" panose="020B0604020202020204" pitchFamily="34" charset="0"/>
              </a:rPr>
              <a:t>Carbonell J. (2002) La aventura de innovar. El cambio de la escuela. Edición Morata.</a:t>
            </a:r>
            <a:endParaRPr lang="es-E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s-ES" dirty="0"/>
          </a:p>
        </p:txBody>
      </p:sp>
    </p:spTree>
    <p:extLst>
      <p:ext uri="{BB962C8B-B14F-4D97-AF65-F5344CB8AC3E}">
        <p14:creationId xmlns:p14="http://schemas.microsoft.com/office/powerpoint/2010/main" val="328501670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1312</Words>
  <Application>Microsoft Office PowerPoint</Application>
  <PresentationFormat>Personalizado</PresentationFormat>
  <Paragraphs>98</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Calibri Light</vt:lpstr>
      <vt:lpstr>Comic Sans MS</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Norberto Alejandro Gaytan Bernal</cp:lastModifiedBy>
  <cp:revision>27</cp:revision>
  <dcterms:created xsi:type="dcterms:W3CDTF">2020-11-09T23:20:30Z</dcterms:created>
  <dcterms:modified xsi:type="dcterms:W3CDTF">2021-05-21T22:11:37Z</dcterms:modified>
</cp:coreProperties>
</file>