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59" r:id="rId4"/>
    <p:sldId id="261" r:id="rId5"/>
    <p:sldId id="258" r:id="rId6"/>
    <p:sldId id="262" r:id="rId7"/>
    <p:sldId id="263" r:id="rId8"/>
    <p:sldId id="264" r:id="rId9"/>
    <p:sldId id="265" r:id="rId10"/>
  </p:sldIdLst>
  <p:sldSz cx="7777163" cy="10045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6600"/>
    <a:srgbClr val="9966FF"/>
    <a:srgbClr val="00FF00"/>
    <a:srgbClr val="79DCFF"/>
    <a:srgbClr val="FF99FF"/>
    <a:srgbClr val="996633"/>
    <a:srgbClr val="FF9999"/>
    <a:srgbClr val="99FFC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249" autoAdjust="0"/>
  </p:normalViewPr>
  <p:slideViewPr>
    <p:cSldViewPr snapToGrid="0">
      <p:cViewPr>
        <p:scale>
          <a:sx n="53" d="100"/>
          <a:sy n="53" d="100"/>
        </p:scale>
        <p:origin x="200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3287" y="1644054"/>
            <a:ext cx="6610589" cy="3497392"/>
          </a:xfrm>
        </p:spPr>
        <p:txBody>
          <a:bodyPr anchor="b"/>
          <a:lstStyle>
            <a:lvl1pPr algn="ctr">
              <a:defRPr sz="5103"/>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2146" y="5276318"/>
            <a:ext cx="5832872" cy="2425385"/>
          </a:xfrm>
        </p:spPr>
        <p:txBody>
          <a:bodyPr/>
          <a:lstStyle>
            <a:lvl1pPr marL="0" indent="0" algn="ctr">
              <a:buNone/>
              <a:defRPr sz="2041"/>
            </a:lvl1pPr>
            <a:lvl2pPr marL="388849" indent="0" algn="ctr">
              <a:buNone/>
              <a:defRPr sz="1701"/>
            </a:lvl2pPr>
            <a:lvl3pPr marL="777697" indent="0" algn="ctr">
              <a:buNone/>
              <a:defRPr sz="1531"/>
            </a:lvl3pPr>
            <a:lvl4pPr marL="1166546" indent="0" algn="ctr">
              <a:buNone/>
              <a:defRPr sz="1361"/>
            </a:lvl4pPr>
            <a:lvl5pPr marL="1555394" indent="0" algn="ctr">
              <a:buNone/>
              <a:defRPr sz="1361"/>
            </a:lvl5pPr>
            <a:lvl6pPr marL="1944243" indent="0" algn="ctr">
              <a:buNone/>
              <a:defRPr sz="1361"/>
            </a:lvl6pPr>
            <a:lvl7pPr marL="2333092" indent="0" algn="ctr">
              <a:buNone/>
              <a:defRPr sz="1361"/>
            </a:lvl7pPr>
            <a:lvl8pPr marL="2721940" indent="0" algn="ctr">
              <a:buNone/>
              <a:defRPr sz="1361"/>
            </a:lvl8pPr>
            <a:lvl9pPr marL="3110789" indent="0" algn="ctr">
              <a:buNone/>
              <a:defRPr sz="136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20/05/2021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62159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20/05/2021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68819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5533" y="534841"/>
            <a:ext cx="1676951" cy="851326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680" y="534841"/>
            <a:ext cx="4933638" cy="851326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20/05/2021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61794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20/05/2021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06242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630" y="2504452"/>
            <a:ext cx="6707803" cy="4178731"/>
          </a:xfrm>
        </p:spPr>
        <p:txBody>
          <a:bodyPr anchor="b"/>
          <a:lstStyle>
            <a:lvl1pPr>
              <a:defRPr sz="510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630" y="6722716"/>
            <a:ext cx="6707803" cy="2197496"/>
          </a:xfrm>
        </p:spPr>
        <p:txBody>
          <a:bodyPr/>
          <a:lstStyle>
            <a:lvl1pPr marL="0" indent="0">
              <a:buNone/>
              <a:defRPr sz="2041">
                <a:solidFill>
                  <a:schemeClr val="tx1"/>
                </a:solidFill>
              </a:defRPr>
            </a:lvl1pPr>
            <a:lvl2pPr marL="388849" indent="0">
              <a:buNone/>
              <a:defRPr sz="1701">
                <a:solidFill>
                  <a:schemeClr val="tx1">
                    <a:tint val="75000"/>
                  </a:schemeClr>
                </a:solidFill>
              </a:defRPr>
            </a:lvl2pPr>
            <a:lvl3pPr marL="777697" indent="0">
              <a:buNone/>
              <a:defRPr sz="1531">
                <a:solidFill>
                  <a:schemeClr val="tx1">
                    <a:tint val="75000"/>
                  </a:schemeClr>
                </a:solidFill>
              </a:defRPr>
            </a:lvl3pPr>
            <a:lvl4pPr marL="1166546" indent="0">
              <a:buNone/>
              <a:defRPr sz="1361">
                <a:solidFill>
                  <a:schemeClr val="tx1">
                    <a:tint val="75000"/>
                  </a:schemeClr>
                </a:solidFill>
              </a:defRPr>
            </a:lvl4pPr>
            <a:lvl5pPr marL="1555394" indent="0">
              <a:buNone/>
              <a:defRPr sz="1361">
                <a:solidFill>
                  <a:schemeClr val="tx1">
                    <a:tint val="75000"/>
                  </a:schemeClr>
                </a:solidFill>
              </a:defRPr>
            </a:lvl5pPr>
            <a:lvl6pPr marL="1944243" indent="0">
              <a:buNone/>
              <a:defRPr sz="1361">
                <a:solidFill>
                  <a:schemeClr val="tx1">
                    <a:tint val="75000"/>
                  </a:schemeClr>
                </a:solidFill>
              </a:defRPr>
            </a:lvl6pPr>
            <a:lvl7pPr marL="2333092" indent="0">
              <a:buNone/>
              <a:defRPr sz="1361">
                <a:solidFill>
                  <a:schemeClr val="tx1">
                    <a:tint val="75000"/>
                  </a:schemeClr>
                </a:solidFill>
              </a:defRPr>
            </a:lvl7pPr>
            <a:lvl8pPr marL="2721940" indent="0">
              <a:buNone/>
              <a:defRPr sz="1361">
                <a:solidFill>
                  <a:schemeClr val="tx1">
                    <a:tint val="75000"/>
                  </a:schemeClr>
                </a:solidFill>
              </a:defRPr>
            </a:lvl8pPr>
            <a:lvl9pPr marL="3110789" indent="0">
              <a:buNone/>
              <a:defRPr sz="136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36E05AD-77F0-46F8-BB92-E0498C440A86}" type="datetimeFigureOut">
              <a:rPr lang="es-MX" smtClean="0"/>
              <a:t>20/05/2021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99618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680"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937189"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36E05AD-77F0-46F8-BB92-E0498C440A86}" type="datetimeFigureOut">
              <a:rPr lang="es-MX" smtClean="0"/>
              <a:t>20/05/2021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10881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693" y="534843"/>
            <a:ext cx="6707803" cy="194170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694" y="2462592"/>
            <a:ext cx="3290104"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4" name="Content Placeholder 3"/>
          <p:cNvSpPr>
            <a:spLocks noGrp="1"/>
          </p:cNvSpPr>
          <p:nvPr>
            <p:ph sz="half" idx="2"/>
          </p:nvPr>
        </p:nvSpPr>
        <p:spPr>
          <a:xfrm>
            <a:off x="535694" y="3669471"/>
            <a:ext cx="3290104"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937189" y="2462592"/>
            <a:ext cx="3306307"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6" name="Content Placeholder 5"/>
          <p:cNvSpPr>
            <a:spLocks noGrp="1"/>
          </p:cNvSpPr>
          <p:nvPr>
            <p:ph sz="quarter" idx="4"/>
          </p:nvPr>
        </p:nvSpPr>
        <p:spPr>
          <a:xfrm>
            <a:off x="3937189" y="3669471"/>
            <a:ext cx="3306307"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6E05AD-77F0-46F8-BB92-E0498C440A86}" type="datetimeFigureOut">
              <a:rPr lang="es-MX" smtClean="0"/>
              <a:t>20/05/2021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90183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6E05AD-77F0-46F8-BB92-E0498C440A86}" type="datetimeFigureOut">
              <a:rPr lang="es-MX" smtClean="0"/>
              <a:t>20/05/2021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425468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E05AD-77F0-46F8-BB92-E0498C440A86}" type="datetimeFigureOut">
              <a:rPr lang="es-MX" smtClean="0"/>
              <a:t>20/05/2021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21570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6307" y="1446397"/>
            <a:ext cx="3937189" cy="7138958"/>
          </a:xfrm>
        </p:spPr>
        <p:txBody>
          <a:bodyPr/>
          <a:lstStyle>
            <a:lvl1pPr>
              <a:defRPr sz="2722"/>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20/05/2021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01940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6307" y="1446397"/>
            <a:ext cx="3937189" cy="7138958"/>
          </a:xfrm>
        </p:spPr>
        <p:txBody>
          <a:bodyPr anchor="t"/>
          <a:lstStyle>
            <a:lvl1pPr marL="0" indent="0">
              <a:buNone/>
              <a:defRPr sz="2722"/>
            </a:lvl1pPr>
            <a:lvl2pPr marL="388849" indent="0">
              <a:buNone/>
              <a:defRPr sz="2381"/>
            </a:lvl2pPr>
            <a:lvl3pPr marL="777697" indent="0">
              <a:buNone/>
              <a:defRPr sz="2041"/>
            </a:lvl3pPr>
            <a:lvl4pPr marL="1166546" indent="0">
              <a:buNone/>
              <a:defRPr sz="1701"/>
            </a:lvl4pPr>
            <a:lvl5pPr marL="1555394" indent="0">
              <a:buNone/>
              <a:defRPr sz="1701"/>
            </a:lvl5pPr>
            <a:lvl6pPr marL="1944243" indent="0">
              <a:buNone/>
              <a:defRPr sz="1701"/>
            </a:lvl6pPr>
            <a:lvl7pPr marL="2333092" indent="0">
              <a:buNone/>
              <a:defRPr sz="1701"/>
            </a:lvl7pPr>
            <a:lvl8pPr marL="2721940" indent="0">
              <a:buNone/>
              <a:defRPr sz="1701"/>
            </a:lvl8pPr>
            <a:lvl9pPr marL="3110789" indent="0">
              <a:buNone/>
              <a:defRPr sz="170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20/05/2021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7169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80" y="534843"/>
            <a:ext cx="6707803" cy="194170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680" y="2674203"/>
            <a:ext cx="6707803" cy="63739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4680" y="9310878"/>
            <a:ext cx="1749862" cy="534841"/>
          </a:xfrm>
          <a:prstGeom prst="rect">
            <a:avLst/>
          </a:prstGeom>
        </p:spPr>
        <p:txBody>
          <a:bodyPr vert="horz" lIns="91440" tIns="45720" rIns="91440" bIns="45720" rtlCol="0" anchor="ctr"/>
          <a:lstStyle>
            <a:lvl1pPr algn="l">
              <a:defRPr sz="1021">
                <a:solidFill>
                  <a:schemeClr val="tx1">
                    <a:tint val="75000"/>
                  </a:schemeClr>
                </a:solidFill>
              </a:defRPr>
            </a:lvl1pPr>
          </a:lstStyle>
          <a:p>
            <a:fld id="{036E05AD-77F0-46F8-BB92-E0498C440A86}" type="datetimeFigureOut">
              <a:rPr lang="es-MX" smtClean="0"/>
              <a:t>20/05/2021</a:t>
            </a:fld>
            <a:endParaRPr lang="es-MX"/>
          </a:p>
        </p:txBody>
      </p:sp>
      <p:sp>
        <p:nvSpPr>
          <p:cNvPr id="5" name="Footer Placeholder 4"/>
          <p:cNvSpPr>
            <a:spLocks noGrp="1"/>
          </p:cNvSpPr>
          <p:nvPr>
            <p:ph type="ftr" sz="quarter" idx="3"/>
          </p:nvPr>
        </p:nvSpPr>
        <p:spPr>
          <a:xfrm>
            <a:off x="2576185" y="9310878"/>
            <a:ext cx="2624793" cy="534841"/>
          </a:xfrm>
          <a:prstGeom prst="rect">
            <a:avLst/>
          </a:prstGeom>
        </p:spPr>
        <p:txBody>
          <a:bodyPr vert="horz" lIns="91440" tIns="45720" rIns="91440" bIns="45720" rtlCol="0" anchor="ctr"/>
          <a:lstStyle>
            <a:lvl1pPr algn="ctr">
              <a:defRPr sz="1021">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492621" y="9310878"/>
            <a:ext cx="1749862" cy="534841"/>
          </a:xfrm>
          <a:prstGeom prst="rect">
            <a:avLst/>
          </a:prstGeom>
        </p:spPr>
        <p:txBody>
          <a:bodyPr vert="horz" lIns="91440" tIns="45720" rIns="91440" bIns="45720" rtlCol="0" anchor="ctr"/>
          <a:lstStyle>
            <a:lvl1pPr algn="r">
              <a:defRPr sz="1021">
                <a:solidFill>
                  <a:schemeClr val="tx1">
                    <a:tint val="75000"/>
                  </a:schemeClr>
                </a:solidFill>
              </a:defRPr>
            </a:lvl1pPr>
          </a:lstStyle>
          <a:p>
            <a:fld id="{56E56E53-024C-46EB-AC88-735A2590F808}" type="slidenum">
              <a:rPr lang="es-MX" smtClean="0"/>
              <a:t>‹Nº›</a:t>
            </a:fld>
            <a:endParaRPr lang="es-MX"/>
          </a:p>
        </p:txBody>
      </p:sp>
    </p:spTree>
    <p:extLst>
      <p:ext uri="{BB962C8B-B14F-4D97-AF65-F5344CB8AC3E}">
        <p14:creationId xmlns:p14="http://schemas.microsoft.com/office/powerpoint/2010/main" val="3196971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697" rtl="0" eaLnBrk="1" latinLnBrk="0" hangingPunct="1">
        <a:lnSpc>
          <a:spcPct val="90000"/>
        </a:lnSpc>
        <a:spcBef>
          <a:spcPct val="0"/>
        </a:spcBef>
        <a:buNone/>
        <a:defRPr sz="3742" kern="1200">
          <a:solidFill>
            <a:schemeClr val="tx1"/>
          </a:solidFill>
          <a:latin typeface="+mj-lt"/>
          <a:ea typeface="+mj-ea"/>
          <a:cs typeface="+mj-cs"/>
        </a:defRPr>
      </a:lvl1pPr>
    </p:titleStyle>
    <p:bodyStyle>
      <a:lvl1pPr marL="194424" indent="-194424" algn="l" defTabSz="777697" rtl="0" eaLnBrk="1" latinLnBrk="0" hangingPunct="1">
        <a:lnSpc>
          <a:spcPct val="90000"/>
        </a:lnSpc>
        <a:spcBef>
          <a:spcPts val="851"/>
        </a:spcBef>
        <a:buFont typeface="Arial" panose="020B0604020202020204" pitchFamily="34" charset="0"/>
        <a:buChar char="•"/>
        <a:defRPr sz="2381" kern="1200">
          <a:solidFill>
            <a:schemeClr val="tx1"/>
          </a:solidFill>
          <a:latin typeface="+mn-lt"/>
          <a:ea typeface="+mn-ea"/>
          <a:cs typeface="+mn-cs"/>
        </a:defRPr>
      </a:lvl1pPr>
      <a:lvl2pPr marL="583273" indent="-194424" algn="l" defTabSz="777697"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2122" indent="-194424" algn="l" defTabSz="777697"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970"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819"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667"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7516"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6365"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5213"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697" rtl="0" eaLnBrk="1" latinLnBrk="0" hangingPunct="1">
        <a:defRPr sz="1531" kern="1200">
          <a:solidFill>
            <a:schemeClr val="tx1"/>
          </a:solidFill>
          <a:latin typeface="+mn-lt"/>
          <a:ea typeface="+mn-ea"/>
          <a:cs typeface="+mn-cs"/>
        </a:defRPr>
      </a:lvl1pPr>
      <a:lvl2pPr marL="388849" algn="l" defTabSz="777697" rtl="0" eaLnBrk="1" latinLnBrk="0" hangingPunct="1">
        <a:defRPr sz="1531" kern="1200">
          <a:solidFill>
            <a:schemeClr val="tx1"/>
          </a:solidFill>
          <a:latin typeface="+mn-lt"/>
          <a:ea typeface="+mn-ea"/>
          <a:cs typeface="+mn-cs"/>
        </a:defRPr>
      </a:lvl2pPr>
      <a:lvl3pPr marL="777697" algn="l" defTabSz="777697" rtl="0" eaLnBrk="1" latinLnBrk="0" hangingPunct="1">
        <a:defRPr sz="1531" kern="1200">
          <a:solidFill>
            <a:schemeClr val="tx1"/>
          </a:solidFill>
          <a:latin typeface="+mn-lt"/>
          <a:ea typeface="+mn-ea"/>
          <a:cs typeface="+mn-cs"/>
        </a:defRPr>
      </a:lvl3pPr>
      <a:lvl4pPr marL="1166546" algn="l" defTabSz="777697" rtl="0" eaLnBrk="1" latinLnBrk="0" hangingPunct="1">
        <a:defRPr sz="1531" kern="1200">
          <a:solidFill>
            <a:schemeClr val="tx1"/>
          </a:solidFill>
          <a:latin typeface="+mn-lt"/>
          <a:ea typeface="+mn-ea"/>
          <a:cs typeface="+mn-cs"/>
        </a:defRPr>
      </a:lvl4pPr>
      <a:lvl5pPr marL="1555394" algn="l" defTabSz="777697" rtl="0" eaLnBrk="1" latinLnBrk="0" hangingPunct="1">
        <a:defRPr sz="1531" kern="1200">
          <a:solidFill>
            <a:schemeClr val="tx1"/>
          </a:solidFill>
          <a:latin typeface="+mn-lt"/>
          <a:ea typeface="+mn-ea"/>
          <a:cs typeface="+mn-cs"/>
        </a:defRPr>
      </a:lvl5pPr>
      <a:lvl6pPr marL="1944243" algn="l" defTabSz="777697" rtl="0" eaLnBrk="1" latinLnBrk="0" hangingPunct="1">
        <a:defRPr sz="1531" kern="1200">
          <a:solidFill>
            <a:schemeClr val="tx1"/>
          </a:solidFill>
          <a:latin typeface="+mn-lt"/>
          <a:ea typeface="+mn-ea"/>
          <a:cs typeface="+mn-cs"/>
        </a:defRPr>
      </a:lvl6pPr>
      <a:lvl7pPr marL="2333092" algn="l" defTabSz="777697" rtl="0" eaLnBrk="1" latinLnBrk="0" hangingPunct="1">
        <a:defRPr sz="1531" kern="1200">
          <a:solidFill>
            <a:schemeClr val="tx1"/>
          </a:solidFill>
          <a:latin typeface="+mn-lt"/>
          <a:ea typeface="+mn-ea"/>
          <a:cs typeface="+mn-cs"/>
        </a:defRPr>
      </a:lvl7pPr>
      <a:lvl8pPr marL="2721940" algn="l" defTabSz="777697" rtl="0" eaLnBrk="1" latinLnBrk="0" hangingPunct="1">
        <a:defRPr sz="1531" kern="1200">
          <a:solidFill>
            <a:schemeClr val="tx1"/>
          </a:solidFill>
          <a:latin typeface="+mn-lt"/>
          <a:ea typeface="+mn-ea"/>
          <a:cs typeface="+mn-cs"/>
        </a:defRPr>
      </a:lvl8pPr>
      <a:lvl9pPr marL="3110789" algn="l" defTabSz="777697"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solidFill>
                <a:srgbClr val="99FFCC"/>
              </a:solid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_____________________________________________</a:t>
              </a:r>
            </a:p>
            <a:p>
              <a:r>
                <a:rPr lang="es-MX" dirty="0"/>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solidFill>
                <a:srgbClr val="99FFCC"/>
              </a:solid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solidFill>
                  <a:srgbClr val="99FFCC"/>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solidFill>
                  <a:srgbClr val="99FFCC"/>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solidFill>
                  <a:srgbClr val="99FFCC"/>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solidFill>
                  <a:srgbClr val="99FFCC"/>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solidFill>
                    <a:srgbClr val="99FFCC"/>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solidFill>
                    <a:srgbClr val="99FFCC"/>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solidFill>
                    <a:srgbClr val="99FFCC"/>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solidFill>
                    <a:srgbClr val="99FFCC"/>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solidFill>
                    <a:srgbClr val="99FFCC"/>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solidFill>
                    <a:srgbClr val="99FFCC"/>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El dia de hoy la participación de los alumnos fue muy buena y se aprovecho al máximo, el interés estuvo en todo momento y los padres de familia apoyan mucho.</a:t>
              </a:r>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Lograr que todos los alumnos se conecten</a:t>
              </a:r>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a:extLst>
              <a:ext uri="{FF2B5EF4-FFF2-40B4-BE49-F238E27FC236}">
                <a16:creationId xmlns:a16="http://schemas.microsoft.com/office/drawing/2014/main" id="{0D456E6F-E769-423B-A9A3-84D221A1F91A}"/>
              </a:ext>
            </a:extLst>
          </p:cNvPr>
          <p:cNvSpPr txBox="1"/>
          <p:nvPr/>
        </p:nvSpPr>
        <p:spPr>
          <a:xfrm>
            <a:off x="689829" y="190787"/>
            <a:ext cx="2186817" cy="461665"/>
          </a:xfrm>
          <a:prstGeom prst="rect">
            <a:avLst/>
          </a:prstGeom>
          <a:noFill/>
        </p:spPr>
        <p:txBody>
          <a:bodyPr wrap="none" rtlCol="0">
            <a:spAutoFit/>
          </a:bodyPr>
          <a:lstStyle/>
          <a:p>
            <a:r>
              <a:rPr lang="es-MX" sz="2400" dirty="0"/>
              <a:t>17     05     2021</a:t>
            </a:r>
          </a:p>
        </p:txBody>
      </p:sp>
      <p:sp>
        <p:nvSpPr>
          <p:cNvPr id="7" name="CuadroTexto 6">
            <a:extLst>
              <a:ext uri="{FF2B5EF4-FFF2-40B4-BE49-F238E27FC236}">
                <a16:creationId xmlns:a16="http://schemas.microsoft.com/office/drawing/2014/main" id="{942B5699-5F5A-4499-9824-B0563238272E}"/>
              </a:ext>
            </a:extLst>
          </p:cNvPr>
          <p:cNvSpPr txBox="1"/>
          <p:nvPr/>
        </p:nvSpPr>
        <p:spPr>
          <a:xfrm>
            <a:off x="3012029" y="1350598"/>
            <a:ext cx="3034036" cy="369332"/>
          </a:xfrm>
          <a:prstGeom prst="rect">
            <a:avLst/>
          </a:prstGeom>
          <a:noFill/>
        </p:spPr>
        <p:txBody>
          <a:bodyPr wrap="none" rtlCol="0">
            <a:spAutoFit/>
          </a:bodyPr>
          <a:lstStyle/>
          <a:p>
            <a:r>
              <a:rPr lang="es-MX" dirty="0"/>
              <a:t>Aprende en casa: autocuidado</a:t>
            </a:r>
          </a:p>
        </p:txBody>
      </p:sp>
      <p:sp>
        <p:nvSpPr>
          <p:cNvPr id="9" name="Elipse 8">
            <a:extLst>
              <a:ext uri="{FF2B5EF4-FFF2-40B4-BE49-F238E27FC236}">
                <a16:creationId xmlns:a16="http://schemas.microsoft.com/office/drawing/2014/main" id="{7C5BE5DF-22DA-4A8B-828C-68E66EF96625}"/>
              </a:ext>
            </a:extLst>
          </p:cNvPr>
          <p:cNvSpPr/>
          <p:nvPr/>
        </p:nvSpPr>
        <p:spPr>
          <a:xfrm>
            <a:off x="7241534" y="2778686"/>
            <a:ext cx="333459" cy="274622"/>
          </a:xfrm>
          <a:prstGeom prst="ellipse">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6A5BCB77-25AC-472B-97C6-F8241C6CA951}"/>
              </a:ext>
            </a:extLst>
          </p:cNvPr>
          <p:cNvSpPr txBox="1"/>
          <p:nvPr/>
        </p:nvSpPr>
        <p:spPr>
          <a:xfrm>
            <a:off x="3907312" y="4246370"/>
            <a:ext cx="3735401" cy="954107"/>
          </a:xfrm>
          <a:prstGeom prst="rect">
            <a:avLst/>
          </a:prstGeom>
          <a:noFill/>
        </p:spPr>
        <p:txBody>
          <a:bodyPr wrap="square" rtlCol="0">
            <a:spAutoFit/>
          </a:bodyPr>
          <a:lstStyle/>
          <a:p>
            <a:r>
              <a:rPr lang="es-MX" sz="1400" dirty="0"/>
              <a:t>Considero que fue una mañana de trabajo exitosa, porque los niños respondieron muy bien a la actividad que se propuso, mostraron interés y se vio favorecido el aprendizaje esperado. </a:t>
            </a:r>
          </a:p>
        </p:txBody>
      </p:sp>
    </p:spTree>
    <p:extLst>
      <p:ext uri="{BB962C8B-B14F-4D97-AF65-F5344CB8AC3E}">
        <p14:creationId xmlns:p14="http://schemas.microsoft.com/office/powerpoint/2010/main" val="52632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FilmGrain/>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DF631F9-86F9-45FF-B6BA-89B1B9289C33}"/>
              </a:ext>
            </a:extLst>
          </p:cNvPr>
          <p:cNvPicPr>
            <a:picLocks noChangeAspect="1"/>
          </p:cNvPicPr>
          <p:nvPr/>
        </p:nvPicPr>
        <p:blipFill rotWithShape="1">
          <a:blip r:embed="rId4">
            <a:clrChange>
              <a:clrFrom>
                <a:srgbClr val="FFFFFF"/>
              </a:clrFrom>
              <a:clrTo>
                <a:srgbClr val="FFFFFF">
                  <a:alpha val="0"/>
                </a:srgbClr>
              </a:clrTo>
            </a:clrChange>
          </a:blip>
          <a:srcRect l="51621" t="22361" r="10195" b="57921"/>
          <a:stretch/>
        </p:blipFill>
        <p:spPr>
          <a:xfrm>
            <a:off x="1372361" y="2407584"/>
            <a:ext cx="5032438" cy="1461031"/>
          </a:xfrm>
          <a:prstGeom prst="rect">
            <a:avLst/>
          </a:prstGeom>
        </p:spPr>
      </p:pic>
      <p:sp>
        <p:nvSpPr>
          <p:cNvPr id="6" name="CuadroTexto 5">
            <a:extLst>
              <a:ext uri="{FF2B5EF4-FFF2-40B4-BE49-F238E27FC236}">
                <a16:creationId xmlns:a16="http://schemas.microsoft.com/office/drawing/2014/main" id="{39D07CE3-3F62-4911-8D48-F7037DC61A65}"/>
              </a:ext>
            </a:extLst>
          </p:cNvPr>
          <p:cNvSpPr txBox="1"/>
          <p:nvPr/>
        </p:nvSpPr>
        <p:spPr>
          <a:xfrm>
            <a:off x="1242095" y="653258"/>
            <a:ext cx="529296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5400" b="0" i="0" u="none" strike="noStrike" kern="1200" cap="none" spc="0" normalizeH="0" baseline="0" noProof="0" dirty="0">
                <a:ln>
                  <a:noFill/>
                </a:ln>
                <a:solidFill>
                  <a:srgbClr val="9966FF"/>
                </a:solidFill>
                <a:effectLst/>
                <a:uLnTx/>
                <a:uFillTx/>
                <a:latin typeface="Aharoni" panose="02010803020104030203" pitchFamily="2" charset="-79"/>
                <a:ea typeface="+mn-ea"/>
                <a:cs typeface="Aharoni" panose="02010803020104030203" pitchFamily="2" charset="-79"/>
              </a:rPr>
              <a:t>Diario </a:t>
            </a:r>
            <a:r>
              <a:rPr kumimoji="0" lang="es-MX" sz="5400" b="0" i="0" u="none" strike="noStrike" kern="1200" cap="none" spc="0" normalizeH="0" baseline="0" noProof="0" dirty="0">
                <a:ln>
                  <a:noFill/>
                </a:ln>
                <a:solidFill>
                  <a:srgbClr val="79DCFF"/>
                </a:solidFill>
                <a:effectLst/>
                <a:uLnTx/>
                <a:uFillTx/>
                <a:latin typeface="Aharoni" panose="02010803020104030203" pitchFamily="2" charset="-79"/>
                <a:ea typeface="+mn-ea"/>
                <a:cs typeface="Aharoni" panose="02010803020104030203" pitchFamily="2" charset="-79"/>
              </a:rPr>
              <a:t>de</a:t>
            </a:r>
            <a:r>
              <a:rPr kumimoji="0" lang="es-MX" sz="54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r>
              <a:rPr kumimoji="0" lang="es-MX" sz="5400" b="0" i="0" u="none" strike="noStrike" kern="1200" cap="none" spc="0" normalizeH="0" baseline="0" noProof="0" dirty="0">
                <a:ln>
                  <a:noFill/>
                </a:ln>
                <a:solidFill>
                  <a:srgbClr val="CC9900"/>
                </a:solidFill>
                <a:effectLst/>
                <a:uLnTx/>
                <a:uFillTx/>
                <a:latin typeface="Aharoni" panose="02010803020104030203" pitchFamily="2" charset="-79"/>
                <a:ea typeface="+mn-ea"/>
                <a:cs typeface="Aharoni" panose="02010803020104030203" pitchFamily="2" charset="-79"/>
              </a:rPr>
              <a:t>la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54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r>
              <a:rPr kumimoji="0" lang="es-MX" sz="5400" b="0" i="0" u="none" strike="noStrike" kern="1200" cap="none" spc="0" normalizeH="0" baseline="0" noProof="0" dirty="0">
                <a:ln>
                  <a:noFill/>
                </a:ln>
                <a:solidFill>
                  <a:srgbClr val="FF9999"/>
                </a:solidFill>
                <a:effectLst/>
                <a:uLnTx/>
                <a:uFillTx/>
                <a:latin typeface="Aharoni" panose="02010803020104030203" pitchFamily="2" charset="-79"/>
                <a:ea typeface="+mn-ea"/>
                <a:cs typeface="Aharoni" panose="02010803020104030203" pitchFamily="2" charset="-79"/>
              </a:rPr>
              <a:t>educadora</a:t>
            </a:r>
          </a:p>
        </p:txBody>
      </p:sp>
      <p:sp>
        <p:nvSpPr>
          <p:cNvPr id="7" name="CuadroTexto 6">
            <a:extLst>
              <a:ext uri="{FF2B5EF4-FFF2-40B4-BE49-F238E27FC236}">
                <a16:creationId xmlns:a16="http://schemas.microsoft.com/office/drawing/2014/main" id="{D1588792-7C9F-44C3-8E1D-7148CD6250CA}"/>
              </a:ext>
            </a:extLst>
          </p:cNvPr>
          <p:cNvSpPr txBox="1"/>
          <p:nvPr/>
        </p:nvSpPr>
        <p:spPr>
          <a:xfrm>
            <a:off x="884121" y="4391876"/>
            <a:ext cx="6008915" cy="4311693"/>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s-MX" sz="150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El dia 17 de mayo del año 2021 se trabajo con el área de educación socioemocional, haciendo énfasis en el autocuidado, considero que fue una actividad muy bonita y que trajo consigo muchos aprendizajes para el alumnado, pues los alumnos compartieron con sus compañeros una </a:t>
            </a:r>
            <a:r>
              <a:rPr kumimoji="0" lang="es-MX" sz="150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acció</a:t>
            </a:r>
            <a:r>
              <a:rPr lang="es-MX" sz="1500" dirty="0">
                <a:solidFill>
                  <a:prstClr val="black"/>
                </a:solidFill>
                <a:latin typeface="Comic Sans MS" panose="030F0702030302020204" pitchFamily="66" charset="0"/>
              </a:rPr>
              <a:t>n para el autocuidado. </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s-MX" sz="150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Considero que es un tema muy interesante para trabajar en el preescolar </a:t>
            </a:r>
          </a:p>
          <a:p>
            <a:pPr marL="0" marR="0" lvl="0" indent="0" algn="just" defTabSz="457200" rtl="0" eaLnBrk="1" fontAlgn="auto" latinLnBrk="0" hangingPunct="1">
              <a:lnSpc>
                <a:spcPct val="150000"/>
              </a:lnSpc>
              <a:spcBef>
                <a:spcPts val="0"/>
              </a:spcBef>
              <a:spcAft>
                <a:spcPts val="0"/>
              </a:spcAft>
              <a:buClrTx/>
              <a:buSzTx/>
              <a:buFontTx/>
              <a:buNone/>
              <a:tabLst/>
              <a:defRPr/>
            </a:pPr>
            <a:r>
              <a:rPr lang="es-MX" sz="1500" i="0" dirty="0">
                <a:solidFill>
                  <a:srgbClr val="202124"/>
                </a:solidFill>
                <a:effectLst/>
                <a:latin typeface="Comic Sans MS" panose="030F0702030302020204" pitchFamily="66" charset="0"/>
              </a:rPr>
              <a:t>Promover el autocuidado en el niño puede favorecer los siguientes aspectos en su desarrollo: Mejora del autoconocimiento y la autoestima. Fomento de hábitos saludables. Desarrollo emocional adecuado.</a:t>
            </a:r>
            <a:endParaRPr kumimoji="0" lang="es-MX" sz="150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8" name="CuadroTexto 7">
            <a:extLst>
              <a:ext uri="{FF2B5EF4-FFF2-40B4-BE49-F238E27FC236}">
                <a16:creationId xmlns:a16="http://schemas.microsoft.com/office/drawing/2014/main" id="{C2A5BD36-7507-4537-BAE7-1C7A4223DF67}"/>
              </a:ext>
            </a:extLst>
          </p:cNvPr>
          <p:cNvSpPr txBox="1"/>
          <p:nvPr/>
        </p:nvSpPr>
        <p:spPr>
          <a:xfrm>
            <a:off x="884121" y="9369454"/>
            <a:ext cx="6152618" cy="430887"/>
          </a:xfrm>
          <a:prstGeom prst="rect">
            <a:avLst/>
          </a:prstGeom>
          <a:noFill/>
        </p:spPr>
        <p:txBody>
          <a:bodyPr wrap="square">
            <a:spAutoFit/>
          </a:bodyPr>
          <a:lstStyle/>
          <a:p>
            <a:r>
              <a:rPr lang="es-MX" sz="1100" dirty="0"/>
              <a:t>https://quierocuidarme.dkvsalud.es/salud-para-ninos/autocuidado-fomento-en-los-ninos#:~:text=Promover%20el%20autocuidado%20en%20el,Desarrollo%20emocional%20adecuado.</a:t>
            </a:r>
          </a:p>
        </p:txBody>
      </p:sp>
    </p:spTree>
    <p:extLst>
      <p:ext uri="{BB962C8B-B14F-4D97-AF65-F5344CB8AC3E}">
        <p14:creationId xmlns:p14="http://schemas.microsoft.com/office/powerpoint/2010/main" val="3134386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solidFill>
              <a:srgbClr val="FF9999"/>
            </a:solid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_____________________________________________</a:t>
              </a:r>
            </a:p>
            <a:p>
              <a:r>
                <a:rPr lang="es-MX" dirty="0"/>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solidFill>
                <a:srgbClr val="FF9999"/>
              </a:solid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solidFill>
                  <a:srgbClr val="FF9999"/>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solidFill>
                  <a:srgbClr val="FF9999"/>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solidFill>
                  <a:srgbClr val="FF9999"/>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solidFill>
                  <a:srgbClr val="FF9999"/>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solidFill>
                    <a:srgbClr val="FF9999"/>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solidFill>
                    <a:srgbClr val="FF9999"/>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solidFill>
                    <a:srgbClr val="FF9999"/>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solidFill>
                    <a:srgbClr val="FF9999"/>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solidFill>
                    <a:srgbClr val="FF9999"/>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solidFill>
                    <a:srgbClr val="FF9999"/>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Se lograron los objetivos propuestos pues considero que se trato un tema nuevo que embarga de curiosidad a los niños y por tanto están motivamos e interesados en clase. </a:t>
              </a:r>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El tiempo establecido cuando solo se conecta un alumno a la clase.</a:t>
              </a:r>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a:extLst>
              <a:ext uri="{FF2B5EF4-FFF2-40B4-BE49-F238E27FC236}">
                <a16:creationId xmlns:a16="http://schemas.microsoft.com/office/drawing/2014/main" id="{64EFE8A1-E50B-4D22-88E9-FF0DA219AD43}"/>
              </a:ext>
            </a:extLst>
          </p:cNvPr>
          <p:cNvSpPr txBox="1"/>
          <p:nvPr/>
        </p:nvSpPr>
        <p:spPr>
          <a:xfrm>
            <a:off x="597529" y="236319"/>
            <a:ext cx="2107137" cy="369332"/>
          </a:xfrm>
          <a:prstGeom prst="rect">
            <a:avLst/>
          </a:prstGeom>
          <a:noFill/>
        </p:spPr>
        <p:txBody>
          <a:bodyPr wrap="square" rtlCol="0">
            <a:spAutoFit/>
          </a:bodyPr>
          <a:lstStyle/>
          <a:p>
            <a:r>
              <a:rPr lang="es-MX" dirty="0"/>
              <a:t>  18       05          2021</a:t>
            </a:r>
          </a:p>
        </p:txBody>
      </p:sp>
      <p:sp>
        <p:nvSpPr>
          <p:cNvPr id="7" name="CuadroTexto 6">
            <a:extLst>
              <a:ext uri="{FF2B5EF4-FFF2-40B4-BE49-F238E27FC236}">
                <a16:creationId xmlns:a16="http://schemas.microsoft.com/office/drawing/2014/main" id="{0941CD16-FD97-45C3-975D-CBB88C00E885}"/>
              </a:ext>
            </a:extLst>
          </p:cNvPr>
          <p:cNvSpPr txBox="1"/>
          <p:nvPr/>
        </p:nvSpPr>
        <p:spPr>
          <a:xfrm>
            <a:off x="3325219" y="1330927"/>
            <a:ext cx="4049250" cy="369332"/>
          </a:xfrm>
          <a:prstGeom prst="rect">
            <a:avLst/>
          </a:prstGeom>
          <a:noFill/>
        </p:spPr>
        <p:txBody>
          <a:bodyPr wrap="none" rtlCol="0">
            <a:spAutoFit/>
          </a:bodyPr>
          <a:lstStyle/>
          <a:p>
            <a:r>
              <a:rPr lang="es-MX" dirty="0"/>
              <a:t>Aprende en casa: contaminación acústica</a:t>
            </a:r>
          </a:p>
        </p:txBody>
      </p:sp>
      <p:sp>
        <p:nvSpPr>
          <p:cNvPr id="9" name="Elipse 8">
            <a:extLst>
              <a:ext uri="{FF2B5EF4-FFF2-40B4-BE49-F238E27FC236}">
                <a16:creationId xmlns:a16="http://schemas.microsoft.com/office/drawing/2014/main" id="{D4DE8E55-EDAB-4728-B9E5-FF3E2FF604EC}"/>
              </a:ext>
            </a:extLst>
          </p:cNvPr>
          <p:cNvSpPr/>
          <p:nvPr/>
        </p:nvSpPr>
        <p:spPr>
          <a:xfrm>
            <a:off x="3684023" y="2778295"/>
            <a:ext cx="274319" cy="235766"/>
          </a:xfrm>
          <a:prstGeom prst="ellipse">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00EFAA90-5BD0-4055-B3F5-F89039A80750}"/>
              </a:ext>
            </a:extLst>
          </p:cNvPr>
          <p:cNvSpPr txBox="1"/>
          <p:nvPr/>
        </p:nvSpPr>
        <p:spPr>
          <a:xfrm>
            <a:off x="4152274" y="4090744"/>
            <a:ext cx="3313088" cy="1231106"/>
          </a:xfrm>
          <a:prstGeom prst="rect">
            <a:avLst/>
          </a:prstGeom>
          <a:noFill/>
        </p:spPr>
        <p:txBody>
          <a:bodyPr wrap="square" rtlCol="0">
            <a:spAutoFit/>
          </a:bodyPr>
          <a:lstStyle/>
          <a:p>
            <a:pPr algn="ctr"/>
            <a:r>
              <a:rPr lang="es-MX" sz="1400" dirty="0"/>
              <a:t>Observaciones</a:t>
            </a:r>
            <a:endParaRPr lang="es-MX" dirty="0"/>
          </a:p>
          <a:p>
            <a:r>
              <a:rPr lang="es-MX" sz="1200" dirty="0"/>
              <a:t>Los aspectos de la planeación se respetaron, existió una flexibilidad de acuerdo a las adecuaciones realizadas a partir de los alumnos que se conectaron a las clases, se respeto el tiempo propuesto y el aprendizaje se favoreció </a:t>
            </a:r>
          </a:p>
        </p:txBody>
      </p:sp>
    </p:spTree>
    <p:extLst>
      <p:ext uri="{BB962C8B-B14F-4D97-AF65-F5344CB8AC3E}">
        <p14:creationId xmlns:p14="http://schemas.microsoft.com/office/powerpoint/2010/main" val="76223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FilmGrain/>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DF631F9-86F9-45FF-B6BA-89B1B9289C33}"/>
              </a:ext>
            </a:extLst>
          </p:cNvPr>
          <p:cNvPicPr>
            <a:picLocks noChangeAspect="1"/>
          </p:cNvPicPr>
          <p:nvPr/>
        </p:nvPicPr>
        <p:blipFill rotWithShape="1">
          <a:blip r:embed="rId4">
            <a:clrChange>
              <a:clrFrom>
                <a:srgbClr val="FFFFFF"/>
              </a:clrFrom>
              <a:clrTo>
                <a:srgbClr val="FFFFFF">
                  <a:alpha val="0"/>
                </a:srgbClr>
              </a:clrTo>
            </a:clrChange>
          </a:blip>
          <a:srcRect l="51621" t="22361" r="10195" b="57921"/>
          <a:stretch/>
        </p:blipFill>
        <p:spPr>
          <a:xfrm>
            <a:off x="1372361" y="2407584"/>
            <a:ext cx="5032438" cy="1461031"/>
          </a:xfrm>
          <a:prstGeom prst="rect">
            <a:avLst/>
          </a:prstGeom>
        </p:spPr>
      </p:pic>
      <p:sp>
        <p:nvSpPr>
          <p:cNvPr id="6" name="CuadroTexto 5">
            <a:extLst>
              <a:ext uri="{FF2B5EF4-FFF2-40B4-BE49-F238E27FC236}">
                <a16:creationId xmlns:a16="http://schemas.microsoft.com/office/drawing/2014/main" id="{39D07CE3-3F62-4911-8D48-F7037DC61A65}"/>
              </a:ext>
            </a:extLst>
          </p:cNvPr>
          <p:cNvSpPr txBox="1"/>
          <p:nvPr/>
        </p:nvSpPr>
        <p:spPr>
          <a:xfrm>
            <a:off x="1242095" y="653258"/>
            <a:ext cx="529296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5400" b="0" i="0" u="none" strike="noStrike" kern="1200" cap="none" spc="0" normalizeH="0" baseline="0" noProof="0" dirty="0">
                <a:ln>
                  <a:noFill/>
                </a:ln>
                <a:solidFill>
                  <a:srgbClr val="9966FF"/>
                </a:solidFill>
                <a:effectLst/>
                <a:uLnTx/>
                <a:uFillTx/>
                <a:latin typeface="Aharoni" panose="02010803020104030203" pitchFamily="2" charset="-79"/>
                <a:ea typeface="+mn-ea"/>
                <a:cs typeface="Aharoni" panose="02010803020104030203" pitchFamily="2" charset="-79"/>
              </a:rPr>
              <a:t>Diario </a:t>
            </a:r>
            <a:r>
              <a:rPr kumimoji="0" lang="es-MX" sz="5400" b="0" i="0" u="none" strike="noStrike" kern="1200" cap="none" spc="0" normalizeH="0" baseline="0" noProof="0" dirty="0">
                <a:ln>
                  <a:noFill/>
                </a:ln>
                <a:solidFill>
                  <a:srgbClr val="79DCFF"/>
                </a:solidFill>
                <a:effectLst/>
                <a:uLnTx/>
                <a:uFillTx/>
                <a:latin typeface="Aharoni" panose="02010803020104030203" pitchFamily="2" charset="-79"/>
                <a:ea typeface="+mn-ea"/>
                <a:cs typeface="Aharoni" panose="02010803020104030203" pitchFamily="2" charset="-79"/>
              </a:rPr>
              <a:t>de</a:t>
            </a:r>
            <a:r>
              <a:rPr kumimoji="0" lang="es-MX" sz="54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r>
              <a:rPr kumimoji="0" lang="es-MX" sz="5400" b="0" i="0" u="none" strike="noStrike" kern="1200" cap="none" spc="0" normalizeH="0" baseline="0" noProof="0" dirty="0">
                <a:ln>
                  <a:noFill/>
                </a:ln>
                <a:solidFill>
                  <a:srgbClr val="CC9900"/>
                </a:solidFill>
                <a:effectLst/>
                <a:uLnTx/>
                <a:uFillTx/>
                <a:latin typeface="Aharoni" panose="02010803020104030203" pitchFamily="2" charset="-79"/>
                <a:ea typeface="+mn-ea"/>
                <a:cs typeface="Aharoni" panose="02010803020104030203" pitchFamily="2" charset="-79"/>
              </a:rPr>
              <a:t>la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54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r>
              <a:rPr kumimoji="0" lang="es-MX" sz="5400" b="0" i="0" u="none" strike="noStrike" kern="1200" cap="none" spc="0" normalizeH="0" baseline="0" noProof="0" dirty="0">
                <a:ln>
                  <a:noFill/>
                </a:ln>
                <a:solidFill>
                  <a:srgbClr val="FF9999"/>
                </a:solidFill>
                <a:effectLst/>
                <a:uLnTx/>
                <a:uFillTx/>
                <a:latin typeface="Aharoni" panose="02010803020104030203" pitchFamily="2" charset="-79"/>
                <a:ea typeface="+mn-ea"/>
                <a:cs typeface="Aharoni" panose="02010803020104030203" pitchFamily="2" charset="-79"/>
              </a:rPr>
              <a:t>educadora</a:t>
            </a:r>
          </a:p>
        </p:txBody>
      </p:sp>
      <p:sp>
        <p:nvSpPr>
          <p:cNvPr id="7" name="CuadroTexto 6">
            <a:extLst>
              <a:ext uri="{FF2B5EF4-FFF2-40B4-BE49-F238E27FC236}">
                <a16:creationId xmlns:a16="http://schemas.microsoft.com/office/drawing/2014/main" id="{D1588792-7C9F-44C3-8E1D-7148CD6250CA}"/>
              </a:ext>
            </a:extLst>
          </p:cNvPr>
          <p:cNvSpPr txBox="1"/>
          <p:nvPr/>
        </p:nvSpPr>
        <p:spPr>
          <a:xfrm>
            <a:off x="884121" y="3802630"/>
            <a:ext cx="6008915" cy="5594032"/>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s-MX" sz="1500" b="0" i="0" u="none" strike="noStrike" kern="1200" cap="none" spc="0" normalizeH="0" baseline="0" noProof="0" dirty="0">
                <a:ln>
                  <a:noFill/>
                </a:ln>
                <a:solidFill>
                  <a:prstClr val="black"/>
                </a:solidFill>
                <a:effectLst/>
                <a:uLnTx/>
                <a:uFillTx/>
                <a:latin typeface="Comic Sans MS" panose="030F0702030302020204" pitchFamily="66" charset="0"/>
              </a:rPr>
              <a:t>El dia 18 de mayo del año 2021 se trabajo con el Campo de Formación </a:t>
            </a:r>
            <a:r>
              <a:rPr lang="es-MX" sz="1500" dirty="0">
                <a:solidFill>
                  <a:prstClr val="black"/>
                </a:solidFill>
                <a:latin typeface="Comic Sans MS" panose="030F0702030302020204" pitchFamily="66" charset="0"/>
              </a:rPr>
              <a:t>Académica </a:t>
            </a:r>
            <a:r>
              <a:rPr kumimoji="0" lang="es-MX" sz="1500" b="0" i="0" u="none" strike="noStrike" kern="1200" cap="none" spc="0" normalizeH="0" baseline="0" noProof="0" dirty="0">
                <a:ln>
                  <a:noFill/>
                </a:ln>
                <a:solidFill>
                  <a:prstClr val="black"/>
                </a:solidFill>
                <a:effectLst/>
                <a:uLnTx/>
                <a:uFillTx/>
                <a:latin typeface="Comic Sans MS" panose="030F0702030302020204" pitchFamily="66" charset="0"/>
              </a:rPr>
              <a:t>Exploración y Comprensión del Mundo Natural y Social se trato el tema de la contaminación acústica, considero que es un tema bastante interesante para trabajarlo en el preescolar, los niños mostraron una excelente participación.</a:t>
            </a:r>
          </a:p>
          <a:p>
            <a:pPr marL="0" marR="0" lvl="0" indent="0" algn="just" defTabSz="457200" rtl="0" eaLnBrk="1" fontAlgn="auto" latinLnBrk="0" hangingPunct="1">
              <a:lnSpc>
                <a:spcPct val="150000"/>
              </a:lnSpc>
              <a:spcBef>
                <a:spcPts val="0"/>
              </a:spcBef>
              <a:spcAft>
                <a:spcPts val="0"/>
              </a:spcAft>
              <a:buClrTx/>
              <a:buSzTx/>
              <a:buFontTx/>
              <a:buNone/>
              <a:tabLst/>
              <a:defRPr/>
            </a:pPr>
            <a:r>
              <a:rPr lang="es-MX" sz="1500" i="0" dirty="0">
                <a:solidFill>
                  <a:srgbClr val="000000"/>
                </a:solidFill>
                <a:effectLst/>
                <a:latin typeface="Comic Sans MS" panose="030F0702030302020204" pitchFamily="66" charset="0"/>
              </a:rPr>
              <a:t>La motivación influye en el aprendizaje y viceversa. Por lo que al motivar a los niños a leer, a explorar, a investigar, etc. estamos potenciando el aprendizaje de determinados contenidos, así como los procesos de adquisición de aprendizajes de forma general.</a:t>
            </a:r>
            <a:r>
              <a:rPr kumimoji="0" lang="es-MX" sz="1500" i="0" u="none" strike="noStrike" kern="1200" cap="none" spc="0" normalizeH="0" baseline="0" noProof="0" dirty="0">
                <a:ln>
                  <a:noFill/>
                </a:ln>
                <a:solidFill>
                  <a:prstClr val="black"/>
                </a:solidFill>
                <a:effectLst/>
                <a:uLnTx/>
                <a:uFillTx/>
                <a:latin typeface="Comic Sans MS" panose="030F0702030302020204" pitchFamily="66" charset="0"/>
              </a:rPr>
              <a:t> </a:t>
            </a:r>
          </a:p>
          <a:p>
            <a:pPr marL="0" marR="0" lvl="0" indent="0" algn="just" defTabSz="457200" rtl="0" eaLnBrk="1" fontAlgn="auto" latinLnBrk="0" hangingPunct="1">
              <a:lnSpc>
                <a:spcPct val="150000"/>
              </a:lnSpc>
              <a:spcBef>
                <a:spcPts val="0"/>
              </a:spcBef>
              <a:spcAft>
                <a:spcPts val="0"/>
              </a:spcAft>
              <a:buClrTx/>
              <a:buSzTx/>
              <a:buFontTx/>
              <a:buNone/>
              <a:tabLst/>
              <a:defRPr/>
            </a:pPr>
            <a:r>
              <a:rPr lang="es-MX" sz="1500" i="0" dirty="0">
                <a:solidFill>
                  <a:srgbClr val="000000"/>
                </a:solidFill>
                <a:effectLst/>
                <a:latin typeface="Comic Sans MS" panose="030F0702030302020204" pitchFamily="66" charset="0"/>
              </a:rPr>
              <a:t>Bandura (1977) señalaba que la persona anticipa el resultado de su conducta a partir de las creencias y valoraciones que hace de sus capacidades; es decir, todos generamos expectativas de éxito o de fracaso ante los retos que  se nos presentan, que repercutirán sobre nuestra motivación y sobre nuestro rendimiento. </a:t>
            </a:r>
            <a:endParaRPr kumimoji="0" lang="es-MX" sz="1500" i="0" u="none" strike="noStrike" kern="1200" cap="none" spc="0" normalizeH="0" baseline="0" noProof="0" dirty="0">
              <a:ln>
                <a:noFill/>
              </a:ln>
              <a:solidFill>
                <a:prstClr val="black"/>
              </a:solidFill>
              <a:effectLst/>
              <a:uLnTx/>
              <a:uFillTx/>
              <a:latin typeface="Comic Sans MS" panose="030F0702030302020204" pitchFamily="66" charset="0"/>
            </a:endParaRPr>
          </a:p>
        </p:txBody>
      </p:sp>
      <p:sp>
        <p:nvSpPr>
          <p:cNvPr id="8" name="CuadroTexto 7">
            <a:extLst>
              <a:ext uri="{FF2B5EF4-FFF2-40B4-BE49-F238E27FC236}">
                <a16:creationId xmlns:a16="http://schemas.microsoft.com/office/drawing/2014/main" id="{C97CFE86-52E3-46DD-A128-C92DD156935C}"/>
              </a:ext>
            </a:extLst>
          </p:cNvPr>
          <p:cNvSpPr txBox="1"/>
          <p:nvPr/>
        </p:nvSpPr>
        <p:spPr>
          <a:xfrm>
            <a:off x="420687" y="9518278"/>
            <a:ext cx="6935781" cy="577081"/>
          </a:xfrm>
          <a:prstGeom prst="rect">
            <a:avLst/>
          </a:prstGeom>
          <a:noFill/>
        </p:spPr>
        <p:txBody>
          <a:bodyPr wrap="square">
            <a:spAutoFit/>
          </a:bodyPr>
          <a:lstStyle/>
          <a:p>
            <a:r>
              <a:rPr lang="es-MX" sz="1050" dirty="0"/>
              <a:t>https://blogs.elconfidencial.com/alma-corazon-vida/relacion-padres-e-hijos/2013-05-23/la-importancia-de-educar-ninos-motivados_588323/#:~:text=La%20motivaci%C3%B3n%20influye%20en%20el,de%20aprendizajes%20de%20forma%20general.</a:t>
            </a:r>
          </a:p>
        </p:txBody>
      </p:sp>
    </p:spTree>
    <p:extLst>
      <p:ext uri="{BB962C8B-B14F-4D97-AF65-F5344CB8AC3E}">
        <p14:creationId xmlns:p14="http://schemas.microsoft.com/office/powerpoint/2010/main" val="3711006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solidFill>
              <a:srgbClr val="0070C0"/>
            </a:solid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_____________________________________________</a:t>
              </a:r>
            </a:p>
            <a:p>
              <a:r>
                <a:rPr lang="es-MX" dirty="0"/>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solidFill>
                <a:srgbClr val="0070C0"/>
              </a:solid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solidFill>
                  <a:srgbClr val="0070C0"/>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solidFill>
                  <a:srgbClr val="0070C0"/>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solidFill>
                  <a:srgbClr val="0070C0"/>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solidFill>
                  <a:srgbClr val="0070C0"/>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solidFill>
                    <a:srgbClr val="0070C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solidFill>
                    <a:srgbClr val="0070C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solidFill>
                    <a:srgbClr val="0070C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solidFill>
                    <a:srgbClr val="0070C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solidFill>
                    <a:srgbClr val="0070C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solidFill>
                    <a:srgbClr val="0070C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Se logro mantener el interés, curiosidad al tratar el tema de los poemas, se veían muy contentos y felices al estar participando </a:t>
              </a:r>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No lograr la atención de una alumna de 3° , se desconcentra con mucha facilidad, es muy participativa en las clases </a:t>
              </a:r>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a:extLst>
              <a:ext uri="{FF2B5EF4-FFF2-40B4-BE49-F238E27FC236}">
                <a16:creationId xmlns:a16="http://schemas.microsoft.com/office/drawing/2014/main" id="{9BD5173F-41FB-4F32-932C-ACDEE862630B}"/>
              </a:ext>
            </a:extLst>
          </p:cNvPr>
          <p:cNvSpPr txBox="1"/>
          <p:nvPr/>
        </p:nvSpPr>
        <p:spPr>
          <a:xfrm>
            <a:off x="624270" y="248589"/>
            <a:ext cx="2119982" cy="369332"/>
          </a:xfrm>
          <a:prstGeom prst="rect">
            <a:avLst/>
          </a:prstGeom>
          <a:noFill/>
        </p:spPr>
        <p:txBody>
          <a:bodyPr wrap="square" rtlCol="0">
            <a:spAutoFit/>
          </a:bodyPr>
          <a:lstStyle/>
          <a:p>
            <a:r>
              <a:rPr lang="es-MX" dirty="0"/>
              <a:t>19         05         2021</a:t>
            </a:r>
          </a:p>
        </p:txBody>
      </p:sp>
      <p:sp>
        <p:nvSpPr>
          <p:cNvPr id="7" name="CuadroTexto 6">
            <a:extLst>
              <a:ext uri="{FF2B5EF4-FFF2-40B4-BE49-F238E27FC236}">
                <a16:creationId xmlns:a16="http://schemas.microsoft.com/office/drawing/2014/main" id="{F475D99E-C348-4099-A9BD-DFF758DEC815}"/>
              </a:ext>
            </a:extLst>
          </p:cNvPr>
          <p:cNvSpPr txBox="1"/>
          <p:nvPr/>
        </p:nvSpPr>
        <p:spPr>
          <a:xfrm>
            <a:off x="2866202" y="1367416"/>
            <a:ext cx="3577069" cy="369332"/>
          </a:xfrm>
          <a:prstGeom prst="rect">
            <a:avLst/>
          </a:prstGeom>
          <a:noFill/>
        </p:spPr>
        <p:txBody>
          <a:bodyPr wrap="none" rtlCol="0">
            <a:spAutoFit/>
          </a:bodyPr>
          <a:lstStyle/>
          <a:p>
            <a:r>
              <a:rPr lang="es-MX" dirty="0"/>
              <a:t>Aprende en casa: recitamos poemas</a:t>
            </a:r>
          </a:p>
        </p:txBody>
      </p:sp>
      <p:sp>
        <p:nvSpPr>
          <p:cNvPr id="9" name="Elipse 8">
            <a:extLst>
              <a:ext uri="{FF2B5EF4-FFF2-40B4-BE49-F238E27FC236}">
                <a16:creationId xmlns:a16="http://schemas.microsoft.com/office/drawing/2014/main" id="{24B78A47-CC71-4E83-BA24-340482C83DB2}"/>
              </a:ext>
            </a:extLst>
          </p:cNvPr>
          <p:cNvSpPr/>
          <p:nvPr/>
        </p:nvSpPr>
        <p:spPr>
          <a:xfrm>
            <a:off x="1158065" y="2814657"/>
            <a:ext cx="335296" cy="26563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70101A9-6768-401B-B786-E02FD206D7C2}"/>
              </a:ext>
            </a:extLst>
          </p:cNvPr>
          <p:cNvSpPr txBox="1"/>
          <p:nvPr/>
        </p:nvSpPr>
        <p:spPr>
          <a:xfrm>
            <a:off x="3780602" y="4196584"/>
            <a:ext cx="3827999" cy="1015663"/>
          </a:xfrm>
          <a:prstGeom prst="rect">
            <a:avLst/>
          </a:prstGeom>
          <a:noFill/>
        </p:spPr>
        <p:txBody>
          <a:bodyPr wrap="square" rtlCol="0">
            <a:spAutoFit/>
          </a:bodyPr>
          <a:lstStyle/>
          <a:p>
            <a:pPr algn="ctr"/>
            <a:r>
              <a:rPr lang="es-MX" dirty="0"/>
              <a:t>Observaciones</a:t>
            </a:r>
          </a:p>
          <a:p>
            <a:r>
              <a:rPr lang="es-MX" sz="1400" dirty="0"/>
              <a:t>Considero que el material fue el adecuado, así como el tiempo, organización y las actividades propuestas.</a:t>
            </a:r>
          </a:p>
        </p:txBody>
      </p:sp>
    </p:spTree>
    <p:extLst>
      <p:ext uri="{BB962C8B-B14F-4D97-AF65-F5344CB8AC3E}">
        <p14:creationId xmlns:p14="http://schemas.microsoft.com/office/powerpoint/2010/main" val="473746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FilmGrain/>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DF631F9-86F9-45FF-B6BA-89B1B9289C33}"/>
              </a:ext>
            </a:extLst>
          </p:cNvPr>
          <p:cNvPicPr>
            <a:picLocks noChangeAspect="1"/>
          </p:cNvPicPr>
          <p:nvPr/>
        </p:nvPicPr>
        <p:blipFill rotWithShape="1">
          <a:blip r:embed="rId4">
            <a:clrChange>
              <a:clrFrom>
                <a:srgbClr val="FFFFFF"/>
              </a:clrFrom>
              <a:clrTo>
                <a:srgbClr val="FFFFFF">
                  <a:alpha val="0"/>
                </a:srgbClr>
              </a:clrTo>
            </a:clrChange>
          </a:blip>
          <a:srcRect l="51621" t="22361" r="10195" b="57921"/>
          <a:stretch/>
        </p:blipFill>
        <p:spPr>
          <a:xfrm>
            <a:off x="1372361" y="2407584"/>
            <a:ext cx="5032438" cy="1461031"/>
          </a:xfrm>
          <a:prstGeom prst="rect">
            <a:avLst/>
          </a:prstGeom>
        </p:spPr>
      </p:pic>
      <p:sp>
        <p:nvSpPr>
          <p:cNvPr id="6" name="CuadroTexto 5">
            <a:extLst>
              <a:ext uri="{FF2B5EF4-FFF2-40B4-BE49-F238E27FC236}">
                <a16:creationId xmlns:a16="http://schemas.microsoft.com/office/drawing/2014/main" id="{39D07CE3-3F62-4911-8D48-F7037DC61A65}"/>
              </a:ext>
            </a:extLst>
          </p:cNvPr>
          <p:cNvSpPr txBox="1"/>
          <p:nvPr/>
        </p:nvSpPr>
        <p:spPr>
          <a:xfrm>
            <a:off x="1242095" y="653258"/>
            <a:ext cx="529296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5400" b="0" i="0" u="none" strike="noStrike" kern="1200" cap="none" spc="0" normalizeH="0" baseline="0" noProof="0" dirty="0">
                <a:ln>
                  <a:noFill/>
                </a:ln>
                <a:solidFill>
                  <a:srgbClr val="9966FF"/>
                </a:solidFill>
                <a:effectLst/>
                <a:uLnTx/>
                <a:uFillTx/>
                <a:latin typeface="Aharoni" panose="02010803020104030203" pitchFamily="2" charset="-79"/>
                <a:ea typeface="+mn-ea"/>
                <a:cs typeface="Aharoni" panose="02010803020104030203" pitchFamily="2" charset="-79"/>
              </a:rPr>
              <a:t>Diario </a:t>
            </a:r>
            <a:r>
              <a:rPr kumimoji="0" lang="es-MX" sz="5400" b="0" i="0" u="none" strike="noStrike" kern="1200" cap="none" spc="0" normalizeH="0" baseline="0" noProof="0" dirty="0">
                <a:ln>
                  <a:noFill/>
                </a:ln>
                <a:solidFill>
                  <a:srgbClr val="79DCFF"/>
                </a:solidFill>
                <a:effectLst/>
                <a:uLnTx/>
                <a:uFillTx/>
                <a:latin typeface="Aharoni" panose="02010803020104030203" pitchFamily="2" charset="-79"/>
                <a:ea typeface="+mn-ea"/>
                <a:cs typeface="Aharoni" panose="02010803020104030203" pitchFamily="2" charset="-79"/>
              </a:rPr>
              <a:t>de</a:t>
            </a:r>
            <a:r>
              <a:rPr kumimoji="0" lang="es-MX" sz="54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r>
              <a:rPr kumimoji="0" lang="es-MX" sz="5400" b="0" i="0" u="none" strike="noStrike" kern="1200" cap="none" spc="0" normalizeH="0" baseline="0" noProof="0" dirty="0">
                <a:ln>
                  <a:noFill/>
                </a:ln>
                <a:solidFill>
                  <a:srgbClr val="CC9900"/>
                </a:solidFill>
                <a:effectLst/>
                <a:uLnTx/>
                <a:uFillTx/>
                <a:latin typeface="Aharoni" panose="02010803020104030203" pitchFamily="2" charset="-79"/>
                <a:ea typeface="+mn-ea"/>
                <a:cs typeface="Aharoni" panose="02010803020104030203" pitchFamily="2" charset="-79"/>
              </a:rPr>
              <a:t>la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54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r>
              <a:rPr kumimoji="0" lang="es-MX" sz="5400" b="0" i="0" u="none" strike="noStrike" kern="1200" cap="none" spc="0" normalizeH="0" baseline="0" noProof="0" dirty="0">
                <a:ln>
                  <a:noFill/>
                </a:ln>
                <a:solidFill>
                  <a:srgbClr val="FF9999"/>
                </a:solidFill>
                <a:effectLst/>
                <a:uLnTx/>
                <a:uFillTx/>
                <a:latin typeface="Aharoni" panose="02010803020104030203" pitchFamily="2" charset="-79"/>
                <a:ea typeface="+mn-ea"/>
                <a:cs typeface="Aharoni" panose="02010803020104030203" pitchFamily="2" charset="-79"/>
              </a:rPr>
              <a:t>educadora</a:t>
            </a:r>
          </a:p>
        </p:txBody>
      </p:sp>
      <p:sp>
        <p:nvSpPr>
          <p:cNvPr id="7" name="CuadroTexto 6">
            <a:extLst>
              <a:ext uri="{FF2B5EF4-FFF2-40B4-BE49-F238E27FC236}">
                <a16:creationId xmlns:a16="http://schemas.microsoft.com/office/drawing/2014/main" id="{D1588792-7C9F-44C3-8E1D-7148CD6250CA}"/>
              </a:ext>
            </a:extLst>
          </p:cNvPr>
          <p:cNvSpPr txBox="1"/>
          <p:nvPr/>
        </p:nvSpPr>
        <p:spPr>
          <a:xfrm>
            <a:off x="884121" y="4391876"/>
            <a:ext cx="6008915" cy="4555286"/>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s-MX" sz="1500" b="0" i="0" u="none" strike="noStrike" kern="1200" cap="none" spc="0" normalizeH="0" baseline="0" noProof="0" dirty="0">
                <a:ln>
                  <a:noFill/>
                </a:ln>
                <a:solidFill>
                  <a:prstClr val="black"/>
                </a:solidFill>
                <a:effectLst/>
                <a:uLnTx/>
                <a:uFillTx/>
                <a:latin typeface="Comic Sans MS" panose="030F0702030302020204" pitchFamily="66" charset="0"/>
              </a:rPr>
              <a:t>El dia 19 de mayo del año 2021 se trabajo con el Campo de Formación </a:t>
            </a:r>
            <a:r>
              <a:rPr lang="es-MX" sz="1500" dirty="0">
                <a:solidFill>
                  <a:prstClr val="black"/>
                </a:solidFill>
                <a:latin typeface="Comic Sans MS" panose="030F0702030302020204" pitchFamily="66" charset="0"/>
              </a:rPr>
              <a:t>Académica Lenguaje y Comunicación </a:t>
            </a:r>
            <a:r>
              <a:rPr kumimoji="0" lang="es-MX" sz="1500" b="0" i="0" u="none" strike="noStrike" kern="1200" cap="none" spc="0" normalizeH="0" baseline="0" noProof="0" dirty="0">
                <a:ln>
                  <a:noFill/>
                </a:ln>
                <a:solidFill>
                  <a:prstClr val="black"/>
                </a:solidFill>
                <a:effectLst/>
                <a:uLnTx/>
                <a:uFillTx/>
                <a:latin typeface="Comic Sans MS" panose="030F0702030302020204" pitchFamily="66" charset="0"/>
              </a:rPr>
              <a:t> donde se recitaron poemas en conjunto con todos los alumnos que asistieron, el dia de hoy a sido el dia en el cual se a tenido una asistencia superior a los anteriores días. </a:t>
            </a:r>
            <a:r>
              <a:rPr lang="es-MX" sz="1500" dirty="0">
                <a:solidFill>
                  <a:prstClr val="black"/>
                </a:solidFill>
                <a:latin typeface="Comic Sans MS" panose="030F0702030302020204" pitchFamily="66" charset="0"/>
              </a:rPr>
              <a:t>Me alegra mucho que se conecten mas niños cada ves a las clases, considero que el haber entregado reconocimientos al final de la semana los motiva mucho.</a:t>
            </a:r>
          </a:p>
          <a:p>
            <a:pPr marL="0" marR="0" lvl="0" indent="0" algn="just" defTabSz="457200" rtl="0" eaLnBrk="1" fontAlgn="auto" latinLnBrk="0" hangingPunct="1">
              <a:lnSpc>
                <a:spcPct val="150000"/>
              </a:lnSpc>
              <a:spcBef>
                <a:spcPts val="0"/>
              </a:spcBef>
              <a:spcAft>
                <a:spcPts val="0"/>
              </a:spcAft>
              <a:buClrTx/>
              <a:buSzTx/>
              <a:buFontTx/>
              <a:buNone/>
              <a:tabLst/>
              <a:defRPr/>
            </a:pPr>
            <a:r>
              <a:rPr lang="es-MX" sz="1500" b="0" i="0" dirty="0">
                <a:solidFill>
                  <a:srgbClr val="202124"/>
                </a:solidFill>
                <a:effectLst/>
                <a:latin typeface="Comic Sans MS" panose="030F0702030302020204" pitchFamily="66" charset="0"/>
              </a:rPr>
              <a:t>La buena </a:t>
            </a:r>
            <a:r>
              <a:rPr lang="es-MX" sz="1500" b="1" i="0" dirty="0">
                <a:solidFill>
                  <a:srgbClr val="202124"/>
                </a:solidFill>
                <a:effectLst/>
                <a:latin typeface="Comic Sans MS" panose="030F0702030302020204" pitchFamily="66" charset="0"/>
              </a:rPr>
              <a:t>asistencia</a:t>
            </a:r>
            <a:r>
              <a:rPr lang="es-MX" sz="1500" b="0" i="0" dirty="0">
                <a:solidFill>
                  <a:srgbClr val="202124"/>
                </a:solidFill>
                <a:effectLst/>
                <a:latin typeface="Comic Sans MS" panose="030F0702030302020204" pitchFamily="66" charset="0"/>
              </a:rPr>
              <a:t> a clases demuestra disciplina e interés en los estudios que impactarán el futuro del estudiante y fortalecerán su camino hacia el éxito en su vida. Cada día que un estudiante asiste a la escuela representa una oportunidad para aprender y enriquecer su mente.</a:t>
            </a:r>
            <a:endParaRPr kumimoji="0" lang="es-MX" sz="1500" b="0" i="0" u="none" strike="noStrike" kern="1200" cap="none" spc="0" normalizeH="0" baseline="0" noProof="0" dirty="0">
              <a:ln>
                <a:noFill/>
              </a:ln>
              <a:solidFill>
                <a:prstClr val="black"/>
              </a:solidFill>
              <a:effectLst/>
              <a:uLnTx/>
              <a:uFillTx/>
              <a:latin typeface="Comic Sans MS" panose="030F0702030302020204" pitchFamily="66" charset="0"/>
            </a:endParaRPr>
          </a:p>
        </p:txBody>
      </p:sp>
      <p:sp>
        <p:nvSpPr>
          <p:cNvPr id="8" name="CuadroTexto 7">
            <a:extLst>
              <a:ext uri="{FF2B5EF4-FFF2-40B4-BE49-F238E27FC236}">
                <a16:creationId xmlns:a16="http://schemas.microsoft.com/office/drawing/2014/main" id="{162E575A-F258-4720-91CA-57DBD917592C}"/>
              </a:ext>
            </a:extLst>
          </p:cNvPr>
          <p:cNvSpPr txBox="1"/>
          <p:nvPr/>
        </p:nvSpPr>
        <p:spPr>
          <a:xfrm>
            <a:off x="884121" y="9300686"/>
            <a:ext cx="5829300" cy="738664"/>
          </a:xfrm>
          <a:prstGeom prst="rect">
            <a:avLst/>
          </a:prstGeom>
          <a:noFill/>
        </p:spPr>
        <p:txBody>
          <a:bodyPr wrap="square">
            <a:spAutoFit/>
          </a:bodyPr>
          <a:lstStyle/>
          <a:p>
            <a:r>
              <a:rPr lang="es-MX" sz="1400" dirty="0"/>
              <a:t>https://www.diariolasamericas.com/opinion/la-importancia-asistir-clases-n4133667#:~:text=La%20buena%20asistencia%20a%20clases,aprender%20y%20enriquecer%20su%20mente.</a:t>
            </a:r>
          </a:p>
        </p:txBody>
      </p:sp>
    </p:spTree>
    <p:extLst>
      <p:ext uri="{BB962C8B-B14F-4D97-AF65-F5344CB8AC3E}">
        <p14:creationId xmlns:p14="http://schemas.microsoft.com/office/powerpoint/2010/main" val="507044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solidFill>
              <a:srgbClr val="92D050"/>
            </a:solid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646331"/>
            </a:xfrm>
            <a:prstGeom prst="rect">
              <a:avLst/>
            </a:prstGeom>
            <a:noFill/>
          </p:spPr>
          <p:txBody>
            <a:bodyPr wrap="square" rtlCol="0">
              <a:spAutoFit/>
            </a:bodyPr>
            <a:lstStyle/>
            <a:p>
              <a:r>
                <a:rPr lang="es-MX" dirty="0"/>
                <a:t>Situación de Aprendizaje: _____________________________________________</a:t>
              </a:r>
            </a:p>
            <a:p>
              <a:r>
                <a:rPr lang="es-MX" dirty="0"/>
                <a:t>__________________________________________________________________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solidFill>
                <a:srgbClr val="92D050"/>
              </a:solid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solidFill>
                  <a:srgbClr val="92D050"/>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solidFill>
                  <a:srgbClr val="92D050"/>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solidFill>
                  <a:srgbClr val="92D050"/>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solidFill>
                  <a:srgbClr val="92D050"/>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solidFill>
                    <a:srgbClr val="92D05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solidFill>
                    <a:srgbClr val="92D05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solidFill>
                    <a:srgbClr val="92D05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solidFill>
                    <a:srgbClr val="92D05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solidFill>
                    <a:srgbClr val="92D05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solidFill>
                    <a:srgbClr val="92D050"/>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Se logro mantener el interés, curiosidad al tratar el tema de los números en la vida diaria, se veían muy contentos y felices al estar participando </a:t>
              </a:r>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Lograr tener conectividad con una alumna que es de Oaxaca</a:t>
              </a:r>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a:extLst>
              <a:ext uri="{FF2B5EF4-FFF2-40B4-BE49-F238E27FC236}">
                <a16:creationId xmlns:a16="http://schemas.microsoft.com/office/drawing/2014/main" id="{9BD5173F-41FB-4F32-932C-ACDEE862630B}"/>
              </a:ext>
            </a:extLst>
          </p:cNvPr>
          <p:cNvSpPr txBox="1"/>
          <p:nvPr/>
        </p:nvSpPr>
        <p:spPr>
          <a:xfrm>
            <a:off x="624270" y="248589"/>
            <a:ext cx="2119982" cy="369332"/>
          </a:xfrm>
          <a:prstGeom prst="rect">
            <a:avLst/>
          </a:prstGeom>
          <a:noFill/>
        </p:spPr>
        <p:txBody>
          <a:bodyPr wrap="square" rtlCol="0">
            <a:spAutoFit/>
          </a:bodyPr>
          <a:lstStyle/>
          <a:p>
            <a:r>
              <a:rPr lang="es-MX" dirty="0"/>
              <a:t>20         05         2021</a:t>
            </a:r>
          </a:p>
        </p:txBody>
      </p:sp>
      <p:sp>
        <p:nvSpPr>
          <p:cNvPr id="7" name="CuadroTexto 6">
            <a:extLst>
              <a:ext uri="{FF2B5EF4-FFF2-40B4-BE49-F238E27FC236}">
                <a16:creationId xmlns:a16="http://schemas.microsoft.com/office/drawing/2014/main" id="{F475D99E-C348-4099-A9BD-DFF758DEC815}"/>
              </a:ext>
            </a:extLst>
          </p:cNvPr>
          <p:cNvSpPr txBox="1"/>
          <p:nvPr/>
        </p:nvSpPr>
        <p:spPr>
          <a:xfrm>
            <a:off x="2866202" y="1367416"/>
            <a:ext cx="4298934" cy="369332"/>
          </a:xfrm>
          <a:prstGeom prst="rect">
            <a:avLst/>
          </a:prstGeom>
          <a:noFill/>
        </p:spPr>
        <p:txBody>
          <a:bodyPr wrap="none" rtlCol="0">
            <a:spAutoFit/>
          </a:bodyPr>
          <a:lstStyle/>
          <a:p>
            <a:r>
              <a:rPr lang="es-MX" dirty="0"/>
              <a:t>Aprende en casa: Números en la vida diaria </a:t>
            </a:r>
          </a:p>
        </p:txBody>
      </p:sp>
      <p:sp>
        <p:nvSpPr>
          <p:cNvPr id="9" name="Elipse 8">
            <a:extLst>
              <a:ext uri="{FF2B5EF4-FFF2-40B4-BE49-F238E27FC236}">
                <a16:creationId xmlns:a16="http://schemas.microsoft.com/office/drawing/2014/main" id="{24B78A47-CC71-4E83-BA24-340482C83DB2}"/>
              </a:ext>
            </a:extLst>
          </p:cNvPr>
          <p:cNvSpPr/>
          <p:nvPr/>
        </p:nvSpPr>
        <p:spPr>
          <a:xfrm>
            <a:off x="2358507" y="2738890"/>
            <a:ext cx="335296" cy="26563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70101A9-6768-401B-B786-E02FD206D7C2}"/>
              </a:ext>
            </a:extLst>
          </p:cNvPr>
          <p:cNvSpPr txBox="1"/>
          <p:nvPr/>
        </p:nvSpPr>
        <p:spPr>
          <a:xfrm>
            <a:off x="3780602" y="4196584"/>
            <a:ext cx="3827999" cy="1015663"/>
          </a:xfrm>
          <a:prstGeom prst="rect">
            <a:avLst/>
          </a:prstGeom>
          <a:noFill/>
        </p:spPr>
        <p:txBody>
          <a:bodyPr wrap="square" rtlCol="0">
            <a:spAutoFit/>
          </a:bodyPr>
          <a:lstStyle/>
          <a:p>
            <a:pPr algn="ctr"/>
            <a:r>
              <a:rPr lang="es-MX" dirty="0"/>
              <a:t>Observaciones</a:t>
            </a:r>
          </a:p>
          <a:p>
            <a:r>
              <a:rPr lang="es-MX" sz="1400" dirty="0"/>
              <a:t>Considero que el material fue el adecuado, así como el tiempo, organización y las actividades propuestas, la actividad se realizo muy bien</a:t>
            </a:r>
          </a:p>
        </p:txBody>
      </p:sp>
    </p:spTree>
    <p:extLst>
      <p:ext uri="{BB962C8B-B14F-4D97-AF65-F5344CB8AC3E}">
        <p14:creationId xmlns:p14="http://schemas.microsoft.com/office/powerpoint/2010/main" val="2324678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FilmGrain/>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DF631F9-86F9-45FF-B6BA-89B1B9289C33}"/>
              </a:ext>
            </a:extLst>
          </p:cNvPr>
          <p:cNvPicPr>
            <a:picLocks noChangeAspect="1"/>
          </p:cNvPicPr>
          <p:nvPr/>
        </p:nvPicPr>
        <p:blipFill rotWithShape="1">
          <a:blip r:embed="rId4">
            <a:clrChange>
              <a:clrFrom>
                <a:srgbClr val="FFFFFF"/>
              </a:clrFrom>
              <a:clrTo>
                <a:srgbClr val="FFFFFF">
                  <a:alpha val="0"/>
                </a:srgbClr>
              </a:clrTo>
            </a:clrChange>
          </a:blip>
          <a:srcRect l="51621" t="22361" r="10195" b="57921"/>
          <a:stretch/>
        </p:blipFill>
        <p:spPr>
          <a:xfrm>
            <a:off x="1372361" y="2407584"/>
            <a:ext cx="5032438" cy="1461031"/>
          </a:xfrm>
          <a:prstGeom prst="rect">
            <a:avLst/>
          </a:prstGeom>
        </p:spPr>
      </p:pic>
      <p:sp>
        <p:nvSpPr>
          <p:cNvPr id="6" name="CuadroTexto 5">
            <a:extLst>
              <a:ext uri="{FF2B5EF4-FFF2-40B4-BE49-F238E27FC236}">
                <a16:creationId xmlns:a16="http://schemas.microsoft.com/office/drawing/2014/main" id="{39D07CE3-3F62-4911-8D48-F7037DC61A65}"/>
              </a:ext>
            </a:extLst>
          </p:cNvPr>
          <p:cNvSpPr txBox="1"/>
          <p:nvPr/>
        </p:nvSpPr>
        <p:spPr>
          <a:xfrm>
            <a:off x="1242095" y="653258"/>
            <a:ext cx="529296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5400" b="0" i="0" u="none" strike="noStrike" kern="1200" cap="none" spc="0" normalizeH="0" baseline="0" noProof="0" dirty="0">
                <a:ln>
                  <a:noFill/>
                </a:ln>
                <a:solidFill>
                  <a:srgbClr val="9966FF"/>
                </a:solidFill>
                <a:effectLst/>
                <a:uLnTx/>
                <a:uFillTx/>
                <a:latin typeface="Aharoni" panose="02010803020104030203" pitchFamily="2" charset="-79"/>
                <a:ea typeface="+mn-ea"/>
                <a:cs typeface="Aharoni" panose="02010803020104030203" pitchFamily="2" charset="-79"/>
              </a:rPr>
              <a:t>Diario </a:t>
            </a:r>
            <a:r>
              <a:rPr kumimoji="0" lang="es-MX" sz="5400" b="0" i="0" u="none" strike="noStrike" kern="1200" cap="none" spc="0" normalizeH="0" baseline="0" noProof="0" dirty="0">
                <a:ln>
                  <a:noFill/>
                </a:ln>
                <a:solidFill>
                  <a:srgbClr val="79DCFF"/>
                </a:solidFill>
                <a:effectLst/>
                <a:uLnTx/>
                <a:uFillTx/>
                <a:latin typeface="Aharoni" panose="02010803020104030203" pitchFamily="2" charset="-79"/>
                <a:ea typeface="+mn-ea"/>
                <a:cs typeface="Aharoni" panose="02010803020104030203" pitchFamily="2" charset="-79"/>
              </a:rPr>
              <a:t>de</a:t>
            </a:r>
            <a:r>
              <a:rPr kumimoji="0" lang="es-MX" sz="54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r>
              <a:rPr kumimoji="0" lang="es-MX" sz="5400" b="0" i="0" u="none" strike="noStrike" kern="1200" cap="none" spc="0" normalizeH="0" baseline="0" noProof="0" dirty="0">
                <a:ln>
                  <a:noFill/>
                </a:ln>
                <a:solidFill>
                  <a:srgbClr val="CC9900"/>
                </a:solidFill>
                <a:effectLst/>
                <a:uLnTx/>
                <a:uFillTx/>
                <a:latin typeface="Aharoni" panose="02010803020104030203" pitchFamily="2" charset="-79"/>
                <a:ea typeface="+mn-ea"/>
                <a:cs typeface="Aharoni" panose="02010803020104030203" pitchFamily="2" charset="-79"/>
              </a:rPr>
              <a:t>la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54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r>
              <a:rPr kumimoji="0" lang="es-MX" sz="5400" b="0" i="0" u="none" strike="noStrike" kern="1200" cap="none" spc="0" normalizeH="0" baseline="0" noProof="0" dirty="0">
                <a:ln>
                  <a:noFill/>
                </a:ln>
                <a:solidFill>
                  <a:srgbClr val="FF9999"/>
                </a:solidFill>
                <a:effectLst/>
                <a:uLnTx/>
                <a:uFillTx/>
                <a:latin typeface="Aharoni" panose="02010803020104030203" pitchFamily="2" charset="-79"/>
                <a:ea typeface="+mn-ea"/>
                <a:cs typeface="Aharoni" panose="02010803020104030203" pitchFamily="2" charset="-79"/>
              </a:rPr>
              <a:t>educadora</a:t>
            </a:r>
          </a:p>
        </p:txBody>
      </p:sp>
      <p:sp>
        <p:nvSpPr>
          <p:cNvPr id="7" name="CuadroTexto 6">
            <a:extLst>
              <a:ext uri="{FF2B5EF4-FFF2-40B4-BE49-F238E27FC236}">
                <a16:creationId xmlns:a16="http://schemas.microsoft.com/office/drawing/2014/main" id="{D1588792-7C9F-44C3-8E1D-7148CD6250CA}"/>
              </a:ext>
            </a:extLst>
          </p:cNvPr>
          <p:cNvSpPr txBox="1"/>
          <p:nvPr/>
        </p:nvSpPr>
        <p:spPr>
          <a:xfrm>
            <a:off x="884121" y="4391876"/>
            <a:ext cx="6008915" cy="5596468"/>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s-MX" sz="1600" i="0" u="none" strike="noStrike" kern="1200" cap="none" spc="0" normalizeH="0" baseline="0" noProof="0" dirty="0">
                <a:ln>
                  <a:noFill/>
                </a:ln>
                <a:solidFill>
                  <a:prstClr val="black"/>
                </a:solidFill>
                <a:effectLst/>
                <a:uLnTx/>
                <a:uFillTx/>
                <a:latin typeface="Comic Sans MS" panose="030F0702030302020204" pitchFamily="66" charset="0"/>
              </a:rPr>
              <a:t>El dia </a:t>
            </a:r>
            <a:r>
              <a:rPr lang="es-MX" sz="1600" dirty="0">
                <a:solidFill>
                  <a:prstClr val="black"/>
                </a:solidFill>
                <a:latin typeface="Comic Sans MS" panose="030F0702030302020204" pitchFamily="66" charset="0"/>
              </a:rPr>
              <a:t>20</a:t>
            </a:r>
            <a:r>
              <a:rPr kumimoji="0" lang="es-MX" sz="1600" i="0" u="none" strike="noStrike" kern="1200" cap="none" spc="0" normalizeH="0" baseline="0" noProof="0" dirty="0">
                <a:ln>
                  <a:noFill/>
                </a:ln>
                <a:solidFill>
                  <a:prstClr val="black"/>
                </a:solidFill>
                <a:effectLst/>
                <a:uLnTx/>
                <a:uFillTx/>
                <a:latin typeface="Comic Sans MS" panose="030F0702030302020204" pitchFamily="66" charset="0"/>
              </a:rPr>
              <a:t> de mayo del año 2021 se trabajo con el Campo de Formación Académica Pensamiento Matemático, haciendo énfasis en el tema de los números en la vida diaria, la participación de los niños fue muy buena, incluso se conectaron minutos antes de la reunión, considero que hoy se trabajo muy bien haciendo uso de la pizarra de zoom.</a:t>
            </a:r>
          </a:p>
          <a:p>
            <a:pPr marL="0" marR="0" lvl="0" indent="0" algn="just" defTabSz="457200" rtl="0" eaLnBrk="1" fontAlgn="auto" latinLnBrk="0" hangingPunct="1">
              <a:lnSpc>
                <a:spcPct val="150000"/>
              </a:lnSpc>
              <a:spcBef>
                <a:spcPts val="0"/>
              </a:spcBef>
              <a:spcAft>
                <a:spcPts val="0"/>
              </a:spcAft>
              <a:buClrTx/>
              <a:buSzTx/>
              <a:buFontTx/>
              <a:buNone/>
              <a:tabLst/>
              <a:defRPr/>
            </a:pPr>
            <a:r>
              <a:rPr lang="es-MX" sz="1600" i="0" dirty="0">
                <a:solidFill>
                  <a:srgbClr val="202124"/>
                </a:solidFill>
                <a:effectLst/>
                <a:latin typeface="Comic Sans MS" panose="030F0702030302020204" pitchFamily="66" charset="0"/>
              </a:rPr>
              <a:t>El uso de la tecnología en la escuela hace incrementar el interés de los alumnos en las actividades académicas y ayuda a desarrollar el aprendizaje de los niños. ... El uso de herramientas tecnológicas motiva y hace que los estudiantes mantengan la atención más fácilmente</a:t>
            </a:r>
            <a:r>
              <a:rPr lang="es-MX" sz="1600" dirty="0">
                <a:solidFill>
                  <a:prstClr val="black"/>
                </a:solidFill>
                <a:latin typeface="Comic Sans MS" panose="030F0702030302020204" pitchFamily="66" charset="0"/>
              </a:rPr>
              <a:t>. Considero que el hacer uso de herramientas digitales favorece mucho la mañana de trabajo.</a:t>
            </a:r>
          </a:p>
          <a:p>
            <a:pPr marL="0" marR="0" lvl="0" indent="0" algn="just" defTabSz="457200" rtl="0" eaLnBrk="1" fontAlgn="auto" latinLnBrk="0" hangingPunct="1">
              <a:lnSpc>
                <a:spcPct val="150000"/>
              </a:lnSpc>
              <a:spcBef>
                <a:spcPts val="0"/>
              </a:spcBef>
              <a:spcAft>
                <a:spcPts val="0"/>
              </a:spcAft>
              <a:buClrTx/>
              <a:buSzTx/>
              <a:buFontTx/>
              <a:buNone/>
              <a:tabLst/>
              <a:defRPr/>
            </a:pPr>
            <a:endParaRPr lang="es-MX" sz="1600" dirty="0">
              <a:solidFill>
                <a:prstClr val="black"/>
              </a:solidFill>
              <a:latin typeface="Comic Sans MS" panose="030F0702030302020204" pitchFamily="66"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s-MX" sz="500" i="0" u="none" strike="noStrike" kern="1200" cap="none" spc="0" normalizeH="0" baseline="0" noProof="0" dirty="0">
                <a:ln>
                  <a:noFill/>
                </a:ln>
                <a:solidFill>
                  <a:prstClr val="black"/>
                </a:solidFill>
                <a:effectLst/>
                <a:uLnTx/>
                <a:uFillTx/>
                <a:latin typeface="Comic Sans MS" panose="030F0702030302020204" pitchFamily="66" charset="0"/>
              </a:rPr>
              <a:t>https://edukative.es/beneficios-del-uso-de-la-tecnologia-en-la-educacion/#:~:text=El%20uso%20de%20la%20tecnolog%C3%ADa,el%20aprendizaje%20de%20los%20ni%C3%B1os.&amp;text=El%20uso%20de%20herramientas%20tecnol%C3%B3gicas,mantengan%20la%20atenci%C3%B3n%20m%C3%A1s%20f%C3%A1cilmente.</a:t>
            </a:r>
          </a:p>
        </p:txBody>
      </p:sp>
    </p:spTree>
    <p:extLst>
      <p:ext uri="{BB962C8B-B14F-4D97-AF65-F5344CB8AC3E}">
        <p14:creationId xmlns:p14="http://schemas.microsoft.com/office/powerpoint/2010/main" val="2880220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FilmGrain/>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DF631F9-86F9-45FF-B6BA-89B1B9289C33}"/>
              </a:ext>
            </a:extLst>
          </p:cNvPr>
          <p:cNvPicPr>
            <a:picLocks noChangeAspect="1"/>
          </p:cNvPicPr>
          <p:nvPr/>
        </p:nvPicPr>
        <p:blipFill rotWithShape="1">
          <a:blip r:embed="rId4">
            <a:clrChange>
              <a:clrFrom>
                <a:srgbClr val="FFFFFF"/>
              </a:clrFrom>
              <a:clrTo>
                <a:srgbClr val="FFFFFF">
                  <a:alpha val="0"/>
                </a:srgbClr>
              </a:clrTo>
            </a:clrChange>
          </a:blip>
          <a:srcRect l="51621" t="22361" r="10195" b="57921"/>
          <a:stretch/>
        </p:blipFill>
        <p:spPr>
          <a:xfrm>
            <a:off x="1372361" y="2407584"/>
            <a:ext cx="5032438" cy="1461031"/>
          </a:xfrm>
          <a:prstGeom prst="rect">
            <a:avLst/>
          </a:prstGeom>
        </p:spPr>
      </p:pic>
      <p:sp>
        <p:nvSpPr>
          <p:cNvPr id="6" name="CuadroTexto 5">
            <a:extLst>
              <a:ext uri="{FF2B5EF4-FFF2-40B4-BE49-F238E27FC236}">
                <a16:creationId xmlns:a16="http://schemas.microsoft.com/office/drawing/2014/main" id="{39D07CE3-3F62-4911-8D48-F7037DC61A65}"/>
              </a:ext>
            </a:extLst>
          </p:cNvPr>
          <p:cNvSpPr txBox="1"/>
          <p:nvPr/>
        </p:nvSpPr>
        <p:spPr>
          <a:xfrm>
            <a:off x="1242095" y="653258"/>
            <a:ext cx="529296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5400" b="0" i="0" u="none" strike="noStrike" kern="1200" cap="none" spc="0" normalizeH="0" baseline="0" noProof="0" dirty="0">
                <a:ln>
                  <a:noFill/>
                </a:ln>
                <a:solidFill>
                  <a:srgbClr val="9966FF"/>
                </a:solidFill>
                <a:effectLst/>
                <a:uLnTx/>
                <a:uFillTx/>
                <a:latin typeface="Aharoni" panose="02010803020104030203" pitchFamily="2" charset="-79"/>
                <a:ea typeface="+mn-ea"/>
                <a:cs typeface="Aharoni" panose="02010803020104030203" pitchFamily="2" charset="-79"/>
              </a:rPr>
              <a:t>Diario </a:t>
            </a:r>
            <a:r>
              <a:rPr kumimoji="0" lang="es-MX" sz="5400" b="0" i="0" u="none" strike="noStrike" kern="1200" cap="none" spc="0" normalizeH="0" baseline="0" noProof="0" dirty="0">
                <a:ln>
                  <a:noFill/>
                </a:ln>
                <a:solidFill>
                  <a:srgbClr val="79DCFF"/>
                </a:solidFill>
                <a:effectLst/>
                <a:uLnTx/>
                <a:uFillTx/>
                <a:latin typeface="Aharoni" panose="02010803020104030203" pitchFamily="2" charset="-79"/>
                <a:ea typeface="+mn-ea"/>
                <a:cs typeface="Aharoni" panose="02010803020104030203" pitchFamily="2" charset="-79"/>
              </a:rPr>
              <a:t>de</a:t>
            </a:r>
            <a:r>
              <a:rPr kumimoji="0" lang="es-MX" sz="54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r>
              <a:rPr kumimoji="0" lang="es-MX" sz="5400" b="0" i="0" u="none" strike="noStrike" kern="1200" cap="none" spc="0" normalizeH="0" baseline="0" noProof="0" dirty="0">
                <a:ln>
                  <a:noFill/>
                </a:ln>
                <a:solidFill>
                  <a:srgbClr val="CC9900"/>
                </a:solidFill>
                <a:effectLst/>
                <a:uLnTx/>
                <a:uFillTx/>
                <a:latin typeface="Aharoni" panose="02010803020104030203" pitchFamily="2" charset="-79"/>
                <a:ea typeface="+mn-ea"/>
                <a:cs typeface="Aharoni" panose="02010803020104030203" pitchFamily="2" charset="-79"/>
              </a:rPr>
              <a:t>la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54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r>
              <a:rPr kumimoji="0" lang="es-MX" sz="5400" b="0" i="0" u="none" strike="noStrike" kern="1200" cap="none" spc="0" normalizeH="0" baseline="0" noProof="0" dirty="0">
                <a:ln>
                  <a:noFill/>
                </a:ln>
                <a:solidFill>
                  <a:srgbClr val="FF9999"/>
                </a:solidFill>
                <a:effectLst/>
                <a:uLnTx/>
                <a:uFillTx/>
                <a:latin typeface="Aharoni" panose="02010803020104030203" pitchFamily="2" charset="-79"/>
                <a:ea typeface="+mn-ea"/>
                <a:cs typeface="Aharoni" panose="02010803020104030203" pitchFamily="2" charset="-79"/>
              </a:rPr>
              <a:t>educadora</a:t>
            </a:r>
          </a:p>
        </p:txBody>
      </p:sp>
      <p:sp>
        <p:nvSpPr>
          <p:cNvPr id="7" name="CuadroTexto 6">
            <a:extLst>
              <a:ext uri="{FF2B5EF4-FFF2-40B4-BE49-F238E27FC236}">
                <a16:creationId xmlns:a16="http://schemas.microsoft.com/office/drawing/2014/main" id="{D1588792-7C9F-44C3-8E1D-7148CD6250CA}"/>
              </a:ext>
            </a:extLst>
          </p:cNvPr>
          <p:cNvSpPr txBox="1"/>
          <p:nvPr/>
        </p:nvSpPr>
        <p:spPr>
          <a:xfrm>
            <a:off x="1372361" y="4514868"/>
            <a:ext cx="4565703" cy="3324436"/>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s-MX" sz="3600" i="0" u="none" strike="noStrike" kern="1200" cap="none" spc="0" normalizeH="0" baseline="0" noProof="0" dirty="0">
                <a:ln>
                  <a:noFill/>
                </a:ln>
                <a:solidFill>
                  <a:prstClr val="black"/>
                </a:solidFill>
                <a:effectLst/>
                <a:uLnTx/>
                <a:uFillTx/>
                <a:latin typeface="Comic Sans MS" panose="030F0702030302020204" pitchFamily="66" charset="0"/>
              </a:rPr>
              <a:t>El dia viernes 21 de mayo se tiene Consejo Técnico Escolar </a:t>
            </a:r>
          </a:p>
        </p:txBody>
      </p:sp>
    </p:spTree>
    <p:extLst>
      <p:ext uri="{BB962C8B-B14F-4D97-AF65-F5344CB8AC3E}">
        <p14:creationId xmlns:p14="http://schemas.microsoft.com/office/powerpoint/2010/main" val="256877654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684</TotalTime>
  <Words>1677</Words>
  <Application>Microsoft Office PowerPoint</Application>
  <PresentationFormat>Personalizado</PresentationFormat>
  <Paragraphs>243</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Aharoni</vt:lpstr>
      <vt:lpstr>Arial</vt:lpstr>
      <vt:lpstr>Calibri</vt:lpstr>
      <vt:lpstr>Calibri Light</vt:lpstr>
      <vt:lpstr>Comic Sans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 Segovia Gomez</dc:creator>
  <cp:lastModifiedBy>nataliagpetorres@outlook.com</cp:lastModifiedBy>
  <cp:revision>29</cp:revision>
  <dcterms:created xsi:type="dcterms:W3CDTF">2020-11-09T23:20:30Z</dcterms:created>
  <dcterms:modified xsi:type="dcterms:W3CDTF">2021-05-20T22:19:44Z</dcterms:modified>
</cp:coreProperties>
</file>