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79DCFF"/>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p:scale>
          <a:sx n="39" d="100"/>
          <a:sy n="39" d="100"/>
        </p:scale>
        <p:origin x="231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20/05/2021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20/05/2021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20/05/2021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20/05/2021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20/05/2021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20/05/2021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Ver las imágenes de origen">
            <a:extLst>
              <a:ext uri="{FF2B5EF4-FFF2-40B4-BE49-F238E27FC236}">
                <a16:creationId xmlns:a16="http://schemas.microsoft.com/office/drawing/2014/main" id="{F97DB25D-5E81-45E9-A3AF-8C276A8916D5}"/>
              </a:ext>
            </a:extLst>
          </p:cNvPr>
          <p:cNvPicPr/>
          <p:nvPr/>
        </p:nvPicPr>
        <p:blipFill rotWithShape="1">
          <a:blip r:embed="rId2">
            <a:extLst>
              <a:ext uri="{28A0092B-C50C-407E-A947-70E740481C1C}">
                <a14:useLocalDpi xmlns:a14="http://schemas.microsoft.com/office/drawing/2010/main" val="0"/>
              </a:ext>
            </a:extLst>
          </a:blip>
          <a:srcRect t="3123" r="1" b="1"/>
          <a:stretch/>
        </p:blipFill>
        <p:spPr bwMode="auto">
          <a:xfrm>
            <a:off x="21" y="10"/>
            <a:ext cx="7777142" cy="10045690"/>
          </a:xfrm>
          <a:prstGeom prst="rect">
            <a:avLst/>
          </a:prstGeom>
          <a:noFill/>
        </p:spPr>
      </p:pic>
      <p:sp>
        <p:nvSpPr>
          <p:cNvPr id="3" name="Cuadro de texto 2">
            <a:extLst>
              <a:ext uri="{FF2B5EF4-FFF2-40B4-BE49-F238E27FC236}">
                <a16:creationId xmlns:a16="http://schemas.microsoft.com/office/drawing/2014/main" id="{02BB0228-C2F2-493A-A591-3596B5C4DF74}"/>
              </a:ext>
            </a:extLst>
          </p:cNvPr>
          <p:cNvSpPr txBox="1">
            <a:spLocks noChangeArrowheads="1"/>
          </p:cNvSpPr>
          <p:nvPr/>
        </p:nvSpPr>
        <p:spPr bwMode="auto">
          <a:xfrm>
            <a:off x="878613" y="901464"/>
            <a:ext cx="6019933" cy="1373709"/>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4000" b="1" dirty="0">
                <a:ln>
                  <a:solidFill>
                    <a:srgbClr val="00B050"/>
                  </a:solidFill>
                </a:ln>
                <a:solidFill>
                  <a:srgbClr val="7030A0"/>
                </a:solidFill>
                <a:effectLst>
                  <a:glow rad="228600">
                    <a:schemeClr val="accent4">
                      <a:satMod val="175000"/>
                      <a:alpha val="40000"/>
                    </a:schemeClr>
                  </a:glow>
                </a:effectLst>
                <a:latin typeface="Comic Sans MS" panose="030F0702030302020204" pitchFamily="66" charset="0"/>
                <a:ea typeface="Calibri" panose="020F0502020204030204" pitchFamily="34" charset="0"/>
                <a:cs typeface="Arial" panose="020B0604020202020204" pitchFamily="34" charset="0"/>
              </a:rPr>
              <a:t>Diario de la Educadora Normalista</a:t>
            </a:r>
            <a:endParaRPr lang="es-MX" b="1" dirty="0">
              <a:ln>
                <a:solidFill>
                  <a:srgbClr val="00B050"/>
                </a:solidFill>
              </a:ln>
              <a:solidFill>
                <a:srgbClr val="7030A0"/>
              </a:solidFill>
              <a:effectLst>
                <a:glow rad="228600">
                  <a:schemeClr val="accent4">
                    <a:satMod val="175000"/>
                    <a:alpha val="40000"/>
                  </a:schemeClr>
                </a:glow>
              </a:effectLst>
              <a:latin typeface="Comic Sans MS" panose="030F0702030302020204" pitchFamily="66" charset="0"/>
              <a:ea typeface="Calibri" panose="020F0502020204030204" pitchFamily="34" charset="0"/>
              <a:cs typeface="Arial" panose="020B0604020202020204" pitchFamily="34" charset="0"/>
            </a:endParaRPr>
          </a:p>
        </p:txBody>
      </p:sp>
      <p:sp>
        <p:nvSpPr>
          <p:cNvPr id="4" name="Cuadro de texto 2">
            <a:extLst>
              <a:ext uri="{FF2B5EF4-FFF2-40B4-BE49-F238E27FC236}">
                <a16:creationId xmlns:a16="http://schemas.microsoft.com/office/drawing/2014/main" id="{2D1CA4E3-98C9-4E13-BF67-F6B251F88FFD}"/>
              </a:ext>
            </a:extLst>
          </p:cNvPr>
          <p:cNvSpPr txBox="1">
            <a:spLocks noChangeArrowheads="1"/>
          </p:cNvSpPr>
          <p:nvPr/>
        </p:nvSpPr>
        <p:spPr bwMode="auto">
          <a:xfrm>
            <a:off x="1077605" y="2476559"/>
            <a:ext cx="5621951" cy="235154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2400" b="1" dirty="0">
                <a:effectLst/>
                <a:latin typeface="Comic Sans MS" panose="030F0702030302020204" pitchFamily="66" charset="0"/>
                <a:ea typeface="Calibri" panose="020F0502020204030204" pitchFamily="34" charset="0"/>
                <a:cs typeface="Arial" panose="020B0604020202020204" pitchFamily="34" charset="0"/>
              </a:rPr>
              <a:t>Escuela Normal de Educación Preescolar </a:t>
            </a:r>
            <a:endParaRPr lang="es-MX" sz="1600" dirty="0">
              <a:effectLst/>
              <a:latin typeface="Comic Sans MS" panose="030F0702030302020204" pitchFamily="66" charset="0"/>
              <a:ea typeface="Calibri" panose="020F0502020204030204" pitchFamily="34" charset="0"/>
              <a:cs typeface="Arial" panose="020B0604020202020204" pitchFamily="34" charset="0"/>
            </a:endParaRPr>
          </a:p>
          <a:p>
            <a:pPr algn="ctr">
              <a:lnSpc>
                <a:spcPct val="107000"/>
              </a:lnSpc>
              <a:spcAft>
                <a:spcPts val="800"/>
              </a:spcAft>
            </a:pPr>
            <a:r>
              <a:rPr lang="es-MX" sz="2000" b="1" dirty="0">
                <a:effectLst/>
                <a:latin typeface="Comic Sans MS" panose="030F0702030302020204" pitchFamily="66" charset="0"/>
                <a:ea typeface="Calibri" panose="020F0502020204030204" pitchFamily="34" charset="0"/>
                <a:cs typeface="Arial" panose="020B0604020202020204" pitchFamily="34" charset="0"/>
              </a:rPr>
              <a:t>Alumna: </a:t>
            </a:r>
            <a:r>
              <a:rPr lang="es-MX" sz="2000" dirty="0">
                <a:effectLst/>
                <a:latin typeface="Comic Sans MS" panose="030F0702030302020204" pitchFamily="66" charset="0"/>
                <a:ea typeface="Calibri" panose="020F0502020204030204" pitchFamily="34" charset="0"/>
                <a:cs typeface="Arial" panose="020B0604020202020204" pitchFamily="34" charset="0"/>
              </a:rPr>
              <a:t>Yamile Margarita Mercado Esquivel</a:t>
            </a:r>
            <a:endParaRPr lang="es-MX" sz="1600" dirty="0">
              <a:effectLst/>
              <a:latin typeface="Comic Sans MS" panose="030F0702030302020204" pitchFamily="66" charset="0"/>
              <a:ea typeface="Calibri" panose="020F0502020204030204" pitchFamily="34" charset="0"/>
              <a:cs typeface="Arial" panose="020B0604020202020204" pitchFamily="34" charset="0"/>
            </a:endParaRPr>
          </a:p>
          <a:p>
            <a:pPr algn="ctr">
              <a:lnSpc>
                <a:spcPct val="107000"/>
              </a:lnSpc>
              <a:spcAft>
                <a:spcPts val="800"/>
              </a:spcAft>
            </a:pPr>
            <a:r>
              <a:rPr lang="pt-BR" sz="2000" b="1" dirty="0">
                <a:effectLst/>
                <a:latin typeface="Comic Sans MS" panose="030F0702030302020204" pitchFamily="66" charset="0"/>
                <a:ea typeface="Calibri" panose="020F0502020204030204" pitchFamily="34" charset="0"/>
                <a:cs typeface="Arial" panose="020B0604020202020204" pitchFamily="34" charset="0"/>
              </a:rPr>
              <a:t>Educadora Titular: </a:t>
            </a:r>
            <a:r>
              <a:rPr lang="pt-BR" sz="2000" dirty="0">
                <a:effectLst/>
                <a:latin typeface="Comic Sans MS" panose="030F0702030302020204" pitchFamily="66" charset="0"/>
                <a:ea typeface="Calibri" panose="020F0502020204030204" pitchFamily="34" charset="0"/>
                <a:cs typeface="Arial" panose="020B0604020202020204" pitchFamily="34" charset="0"/>
              </a:rPr>
              <a:t>Gissel Concepción Córdova Sifuentes. </a:t>
            </a:r>
            <a:r>
              <a:rPr lang="pt-BR" sz="1100" dirty="0">
                <a:effectLst/>
                <a:latin typeface="Calibri" panose="020F050202020403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BR" sz="1100" dirty="0">
                <a:effectLst/>
                <a:latin typeface="Calibri" panose="020F050202020403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76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76291"/>
            <a:chOff x="-60113" y="101667"/>
            <a:chExt cx="8202188" cy="9876291"/>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8833" y="1140066"/>
              <a:ext cx="7777163" cy="369332"/>
            </a:xfrm>
            <a:prstGeom prst="rect">
              <a:avLst/>
            </a:prstGeom>
            <a:noFill/>
          </p:spPr>
          <p:txBody>
            <a:bodyPr wrap="square" rtlCol="0">
              <a:spAutoFit/>
            </a:bodyPr>
            <a:lstStyle/>
            <a:p>
              <a:r>
                <a:rPr lang="es-MX" dirty="0"/>
                <a:t>Situación de Aprendizaje:       </a:t>
              </a:r>
              <a:r>
                <a:rPr lang="es-MX" sz="1600" b="1" dirty="0"/>
                <a:t>Lo puedo hacer y musicogramas. </a:t>
              </a:r>
              <a:endParaRPr lang="es-MX" b="1"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94904" cy="1837511"/>
              <a:chOff x="-104586" y="3258293"/>
              <a:chExt cx="7894904"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404405" y="3620705"/>
                <a:ext cx="4385913" cy="1354217"/>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ES" sz="1000" dirty="0">
                    <a:solidFill>
                      <a:srgbClr val="FF9999"/>
                    </a:solidFill>
                    <a:latin typeface="Comic Sans MS" panose="030F0702030302020204" pitchFamily="66" charset="0"/>
                  </a:rPr>
                  <a:t>Las artes conforman un lenguaje que se mueve a través de los elementos como el movimiento, gesto, palabra, etc., donde los alumnos se expresan libremente de forma divertida, natural y con grandes aprendizajes significativos. Los niños pusieron mucho esmero en la actividad del musicograma, permitiendo fluidez y grandes logros de acuerdo al aprendizaje y el énfasis de la actividad. </a:t>
                </a:r>
              </a:p>
              <a:p>
                <a:pPr algn="ctr"/>
                <a:r>
                  <a:rPr lang="es-ES" sz="1000" b="1" dirty="0">
                    <a:solidFill>
                      <a:srgbClr val="FF9999"/>
                    </a:solidFill>
                    <a:latin typeface="Comic Sans MS" panose="030F0702030302020204" pitchFamily="66" charset="0"/>
                  </a:rPr>
                  <a:t>Diaz, M., (2019). </a:t>
                </a:r>
                <a:endParaRPr lang="es-MX" sz="500" b="1" dirty="0">
                  <a:solidFill>
                    <a:srgbClr val="FF9999"/>
                  </a:solidFill>
                  <a:latin typeface="Comic Sans MS" panose="030F0702030302020204" pitchFamily="66" charset="0"/>
                </a:endParaRP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25469" y="8366498"/>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384995"/>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La actividad del musicograma se llevo el día, los niños participaron de forma excelente al graficar como primera instancia el musicograma, después con ayuda de la canción y del video los niños a través de sus sentidos siguieron el ritmo de la música, los sonidos importantes de la canción y con su dedo lograron trabajar la actividad.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71037" y="8387536"/>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942" y="8691037"/>
              <a:ext cx="3901420" cy="1015663"/>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Hubo poca participación en la primera actividad, donde los niños tenían que realizar acciones de autocuidado con objetos o situaciones que se les presentaran en su hogar, de acuerdo a las imágenes que se mandaron como apoyo de la actividad.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01" name="CuadroTexto 300">
            <a:extLst>
              <a:ext uri="{FF2B5EF4-FFF2-40B4-BE49-F238E27FC236}">
                <a16:creationId xmlns:a16="http://schemas.microsoft.com/office/drawing/2014/main" id="{17D860DF-E0B4-435C-8066-96DC0A190B73}"/>
              </a:ext>
            </a:extLst>
          </p:cNvPr>
          <p:cNvSpPr txBox="1"/>
          <p:nvPr/>
        </p:nvSpPr>
        <p:spPr>
          <a:xfrm>
            <a:off x="547916" y="229215"/>
            <a:ext cx="3046963" cy="461665"/>
          </a:xfrm>
          <a:prstGeom prst="rect">
            <a:avLst/>
          </a:prstGeom>
          <a:noFill/>
          <a:ln>
            <a:noFill/>
          </a:ln>
        </p:spPr>
        <p:txBody>
          <a:bodyPr wrap="square" rtlCol="0">
            <a:spAutoFit/>
          </a:bodyPr>
          <a:lstStyle/>
          <a:p>
            <a:r>
              <a:rPr lang="es-MX" sz="2400" b="1" dirty="0"/>
              <a:t> 17    Mayo  2021</a:t>
            </a:r>
          </a:p>
        </p:txBody>
      </p:sp>
      <p:pic>
        <p:nvPicPr>
          <p:cNvPr id="302" name="Gráfico 301" descr="Marca de verificación">
            <a:extLst>
              <a:ext uri="{FF2B5EF4-FFF2-40B4-BE49-F238E27FC236}">
                <a16:creationId xmlns:a16="http://schemas.microsoft.com/office/drawing/2014/main" id="{746022A8-0F47-466E-BF7F-C859514C9F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660" y="661957"/>
            <a:ext cx="503126" cy="503126"/>
          </a:xfrm>
          <a:prstGeom prst="rect">
            <a:avLst/>
          </a:prstGeom>
        </p:spPr>
      </p:pic>
      <p:pic>
        <p:nvPicPr>
          <p:cNvPr id="305" name="Gráfico 304" descr="Marca de verificación">
            <a:extLst>
              <a:ext uri="{FF2B5EF4-FFF2-40B4-BE49-F238E27FC236}">
                <a16:creationId xmlns:a16="http://schemas.microsoft.com/office/drawing/2014/main" id="{E8AABD63-1CB4-46CA-82B9-F424524F52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9268" y="2308201"/>
            <a:ext cx="685487" cy="685487"/>
          </a:xfrm>
          <a:prstGeom prst="rect">
            <a:avLst/>
          </a:prstGeom>
        </p:spPr>
      </p:pic>
      <p:pic>
        <p:nvPicPr>
          <p:cNvPr id="309" name="Gráfico 308" descr="Marca de verificación">
            <a:extLst>
              <a:ext uri="{FF2B5EF4-FFF2-40B4-BE49-F238E27FC236}">
                <a16:creationId xmlns:a16="http://schemas.microsoft.com/office/drawing/2014/main" id="{1B4B3027-5BDC-4295-8906-A935B4AB1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3208" y="2978223"/>
            <a:ext cx="673827" cy="503126"/>
          </a:xfrm>
          <a:prstGeom prst="rect">
            <a:avLst/>
          </a:prstGeom>
        </p:spPr>
      </p:pic>
      <p:pic>
        <p:nvPicPr>
          <p:cNvPr id="311" name="Gráfico 310" descr="Marca de verificación">
            <a:extLst>
              <a:ext uri="{FF2B5EF4-FFF2-40B4-BE49-F238E27FC236}">
                <a16:creationId xmlns:a16="http://schemas.microsoft.com/office/drawing/2014/main" id="{1FC524AE-F2B9-4341-AAF0-550EC16FA3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326" y="4280701"/>
            <a:ext cx="251595" cy="251595"/>
          </a:xfrm>
          <a:prstGeom prst="rect">
            <a:avLst/>
          </a:prstGeom>
        </p:spPr>
      </p:pic>
      <p:pic>
        <p:nvPicPr>
          <p:cNvPr id="312" name="Gráfico 311" descr="Marca de verificación">
            <a:extLst>
              <a:ext uri="{FF2B5EF4-FFF2-40B4-BE49-F238E27FC236}">
                <a16:creationId xmlns:a16="http://schemas.microsoft.com/office/drawing/2014/main" id="{A0915EEB-AC9C-41E9-8DBA-FA334B6624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173" y="4468925"/>
            <a:ext cx="251595" cy="251595"/>
          </a:xfrm>
          <a:prstGeom prst="rect">
            <a:avLst/>
          </a:prstGeom>
        </p:spPr>
      </p:pic>
      <p:pic>
        <p:nvPicPr>
          <p:cNvPr id="313" name="Gráfico 312" descr="Marca de verificación">
            <a:extLst>
              <a:ext uri="{FF2B5EF4-FFF2-40B4-BE49-F238E27FC236}">
                <a16:creationId xmlns:a16="http://schemas.microsoft.com/office/drawing/2014/main" id="{3CA5D818-8DF8-4707-A382-8F2830C56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172" y="5019990"/>
            <a:ext cx="251595" cy="251595"/>
          </a:xfrm>
          <a:prstGeom prst="rect">
            <a:avLst/>
          </a:prstGeom>
        </p:spPr>
      </p:pic>
      <p:pic>
        <p:nvPicPr>
          <p:cNvPr id="315" name="Gráfico 314" descr="Marca de verificación">
            <a:extLst>
              <a:ext uri="{FF2B5EF4-FFF2-40B4-BE49-F238E27FC236}">
                <a16:creationId xmlns:a16="http://schemas.microsoft.com/office/drawing/2014/main" id="{21A617FA-80F8-41C9-BA20-508411F1E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6265" y="5924347"/>
            <a:ext cx="251595" cy="251595"/>
          </a:xfrm>
          <a:prstGeom prst="rect">
            <a:avLst/>
          </a:prstGeom>
        </p:spPr>
      </p:pic>
      <p:pic>
        <p:nvPicPr>
          <p:cNvPr id="316" name="Gráfico 315" descr="Marca de verificación">
            <a:extLst>
              <a:ext uri="{FF2B5EF4-FFF2-40B4-BE49-F238E27FC236}">
                <a16:creationId xmlns:a16="http://schemas.microsoft.com/office/drawing/2014/main" id="{90BAA6B5-D618-4FF7-B883-4EC41370A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6264" y="6120680"/>
            <a:ext cx="251595" cy="251595"/>
          </a:xfrm>
          <a:prstGeom prst="rect">
            <a:avLst/>
          </a:prstGeom>
        </p:spPr>
      </p:pic>
      <p:pic>
        <p:nvPicPr>
          <p:cNvPr id="317" name="Gráfico 316" descr="Marca de verificación">
            <a:extLst>
              <a:ext uri="{FF2B5EF4-FFF2-40B4-BE49-F238E27FC236}">
                <a16:creationId xmlns:a16="http://schemas.microsoft.com/office/drawing/2014/main" id="{D723D412-9226-4712-B753-60A49338C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5245" y="6305416"/>
            <a:ext cx="251595" cy="251595"/>
          </a:xfrm>
          <a:prstGeom prst="rect">
            <a:avLst/>
          </a:prstGeom>
        </p:spPr>
      </p:pic>
      <p:pic>
        <p:nvPicPr>
          <p:cNvPr id="318" name="Gráfico 317" descr="Marca de verificación">
            <a:extLst>
              <a:ext uri="{FF2B5EF4-FFF2-40B4-BE49-F238E27FC236}">
                <a16:creationId xmlns:a16="http://schemas.microsoft.com/office/drawing/2014/main" id="{7C41B8D3-DA97-4E74-838C-3C26EE7082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65373" y="6498123"/>
            <a:ext cx="251595" cy="251595"/>
          </a:xfrm>
          <a:prstGeom prst="rect">
            <a:avLst/>
          </a:prstGeom>
        </p:spPr>
      </p:pic>
      <p:pic>
        <p:nvPicPr>
          <p:cNvPr id="319" name="Gráfico 318" descr="Marca de verificación">
            <a:extLst>
              <a:ext uri="{FF2B5EF4-FFF2-40B4-BE49-F238E27FC236}">
                <a16:creationId xmlns:a16="http://schemas.microsoft.com/office/drawing/2014/main" id="{A1740851-78E7-4F8B-9DEC-D62932E06B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225566"/>
            <a:ext cx="251595" cy="251595"/>
          </a:xfrm>
          <a:prstGeom prst="rect">
            <a:avLst/>
          </a:prstGeom>
        </p:spPr>
      </p:pic>
      <p:pic>
        <p:nvPicPr>
          <p:cNvPr id="320" name="Gráfico 319" descr="Marca de verificación">
            <a:extLst>
              <a:ext uri="{FF2B5EF4-FFF2-40B4-BE49-F238E27FC236}">
                <a16:creationId xmlns:a16="http://schemas.microsoft.com/office/drawing/2014/main" id="{3390D06F-E4A5-4D27-91C2-DE797C4921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925" y="7416413"/>
            <a:ext cx="251595" cy="251595"/>
          </a:xfrm>
          <a:prstGeom prst="rect">
            <a:avLst/>
          </a:prstGeom>
        </p:spPr>
      </p:pic>
      <p:pic>
        <p:nvPicPr>
          <p:cNvPr id="321" name="Gráfico 320" descr="Marca de verificación">
            <a:extLst>
              <a:ext uri="{FF2B5EF4-FFF2-40B4-BE49-F238E27FC236}">
                <a16:creationId xmlns:a16="http://schemas.microsoft.com/office/drawing/2014/main" id="{01A1A556-D3C9-4E44-B4DD-E6DD449C31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7411" y="7604046"/>
            <a:ext cx="251595" cy="251595"/>
          </a:xfrm>
          <a:prstGeom prst="rect">
            <a:avLst/>
          </a:prstGeom>
        </p:spPr>
      </p:pic>
      <p:pic>
        <p:nvPicPr>
          <p:cNvPr id="322" name="Gráfico 321" descr="Marca de verificación">
            <a:extLst>
              <a:ext uri="{FF2B5EF4-FFF2-40B4-BE49-F238E27FC236}">
                <a16:creationId xmlns:a16="http://schemas.microsoft.com/office/drawing/2014/main" id="{EB457025-EFF9-4680-B427-17A939A77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792071"/>
            <a:ext cx="251595" cy="251595"/>
          </a:xfrm>
          <a:prstGeom prst="rect">
            <a:avLst/>
          </a:prstGeom>
        </p:spPr>
      </p:pic>
      <p:pic>
        <p:nvPicPr>
          <p:cNvPr id="323" name="Gráfico 322" descr="Marca de verificación">
            <a:extLst>
              <a:ext uri="{FF2B5EF4-FFF2-40B4-BE49-F238E27FC236}">
                <a16:creationId xmlns:a16="http://schemas.microsoft.com/office/drawing/2014/main" id="{DEC5D895-1F8B-401E-A7E3-D01448643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4" y="7993920"/>
            <a:ext cx="251595" cy="251595"/>
          </a:xfrm>
          <a:prstGeom prst="rect">
            <a:avLst/>
          </a:prstGeom>
        </p:spPr>
      </p:pic>
      <p:pic>
        <p:nvPicPr>
          <p:cNvPr id="324" name="Gráfico 323" descr="Marca de verificación">
            <a:extLst>
              <a:ext uri="{FF2B5EF4-FFF2-40B4-BE49-F238E27FC236}">
                <a16:creationId xmlns:a16="http://schemas.microsoft.com/office/drawing/2014/main" id="{FF0DFAEF-EEB1-4E4B-A0C5-E4DD730069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3" y="8170644"/>
            <a:ext cx="251595" cy="251595"/>
          </a:xfrm>
          <a:prstGeom prst="rect">
            <a:avLst/>
          </a:prstGeom>
        </p:spPr>
      </p:pic>
      <p:pic>
        <p:nvPicPr>
          <p:cNvPr id="154" name="Gráfico 153" descr="Marca de verificación">
            <a:extLst>
              <a:ext uri="{FF2B5EF4-FFF2-40B4-BE49-F238E27FC236}">
                <a16:creationId xmlns:a16="http://schemas.microsoft.com/office/drawing/2014/main" id="{C5FE7151-4870-452F-AE4F-AFFA2B48AA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5200" y="2300983"/>
            <a:ext cx="685487" cy="685487"/>
          </a:xfrm>
          <a:prstGeom prst="rect">
            <a:avLst/>
          </a:prstGeom>
        </p:spPr>
      </p:pic>
      <p:pic>
        <p:nvPicPr>
          <p:cNvPr id="156" name="Gráfico 155" descr="Marca de verificación">
            <a:extLst>
              <a:ext uri="{FF2B5EF4-FFF2-40B4-BE49-F238E27FC236}">
                <a16:creationId xmlns:a16="http://schemas.microsoft.com/office/drawing/2014/main" id="{576FE7C2-4BE9-493A-A39C-9ED79AC826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053954"/>
            <a:ext cx="251595" cy="251595"/>
          </a:xfrm>
          <a:prstGeom prst="rect">
            <a:avLst/>
          </a:prstGeom>
        </p:spPr>
      </p:pic>
      <p:pic>
        <p:nvPicPr>
          <p:cNvPr id="157" name="Gráfico 156" descr="Marca de verificación">
            <a:extLst>
              <a:ext uri="{FF2B5EF4-FFF2-40B4-BE49-F238E27FC236}">
                <a16:creationId xmlns:a16="http://schemas.microsoft.com/office/drawing/2014/main" id="{F5BE3398-438C-4778-ADE8-7822C2E5E6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670915"/>
            <a:ext cx="251595" cy="251595"/>
          </a:xfrm>
          <a:prstGeom prst="rect">
            <a:avLst/>
          </a:prstGeom>
        </p:spPr>
      </p:pic>
      <p:pic>
        <p:nvPicPr>
          <p:cNvPr id="158" name="Gráfico 157" descr="Marca de verificación">
            <a:extLst>
              <a:ext uri="{FF2B5EF4-FFF2-40B4-BE49-F238E27FC236}">
                <a16:creationId xmlns:a16="http://schemas.microsoft.com/office/drawing/2014/main" id="{82FFA4C9-5F30-4359-A840-F00C7855CB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569" y="4851415"/>
            <a:ext cx="251595" cy="251595"/>
          </a:xfrm>
          <a:prstGeom prst="rect">
            <a:avLst/>
          </a:prstGeom>
        </p:spPr>
      </p:pic>
    </p:spTree>
    <p:extLst>
      <p:ext uri="{BB962C8B-B14F-4D97-AF65-F5344CB8AC3E}">
        <p14:creationId xmlns:p14="http://schemas.microsoft.com/office/powerpoint/2010/main" val="52632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8833" y="1140066"/>
              <a:ext cx="7777163" cy="369332"/>
            </a:xfrm>
            <a:prstGeom prst="rect">
              <a:avLst/>
            </a:prstGeom>
            <a:noFill/>
          </p:spPr>
          <p:txBody>
            <a:bodyPr wrap="square" rtlCol="0">
              <a:spAutoFit/>
            </a:bodyPr>
            <a:lstStyle/>
            <a:p>
              <a:r>
                <a:rPr lang="es-MX" dirty="0"/>
                <a:t>Situación de Aprendizaje:       </a:t>
              </a:r>
              <a:r>
                <a:rPr lang="es-MX" sz="1600" b="1" dirty="0"/>
                <a:t>Contaminación acústica y ¿Cuántos faltan para…?</a:t>
              </a:r>
              <a:endParaRPr lang="es-MX" b="1"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94904" cy="1837511"/>
              <a:chOff x="-104586" y="3258293"/>
              <a:chExt cx="7894904"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404405" y="3620705"/>
                <a:ext cx="4385913" cy="1369606"/>
              </a:xfrm>
              <a:prstGeom prst="rect">
                <a:avLst/>
              </a:prstGeom>
              <a:noFill/>
            </p:spPr>
            <p:txBody>
              <a:bodyPr wrap="square" rtlCol="0">
                <a:spAutoFit/>
              </a:bodyPr>
              <a:lstStyle/>
              <a:p>
                <a:pPr algn="ctr"/>
                <a:r>
                  <a:rPr lang="es-MX" sz="1100" dirty="0">
                    <a:latin typeface="Comic Sans MS" panose="030F0702030302020204" pitchFamily="66" charset="0"/>
                  </a:rPr>
                  <a:t>Observaciones</a:t>
                </a:r>
              </a:p>
              <a:p>
                <a:pPr algn="ctr"/>
                <a:r>
                  <a:rPr lang="es-ES" sz="900" dirty="0">
                    <a:solidFill>
                      <a:srgbClr val="FF9999"/>
                    </a:solidFill>
                    <a:latin typeface="Comic Sans MS" panose="030F0702030302020204" pitchFamily="66" charset="0"/>
                  </a:rPr>
                  <a:t>Es necesario implementar planes escalonados en las actividades de acuerdo al aprendizaje esperado, iniciando desde lo más sencillo para ir subiendo el nivel de complejidad en la misma actividad como un medio de significatividad en los alumnos. La actividad de pensamiento matemático considero estuvo muy fácil para los niños, porque ya reconocen y saben contar hasta el número 20, quizá variar un poco más en las indicaciones y los números hubiera permitido complejidad en la actividad. </a:t>
                </a:r>
              </a:p>
              <a:p>
                <a:pPr algn="ctr"/>
                <a:r>
                  <a:rPr lang="es-ES" sz="900" dirty="0" err="1">
                    <a:solidFill>
                      <a:srgbClr val="FF9999"/>
                    </a:solidFill>
                    <a:latin typeface="Comic Sans MS" panose="030F0702030302020204" pitchFamily="66" charset="0"/>
                  </a:rPr>
                  <a:t>Mendez</a:t>
                </a:r>
                <a:r>
                  <a:rPr lang="es-ES" sz="900" dirty="0">
                    <a:solidFill>
                      <a:srgbClr val="FF9999"/>
                    </a:solidFill>
                    <a:latin typeface="Comic Sans MS" panose="030F0702030302020204" pitchFamily="66" charset="0"/>
                  </a:rPr>
                  <a:t>, B., (2020). </a:t>
                </a:r>
                <a:endParaRPr lang="es-MX" sz="400" dirty="0">
                  <a:solidFill>
                    <a:srgbClr val="FF9999"/>
                  </a:solidFill>
                  <a:latin typeface="Comic Sans MS" panose="030F0702030302020204" pitchFamily="66" charset="0"/>
                </a:endParaRP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25469" y="8366498"/>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200329"/>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Los niños reconocieron y aprendieron que el ruido también provoca daños y contaminación a las personas y al medio ambiente, gracias al video y a la actividad reflexionaron acerca de las cosas que hacen y que provocan daño, así mismo aprendieron acciones para evitarlo.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71037" y="8387536"/>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942" y="8691037"/>
              <a:ext cx="3901420" cy="1200329"/>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El nivel de complejidad de la actividad de pensamiento matemático provocó que los niños no hicieran acabo el proceso reflexivo necesario al no encontrarse con interrogantes más difíciles que les permitieran resolver un problema de </a:t>
              </a:r>
              <a:r>
                <a:rPr lang="es-MX" sz="1200">
                  <a:solidFill>
                    <a:schemeClr val="bg1"/>
                  </a:solidFill>
                  <a:latin typeface="Comic Sans MS" panose="030F0702030302020204" pitchFamily="66" charset="0"/>
                </a:rPr>
                <a:t>forma analítica. </a:t>
              </a:r>
              <a:endParaRPr lang="es-MX" sz="1200" dirty="0">
                <a:solidFill>
                  <a:schemeClr val="bg1"/>
                </a:solidFill>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01" name="CuadroTexto 300">
            <a:extLst>
              <a:ext uri="{FF2B5EF4-FFF2-40B4-BE49-F238E27FC236}">
                <a16:creationId xmlns:a16="http://schemas.microsoft.com/office/drawing/2014/main" id="{17D860DF-E0B4-435C-8066-96DC0A190B73}"/>
              </a:ext>
            </a:extLst>
          </p:cNvPr>
          <p:cNvSpPr txBox="1"/>
          <p:nvPr/>
        </p:nvSpPr>
        <p:spPr>
          <a:xfrm>
            <a:off x="547916" y="229215"/>
            <a:ext cx="3046963" cy="461665"/>
          </a:xfrm>
          <a:prstGeom prst="rect">
            <a:avLst/>
          </a:prstGeom>
          <a:noFill/>
          <a:ln>
            <a:noFill/>
          </a:ln>
        </p:spPr>
        <p:txBody>
          <a:bodyPr wrap="square" rtlCol="0">
            <a:spAutoFit/>
          </a:bodyPr>
          <a:lstStyle/>
          <a:p>
            <a:r>
              <a:rPr lang="es-MX" sz="2400" b="1" dirty="0"/>
              <a:t> 18    Mayo  2021</a:t>
            </a:r>
          </a:p>
        </p:txBody>
      </p:sp>
      <p:pic>
        <p:nvPicPr>
          <p:cNvPr id="302" name="Gráfico 301" descr="Marca de verificación">
            <a:extLst>
              <a:ext uri="{FF2B5EF4-FFF2-40B4-BE49-F238E27FC236}">
                <a16:creationId xmlns:a16="http://schemas.microsoft.com/office/drawing/2014/main" id="{746022A8-0F47-466E-BF7F-C859514C9F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7302" y="663910"/>
            <a:ext cx="503126" cy="503126"/>
          </a:xfrm>
          <a:prstGeom prst="rect">
            <a:avLst/>
          </a:prstGeom>
        </p:spPr>
      </p:pic>
      <p:pic>
        <p:nvPicPr>
          <p:cNvPr id="305" name="Gráfico 304" descr="Marca de verificación">
            <a:extLst>
              <a:ext uri="{FF2B5EF4-FFF2-40B4-BE49-F238E27FC236}">
                <a16:creationId xmlns:a16="http://schemas.microsoft.com/office/drawing/2014/main" id="{E8AABD63-1CB4-46CA-82B9-F424524F52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2837" y="2288449"/>
            <a:ext cx="685487" cy="685487"/>
          </a:xfrm>
          <a:prstGeom prst="rect">
            <a:avLst/>
          </a:prstGeom>
        </p:spPr>
      </p:pic>
      <p:pic>
        <p:nvPicPr>
          <p:cNvPr id="309" name="Gráfico 308" descr="Marca de verificación">
            <a:extLst>
              <a:ext uri="{FF2B5EF4-FFF2-40B4-BE49-F238E27FC236}">
                <a16:creationId xmlns:a16="http://schemas.microsoft.com/office/drawing/2014/main" id="{1B4B3027-5BDC-4295-8906-A935B4AB1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3208" y="2978223"/>
            <a:ext cx="673827" cy="503126"/>
          </a:xfrm>
          <a:prstGeom prst="rect">
            <a:avLst/>
          </a:prstGeom>
        </p:spPr>
      </p:pic>
      <p:pic>
        <p:nvPicPr>
          <p:cNvPr id="311" name="Gráfico 310" descr="Marca de verificación">
            <a:extLst>
              <a:ext uri="{FF2B5EF4-FFF2-40B4-BE49-F238E27FC236}">
                <a16:creationId xmlns:a16="http://schemas.microsoft.com/office/drawing/2014/main" id="{1FC524AE-F2B9-4341-AAF0-550EC16FA3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326" y="4280701"/>
            <a:ext cx="251595" cy="251595"/>
          </a:xfrm>
          <a:prstGeom prst="rect">
            <a:avLst/>
          </a:prstGeom>
        </p:spPr>
      </p:pic>
      <p:pic>
        <p:nvPicPr>
          <p:cNvPr id="313" name="Gráfico 312" descr="Marca de verificación">
            <a:extLst>
              <a:ext uri="{FF2B5EF4-FFF2-40B4-BE49-F238E27FC236}">
                <a16:creationId xmlns:a16="http://schemas.microsoft.com/office/drawing/2014/main" id="{3CA5D818-8DF8-4707-A382-8F2830C56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172" y="5019990"/>
            <a:ext cx="251595" cy="251595"/>
          </a:xfrm>
          <a:prstGeom prst="rect">
            <a:avLst/>
          </a:prstGeom>
        </p:spPr>
      </p:pic>
      <p:pic>
        <p:nvPicPr>
          <p:cNvPr id="315" name="Gráfico 314" descr="Marca de verificación">
            <a:extLst>
              <a:ext uri="{FF2B5EF4-FFF2-40B4-BE49-F238E27FC236}">
                <a16:creationId xmlns:a16="http://schemas.microsoft.com/office/drawing/2014/main" id="{21A617FA-80F8-41C9-BA20-508411F1E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6265" y="5924347"/>
            <a:ext cx="251595" cy="251595"/>
          </a:xfrm>
          <a:prstGeom prst="rect">
            <a:avLst/>
          </a:prstGeom>
        </p:spPr>
      </p:pic>
      <p:pic>
        <p:nvPicPr>
          <p:cNvPr id="316" name="Gráfico 315" descr="Marca de verificación">
            <a:extLst>
              <a:ext uri="{FF2B5EF4-FFF2-40B4-BE49-F238E27FC236}">
                <a16:creationId xmlns:a16="http://schemas.microsoft.com/office/drawing/2014/main" id="{90BAA6B5-D618-4FF7-B883-4EC41370A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6264" y="6120680"/>
            <a:ext cx="251595" cy="251595"/>
          </a:xfrm>
          <a:prstGeom prst="rect">
            <a:avLst/>
          </a:prstGeom>
        </p:spPr>
      </p:pic>
      <p:pic>
        <p:nvPicPr>
          <p:cNvPr id="317" name="Gráfico 316" descr="Marca de verificación">
            <a:extLst>
              <a:ext uri="{FF2B5EF4-FFF2-40B4-BE49-F238E27FC236}">
                <a16:creationId xmlns:a16="http://schemas.microsoft.com/office/drawing/2014/main" id="{D723D412-9226-4712-B753-60A49338C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5245" y="6305416"/>
            <a:ext cx="251595" cy="251595"/>
          </a:xfrm>
          <a:prstGeom prst="rect">
            <a:avLst/>
          </a:prstGeom>
        </p:spPr>
      </p:pic>
      <p:pic>
        <p:nvPicPr>
          <p:cNvPr id="318" name="Gráfico 317" descr="Marca de verificación">
            <a:extLst>
              <a:ext uri="{FF2B5EF4-FFF2-40B4-BE49-F238E27FC236}">
                <a16:creationId xmlns:a16="http://schemas.microsoft.com/office/drawing/2014/main" id="{7C41B8D3-DA97-4E74-838C-3C26EE7082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65373" y="6498123"/>
            <a:ext cx="251595" cy="251595"/>
          </a:xfrm>
          <a:prstGeom prst="rect">
            <a:avLst/>
          </a:prstGeom>
        </p:spPr>
      </p:pic>
      <p:pic>
        <p:nvPicPr>
          <p:cNvPr id="319" name="Gráfico 318" descr="Marca de verificación">
            <a:extLst>
              <a:ext uri="{FF2B5EF4-FFF2-40B4-BE49-F238E27FC236}">
                <a16:creationId xmlns:a16="http://schemas.microsoft.com/office/drawing/2014/main" id="{A1740851-78E7-4F8B-9DEC-D62932E06B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225566"/>
            <a:ext cx="251595" cy="251595"/>
          </a:xfrm>
          <a:prstGeom prst="rect">
            <a:avLst/>
          </a:prstGeom>
        </p:spPr>
      </p:pic>
      <p:pic>
        <p:nvPicPr>
          <p:cNvPr id="320" name="Gráfico 319" descr="Marca de verificación">
            <a:extLst>
              <a:ext uri="{FF2B5EF4-FFF2-40B4-BE49-F238E27FC236}">
                <a16:creationId xmlns:a16="http://schemas.microsoft.com/office/drawing/2014/main" id="{3390D06F-E4A5-4D27-91C2-DE797C4921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925" y="7416413"/>
            <a:ext cx="251595" cy="251595"/>
          </a:xfrm>
          <a:prstGeom prst="rect">
            <a:avLst/>
          </a:prstGeom>
        </p:spPr>
      </p:pic>
      <p:pic>
        <p:nvPicPr>
          <p:cNvPr id="321" name="Gráfico 320" descr="Marca de verificación">
            <a:extLst>
              <a:ext uri="{FF2B5EF4-FFF2-40B4-BE49-F238E27FC236}">
                <a16:creationId xmlns:a16="http://schemas.microsoft.com/office/drawing/2014/main" id="{01A1A556-D3C9-4E44-B4DD-E6DD449C31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7411" y="7604046"/>
            <a:ext cx="251595" cy="251595"/>
          </a:xfrm>
          <a:prstGeom prst="rect">
            <a:avLst/>
          </a:prstGeom>
        </p:spPr>
      </p:pic>
      <p:pic>
        <p:nvPicPr>
          <p:cNvPr id="322" name="Gráfico 321" descr="Marca de verificación">
            <a:extLst>
              <a:ext uri="{FF2B5EF4-FFF2-40B4-BE49-F238E27FC236}">
                <a16:creationId xmlns:a16="http://schemas.microsoft.com/office/drawing/2014/main" id="{EB457025-EFF9-4680-B427-17A939A77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792071"/>
            <a:ext cx="251595" cy="251595"/>
          </a:xfrm>
          <a:prstGeom prst="rect">
            <a:avLst/>
          </a:prstGeom>
        </p:spPr>
      </p:pic>
      <p:pic>
        <p:nvPicPr>
          <p:cNvPr id="323" name="Gráfico 322" descr="Marca de verificación">
            <a:extLst>
              <a:ext uri="{FF2B5EF4-FFF2-40B4-BE49-F238E27FC236}">
                <a16:creationId xmlns:a16="http://schemas.microsoft.com/office/drawing/2014/main" id="{DEC5D895-1F8B-401E-A7E3-D01448643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4" y="7993920"/>
            <a:ext cx="251595" cy="251595"/>
          </a:xfrm>
          <a:prstGeom prst="rect">
            <a:avLst/>
          </a:prstGeom>
        </p:spPr>
      </p:pic>
      <p:pic>
        <p:nvPicPr>
          <p:cNvPr id="324" name="Gráfico 323" descr="Marca de verificación">
            <a:extLst>
              <a:ext uri="{FF2B5EF4-FFF2-40B4-BE49-F238E27FC236}">
                <a16:creationId xmlns:a16="http://schemas.microsoft.com/office/drawing/2014/main" id="{FF0DFAEF-EEB1-4E4B-A0C5-E4DD730069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3" y="8170644"/>
            <a:ext cx="251595" cy="251595"/>
          </a:xfrm>
          <a:prstGeom prst="rect">
            <a:avLst/>
          </a:prstGeom>
        </p:spPr>
      </p:pic>
      <p:pic>
        <p:nvPicPr>
          <p:cNvPr id="154" name="Gráfico 153" descr="Marca de verificación">
            <a:extLst>
              <a:ext uri="{FF2B5EF4-FFF2-40B4-BE49-F238E27FC236}">
                <a16:creationId xmlns:a16="http://schemas.microsoft.com/office/drawing/2014/main" id="{C5FE7151-4870-452F-AE4F-AFFA2B48AA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3717" y="2261402"/>
            <a:ext cx="685487" cy="685487"/>
          </a:xfrm>
          <a:prstGeom prst="rect">
            <a:avLst/>
          </a:prstGeom>
        </p:spPr>
      </p:pic>
      <p:pic>
        <p:nvPicPr>
          <p:cNvPr id="156" name="Gráfico 155" descr="Marca de verificación">
            <a:extLst>
              <a:ext uri="{FF2B5EF4-FFF2-40B4-BE49-F238E27FC236}">
                <a16:creationId xmlns:a16="http://schemas.microsoft.com/office/drawing/2014/main" id="{576FE7C2-4BE9-493A-A39C-9ED79AC826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053954"/>
            <a:ext cx="251595" cy="251595"/>
          </a:xfrm>
          <a:prstGeom prst="rect">
            <a:avLst/>
          </a:prstGeom>
        </p:spPr>
      </p:pic>
      <p:pic>
        <p:nvPicPr>
          <p:cNvPr id="157" name="Gráfico 156" descr="Marca de verificación">
            <a:extLst>
              <a:ext uri="{FF2B5EF4-FFF2-40B4-BE49-F238E27FC236}">
                <a16:creationId xmlns:a16="http://schemas.microsoft.com/office/drawing/2014/main" id="{F5BE3398-438C-4778-ADE8-7822C2E5E6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670915"/>
            <a:ext cx="251595" cy="251595"/>
          </a:xfrm>
          <a:prstGeom prst="rect">
            <a:avLst/>
          </a:prstGeom>
        </p:spPr>
      </p:pic>
      <p:pic>
        <p:nvPicPr>
          <p:cNvPr id="158" name="Gráfico 157" descr="Marca de verificación">
            <a:extLst>
              <a:ext uri="{FF2B5EF4-FFF2-40B4-BE49-F238E27FC236}">
                <a16:creationId xmlns:a16="http://schemas.microsoft.com/office/drawing/2014/main" id="{82FFA4C9-5F30-4359-A840-F00C7855CB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569" y="4851415"/>
            <a:ext cx="251595" cy="251595"/>
          </a:xfrm>
          <a:prstGeom prst="rect">
            <a:avLst/>
          </a:prstGeom>
        </p:spPr>
      </p:pic>
    </p:spTree>
    <p:extLst>
      <p:ext uri="{BB962C8B-B14F-4D97-AF65-F5344CB8AC3E}">
        <p14:creationId xmlns:p14="http://schemas.microsoft.com/office/powerpoint/2010/main" val="288792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8833" y="1140066"/>
              <a:ext cx="7777163" cy="369332"/>
            </a:xfrm>
            <a:prstGeom prst="rect">
              <a:avLst/>
            </a:prstGeom>
            <a:noFill/>
          </p:spPr>
          <p:txBody>
            <a:bodyPr wrap="square" rtlCol="0">
              <a:spAutoFit/>
            </a:bodyPr>
            <a:lstStyle/>
            <a:p>
              <a:r>
                <a:rPr lang="es-MX" dirty="0"/>
                <a:t>Situación de Aprendizaje:       </a:t>
              </a:r>
              <a:r>
                <a:rPr lang="es-MX" sz="1600" b="1" dirty="0"/>
                <a:t>Recitamos poemas. </a:t>
              </a:r>
              <a:endParaRPr lang="es-MX" b="1"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94904" cy="1837511"/>
              <a:chOff x="-104586" y="3258293"/>
              <a:chExt cx="7894904"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404405" y="3620705"/>
                <a:ext cx="4385913" cy="1369606"/>
              </a:xfrm>
              <a:prstGeom prst="rect">
                <a:avLst/>
              </a:prstGeom>
              <a:noFill/>
            </p:spPr>
            <p:txBody>
              <a:bodyPr wrap="square" rtlCol="0">
                <a:spAutoFit/>
              </a:bodyPr>
              <a:lstStyle/>
              <a:p>
                <a:pPr algn="ctr"/>
                <a:r>
                  <a:rPr lang="es-MX" sz="1100" dirty="0">
                    <a:latin typeface="Comic Sans MS" panose="030F0702030302020204" pitchFamily="66" charset="0"/>
                  </a:rPr>
                  <a:t>Observaciones</a:t>
                </a:r>
              </a:p>
              <a:p>
                <a:pPr algn="ctr"/>
                <a:r>
                  <a:rPr lang="es-ES" sz="1200" dirty="0">
                    <a:solidFill>
                      <a:srgbClr val="FF9999"/>
                    </a:solidFill>
                    <a:latin typeface="Comic Sans MS" panose="030F0702030302020204" pitchFamily="66" charset="0"/>
                  </a:rPr>
                  <a:t>Es necesario tener una organización adecuada en cada una de las actividades, los padres de familia se enfocaron en que los niños copiaran el poema en el cuaderno que en mandar el video de los niños recitando el poema. Considero que la organización fue un factor que lo determino. </a:t>
                </a:r>
              </a:p>
              <a:p>
                <a:pPr algn="ctr"/>
                <a:r>
                  <a:rPr lang="es-ES" sz="1200" dirty="0">
                    <a:solidFill>
                      <a:srgbClr val="FF9999"/>
                    </a:solidFill>
                    <a:latin typeface="Comic Sans MS" panose="030F0702030302020204" pitchFamily="66" charset="0"/>
                  </a:rPr>
                  <a:t>G</a:t>
                </a:r>
                <a:r>
                  <a:rPr lang="es-MX" sz="1200" dirty="0" err="1">
                    <a:solidFill>
                      <a:srgbClr val="FF9999"/>
                    </a:solidFill>
                    <a:latin typeface="Comic Sans MS" panose="030F0702030302020204" pitchFamily="66" charset="0"/>
                  </a:rPr>
                  <a:t>ómez</a:t>
                </a:r>
                <a:r>
                  <a:rPr lang="es-MX" sz="1200" dirty="0">
                    <a:solidFill>
                      <a:srgbClr val="FF9999"/>
                    </a:solidFill>
                    <a:latin typeface="Comic Sans MS" panose="030F0702030302020204" pitchFamily="66" charset="0"/>
                  </a:rPr>
                  <a:t>, D., (2009). </a:t>
                </a:r>
                <a:r>
                  <a:rPr lang="es-ES" sz="1200" dirty="0">
                    <a:solidFill>
                      <a:srgbClr val="FF9999"/>
                    </a:solidFill>
                    <a:latin typeface="Comic Sans MS" panose="030F0702030302020204" pitchFamily="66" charset="0"/>
                  </a:rPr>
                  <a:t> </a:t>
                </a:r>
                <a:endParaRPr lang="es-MX" sz="1200" dirty="0">
                  <a:solidFill>
                    <a:srgbClr val="FF9999"/>
                  </a:solidFill>
                  <a:latin typeface="Comic Sans MS" panose="030F0702030302020204" pitchFamily="66" charset="0"/>
                </a:endParaRP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25469" y="8366498"/>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200329"/>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Los niños leyeron el poema varias veces, visualizaron letras y aprendieron las partes del poema en la imagen que se mando. Algunos niños mandaron el video recitando el poema y fue muy satisfactorio ver a los niños poniendo de su esmero con la realización de dicha actividad.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71037" y="8387536"/>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4047417" y="8723282"/>
              <a:ext cx="3600974" cy="1015663"/>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La organización o falta de consignas claras, ocasionó que el sentido de la actividad se perdiera y los niños se enfocaran en la escritura en lugar del énfasis de la actividad el cual era recitar poemas.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01" name="CuadroTexto 300">
            <a:extLst>
              <a:ext uri="{FF2B5EF4-FFF2-40B4-BE49-F238E27FC236}">
                <a16:creationId xmlns:a16="http://schemas.microsoft.com/office/drawing/2014/main" id="{17D860DF-E0B4-435C-8066-96DC0A190B73}"/>
              </a:ext>
            </a:extLst>
          </p:cNvPr>
          <p:cNvSpPr txBox="1"/>
          <p:nvPr/>
        </p:nvSpPr>
        <p:spPr>
          <a:xfrm>
            <a:off x="547916" y="229215"/>
            <a:ext cx="3046963" cy="461665"/>
          </a:xfrm>
          <a:prstGeom prst="rect">
            <a:avLst/>
          </a:prstGeom>
          <a:noFill/>
          <a:ln>
            <a:noFill/>
          </a:ln>
        </p:spPr>
        <p:txBody>
          <a:bodyPr wrap="square" rtlCol="0">
            <a:spAutoFit/>
          </a:bodyPr>
          <a:lstStyle/>
          <a:p>
            <a:r>
              <a:rPr lang="es-MX" sz="2400" b="1" dirty="0"/>
              <a:t> 19    Mayo  2021</a:t>
            </a:r>
          </a:p>
        </p:txBody>
      </p:sp>
      <p:pic>
        <p:nvPicPr>
          <p:cNvPr id="302" name="Gráfico 301" descr="Marca de verificación">
            <a:extLst>
              <a:ext uri="{FF2B5EF4-FFF2-40B4-BE49-F238E27FC236}">
                <a16:creationId xmlns:a16="http://schemas.microsoft.com/office/drawing/2014/main" id="{746022A8-0F47-466E-BF7F-C859514C9F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3376" y="652382"/>
            <a:ext cx="503126" cy="503126"/>
          </a:xfrm>
          <a:prstGeom prst="rect">
            <a:avLst/>
          </a:prstGeom>
        </p:spPr>
      </p:pic>
      <p:pic>
        <p:nvPicPr>
          <p:cNvPr id="305" name="Gráfico 304" descr="Marca de verificación">
            <a:extLst>
              <a:ext uri="{FF2B5EF4-FFF2-40B4-BE49-F238E27FC236}">
                <a16:creationId xmlns:a16="http://schemas.microsoft.com/office/drawing/2014/main" id="{E8AABD63-1CB4-46CA-82B9-F424524F52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892" y="2266010"/>
            <a:ext cx="685487" cy="685487"/>
          </a:xfrm>
          <a:prstGeom prst="rect">
            <a:avLst/>
          </a:prstGeom>
        </p:spPr>
      </p:pic>
      <p:pic>
        <p:nvPicPr>
          <p:cNvPr id="309" name="Gráfico 308" descr="Marca de verificación">
            <a:extLst>
              <a:ext uri="{FF2B5EF4-FFF2-40B4-BE49-F238E27FC236}">
                <a16:creationId xmlns:a16="http://schemas.microsoft.com/office/drawing/2014/main" id="{1B4B3027-5BDC-4295-8906-A935B4AB1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3208" y="2978223"/>
            <a:ext cx="673827" cy="503126"/>
          </a:xfrm>
          <a:prstGeom prst="rect">
            <a:avLst/>
          </a:prstGeom>
        </p:spPr>
      </p:pic>
      <p:pic>
        <p:nvPicPr>
          <p:cNvPr id="311" name="Gráfico 310" descr="Marca de verificación">
            <a:extLst>
              <a:ext uri="{FF2B5EF4-FFF2-40B4-BE49-F238E27FC236}">
                <a16:creationId xmlns:a16="http://schemas.microsoft.com/office/drawing/2014/main" id="{1FC524AE-F2B9-4341-AAF0-550EC16FA3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326" y="4280701"/>
            <a:ext cx="251595" cy="251595"/>
          </a:xfrm>
          <a:prstGeom prst="rect">
            <a:avLst/>
          </a:prstGeom>
        </p:spPr>
      </p:pic>
      <p:pic>
        <p:nvPicPr>
          <p:cNvPr id="313" name="Gráfico 312" descr="Marca de verificación">
            <a:extLst>
              <a:ext uri="{FF2B5EF4-FFF2-40B4-BE49-F238E27FC236}">
                <a16:creationId xmlns:a16="http://schemas.microsoft.com/office/drawing/2014/main" id="{3CA5D818-8DF8-4707-A382-8F2830C56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172" y="5019990"/>
            <a:ext cx="251595" cy="251595"/>
          </a:xfrm>
          <a:prstGeom prst="rect">
            <a:avLst/>
          </a:prstGeom>
        </p:spPr>
      </p:pic>
      <p:pic>
        <p:nvPicPr>
          <p:cNvPr id="315" name="Gráfico 314" descr="Marca de verificación">
            <a:extLst>
              <a:ext uri="{FF2B5EF4-FFF2-40B4-BE49-F238E27FC236}">
                <a16:creationId xmlns:a16="http://schemas.microsoft.com/office/drawing/2014/main" id="{21A617FA-80F8-41C9-BA20-508411F1E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2981" y="5947744"/>
            <a:ext cx="251595" cy="251595"/>
          </a:xfrm>
          <a:prstGeom prst="rect">
            <a:avLst/>
          </a:prstGeom>
        </p:spPr>
      </p:pic>
      <p:pic>
        <p:nvPicPr>
          <p:cNvPr id="316" name="Gráfico 315" descr="Marca de verificación">
            <a:extLst>
              <a:ext uri="{FF2B5EF4-FFF2-40B4-BE49-F238E27FC236}">
                <a16:creationId xmlns:a16="http://schemas.microsoft.com/office/drawing/2014/main" id="{90BAA6B5-D618-4FF7-B883-4EC41370A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8962" y="6109494"/>
            <a:ext cx="251595" cy="251595"/>
          </a:xfrm>
          <a:prstGeom prst="rect">
            <a:avLst/>
          </a:prstGeom>
        </p:spPr>
      </p:pic>
      <p:pic>
        <p:nvPicPr>
          <p:cNvPr id="317" name="Gráfico 316" descr="Marca de verificación">
            <a:extLst>
              <a:ext uri="{FF2B5EF4-FFF2-40B4-BE49-F238E27FC236}">
                <a16:creationId xmlns:a16="http://schemas.microsoft.com/office/drawing/2014/main" id="{D723D412-9226-4712-B753-60A49338C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2549" y="6316454"/>
            <a:ext cx="251595" cy="251595"/>
          </a:xfrm>
          <a:prstGeom prst="rect">
            <a:avLst/>
          </a:prstGeom>
        </p:spPr>
      </p:pic>
      <p:pic>
        <p:nvPicPr>
          <p:cNvPr id="318" name="Gráfico 317" descr="Marca de verificación">
            <a:extLst>
              <a:ext uri="{FF2B5EF4-FFF2-40B4-BE49-F238E27FC236}">
                <a16:creationId xmlns:a16="http://schemas.microsoft.com/office/drawing/2014/main" id="{7C41B8D3-DA97-4E74-838C-3C26EE7082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0620" y="6497108"/>
            <a:ext cx="251595" cy="251595"/>
          </a:xfrm>
          <a:prstGeom prst="rect">
            <a:avLst/>
          </a:prstGeom>
        </p:spPr>
      </p:pic>
      <p:pic>
        <p:nvPicPr>
          <p:cNvPr id="319" name="Gráfico 318" descr="Marca de verificación">
            <a:extLst>
              <a:ext uri="{FF2B5EF4-FFF2-40B4-BE49-F238E27FC236}">
                <a16:creationId xmlns:a16="http://schemas.microsoft.com/office/drawing/2014/main" id="{A1740851-78E7-4F8B-9DEC-D62932E06B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225566"/>
            <a:ext cx="251595" cy="251595"/>
          </a:xfrm>
          <a:prstGeom prst="rect">
            <a:avLst/>
          </a:prstGeom>
        </p:spPr>
      </p:pic>
      <p:pic>
        <p:nvPicPr>
          <p:cNvPr id="320" name="Gráfico 319" descr="Marca de verificación">
            <a:extLst>
              <a:ext uri="{FF2B5EF4-FFF2-40B4-BE49-F238E27FC236}">
                <a16:creationId xmlns:a16="http://schemas.microsoft.com/office/drawing/2014/main" id="{3390D06F-E4A5-4D27-91C2-DE797C4921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925" y="7416413"/>
            <a:ext cx="251595" cy="251595"/>
          </a:xfrm>
          <a:prstGeom prst="rect">
            <a:avLst/>
          </a:prstGeom>
        </p:spPr>
      </p:pic>
      <p:pic>
        <p:nvPicPr>
          <p:cNvPr id="321" name="Gráfico 320" descr="Marca de verificación">
            <a:extLst>
              <a:ext uri="{FF2B5EF4-FFF2-40B4-BE49-F238E27FC236}">
                <a16:creationId xmlns:a16="http://schemas.microsoft.com/office/drawing/2014/main" id="{01A1A556-D3C9-4E44-B4DD-E6DD449C31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7411" y="7604046"/>
            <a:ext cx="251595" cy="251595"/>
          </a:xfrm>
          <a:prstGeom prst="rect">
            <a:avLst/>
          </a:prstGeom>
        </p:spPr>
      </p:pic>
      <p:pic>
        <p:nvPicPr>
          <p:cNvPr id="322" name="Gráfico 321" descr="Marca de verificación">
            <a:extLst>
              <a:ext uri="{FF2B5EF4-FFF2-40B4-BE49-F238E27FC236}">
                <a16:creationId xmlns:a16="http://schemas.microsoft.com/office/drawing/2014/main" id="{EB457025-EFF9-4680-B427-17A939A77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792071"/>
            <a:ext cx="251595" cy="251595"/>
          </a:xfrm>
          <a:prstGeom prst="rect">
            <a:avLst/>
          </a:prstGeom>
        </p:spPr>
      </p:pic>
      <p:pic>
        <p:nvPicPr>
          <p:cNvPr id="323" name="Gráfico 322" descr="Marca de verificación">
            <a:extLst>
              <a:ext uri="{FF2B5EF4-FFF2-40B4-BE49-F238E27FC236}">
                <a16:creationId xmlns:a16="http://schemas.microsoft.com/office/drawing/2014/main" id="{DEC5D895-1F8B-401E-A7E3-D01448643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4" y="7993920"/>
            <a:ext cx="251595" cy="251595"/>
          </a:xfrm>
          <a:prstGeom prst="rect">
            <a:avLst/>
          </a:prstGeom>
        </p:spPr>
      </p:pic>
      <p:pic>
        <p:nvPicPr>
          <p:cNvPr id="324" name="Gráfico 323" descr="Marca de verificación">
            <a:extLst>
              <a:ext uri="{FF2B5EF4-FFF2-40B4-BE49-F238E27FC236}">
                <a16:creationId xmlns:a16="http://schemas.microsoft.com/office/drawing/2014/main" id="{FF0DFAEF-EEB1-4E4B-A0C5-E4DD730069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3" y="8170644"/>
            <a:ext cx="251595" cy="251595"/>
          </a:xfrm>
          <a:prstGeom prst="rect">
            <a:avLst/>
          </a:prstGeom>
        </p:spPr>
      </p:pic>
      <p:pic>
        <p:nvPicPr>
          <p:cNvPr id="156" name="Gráfico 155" descr="Marca de verificación">
            <a:extLst>
              <a:ext uri="{FF2B5EF4-FFF2-40B4-BE49-F238E27FC236}">
                <a16:creationId xmlns:a16="http://schemas.microsoft.com/office/drawing/2014/main" id="{576FE7C2-4BE9-493A-A39C-9ED79AC826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053954"/>
            <a:ext cx="251595" cy="251595"/>
          </a:xfrm>
          <a:prstGeom prst="rect">
            <a:avLst/>
          </a:prstGeom>
        </p:spPr>
      </p:pic>
      <p:pic>
        <p:nvPicPr>
          <p:cNvPr id="158" name="Gráfico 157" descr="Marca de verificación">
            <a:extLst>
              <a:ext uri="{FF2B5EF4-FFF2-40B4-BE49-F238E27FC236}">
                <a16:creationId xmlns:a16="http://schemas.microsoft.com/office/drawing/2014/main" id="{82FFA4C9-5F30-4359-A840-F00C7855CB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569" y="4851415"/>
            <a:ext cx="251595" cy="251595"/>
          </a:xfrm>
          <a:prstGeom prst="rect">
            <a:avLst/>
          </a:prstGeom>
        </p:spPr>
      </p:pic>
      <p:pic>
        <p:nvPicPr>
          <p:cNvPr id="159" name="Gráfico 158" descr="Marca de verificación">
            <a:extLst>
              <a:ext uri="{FF2B5EF4-FFF2-40B4-BE49-F238E27FC236}">
                <a16:creationId xmlns:a16="http://schemas.microsoft.com/office/drawing/2014/main" id="{48424D75-CFED-4D70-A590-EDF3343DF4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846" y="4463890"/>
            <a:ext cx="251595" cy="251595"/>
          </a:xfrm>
          <a:prstGeom prst="rect">
            <a:avLst/>
          </a:prstGeom>
        </p:spPr>
      </p:pic>
    </p:spTree>
    <p:extLst>
      <p:ext uri="{BB962C8B-B14F-4D97-AF65-F5344CB8AC3E}">
        <p14:creationId xmlns:p14="http://schemas.microsoft.com/office/powerpoint/2010/main" val="149595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293703" y="101667"/>
            <a:ext cx="8435778" cy="9807304"/>
            <a:chOff x="-293703" y="101667"/>
            <a:chExt cx="843577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93703" y="1237602"/>
              <a:ext cx="7777163" cy="615553"/>
            </a:xfrm>
            <a:prstGeom prst="rect">
              <a:avLst/>
            </a:prstGeom>
            <a:noFill/>
          </p:spPr>
          <p:txBody>
            <a:bodyPr wrap="square" rtlCol="0">
              <a:spAutoFit/>
            </a:bodyPr>
            <a:lstStyle/>
            <a:p>
              <a:pPr algn="r"/>
              <a:r>
                <a:rPr lang="es-MX" dirty="0"/>
                <a:t>Situación de Aprendizaje:       </a:t>
              </a:r>
              <a:r>
                <a:rPr lang="es-MX" sz="1600" b="1" dirty="0"/>
                <a:t>Detectives de números, escribo mi nombre, ¿Y los      ingredientes?</a:t>
              </a:r>
              <a:endParaRPr lang="es-MX" b="1"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81817" cy="1837511"/>
              <a:chOff x="-104586" y="3258293"/>
              <a:chExt cx="7881817"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391318" y="3597277"/>
                <a:ext cx="4385913" cy="1446550"/>
              </a:xfrm>
              <a:prstGeom prst="rect">
                <a:avLst/>
              </a:prstGeom>
              <a:noFill/>
            </p:spPr>
            <p:txBody>
              <a:bodyPr wrap="square" rtlCol="0">
                <a:spAutoFit/>
              </a:bodyPr>
              <a:lstStyle/>
              <a:p>
                <a:pPr algn="ctr"/>
                <a:r>
                  <a:rPr lang="es-MX" sz="1100" dirty="0">
                    <a:latin typeface="Comic Sans MS" panose="030F0702030302020204" pitchFamily="66" charset="0"/>
                  </a:rPr>
                  <a:t>Observaciones</a:t>
                </a:r>
              </a:p>
              <a:p>
                <a:pPr algn="ctr"/>
                <a:r>
                  <a:rPr lang="es-ES" sz="1100" dirty="0">
                    <a:solidFill>
                      <a:srgbClr val="FF9999"/>
                    </a:solidFill>
                    <a:latin typeface="Comic Sans MS" panose="030F0702030302020204" pitchFamily="66" charset="0"/>
                  </a:rPr>
                  <a:t>Es de suma importancia el </a:t>
                </a:r>
                <a:r>
                  <a:rPr lang="es-ES" sz="1100" i="1" dirty="0">
                    <a:solidFill>
                      <a:srgbClr val="FF9999"/>
                    </a:solidFill>
                    <a:latin typeface="Comic Sans MS" panose="030F0702030302020204" pitchFamily="66" charset="0"/>
                  </a:rPr>
                  <a:t>material</a:t>
                </a:r>
                <a:r>
                  <a:rPr lang="es-ES" sz="1100" dirty="0">
                    <a:solidFill>
                      <a:srgbClr val="FF9999"/>
                    </a:solidFill>
                    <a:latin typeface="Comic Sans MS" panose="030F0702030302020204" pitchFamily="66" charset="0"/>
                  </a:rPr>
                  <a:t> </a:t>
                </a:r>
                <a:r>
                  <a:rPr lang="es-ES" sz="1100" i="1" dirty="0">
                    <a:solidFill>
                      <a:srgbClr val="FF9999"/>
                    </a:solidFill>
                    <a:latin typeface="Comic Sans MS" panose="030F0702030302020204" pitchFamily="66" charset="0"/>
                  </a:rPr>
                  <a:t>didáctico</a:t>
                </a:r>
                <a:r>
                  <a:rPr lang="es-ES" sz="1100" dirty="0">
                    <a:solidFill>
                      <a:srgbClr val="FF9999"/>
                    </a:solidFill>
                    <a:latin typeface="Comic Sans MS" panose="030F0702030302020204" pitchFamily="66" charset="0"/>
                  </a:rPr>
                  <a:t> </a:t>
                </a:r>
                <a:r>
                  <a:rPr lang="es-ES" sz="1100" i="1" dirty="0">
                    <a:solidFill>
                      <a:srgbClr val="FF9999"/>
                    </a:solidFill>
                    <a:latin typeface="Comic Sans MS" panose="030F0702030302020204" pitchFamily="66" charset="0"/>
                  </a:rPr>
                  <a:t>preescolar</a:t>
                </a:r>
                <a:r>
                  <a:rPr lang="es-ES" sz="1100" dirty="0">
                    <a:solidFill>
                      <a:srgbClr val="FF9999"/>
                    </a:solidFill>
                    <a:latin typeface="Comic Sans MS" panose="030F0702030302020204" pitchFamily="66" charset="0"/>
                  </a:rPr>
                  <a:t> en el desarrollo de la cultura de los niños. Ya que se encuentran en una etapa de sus vidas en que la mejor manera de aprender es mediante la diversión. Es por eso que el </a:t>
                </a:r>
                <a:r>
                  <a:rPr lang="es-ES" sz="1100" i="1" dirty="0">
                    <a:solidFill>
                      <a:srgbClr val="FF9999"/>
                    </a:solidFill>
                    <a:latin typeface="Comic Sans MS" panose="030F0702030302020204" pitchFamily="66" charset="0"/>
                  </a:rPr>
                  <a:t>material</a:t>
                </a:r>
                <a:r>
                  <a:rPr lang="es-ES" sz="1100" dirty="0">
                    <a:solidFill>
                      <a:srgbClr val="FF9999"/>
                    </a:solidFill>
                    <a:latin typeface="Comic Sans MS" panose="030F0702030302020204" pitchFamily="66" charset="0"/>
                  </a:rPr>
                  <a:t> educativo para niños o </a:t>
                </a:r>
                <a:r>
                  <a:rPr lang="es-ES" sz="1100" i="1" dirty="0">
                    <a:solidFill>
                      <a:srgbClr val="FF9999"/>
                    </a:solidFill>
                    <a:latin typeface="Comic Sans MS" panose="030F0702030302020204" pitchFamily="66" charset="0"/>
                  </a:rPr>
                  <a:t>material</a:t>
                </a:r>
                <a:r>
                  <a:rPr lang="es-ES" sz="1100" dirty="0">
                    <a:solidFill>
                      <a:srgbClr val="FF9999"/>
                    </a:solidFill>
                    <a:latin typeface="Comic Sans MS" panose="030F0702030302020204" pitchFamily="66" charset="0"/>
                  </a:rPr>
                  <a:t> audiovisual para niños, ayuda mucho en esta labor.   Romero, B., (1991). </a:t>
                </a:r>
              </a:p>
              <a:p>
                <a:pPr algn="ctr"/>
                <a:endParaRPr lang="es-MX" sz="1100" dirty="0">
                  <a:solidFill>
                    <a:srgbClr val="FF9999"/>
                  </a:solidFill>
                  <a:latin typeface="Comic Sans MS" panose="030F0702030302020204" pitchFamily="66" charset="0"/>
                </a:endParaRP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25469" y="8366498"/>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276999"/>
            </a:xfrm>
            <a:prstGeom prst="rect">
              <a:avLst/>
            </a:prstGeom>
            <a:noFill/>
          </p:spPr>
          <p:txBody>
            <a:bodyPr wrap="square">
              <a:spAutoFit/>
            </a:bodyPr>
            <a:lstStyle/>
            <a:p>
              <a:pPr algn="ctr"/>
              <a:endParaRPr lang="es-MX" sz="12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71037" y="8387536"/>
              <a:ext cx="355373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4047417" y="8723282"/>
              <a:ext cx="3600974" cy="1015663"/>
            </a:xfrm>
            <a:prstGeom prst="rect">
              <a:avLst/>
            </a:prstGeom>
            <a:noFill/>
          </p:spPr>
          <p:txBody>
            <a:bodyPr wrap="square">
              <a:spAutoFit/>
            </a:bodyPr>
            <a:lstStyle/>
            <a:p>
              <a:pPr algn="ctr"/>
              <a:r>
                <a:rPr lang="es-MX" sz="1200" dirty="0">
                  <a:solidFill>
                    <a:schemeClr val="bg1"/>
                  </a:solidFill>
                  <a:latin typeface="Comic Sans MS" panose="030F0702030302020204" pitchFamily="66" charset="0"/>
                </a:rPr>
                <a:t>El internet ocasionó que en dos ocasiones la computadora se me trabara, la educadora titular estuvo en todo momento y por fortuna entraba lo más rápido posible para evitar tiempos muertos.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01" name="CuadroTexto 300">
            <a:extLst>
              <a:ext uri="{FF2B5EF4-FFF2-40B4-BE49-F238E27FC236}">
                <a16:creationId xmlns:a16="http://schemas.microsoft.com/office/drawing/2014/main" id="{17D860DF-E0B4-435C-8066-96DC0A190B73}"/>
              </a:ext>
            </a:extLst>
          </p:cNvPr>
          <p:cNvSpPr txBox="1"/>
          <p:nvPr/>
        </p:nvSpPr>
        <p:spPr>
          <a:xfrm>
            <a:off x="547916" y="229215"/>
            <a:ext cx="3046963" cy="461665"/>
          </a:xfrm>
          <a:prstGeom prst="rect">
            <a:avLst/>
          </a:prstGeom>
          <a:noFill/>
          <a:ln>
            <a:noFill/>
          </a:ln>
        </p:spPr>
        <p:txBody>
          <a:bodyPr wrap="square" rtlCol="0">
            <a:spAutoFit/>
          </a:bodyPr>
          <a:lstStyle/>
          <a:p>
            <a:r>
              <a:rPr lang="es-MX" sz="2400" b="1" dirty="0"/>
              <a:t> 20    Mayo  2021</a:t>
            </a:r>
          </a:p>
        </p:txBody>
      </p:sp>
      <p:pic>
        <p:nvPicPr>
          <p:cNvPr id="302" name="Gráfico 301" descr="Marca de verificación">
            <a:extLst>
              <a:ext uri="{FF2B5EF4-FFF2-40B4-BE49-F238E27FC236}">
                <a16:creationId xmlns:a16="http://schemas.microsoft.com/office/drawing/2014/main" id="{746022A8-0F47-466E-BF7F-C859514C9F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7720" y="652382"/>
            <a:ext cx="503126" cy="503126"/>
          </a:xfrm>
          <a:prstGeom prst="rect">
            <a:avLst/>
          </a:prstGeom>
        </p:spPr>
      </p:pic>
      <p:pic>
        <p:nvPicPr>
          <p:cNvPr id="305" name="Gráfico 304" descr="Marca de verificación">
            <a:extLst>
              <a:ext uri="{FF2B5EF4-FFF2-40B4-BE49-F238E27FC236}">
                <a16:creationId xmlns:a16="http://schemas.microsoft.com/office/drawing/2014/main" id="{E8AABD63-1CB4-46CA-82B9-F424524F52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892" y="2266010"/>
            <a:ext cx="685487" cy="685487"/>
          </a:xfrm>
          <a:prstGeom prst="rect">
            <a:avLst/>
          </a:prstGeom>
        </p:spPr>
      </p:pic>
      <p:pic>
        <p:nvPicPr>
          <p:cNvPr id="309" name="Gráfico 308" descr="Marca de verificación">
            <a:extLst>
              <a:ext uri="{FF2B5EF4-FFF2-40B4-BE49-F238E27FC236}">
                <a16:creationId xmlns:a16="http://schemas.microsoft.com/office/drawing/2014/main" id="{1B4B3027-5BDC-4295-8906-A935B4AB1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9136" y="3036820"/>
            <a:ext cx="673827" cy="503126"/>
          </a:xfrm>
          <a:prstGeom prst="rect">
            <a:avLst/>
          </a:prstGeom>
        </p:spPr>
      </p:pic>
      <p:pic>
        <p:nvPicPr>
          <p:cNvPr id="311" name="Gráfico 310" descr="Marca de verificación">
            <a:extLst>
              <a:ext uri="{FF2B5EF4-FFF2-40B4-BE49-F238E27FC236}">
                <a16:creationId xmlns:a16="http://schemas.microsoft.com/office/drawing/2014/main" id="{1FC524AE-F2B9-4341-AAF0-550EC16FA3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326" y="4280701"/>
            <a:ext cx="251595" cy="251595"/>
          </a:xfrm>
          <a:prstGeom prst="rect">
            <a:avLst/>
          </a:prstGeom>
        </p:spPr>
      </p:pic>
      <p:pic>
        <p:nvPicPr>
          <p:cNvPr id="313" name="Gráfico 312" descr="Marca de verificación">
            <a:extLst>
              <a:ext uri="{FF2B5EF4-FFF2-40B4-BE49-F238E27FC236}">
                <a16:creationId xmlns:a16="http://schemas.microsoft.com/office/drawing/2014/main" id="{3CA5D818-8DF8-4707-A382-8F2830C56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172" y="5019990"/>
            <a:ext cx="251595" cy="251595"/>
          </a:xfrm>
          <a:prstGeom prst="rect">
            <a:avLst/>
          </a:prstGeom>
        </p:spPr>
      </p:pic>
      <p:pic>
        <p:nvPicPr>
          <p:cNvPr id="315" name="Gráfico 314" descr="Marca de verificación">
            <a:extLst>
              <a:ext uri="{FF2B5EF4-FFF2-40B4-BE49-F238E27FC236}">
                <a16:creationId xmlns:a16="http://schemas.microsoft.com/office/drawing/2014/main" id="{21A617FA-80F8-41C9-BA20-508411F1E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5365" y="5902597"/>
            <a:ext cx="251595" cy="251595"/>
          </a:xfrm>
          <a:prstGeom prst="rect">
            <a:avLst/>
          </a:prstGeom>
        </p:spPr>
      </p:pic>
      <p:pic>
        <p:nvPicPr>
          <p:cNvPr id="316" name="Gráfico 315" descr="Marca de verificación">
            <a:extLst>
              <a:ext uri="{FF2B5EF4-FFF2-40B4-BE49-F238E27FC236}">
                <a16:creationId xmlns:a16="http://schemas.microsoft.com/office/drawing/2014/main" id="{90BAA6B5-D618-4FF7-B883-4EC41370A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5365" y="6099235"/>
            <a:ext cx="251595" cy="251595"/>
          </a:xfrm>
          <a:prstGeom prst="rect">
            <a:avLst/>
          </a:prstGeom>
        </p:spPr>
      </p:pic>
      <p:pic>
        <p:nvPicPr>
          <p:cNvPr id="317" name="Gráfico 316" descr="Marca de verificación">
            <a:extLst>
              <a:ext uri="{FF2B5EF4-FFF2-40B4-BE49-F238E27FC236}">
                <a16:creationId xmlns:a16="http://schemas.microsoft.com/office/drawing/2014/main" id="{D723D412-9226-4712-B753-60A49338C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1997" y="6283015"/>
            <a:ext cx="251595" cy="251595"/>
          </a:xfrm>
          <a:prstGeom prst="rect">
            <a:avLst/>
          </a:prstGeom>
        </p:spPr>
      </p:pic>
      <p:pic>
        <p:nvPicPr>
          <p:cNvPr id="318" name="Gráfico 317" descr="Marca de verificación">
            <a:extLst>
              <a:ext uri="{FF2B5EF4-FFF2-40B4-BE49-F238E27FC236}">
                <a16:creationId xmlns:a16="http://schemas.microsoft.com/office/drawing/2014/main" id="{7C41B8D3-DA97-4E74-838C-3C26EE7082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7240" y="6474166"/>
            <a:ext cx="251595" cy="251595"/>
          </a:xfrm>
          <a:prstGeom prst="rect">
            <a:avLst/>
          </a:prstGeom>
        </p:spPr>
      </p:pic>
      <p:pic>
        <p:nvPicPr>
          <p:cNvPr id="319" name="Gráfico 318" descr="Marca de verificación">
            <a:extLst>
              <a:ext uri="{FF2B5EF4-FFF2-40B4-BE49-F238E27FC236}">
                <a16:creationId xmlns:a16="http://schemas.microsoft.com/office/drawing/2014/main" id="{A1740851-78E7-4F8B-9DEC-D62932E06B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225566"/>
            <a:ext cx="251595" cy="251595"/>
          </a:xfrm>
          <a:prstGeom prst="rect">
            <a:avLst/>
          </a:prstGeom>
        </p:spPr>
      </p:pic>
      <p:pic>
        <p:nvPicPr>
          <p:cNvPr id="320" name="Gráfico 319" descr="Marca de verificación">
            <a:extLst>
              <a:ext uri="{FF2B5EF4-FFF2-40B4-BE49-F238E27FC236}">
                <a16:creationId xmlns:a16="http://schemas.microsoft.com/office/drawing/2014/main" id="{3390D06F-E4A5-4D27-91C2-DE797C4921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925" y="7416413"/>
            <a:ext cx="251595" cy="251595"/>
          </a:xfrm>
          <a:prstGeom prst="rect">
            <a:avLst/>
          </a:prstGeom>
        </p:spPr>
      </p:pic>
      <p:pic>
        <p:nvPicPr>
          <p:cNvPr id="321" name="Gráfico 320" descr="Marca de verificación">
            <a:extLst>
              <a:ext uri="{FF2B5EF4-FFF2-40B4-BE49-F238E27FC236}">
                <a16:creationId xmlns:a16="http://schemas.microsoft.com/office/drawing/2014/main" id="{01A1A556-D3C9-4E44-B4DD-E6DD449C31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7411" y="7604046"/>
            <a:ext cx="251595" cy="251595"/>
          </a:xfrm>
          <a:prstGeom prst="rect">
            <a:avLst/>
          </a:prstGeom>
        </p:spPr>
      </p:pic>
      <p:pic>
        <p:nvPicPr>
          <p:cNvPr id="322" name="Gráfico 321" descr="Marca de verificación">
            <a:extLst>
              <a:ext uri="{FF2B5EF4-FFF2-40B4-BE49-F238E27FC236}">
                <a16:creationId xmlns:a16="http://schemas.microsoft.com/office/drawing/2014/main" id="{EB457025-EFF9-4680-B427-17A939A77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668" y="7792071"/>
            <a:ext cx="251595" cy="251595"/>
          </a:xfrm>
          <a:prstGeom prst="rect">
            <a:avLst/>
          </a:prstGeom>
        </p:spPr>
      </p:pic>
      <p:pic>
        <p:nvPicPr>
          <p:cNvPr id="323" name="Gráfico 322" descr="Marca de verificación">
            <a:extLst>
              <a:ext uri="{FF2B5EF4-FFF2-40B4-BE49-F238E27FC236}">
                <a16:creationId xmlns:a16="http://schemas.microsoft.com/office/drawing/2014/main" id="{DEC5D895-1F8B-401E-A7E3-D01448643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4" y="7993920"/>
            <a:ext cx="251595" cy="251595"/>
          </a:xfrm>
          <a:prstGeom prst="rect">
            <a:avLst/>
          </a:prstGeom>
        </p:spPr>
      </p:pic>
      <p:pic>
        <p:nvPicPr>
          <p:cNvPr id="324" name="Gráfico 323" descr="Marca de verificación">
            <a:extLst>
              <a:ext uri="{FF2B5EF4-FFF2-40B4-BE49-F238E27FC236}">
                <a16:creationId xmlns:a16="http://schemas.microsoft.com/office/drawing/2014/main" id="{FF0DFAEF-EEB1-4E4B-A0C5-E4DD730069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483" y="8170644"/>
            <a:ext cx="251595" cy="251595"/>
          </a:xfrm>
          <a:prstGeom prst="rect">
            <a:avLst/>
          </a:prstGeom>
        </p:spPr>
      </p:pic>
      <p:pic>
        <p:nvPicPr>
          <p:cNvPr id="156" name="Gráfico 155" descr="Marca de verificación">
            <a:extLst>
              <a:ext uri="{FF2B5EF4-FFF2-40B4-BE49-F238E27FC236}">
                <a16:creationId xmlns:a16="http://schemas.microsoft.com/office/drawing/2014/main" id="{576FE7C2-4BE9-493A-A39C-9ED79AC826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790" y="4053954"/>
            <a:ext cx="251595" cy="251595"/>
          </a:xfrm>
          <a:prstGeom prst="rect">
            <a:avLst/>
          </a:prstGeom>
        </p:spPr>
      </p:pic>
      <p:pic>
        <p:nvPicPr>
          <p:cNvPr id="158" name="Gráfico 157" descr="Marca de verificación">
            <a:extLst>
              <a:ext uri="{FF2B5EF4-FFF2-40B4-BE49-F238E27FC236}">
                <a16:creationId xmlns:a16="http://schemas.microsoft.com/office/drawing/2014/main" id="{82FFA4C9-5F30-4359-A840-F00C7855CB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569" y="4851415"/>
            <a:ext cx="251595" cy="251595"/>
          </a:xfrm>
          <a:prstGeom prst="rect">
            <a:avLst/>
          </a:prstGeom>
        </p:spPr>
      </p:pic>
      <p:pic>
        <p:nvPicPr>
          <p:cNvPr id="159" name="Gráfico 158" descr="Marca de verificación">
            <a:extLst>
              <a:ext uri="{FF2B5EF4-FFF2-40B4-BE49-F238E27FC236}">
                <a16:creationId xmlns:a16="http://schemas.microsoft.com/office/drawing/2014/main" id="{48424D75-CFED-4D70-A590-EDF3343DF4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846" y="4463890"/>
            <a:ext cx="251595" cy="251595"/>
          </a:xfrm>
          <a:prstGeom prst="rect">
            <a:avLst/>
          </a:prstGeom>
        </p:spPr>
      </p:pic>
      <p:pic>
        <p:nvPicPr>
          <p:cNvPr id="154" name="Gráfico 153" descr="Marca de verificación">
            <a:extLst>
              <a:ext uri="{FF2B5EF4-FFF2-40B4-BE49-F238E27FC236}">
                <a16:creationId xmlns:a16="http://schemas.microsoft.com/office/drawing/2014/main" id="{E1DD3F02-DA66-4CB0-97A0-B1739E9E93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27858" y="2244749"/>
            <a:ext cx="685487" cy="685487"/>
          </a:xfrm>
          <a:prstGeom prst="rect">
            <a:avLst/>
          </a:prstGeom>
        </p:spPr>
      </p:pic>
      <p:pic>
        <p:nvPicPr>
          <p:cNvPr id="157" name="Gráfico 156" descr="Marca de verificación">
            <a:extLst>
              <a:ext uri="{FF2B5EF4-FFF2-40B4-BE49-F238E27FC236}">
                <a16:creationId xmlns:a16="http://schemas.microsoft.com/office/drawing/2014/main" id="{ABEBB601-A4E6-40F0-832C-12A07ACD4E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342" y="4651522"/>
            <a:ext cx="251595" cy="251595"/>
          </a:xfrm>
          <a:prstGeom prst="rect">
            <a:avLst/>
          </a:prstGeom>
        </p:spPr>
      </p:pic>
      <p:sp>
        <p:nvSpPr>
          <p:cNvPr id="160" name="CuadroTexto 159">
            <a:extLst>
              <a:ext uri="{FF2B5EF4-FFF2-40B4-BE49-F238E27FC236}">
                <a16:creationId xmlns:a16="http://schemas.microsoft.com/office/drawing/2014/main" id="{EF32D269-1C47-4F4F-A363-CA809ADC0514}"/>
              </a:ext>
            </a:extLst>
          </p:cNvPr>
          <p:cNvSpPr txBox="1"/>
          <p:nvPr/>
        </p:nvSpPr>
        <p:spPr>
          <a:xfrm>
            <a:off x="-22501" y="8486970"/>
            <a:ext cx="3747259" cy="1277273"/>
          </a:xfrm>
          <a:prstGeom prst="rect">
            <a:avLst/>
          </a:prstGeom>
          <a:noFill/>
        </p:spPr>
        <p:txBody>
          <a:bodyPr wrap="square" rtlCol="0">
            <a:spAutoFit/>
          </a:bodyPr>
          <a:lstStyle/>
          <a:p>
            <a:pPr algn="ctr"/>
            <a:endParaRPr lang="es-MX" sz="1100" dirty="0">
              <a:latin typeface="Comic Sans MS" panose="030F0702030302020204" pitchFamily="66" charset="0"/>
            </a:endParaRPr>
          </a:p>
          <a:p>
            <a:pPr algn="ctr"/>
            <a:r>
              <a:rPr lang="es-ES" sz="1100" dirty="0">
                <a:solidFill>
                  <a:schemeClr val="bg1"/>
                </a:solidFill>
                <a:latin typeface="Comic Sans MS" panose="030F0702030302020204" pitchFamily="66" charset="0"/>
              </a:rPr>
              <a:t>La actividad en línea fue muy buena, las consignas fueron muy claras y el desarrollo de las mismas fue el esperado, los niños se motivaron mucho desde el momento de observar los materiales con los que íbamos a trabajar. Considero que los materiales permitieron que los niños se involucraran más. </a:t>
            </a:r>
            <a:endParaRPr lang="es-MX"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7759910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1341</Words>
  <Application>Microsoft Office PowerPoint</Application>
  <PresentationFormat>Personalizado</PresentationFormat>
  <Paragraphs>217</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YAMILE MARGARITA MERCADO ESQUIVEL</cp:lastModifiedBy>
  <cp:revision>49</cp:revision>
  <dcterms:created xsi:type="dcterms:W3CDTF">2020-11-09T23:20:30Z</dcterms:created>
  <dcterms:modified xsi:type="dcterms:W3CDTF">2021-05-21T03:39:00Z</dcterms:modified>
</cp:coreProperties>
</file>