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sldIdLst>
    <p:sldId id="265" r:id="rId2"/>
    <p:sldId id="264" r:id="rId3"/>
    <p:sldId id="257" r:id="rId4"/>
    <p:sldId id="258" r:id="rId5"/>
    <p:sldId id="259" r:id="rId6"/>
    <p:sldId id="261" r:id="rId7"/>
    <p:sldId id="267" r:id="rId8"/>
    <p:sldId id="262" r:id="rId9"/>
    <p:sldId id="270" r:id="rId10"/>
  </p:sldIdLst>
  <p:sldSz cx="7777163" cy="100457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DCFF"/>
    <a:srgbClr val="9966FF"/>
    <a:srgbClr val="FF9999"/>
    <a:srgbClr val="CC9900"/>
    <a:srgbClr val="FFFF6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69BE75-9B5E-43CA-BC09-403D6B4CF0B9}" v="9" dt="2020-11-10T04:08:31.3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249" autoAdjust="0"/>
  </p:normalViewPr>
  <p:slideViewPr>
    <p:cSldViewPr snapToGrid="0">
      <p:cViewPr>
        <p:scale>
          <a:sx n="87" d="100"/>
          <a:sy n="87" d="100"/>
        </p:scale>
        <p:origin x="1140" y="-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287" y="1644054"/>
            <a:ext cx="6610589" cy="3497392"/>
          </a:xfrm>
        </p:spPr>
        <p:txBody>
          <a:bodyPr anchor="b"/>
          <a:lstStyle>
            <a:lvl1pPr algn="ctr">
              <a:defRPr sz="510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146" y="5276318"/>
            <a:ext cx="5832872" cy="2425385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849" indent="0" algn="ctr">
              <a:buNone/>
              <a:defRPr sz="1701"/>
            </a:lvl2pPr>
            <a:lvl3pPr marL="777697" indent="0" algn="ctr">
              <a:buNone/>
              <a:defRPr sz="1531"/>
            </a:lvl3pPr>
            <a:lvl4pPr marL="1166546" indent="0" algn="ctr">
              <a:buNone/>
              <a:defRPr sz="1361"/>
            </a:lvl4pPr>
            <a:lvl5pPr marL="1555394" indent="0" algn="ctr">
              <a:buNone/>
              <a:defRPr sz="1361"/>
            </a:lvl5pPr>
            <a:lvl6pPr marL="1944243" indent="0" algn="ctr">
              <a:buNone/>
              <a:defRPr sz="1361"/>
            </a:lvl6pPr>
            <a:lvl7pPr marL="2333092" indent="0" algn="ctr">
              <a:buNone/>
              <a:defRPr sz="1361"/>
            </a:lvl7pPr>
            <a:lvl8pPr marL="2721940" indent="0" algn="ctr">
              <a:buNone/>
              <a:defRPr sz="1361"/>
            </a:lvl8pPr>
            <a:lvl9pPr marL="3110789" indent="0" algn="ctr">
              <a:buNone/>
              <a:defRPr sz="1361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159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8192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5533" y="534841"/>
            <a:ext cx="1676951" cy="851326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80" y="534841"/>
            <a:ext cx="4933638" cy="851326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7946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2428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630" y="2504452"/>
            <a:ext cx="6707803" cy="4178731"/>
          </a:xfrm>
        </p:spPr>
        <p:txBody>
          <a:bodyPr anchor="b"/>
          <a:lstStyle>
            <a:lvl1pPr>
              <a:defRPr sz="510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630" y="6722716"/>
            <a:ext cx="6707803" cy="2197496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84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697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546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4pPr>
            <a:lvl5pPr marL="1555394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5pPr>
            <a:lvl6pPr marL="1944243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6pPr>
            <a:lvl7pPr marL="2333092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7pPr>
            <a:lvl8pPr marL="2721940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8pPr>
            <a:lvl9pPr marL="3110789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618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80" y="2674203"/>
            <a:ext cx="3305294" cy="63739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7189" y="2674203"/>
            <a:ext cx="3305294" cy="63739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881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693" y="534843"/>
            <a:ext cx="6707803" cy="194170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694" y="2462592"/>
            <a:ext cx="3290104" cy="1206879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849" indent="0">
              <a:buNone/>
              <a:defRPr sz="1701" b="1"/>
            </a:lvl2pPr>
            <a:lvl3pPr marL="777697" indent="0">
              <a:buNone/>
              <a:defRPr sz="1531" b="1"/>
            </a:lvl3pPr>
            <a:lvl4pPr marL="1166546" indent="0">
              <a:buNone/>
              <a:defRPr sz="1361" b="1"/>
            </a:lvl4pPr>
            <a:lvl5pPr marL="1555394" indent="0">
              <a:buNone/>
              <a:defRPr sz="1361" b="1"/>
            </a:lvl5pPr>
            <a:lvl6pPr marL="1944243" indent="0">
              <a:buNone/>
              <a:defRPr sz="1361" b="1"/>
            </a:lvl6pPr>
            <a:lvl7pPr marL="2333092" indent="0">
              <a:buNone/>
              <a:defRPr sz="1361" b="1"/>
            </a:lvl7pPr>
            <a:lvl8pPr marL="2721940" indent="0">
              <a:buNone/>
              <a:defRPr sz="1361" b="1"/>
            </a:lvl8pPr>
            <a:lvl9pPr marL="3110789" indent="0">
              <a:buNone/>
              <a:defRPr sz="136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694" y="3669471"/>
            <a:ext cx="3290104" cy="53972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7189" y="2462592"/>
            <a:ext cx="3306307" cy="1206879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849" indent="0">
              <a:buNone/>
              <a:defRPr sz="1701" b="1"/>
            </a:lvl2pPr>
            <a:lvl3pPr marL="777697" indent="0">
              <a:buNone/>
              <a:defRPr sz="1531" b="1"/>
            </a:lvl3pPr>
            <a:lvl4pPr marL="1166546" indent="0">
              <a:buNone/>
              <a:defRPr sz="1361" b="1"/>
            </a:lvl4pPr>
            <a:lvl5pPr marL="1555394" indent="0">
              <a:buNone/>
              <a:defRPr sz="1361" b="1"/>
            </a:lvl5pPr>
            <a:lvl6pPr marL="1944243" indent="0">
              <a:buNone/>
              <a:defRPr sz="1361" b="1"/>
            </a:lvl6pPr>
            <a:lvl7pPr marL="2333092" indent="0">
              <a:buNone/>
              <a:defRPr sz="1361" b="1"/>
            </a:lvl7pPr>
            <a:lvl8pPr marL="2721940" indent="0">
              <a:buNone/>
              <a:defRPr sz="1361" b="1"/>
            </a:lvl8pPr>
            <a:lvl9pPr marL="3110789" indent="0">
              <a:buNone/>
              <a:defRPr sz="136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7189" y="3669471"/>
            <a:ext cx="3306307" cy="53972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183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4686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5703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693" y="669713"/>
            <a:ext cx="2508337" cy="2343997"/>
          </a:xfrm>
        </p:spPr>
        <p:txBody>
          <a:bodyPr anchor="b"/>
          <a:lstStyle>
            <a:lvl1pPr>
              <a:defRPr sz="272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6307" y="1446397"/>
            <a:ext cx="3937189" cy="7138958"/>
          </a:xfrm>
        </p:spPr>
        <p:txBody>
          <a:bodyPr/>
          <a:lstStyle>
            <a:lvl1pPr>
              <a:defRPr sz="2722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693" y="3013710"/>
            <a:ext cx="2508337" cy="5583271"/>
          </a:xfrm>
        </p:spPr>
        <p:txBody>
          <a:bodyPr/>
          <a:lstStyle>
            <a:lvl1pPr marL="0" indent="0">
              <a:buNone/>
              <a:defRPr sz="1361"/>
            </a:lvl1pPr>
            <a:lvl2pPr marL="388849" indent="0">
              <a:buNone/>
              <a:defRPr sz="1191"/>
            </a:lvl2pPr>
            <a:lvl3pPr marL="777697" indent="0">
              <a:buNone/>
              <a:defRPr sz="1021"/>
            </a:lvl3pPr>
            <a:lvl4pPr marL="1166546" indent="0">
              <a:buNone/>
              <a:defRPr sz="851"/>
            </a:lvl4pPr>
            <a:lvl5pPr marL="1555394" indent="0">
              <a:buNone/>
              <a:defRPr sz="851"/>
            </a:lvl5pPr>
            <a:lvl6pPr marL="1944243" indent="0">
              <a:buNone/>
              <a:defRPr sz="851"/>
            </a:lvl6pPr>
            <a:lvl7pPr marL="2333092" indent="0">
              <a:buNone/>
              <a:defRPr sz="851"/>
            </a:lvl7pPr>
            <a:lvl8pPr marL="2721940" indent="0">
              <a:buNone/>
              <a:defRPr sz="851"/>
            </a:lvl8pPr>
            <a:lvl9pPr marL="3110789" indent="0">
              <a:buNone/>
              <a:defRPr sz="85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940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693" y="669713"/>
            <a:ext cx="2508337" cy="2343997"/>
          </a:xfrm>
        </p:spPr>
        <p:txBody>
          <a:bodyPr anchor="b"/>
          <a:lstStyle>
            <a:lvl1pPr>
              <a:defRPr sz="272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6307" y="1446397"/>
            <a:ext cx="3937189" cy="7138958"/>
          </a:xfrm>
        </p:spPr>
        <p:txBody>
          <a:bodyPr anchor="t"/>
          <a:lstStyle>
            <a:lvl1pPr marL="0" indent="0">
              <a:buNone/>
              <a:defRPr sz="2722"/>
            </a:lvl1pPr>
            <a:lvl2pPr marL="388849" indent="0">
              <a:buNone/>
              <a:defRPr sz="2381"/>
            </a:lvl2pPr>
            <a:lvl3pPr marL="777697" indent="0">
              <a:buNone/>
              <a:defRPr sz="2041"/>
            </a:lvl3pPr>
            <a:lvl4pPr marL="1166546" indent="0">
              <a:buNone/>
              <a:defRPr sz="1701"/>
            </a:lvl4pPr>
            <a:lvl5pPr marL="1555394" indent="0">
              <a:buNone/>
              <a:defRPr sz="1701"/>
            </a:lvl5pPr>
            <a:lvl6pPr marL="1944243" indent="0">
              <a:buNone/>
              <a:defRPr sz="1701"/>
            </a:lvl6pPr>
            <a:lvl7pPr marL="2333092" indent="0">
              <a:buNone/>
              <a:defRPr sz="1701"/>
            </a:lvl7pPr>
            <a:lvl8pPr marL="2721940" indent="0">
              <a:buNone/>
              <a:defRPr sz="1701"/>
            </a:lvl8pPr>
            <a:lvl9pPr marL="3110789" indent="0">
              <a:buNone/>
              <a:defRPr sz="1701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693" y="3013710"/>
            <a:ext cx="2508337" cy="5583271"/>
          </a:xfrm>
        </p:spPr>
        <p:txBody>
          <a:bodyPr/>
          <a:lstStyle>
            <a:lvl1pPr marL="0" indent="0">
              <a:buNone/>
              <a:defRPr sz="1361"/>
            </a:lvl1pPr>
            <a:lvl2pPr marL="388849" indent="0">
              <a:buNone/>
              <a:defRPr sz="1191"/>
            </a:lvl2pPr>
            <a:lvl3pPr marL="777697" indent="0">
              <a:buNone/>
              <a:defRPr sz="1021"/>
            </a:lvl3pPr>
            <a:lvl4pPr marL="1166546" indent="0">
              <a:buNone/>
              <a:defRPr sz="851"/>
            </a:lvl4pPr>
            <a:lvl5pPr marL="1555394" indent="0">
              <a:buNone/>
              <a:defRPr sz="851"/>
            </a:lvl5pPr>
            <a:lvl6pPr marL="1944243" indent="0">
              <a:buNone/>
              <a:defRPr sz="851"/>
            </a:lvl6pPr>
            <a:lvl7pPr marL="2333092" indent="0">
              <a:buNone/>
              <a:defRPr sz="851"/>
            </a:lvl7pPr>
            <a:lvl8pPr marL="2721940" indent="0">
              <a:buNone/>
              <a:defRPr sz="851"/>
            </a:lvl8pPr>
            <a:lvl9pPr marL="3110789" indent="0">
              <a:buNone/>
              <a:defRPr sz="85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690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80" y="534843"/>
            <a:ext cx="6707803" cy="1941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80" y="2674203"/>
            <a:ext cx="6707803" cy="6373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80" y="9310878"/>
            <a:ext cx="1749862" cy="534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E05AD-77F0-46F8-BB92-E0498C440A86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6185" y="9310878"/>
            <a:ext cx="2624793" cy="534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2621" y="9310878"/>
            <a:ext cx="1749862" cy="534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697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697" rtl="0" eaLnBrk="1" latinLnBrk="0" hangingPunct="1">
        <a:lnSpc>
          <a:spcPct val="90000"/>
        </a:lnSpc>
        <a:spcBef>
          <a:spcPct val="0"/>
        </a:spcBef>
        <a:buNone/>
        <a:defRPr sz="374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424" indent="-194424" algn="l" defTabSz="777697" rtl="0" eaLnBrk="1" latinLnBrk="0" hangingPunct="1">
        <a:lnSpc>
          <a:spcPct val="90000"/>
        </a:lnSpc>
        <a:spcBef>
          <a:spcPts val="85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273" indent="-194424" algn="l" defTabSz="777697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2122" indent="-194424" algn="l" defTabSz="777697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970" indent="-194424" algn="l" defTabSz="777697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819" indent="-194424" algn="l" defTabSz="777697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667" indent="-194424" algn="l" defTabSz="777697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7516" indent="-194424" algn="l" defTabSz="777697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6365" indent="-194424" algn="l" defTabSz="777697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5213" indent="-194424" algn="l" defTabSz="777697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697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849" algn="l" defTabSz="777697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697" algn="l" defTabSz="777697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546" algn="l" defTabSz="777697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394" algn="l" defTabSz="777697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4243" algn="l" defTabSz="777697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3092" algn="l" defTabSz="777697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940" algn="l" defTabSz="777697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789" algn="l" defTabSz="777697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21" descr="Imagen que contiene señal&#10;&#10;Descripción generada automáticamente">
            <a:extLst>
              <a:ext uri="{FF2B5EF4-FFF2-40B4-BE49-F238E27FC236}">
                <a16:creationId xmlns:a16="http://schemas.microsoft.com/office/drawing/2014/main" id="{C898C682-D327-4DA2-ABCD-E14B9ED9C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4" t="12851" r="22377" b="16702"/>
          <a:stretch>
            <a:fillRect/>
          </a:stretch>
        </p:blipFill>
        <p:spPr bwMode="auto">
          <a:xfrm>
            <a:off x="618962" y="565689"/>
            <a:ext cx="74295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 de texto 1">
            <a:extLst>
              <a:ext uri="{FF2B5EF4-FFF2-40B4-BE49-F238E27FC236}">
                <a16:creationId xmlns:a16="http://schemas.microsoft.com/office/drawing/2014/main" id="{93F0C3DA-8A92-4FA7-8A65-92022852FCAA}"/>
              </a:ext>
            </a:extLst>
          </p:cNvPr>
          <p:cNvSpPr txBox="1"/>
          <p:nvPr/>
        </p:nvSpPr>
        <p:spPr>
          <a:xfrm>
            <a:off x="1643079" y="3429915"/>
            <a:ext cx="981075" cy="111442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s-MX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12D23C-D090-44A3-AF6F-CB26BD32E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919" y="2836190"/>
            <a:ext cx="7777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4A326C1-5DF8-4CA8-B53A-06EF95154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1707" y="329339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0F131E2-A186-4F1C-8B87-C1E073ECE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962" y="760144"/>
            <a:ext cx="6414282" cy="852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1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   Escuela</a:t>
            </a:r>
            <a:r>
              <a:rPr kumimoji="0" lang="es-MX" altLang="es-MX" sz="2000" b="1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Normal De Educación Preescolar</a:t>
            </a:r>
            <a:endParaRPr kumimoji="0" lang="es-MX" altLang="es-MX" sz="1100" b="0" i="0" u="none" strike="noStrike" cap="none" normalizeH="0" baseline="0" dirty="0" bmk="_Hlk71305963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Licenciatura en Educación Preescolar </a:t>
            </a:r>
            <a:endParaRPr kumimoji="0" lang="es-MX" altLang="es-MX" sz="1100" b="0" i="0" u="none" strike="noStrike" cap="none" normalizeH="0" baseline="0" dirty="0" bmk="_Hlk71305963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Ciclo escolar </a:t>
            </a:r>
            <a:endParaRPr kumimoji="0" lang="es-MX" altLang="es-MX" sz="1100" b="0" i="0" u="none" strike="noStrike" cap="none" normalizeH="0" baseline="0" dirty="0" bmk="_Hlk71305963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2020-2021 </a:t>
            </a:r>
            <a:endParaRPr kumimoji="0" lang="es-MX" altLang="es-MX" sz="1100" b="0" i="0" u="none" strike="noStrike" cap="none" normalizeH="0" baseline="0" dirty="0" bmk="_Hlk71305963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1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Curso: 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Trabajo docente y proyectos de mejora escolar </a:t>
            </a:r>
            <a:endParaRPr kumimoji="0" lang="es-MX" altLang="es-MX" sz="1100" b="0" i="0" u="none" strike="noStrike" cap="none" normalizeH="0" baseline="0" dirty="0" bmk="_Hlk71305963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1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Maestra: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Fabiola Valero Torres</a:t>
            </a:r>
            <a:endParaRPr kumimoji="0" lang="es-MX" altLang="es-MX" sz="1100" b="0" i="0" u="none" strike="noStrike" cap="none" normalizeH="0" baseline="0" dirty="0" bmk="_Hlk71305963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1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Unidad de aprendizaje II.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b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Propuestas de innovación al Trabajo docente en el marco del Proyecto Escolar de Mejora Continua (PEMC)</a:t>
            </a:r>
            <a:endParaRPr kumimoji="0" lang="es-MX" altLang="es-MX" sz="1100" b="0" i="0" u="none" strike="noStrike" cap="none" normalizeH="0" baseline="0" dirty="0" bmk="_Hlk71305963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1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Planeación jornada de práctica del 17 al 21 de mayo del 2021</a:t>
            </a:r>
            <a:endParaRPr kumimoji="0" lang="es-MX" altLang="es-MX" sz="1100" b="0" i="0" u="none" strike="noStrike" cap="none" normalizeH="0" baseline="0" dirty="0" bmk="_Hlk71305963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1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Competencias de unidad de aprendizaje:</a:t>
            </a:r>
            <a:endParaRPr kumimoji="0" lang="es-MX" altLang="es-MX" sz="1100" b="0" i="0" u="none" strike="noStrike" cap="none" normalizeH="0" baseline="0" dirty="0" bmk="_Hlk71305963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Plantea las necesidades formativas de los alumnos de acuerdo con sus procesos de desarrollo y de aprendizaje, con base en los nuevos enfoques pedag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gicos.</a:t>
            </a:r>
            <a:endParaRPr kumimoji="0" lang="es-MX" altLang="es-MX" sz="1100" b="0" i="0" u="none" strike="noStrike" cap="none" normalizeH="0" baseline="0" dirty="0" bmk="_Hlk71305963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Establece relaciones entre los principios, conceptos disciplinarios y contenidos del plan y programas de estudio en funci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del logro de aprendizaje de sus alumnos, asegurando la coherencia y continuidad entre los distintos grados y niveles educativos.</a:t>
            </a:r>
            <a:endParaRPr kumimoji="0" lang="es-MX" altLang="es-MX" sz="1100" b="0" i="0" u="none" strike="noStrike" cap="none" normalizeH="0" baseline="0" dirty="0" bmk="_Hlk71305963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Utiliza metodolog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pertinentes y actualizadas para promover el aprendizaje de los alumnos en los diferentes campos, 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reas y 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mbitos que propone el curr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culum, considerando los contextos y su desarrollo.</a:t>
            </a:r>
            <a:endParaRPr kumimoji="0" lang="es-MX" altLang="es-MX" sz="1100" b="0" i="0" u="none" strike="noStrike" cap="none" normalizeH="0" baseline="0" dirty="0" bmk="_Hlk71305963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Incorpora los recursos y medios did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cticos id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neos para favorecer el aprendizaje de acuerdo con el conocimiento de los procesos de desarrollo cognitivo y socioemocional de los alumnos.</a:t>
            </a:r>
            <a:endParaRPr kumimoji="0" lang="es-MX" altLang="es-MX" sz="1100" b="0" i="0" u="none" strike="noStrike" cap="none" normalizeH="0" baseline="0" dirty="0" bmk="_Hlk71305963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Elabora diagn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sticos de los intereses, motivaciones y necesidades formativas de los alumnos para organizar las actividades de aprendizaje, as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como las adecuaciones curriculares y did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cticas pertinentes.</a:t>
            </a:r>
            <a:endParaRPr kumimoji="0" lang="es-MX" altLang="es-MX" sz="1100" b="0" i="0" u="none" strike="noStrike" cap="none" normalizeH="0" baseline="0" dirty="0" bmk="_Hlk71305963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Selecciona estrategias que favorecen el desarrollo intelectual, f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sico, social y emocional de los alumnos para procurar el logro de los aprendizajes.</a:t>
            </a:r>
            <a:endParaRPr kumimoji="0" lang="es-MX" altLang="es-MX" sz="1100" b="0" i="0" u="none" strike="noStrike" cap="none" normalizeH="0" baseline="0" dirty="0" bmk="_Hlk71305963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Emplea los medios tecnol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gicos y las fuentes de informaci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cient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fica disponibles para mantenerse actualizado respecto a los diversos campos de conocimiento que intervienen en su trabajo docente.</a:t>
            </a:r>
            <a:endParaRPr kumimoji="0" lang="es-MX" altLang="es-MX" sz="1100" b="0" i="0" u="none" strike="noStrike" cap="none" normalizeH="0" baseline="0" dirty="0" bmk="_Hlk71305963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Construye escenarios y experiencias de aprendizaje utilizando diversos recursos metodol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gicos y tecnol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gicos para favorecer la educaci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inclusiva.</a:t>
            </a:r>
            <a:endParaRPr kumimoji="0" lang="es-MX" altLang="es-MX" sz="1100" b="0" i="0" u="none" strike="noStrike" cap="none" normalizeH="0" baseline="0" dirty="0" bmk="_Hlk71305963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Eval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el aprendizaje de sus alumnos mediante la aplicaci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de distintas teor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as, m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todos e instrumentos considerando las 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reas, campos y 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mbitos de conocimiento, as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como los saberes correspondientes al grado y nivel educativo.</a:t>
            </a:r>
            <a:endParaRPr kumimoji="0" lang="es-MX" altLang="es-MX" sz="1100" b="0" i="0" u="none" strike="noStrike" cap="none" normalizeH="0" baseline="0" dirty="0" bmk="_Hlk71305963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Elabora propuestas para mejorar los resultados de su ense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ñ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anza y los aprendizajes de sus alumnos.</a:t>
            </a:r>
            <a:endParaRPr kumimoji="0" lang="es-MX" altLang="es-MX" sz="1100" b="0" i="0" u="none" strike="noStrike" cap="none" normalizeH="0" baseline="0" dirty="0" bmk="_Hlk71305963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Utiliza los recursos metodol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gicos y t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cnicos de la investigaci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para explicar, comprender situaciones educativas y mejorar su docencia.</a:t>
            </a:r>
            <a:endParaRPr kumimoji="0" lang="es-MX" altLang="es-MX" sz="1100" b="0" i="0" u="none" strike="noStrike" cap="none" normalizeH="0" baseline="0" dirty="0" bmk="_Hlk71305963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Orienta su actuaci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profesional con sentido 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tico-valoral y asume los diversos principios y reglas que aseguran una mejor convivencia institucional y social, en beneficio de los alumnos y de la comunidad escolar.</a:t>
            </a:r>
            <a:endParaRPr kumimoji="0" lang="es-MX" altLang="es-MX" sz="1100" b="0" i="0" u="none" strike="noStrike" cap="none" normalizeH="0" baseline="0" dirty="0" bmk="_Hlk71305963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Decide las estrategias pedag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gicas para minimizar o eliminar las barreras para el aprendizaje y la participaci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asegurando una educaci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inclusiva.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100" b="0" i="0" u="none" strike="noStrike" cap="none" normalizeH="0" baseline="0" dirty="0" bmk="_Hlk71305963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1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Alumna:</a:t>
            </a:r>
            <a:endParaRPr kumimoji="0" lang="es-MX" altLang="es-MX" sz="1100" b="0" i="0" u="none" strike="noStrike" cap="none" normalizeH="0" baseline="0" dirty="0" bmk="_Hlk71305963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Alexa Carrizales Ramírez #1</a:t>
            </a:r>
            <a:endParaRPr kumimoji="0" lang="es-MX" altLang="es-MX" sz="1100" b="0" i="0" u="none" strike="noStrike" cap="none" normalizeH="0" baseline="0" dirty="0" bmk="_Hlk71305963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1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Grado y sección:</a:t>
            </a:r>
            <a:endParaRPr kumimoji="0" lang="es-MX" altLang="es-MX" sz="1100" b="0" i="0" u="none" strike="noStrike" cap="none" normalizeH="0" baseline="0" dirty="0" bmk="_Hlk71305963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3° “B”</a:t>
            </a:r>
            <a:endParaRPr kumimoji="0" lang="es-MX" altLang="es-MX" sz="1100" b="0" i="0" u="none" strike="noStrike" cap="none" normalizeH="0" baseline="0" dirty="0" bmk="_Hlk71305963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</a:t>
            </a:r>
            <a:endParaRPr kumimoji="0" lang="es-MX" altLang="es-MX" sz="1100" b="0" i="0" u="none" strike="noStrike" cap="none" normalizeH="0" baseline="0" dirty="0" bmk="_Hlk71305963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Saltillo, Coahuila                                                                                                                          Mayo del 2021</a:t>
            </a:r>
            <a:endParaRPr kumimoji="0" lang="es-MX" altLang="es-MX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278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61AEDA-7B13-4186-BCB8-52AD27A7F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7231B9-9972-454A-A3F1-C7B74C706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 descr="School Frame PNG In 2020 | School Frame, Frame, Png in 2021 | School frame,  School wall art, Clip art borders">
            <a:extLst>
              <a:ext uri="{FF2B5EF4-FFF2-40B4-BE49-F238E27FC236}">
                <a16:creationId xmlns:a16="http://schemas.microsoft.com/office/drawing/2014/main" id="{DF3626DE-C8C5-42E0-858B-64273BF7710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"/>
            <a:ext cx="7772400" cy="100444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 de texto 2">
            <a:extLst>
              <a:ext uri="{FF2B5EF4-FFF2-40B4-BE49-F238E27FC236}">
                <a16:creationId xmlns:a16="http://schemas.microsoft.com/office/drawing/2014/main" id="{8DB35633-8163-4426-A01D-BDA60AD79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557" y="1255608"/>
            <a:ext cx="5201285" cy="501207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6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Diario de la educadora normalista</a:t>
            </a:r>
            <a:endParaRPr lang="es-MX" sz="6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SEGUNDA</a:t>
            </a:r>
            <a:r>
              <a:rPr lang="es-MX" sz="10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SEMANA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38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A74D494-408A-4E9A-8CBA-796030CBE8BE}"/>
              </a:ext>
            </a:extLst>
          </p:cNvPr>
          <p:cNvGrpSpPr/>
          <p:nvPr/>
        </p:nvGrpSpPr>
        <p:grpSpPr>
          <a:xfrm>
            <a:off x="-60113" y="101667"/>
            <a:ext cx="8202188" cy="9807304"/>
            <a:chOff x="-60113" y="101667"/>
            <a:chExt cx="8202188" cy="9807304"/>
          </a:xfrm>
        </p:grpSpPr>
        <p:sp>
          <p:nvSpPr>
            <p:cNvPr id="6" name="Paralelogramo 5">
              <a:extLst>
                <a:ext uri="{FF2B5EF4-FFF2-40B4-BE49-F238E27FC236}">
                  <a16:creationId xmlns:a16="http://schemas.microsoft.com/office/drawing/2014/main" id="{47608943-0181-440C-B161-B8EF626947B5}"/>
                </a:ext>
              </a:extLst>
            </p:cNvPr>
            <p:cNvSpPr/>
            <p:nvPr/>
          </p:nvSpPr>
          <p:spPr>
            <a:xfrm>
              <a:off x="41638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Paralelogramo 7">
              <a:extLst>
                <a:ext uri="{FF2B5EF4-FFF2-40B4-BE49-F238E27FC236}">
                  <a16:creationId xmlns:a16="http://schemas.microsoft.com/office/drawing/2014/main" id="{B33DFCE6-CAD3-4C51-BEC3-B49DE3E10F98}"/>
                </a:ext>
              </a:extLst>
            </p:cNvPr>
            <p:cNvSpPr/>
            <p:nvPr/>
          </p:nvSpPr>
          <p:spPr>
            <a:xfrm>
              <a:off x="115806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id="{E9499F6D-0B37-4682-9B96-B4D34C2EF618}"/>
                </a:ext>
              </a:extLst>
            </p:cNvPr>
            <p:cNvSpPr/>
            <p:nvPr/>
          </p:nvSpPr>
          <p:spPr>
            <a:xfrm>
              <a:off x="189974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B9B108D8-2D8D-467D-B61E-DE552F2B74A5}"/>
                </a:ext>
              </a:extLst>
            </p:cNvPr>
            <p:cNvGrpSpPr/>
            <p:nvPr/>
          </p:nvGrpSpPr>
          <p:grpSpPr>
            <a:xfrm>
              <a:off x="355425" y="669897"/>
              <a:ext cx="406400" cy="523220"/>
              <a:chOff x="325120" y="927110"/>
              <a:chExt cx="406400" cy="523220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880D7D52-E52E-46A6-9AD5-0FE86D8981B4}"/>
                  </a:ext>
                </a:extLst>
              </p:cNvPr>
              <p:cNvSpPr/>
              <p:nvPr/>
            </p:nvSpPr>
            <p:spPr>
              <a:xfrm>
                <a:off x="325120" y="975360"/>
                <a:ext cx="406400" cy="426720"/>
              </a:xfrm>
              <a:prstGeom prst="ellipse">
                <a:avLst/>
              </a:prstGeom>
              <a:noFill/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E00C428-416A-4D97-97D6-9A76941C2425}"/>
                  </a:ext>
                </a:extLst>
              </p:cNvPr>
              <p:cNvSpPr txBox="1"/>
              <p:nvPr/>
            </p:nvSpPr>
            <p:spPr>
              <a:xfrm>
                <a:off x="349684" y="927110"/>
                <a:ext cx="3818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2800" dirty="0">
                    <a:latin typeface="Comic Sans MS" panose="030F0702030302020204" pitchFamily="66" charset="0"/>
                  </a:rPr>
                  <a:t>L</a:t>
                </a:r>
              </a:p>
            </p:txBody>
          </p:sp>
        </p:grp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1082DC44-6046-4DB4-9D18-B9DE01490DD4}"/>
                </a:ext>
              </a:extLst>
            </p:cNvPr>
            <p:cNvSpPr/>
            <p:nvPr/>
          </p:nvSpPr>
          <p:spPr>
            <a:xfrm>
              <a:off x="911740" y="699102"/>
              <a:ext cx="406400" cy="42672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BE575634-FC98-441D-ACDC-E1C8A1435C25}"/>
                </a:ext>
              </a:extLst>
            </p:cNvPr>
            <p:cNvSpPr txBox="1"/>
            <p:nvPr/>
          </p:nvSpPr>
          <p:spPr>
            <a:xfrm>
              <a:off x="859216" y="664837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AB18F75A-0196-4C2E-8DAD-CD0713D15D0C}"/>
                </a:ext>
              </a:extLst>
            </p:cNvPr>
            <p:cNvSpPr/>
            <p:nvPr/>
          </p:nvSpPr>
          <p:spPr>
            <a:xfrm>
              <a:off x="1399789" y="699102"/>
              <a:ext cx="406400" cy="426720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01D9B938-D65D-4623-994E-C181087BDD6E}"/>
                </a:ext>
              </a:extLst>
            </p:cNvPr>
            <p:cNvSpPr txBox="1"/>
            <p:nvPr/>
          </p:nvSpPr>
          <p:spPr>
            <a:xfrm>
              <a:off x="1353233" y="650852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85E30B17-2BF6-437C-83C0-21DA04B245F6}"/>
                </a:ext>
              </a:extLst>
            </p:cNvPr>
            <p:cNvSpPr/>
            <p:nvPr/>
          </p:nvSpPr>
          <p:spPr>
            <a:xfrm>
              <a:off x="1910707" y="682587"/>
              <a:ext cx="406400" cy="426720"/>
            </a:xfrm>
            <a:prstGeom prst="ellipse">
              <a:avLst/>
            </a:prstGeom>
            <a:no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 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D10FE9A1-28D5-4310-BD57-3A5884781B43}"/>
                </a:ext>
              </a:extLst>
            </p:cNvPr>
            <p:cNvSpPr txBox="1"/>
            <p:nvPr/>
          </p:nvSpPr>
          <p:spPr>
            <a:xfrm>
              <a:off x="1921391" y="682587"/>
              <a:ext cx="310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J</a:t>
              </a: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8A385A63-D308-45E3-A890-7B5BB1C03A3A}"/>
                </a:ext>
              </a:extLst>
            </p:cNvPr>
            <p:cNvSpPr/>
            <p:nvPr/>
          </p:nvSpPr>
          <p:spPr>
            <a:xfrm>
              <a:off x="2415408" y="714322"/>
              <a:ext cx="406400" cy="426720"/>
            </a:xfrm>
            <a:prstGeom prst="ellipse">
              <a:avLst/>
            </a:prstGeom>
            <a:noFill/>
            <a:ln>
              <a:solidFill>
                <a:srgbClr val="99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675EA713-7166-4AA9-B421-958EB661CA25}"/>
                </a:ext>
              </a:extLst>
            </p:cNvPr>
            <p:cNvSpPr txBox="1"/>
            <p:nvPr/>
          </p:nvSpPr>
          <p:spPr>
            <a:xfrm>
              <a:off x="2395441" y="714322"/>
              <a:ext cx="4187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V</a:t>
              </a:r>
            </a:p>
          </p:txBody>
        </p: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609E6B96-557A-4D3C-965B-8035DA291787}"/>
                </a:ext>
              </a:extLst>
            </p:cNvPr>
            <p:cNvGrpSpPr/>
            <p:nvPr/>
          </p:nvGrpSpPr>
          <p:grpSpPr>
            <a:xfrm>
              <a:off x="3129395" y="101667"/>
              <a:ext cx="3534242" cy="1126339"/>
              <a:chOff x="3024181" y="135293"/>
              <a:chExt cx="3534242" cy="1126339"/>
            </a:xfrm>
          </p:grpSpPr>
          <p:pic>
            <p:nvPicPr>
              <p:cNvPr id="5" name="Imagen 4" descr="Imagen que contiene cuarto, reloj&#10;&#10;Descripción generada automáticamente">
                <a:extLst>
                  <a:ext uri="{FF2B5EF4-FFF2-40B4-BE49-F238E27FC236}">
                    <a16:creationId xmlns:a16="http://schemas.microsoft.com/office/drawing/2014/main" id="{1F8B6B18-BBBC-4E3C-86D9-F00304A47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4181" y="186307"/>
                <a:ext cx="833120" cy="1020354"/>
              </a:xfrm>
              <a:prstGeom prst="rect">
                <a:avLst/>
              </a:prstGeom>
            </p:spPr>
          </p:pic>
          <p:pic>
            <p:nvPicPr>
              <p:cNvPr id="28" name="Imagen 27" descr="Imagen que contiene camiseta&#10;&#10;Descripción generada automáticamente">
                <a:extLst>
                  <a:ext uri="{FF2B5EF4-FFF2-40B4-BE49-F238E27FC236}">
                    <a16:creationId xmlns:a16="http://schemas.microsoft.com/office/drawing/2014/main" id="{E80C588A-7E82-4001-94A5-DE90FC28F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7723" y="135293"/>
                <a:ext cx="586945" cy="1085720"/>
              </a:xfrm>
              <a:prstGeom prst="rect">
                <a:avLst/>
              </a:prstGeom>
            </p:spPr>
          </p:pic>
          <p:pic>
            <p:nvPicPr>
              <p:cNvPr id="30" name="Imagen 29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5450E8D-4A8F-47F5-9A99-0395E3E756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9904" y="149582"/>
                <a:ext cx="586945" cy="1093804"/>
              </a:xfrm>
              <a:prstGeom prst="rect">
                <a:avLst/>
              </a:prstGeom>
            </p:spPr>
          </p:pic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id="{360757C7-0204-411C-BC27-46C0D1504D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5190" y="135293"/>
                <a:ext cx="715353" cy="1122383"/>
              </a:xfrm>
              <a:prstGeom prst="rect">
                <a:avLst/>
              </a:prstGeom>
            </p:spPr>
          </p:pic>
          <p:pic>
            <p:nvPicPr>
              <p:cNvPr id="34" name="Imagen 33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9E61F90-5C76-46E5-9AB4-46A4DAD5F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8931" y="164446"/>
                <a:ext cx="559492" cy="1097186"/>
              </a:xfrm>
              <a:prstGeom prst="rect">
                <a:avLst/>
              </a:prstGeom>
            </p:spPr>
          </p:pic>
        </p:grp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C0070B9A-B372-4799-9461-A579B3A946DE}"/>
                </a:ext>
              </a:extLst>
            </p:cNvPr>
            <p:cNvSpPr txBox="1"/>
            <p:nvPr/>
          </p:nvSpPr>
          <p:spPr>
            <a:xfrm>
              <a:off x="38869" y="1326327"/>
              <a:ext cx="7777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Situación de Aprendizaje: “Aprendiendo nuevas cosas” </a:t>
              </a: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1A3DE5BB-AF26-4C12-B49E-ABDE42CACE67}"/>
                </a:ext>
              </a:extLst>
            </p:cNvPr>
            <p:cNvSpPr/>
            <p:nvPr/>
          </p:nvSpPr>
          <p:spPr>
            <a:xfrm>
              <a:off x="21138" y="1905531"/>
              <a:ext cx="7777162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EBB85D41-574F-42BC-9018-63249043977A}"/>
                </a:ext>
              </a:extLst>
            </p:cNvPr>
            <p:cNvSpPr txBox="1"/>
            <p:nvPr/>
          </p:nvSpPr>
          <p:spPr>
            <a:xfrm>
              <a:off x="-60113" y="1913838"/>
              <a:ext cx="77771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Campos de formación y/o áreas de desarrollo personal y social a favorecer </a:t>
              </a:r>
            </a:p>
          </p:txBody>
        </p:sp>
        <p:grpSp>
          <p:nvGrpSpPr>
            <p:cNvPr id="72" name="Grupo 71">
              <a:extLst>
                <a:ext uri="{FF2B5EF4-FFF2-40B4-BE49-F238E27FC236}">
                  <a16:creationId xmlns:a16="http://schemas.microsoft.com/office/drawing/2014/main" id="{083CD8EE-5F7D-466F-B780-EFFFBFC05014}"/>
                </a:ext>
              </a:extLst>
            </p:cNvPr>
            <p:cNvGrpSpPr/>
            <p:nvPr/>
          </p:nvGrpSpPr>
          <p:grpSpPr>
            <a:xfrm>
              <a:off x="240392" y="2345731"/>
              <a:ext cx="7381107" cy="626460"/>
              <a:chOff x="-75901" y="2156819"/>
              <a:chExt cx="7381107" cy="626460"/>
            </a:xfrm>
          </p:grpSpPr>
          <p:grpSp>
            <p:nvGrpSpPr>
              <p:cNvPr id="44" name="Grupo 43">
                <a:extLst>
                  <a:ext uri="{FF2B5EF4-FFF2-40B4-BE49-F238E27FC236}">
                    <a16:creationId xmlns:a16="http://schemas.microsoft.com/office/drawing/2014/main" id="{12E0C998-9197-4DCB-81D4-DAD8211FDB84}"/>
                  </a:ext>
                </a:extLst>
              </p:cNvPr>
              <p:cNvGrpSpPr/>
              <p:nvPr/>
            </p:nvGrpSpPr>
            <p:grpSpPr>
              <a:xfrm>
                <a:off x="-75901" y="2156821"/>
                <a:ext cx="1443895" cy="562832"/>
                <a:chOff x="-169219" y="2121401"/>
                <a:chExt cx="1892685" cy="621799"/>
              </a:xfrm>
            </p:grpSpPr>
            <p:sp>
              <p:nvSpPr>
                <p:cNvPr id="42" name="Rectángulo 41">
                  <a:extLst>
                    <a:ext uri="{FF2B5EF4-FFF2-40B4-BE49-F238E27FC236}">
                      <a16:creationId xmlns:a16="http://schemas.microsoft.com/office/drawing/2014/main" id="{C56CE162-DF76-48EA-B669-0B397B284F1D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43" name="CuadroTexto 42">
                  <a:extLst>
                    <a:ext uri="{FF2B5EF4-FFF2-40B4-BE49-F238E27FC236}">
                      <a16:creationId xmlns:a16="http://schemas.microsoft.com/office/drawing/2014/main" id="{4D7A53C4-2AD3-46FF-A6B4-42DB355C7AEA}"/>
                    </a:ext>
                  </a:extLst>
                </p:cNvPr>
                <p:cNvSpPr txBox="1"/>
                <p:nvPr/>
              </p:nvSpPr>
              <p:spPr>
                <a:xfrm>
                  <a:off x="-169219" y="2139829"/>
                  <a:ext cx="189268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Lenguaje y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comunicación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57" name="Grupo 56">
                <a:extLst>
                  <a:ext uri="{FF2B5EF4-FFF2-40B4-BE49-F238E27FC236}">
                    <a16:creationId xmlns:a16="http://schemas.microsoft.com/office/drawing/2014/main" id="{1E968DB6-DCB7-4FE7-A0A4-1B7F8505EC91}"/>
                  </a:ext>
                </a:extLst>
              </p:cNvPr>
              <p:cNvGrpSpPr/>
              <p:nvPr/>
            </p:nvGrpSpPr>
            <p:grpSpPr>
              <a:xfrm>
                <a:off x="1121597" y="2156821"/>
                <a:ext cx="1443895" cy="562832"/>
                <a:chOff x="-171552" y="2121401"/>
                <a:chExt cx="1892685" cy="621799"/>
              </a:xfrm>
            </p:grpSpPr>
            <p:sp>
              <p:nvSpPr>
                <p:cNvPr id="58" name="Rectángulo 57">
                  <a:extLst>
                    <a:ext uri="{FF2B5EF4-FFF2-40B4-BE49-F238E27FC236}">
                      <a16:creationId xmlns:a16="http://schemas.microsoft.com/office/drawing/2014/main" id="{056A7F68-4482-4BD8-A9D9-2C976EF8C389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59" name="CuadroTexto 58">
                  <a:extLst>
                    <a:ext uri="{FF2B5EF4-FFF2-40B4-BE49-F238E27FC236}">
                      <a16:creationId xmlns:a16="http://schemas.microsoft.com/office/drawing/2014/main" id="{0E5E6861-0F13-4038-B433-32662CD9813E}"/>
                    </a:ext>
                  </a:extLst>
                </p:cNvPr>
                <p:cNvSpPr txBox="1"/>
                <p:nvPr/>
              </p:nvSpPr>
              <p:spPr>
                <a:xfrm>
                  <a:off x="-171552" y="2139829"/>
                  <a:ext cx="1892685" cy="5780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Pensamiento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matemático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0" name="Grupo 59">
                <a:extLst>
                  <a:ext uri="{FF2B5EF4-FFF2-40B4-BE49-F238E27FC236}">
                    <a16:creationId xmlns:a16="http://schemas.microsoft.com/office/drawing/2014/main" id="{DE412BE8-0BFB-42DA-A279-3E2C07EC4A7C}"/>
                  </a:ext>
                </a:extLst>
              </p:cNvPr>
              <p:cNvGrpSpPr/>
              <p:nvPr/>
            </p:nvGrpSpPr>
            <p:grpSpPr>
              <a:xfrm>
                <a:off x="2280098" y="2156826"/>
                <a:ext cx="1443895" cy="626453"/>
                <a:chOff x="-204663" y="2121401"/>
                <a:chExt cx="1892685" cy="692084"/>
              </a:xfrm>
            </p:grpSpPr>
            <p:sp>
              <p:nvSpPr>
                <p:cNvPr id="61" name="Rectángulo 60">
                  <a:extLst>
                    <a:ext uri="{FF2B5EF4-FFF2-40B4-BE49-F238E27FC236}">
                      <a16:creationId xmlns:a16="http://schemas.microsoft.com/office/drawing/2014/main" id="{E36C0324-4B51-4ECA-9891-55F658027BAB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2" name="CuadroTexto 61">
                  <a:extLst>
                    <a:ext uri="{FF2B5EF4-FFF2-40B4-BE49-F238E27FC236}">
                      <a16:creationId xmlns:a16="http://schemas.microsoft.com/office/drawing/2014/main" id="{8583341A-D28C-4BAF-AADF-7019A81EC3A9}"/>
                    </a:ext>
                  </a:extLst>
                </p:cNvPr>
                <p:cNvSpPr txBox="1"/>
                <p:nvPr/>
              </p:nvSpPr>
              <p:spPr>
                <a:xfrm>
                  <a:off x="-204663" y="2150444"/>
                  <a:ext cx="1892685" cy="6630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Exploración del mundo natural y social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3" name="Grupo 62">
                <a:extLst>
                  <a:ext uri="{FF2B5EF4-FFF2-40B4-BE49-F238E27FC236}">
                    <a16:creationId xmlns:a16="http://schemas.microsoft.com/office/drawing/2014/main" id="{E8EB032D-ACCC-40F9-AC96-D4AD28491475}"/>
                  </a:ext>
                </a:extLst>
              </p:cNvPr>
              <p:cNvGrpSpPr/>
              <p:nvPr/>
            </p:nvGrpSpPr>
            <p:grpSpPr>
              <a:xfrm>
                <a:off x="3367730" y="2156821"/>
                <a:ext cx="1443895" cy="562832"/>
                <a:chOff x="-359582" y="2121401"/>
                <a:chExt cx="1892685" cy="621799"/>
              </a:xfrm>
            </p:grpSpPr>
            <p:sp>
              <p:nvSpPr>
                <p:cNvPr id="64" name="Rectángulo 63">
                  <a:extLst>
                    <a:ext uri="{FF2B5EF4-FFF2-40B4-BE49-F238E27FC236}">
                      <a16:creationId xmlns:a16="http://schemas.microsoft.com/office/drawing/2014/main" id="{D258DB9C-57AA-4856-BAE0-1F787B576215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5" name="CuadroTexto 64">
                  <a:extLst>
                    <a:ext uri="{FF2B5EF4-FFF2-40B4-BE49-F238E27FC236}">
                      <a16:creationId xmlns:a16="http://schemas.microsoft.com/office/drawing/2014/main" id="{80935E19-64EA-4D41-9A3C-8E6C14C1C24B}"/>
                    </a:ext>
                  </a:extLst>
                </p:cNvPr>
                <p:cNvSpPr txBox="1"/>
                <p:nvPr/>
              </p:nvSpPr>
              <p:spPr>
                <a:xfrm>
                  <a:off x="-359582" y="2259260"/>
                  <a:ext cx="1892685" cy="3400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Artes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6" name="Grupo 65">
                <a:extLst>
                  <a:ext uri="{FF2B5EF4-FFF2-40B4-BE49-F238E27FC236}">
                    <a16:creationId xmlns:a16="http://schemas.microsoft.com/office/drawing/2014/main" id="{BFD2444E-F5BD-4D9A-B193-C16DC1378FBA}"/>
                  </a:ext>
                </a:extLst>
              </p:cNvPr>
              <p:cNvGrpSpPr/>
              <p:nvPr/>
            </p:nvGrpSpPr>
            <p:grpSpPr>
              <a:xfrm>
                <a:off x="4676184" y="2156819"/>
                <a:ext cx="1443895" cy="562832"/>
                <a:chOff x="-177539" y="2121399"/>
                <a:chExt cx="1892685" cy="621799"/>
              </a:xfrm>
            </p:grpSpPr>
            <p:sp>
              <p:nvSpPr>
                <p:cNvPr id="67" name="Rectángulo 66">
                  <a:extLst>
                    <a:ext uri="{FF2B5EF4-FFF2-40B4-BE49-F238E27FC236}">
                      <a16:creationId xmlns:a16="http://schemas.microsoft.com/office/drawing/2014/main" id="{7124B3F4-60CA-476B-BC85-C9A19C47FFA8}"/>
                    </a:ext>
                  </a:extLst>
                </p:cNvPr>
                <p:cNvSpPr/>
                <p:nvPr/>
              </p:nvSpPr>
              <p:spPr>
                <a:xfrm>
                  <a:off x="49096" y="2121399"/>
                  <a:ext cx="1483359" cy="621799"/>
                </a:xfrm>
                <a:prstGeom prst="rect">
                  <a:avLst/>
                </a:prstGeom>
                <a:solidFill>
                  <a:srgbClr val="79D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8" name="CuadroTexto 67">
                  <a:extLst>
                    <a:ext uri="{FF2B5EF4-FFF2-40B4-BE49-F238E27FC236}">
                      <a16:creationId xmlns:a16="http://schemas.microsoft.com/office/drawing/2014/main" id="{A9F5438C-023C-4607-A434-6E5095D48236}"/>
                    </a:ext>
                  </a:extLst>
                </p:cNvPr>
                <p:cNvSpPr txBox="1"/>
                <p:nvPr/>
              </p:nvSpPr>
              <p:spPr>
                <a:xfrm>
                  <a:off x="-177539" y="2150449"/>
                  <a:ext cx="1892685" cy="578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Física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9" name="Grupo 68">
                <a:extLst>
                  <a:ext uri="{FF2B5EF4-FFF2-40B4-BE49-F238E27FC236}">
                    <a16:creationId xmlns:a16="http://schemas.microsoft.com/office/drawing/2014/main" id="{17AF4C5C-C2C8-4DED-BAD5-5F76BDE17A81}"/>
                  </a:ext>
                </a:extLst>
              </p:cNvPr>
              <p:cNvGrpSpPr/>
              <p:nvPr/>
            </p:nvGrpSpPr>
            <p:grpSpPr>
              <a:xfrm>
                <a:off x="5861311" y="2164898"/>
                <a:ext cx="1443895" cy="562832"/>
                <a:chOff x="-204658" y="2121401"/>
                <a:chExt cx="1892685" cy="621799"/>
              </a:xfrm>
            </p:grpSpPr>
            <p:sp>
              <p:nvSpPr>
                <p:cNvPr id="70" name="Rectángulo 69">
                  <a:extLst>
                    <a:ext uri="{FF2B5EF4-FFF2-40B4-BE49-F238E27FC236}">
                      <a16:creationId xmlns:a16="http://schemas.microsoft.com/office/drawing/2014/main" id="{5D5778F5-4584-429E-A2A1-9F50E2EFC902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71" name="CuadroTexto 70">
                  <a:extLst>
                    <a:ext uri="{FF2B5EF4-FFF2-40B4-BE49-F238E27FC236}">
                      <a16:creationId xmlns:a16="http://schemas.microsoft.com/office/drawing/2014/main" id="{2A0E006F-6BFA-4E67-AD34-573EC50C0460}"/>
                    </a:ext>
                  </a:extLst>
                </p:cNvPr>
                <p:cNvSpPr txBox="1"/>
                <p:nvPr/>
              </p:nvSpPr>
              <p:spPr>
                <a:xfrm>
                  <a:off x="-204658" y="2154500"/>
                  <a:ext cx="1892685" cy="4760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Socioemocional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170" name="Grupo 169">
              <a:extLst>
                <a:ext uri="{FF2B5EF4-FFF2-40B4-BE49-F238E27FC236}">
                  <a16:creationId xmlns:a16="http://schemas.microsoft.com/office/drawing/2014/main" id="{5B59E4B5-6825-43CA-9212-E5117CC64809}"/>
                </a:ext>
              </a:extLst>
            </p:cNvPr>
            <p:cNvGrpSpPr/>
            <p:nvPr/>
          </p:nvGrpSpPr>
          <p:grpSpPr>
            <a:xfrm>
              <a:off x="166339" y="3077681"/>
              <a:ext cx="7777163" cy="454209"/>
              <a:chOff x="27396" y="2784923"/>
              <a:chExt cx="7777163" cy="454209"/>
            </a:xfrm>
          </p:grpSpPr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7B12804B-9A35-41DE-B9A4-27DE69161C79}"/>
                  </a:ext>
                </a:extLst>
              </p:cNvPr>
              <p:cNvSpPr txBox="1"/>
              <p:nvPr/>
            </p:nvSpPr>
            <p:spPr>
              <a:xfrm>
                <a:off x="27396" y="2826030"/>
                <a:ext cx="77771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600" dirty="0">
                    <a:latin typeface="Comic Sans MS" panose="030F0702030302020204" pitchFamily="66" charset="0"/>
                  </a:rPr>
                  <a:t>La jornada de trabajo fue</a:t>
                </a:r>
                <a:r>
                  <a:rPr lang="es-MX" dirty="0"/>
                  <a:t>:</a:t>
                </a:r>
              </a:p>
            </p:txBody>
          </p:sp>
          <p:sp>
            <p:nvSpPr>
              <p:cNvPr id="76" name="Paralelogramo 75">
                <a:extLst>
                  <a:ext uri="{FF2B5EF4-FFF2-40B4-BE49-F238E27FC236}">
                    <a16:creationId xmlns:a16="http://schemas.microsoft.com/office/drawing/2014/main" id="{60A599B8-BE07-4BBA-A281-EF28C0090E28}"/>
                  </a:ext>
                </a:extLst>
              </p:cNvPr>
              <p:cNvSpPr/>
              <p:nvPr/>
            </p:nvSpPr>
            <p:spPr>
              <a:xfrm>
                <a:off x="2727259" y="2784923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8" name="Paralelogramo 77">
                <a:extLst>
                  <a:ext uri="{FF2B5EF4-FFF2-40B4-BE49-F238E27FC236}">
                    <a16:creationId xmlns:a16="http://schemas.microsoft.com/office/drawing/2014/main" id="{91849B54-4BCF-4048-99A2-AC8047873550}"/>
                  </a:ext>
                </a:extLst>
              </p:cNvPr>
              <p:cNvSpPr/>
              <p:nvPr/>
            </p:nvSpPr>
            <p:spPr>
              <a:xfrm>
                <a:off x="3783995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0" name="Paralelogramo 79">
                <a:extLst>
                  <a:ext uri="{FF2B5EF4-FFF2-40B4-BE49-F238E27FC236}">
                    <a16:creationId xmlns:a16="http://schemas.microsoft.com/office/drawing/2014/main" id="{B064F40E-1706-4DE7-BFB7-44057684112C}"/>
                  </a:ext>
                </a:extLst>
              </p:cNvPr>
              <p:cNvSpPr/>
              <p:nvPr/>
            </p:nvSpPr>
            <p:spPr>
              <a:xfrm>
                <a:off x="4936360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2" name="Paralelogramo 81">
                <a:extLst>
                  <a:ext uri="{FF2B5EF4-FFF2-40B4-BE49-F238E27FC236}">
                    <a16:creationId xmlns:a16="http://schemas.microsoft.com/office/drawing/2014/main" id="{9A495760-0A05-4BBF-A6A0-798DA9FF3403}"/>
                  </a:ext>
                </a:extLst>
              </p:cNvPr>
              <p:cNvSpPr/>
              <p:nvPr/>
            </p:nvSpPr>
            <p:spPr>
              <a:xfrm>
                <a:off x="6135240" y="2812412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3" name="CuadroTexto 82">
                <a:extLst>
                  <a:ext uri="{FF2B5EF4-FFF2-40B4-BE49-F238E27FC236}">
                    <a16:creationId xmlns:a16="http://schemas.microsoft.com/office/drawing/2014/main" id="{967DD3A9-200C-4C55-8BC5-CCE26BA059E2}"/>
                  </a:ext>
                </a:extLst>
              </p:cNvPr>
              <p:cNvSpPr txBox="1"/>
              <p:nvPr/>
            </p:nvSpPr>
            <p:spPr>
              <a:xfrm>
                <a:off x="2788271" y="2881579"/>
                <a:ext cx="9145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Exitosa</a:t>
                </a:r>
              </a:p>
            </p:txBody>
          </p:sp>
          <p:sp>
            <p:nvSpPr>
              <p:cNvPr id="85" name="CuadroTexto 84">
                <a:extLst>
                  <a:ext uri="{FF2B5EF4-FFF2-40B4-BE49-F238E27FC236}">
                    <a16:creationId xmlns:a16="http://schemas.microsoft.com/office/drawing/2014/main" id="{F09B523F-8A7C-480D-8661-5FA4C6F2E91D}"/>
                  </a:ext>
                </a:extLst>
              </p:cNvPr>
              <p:cNvSpPr txBox="1"/>
              <p:nvPr/>
            </p:nvSpPr>
            <p:spPr>
              <a:xfrm>
                <a:off x="3902327" y="2884214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Buena</a:t>
                </a:r>
              </a:p>
            </p:txBody>
          </p:sp>
          <p:sp>
            <p:nvSpPr>
              <p:cNvPr id="87" name="CuadroTexto 86">
                <a:extLst>
                  <a:ext uri="{FF2B5EF4-FFF2-40B4-BE49-F238E27FC236}">
                    <a16:creationId xmlns:a16="http://schemas.microsoft.com/office/drawing/2014/main" id="{738EC69C-9FF1-417C-B72A-2D7D20847ECA}"/>
                  </a:ext>
                </a:extLst>
              </p:cNvPr>
              <p:cNvSpPr txBox="1"/>
              <p:nvPr/>
            </p:nvSpPr>
            <p:spPr>
              <a:xfrm>
                <a:off x="4984176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Regular</a:t>
                </a:r>
                <a:endParaRPr lang="es-MX" sz="1100" dirty="0"/>
              </a:p>
            </p:txBody>
          </p:sp>
          <p:sp>
            <p:nvSpPr>
              <p:cNvPr id="89" name="CuadroTexto 88">
                <a:extLst>
                  <a:ext uri="{FF2B5EF4-FFF2-40B4-BE49-F238E27FC236}">
                    <a16:creationId xmlns:a16="http://schemas.microsoft.com/office/drawing/2014/main" id="{1D108D3C-EB07-407F-9F55-E69D4D110D55}"/>
                  </a:ext>
                </a:extLst>
              </p:cNvPr>
              <p:cNvSpPr txBox="1"/>
              <p:nvPr/>
            </p:nvSpPr>
            <p:spPr>
              <a:xfrm>
                <a:off x="6341522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Mala</a:t>
                </a:r>
                <a:endParaRPr lang="es-MX" sz="1400" dirty="0"/>
              </a:p>
            </p:txBody>
          </p:sp>
        </p:grpSp>
        <p:grpSp>
          <p:nvGrpSpPr>
            <p:cNvPr id="169" name="Grupo 168">
              <a:extLst>
                <a:ext uri="{FF2B5EF4-FFF2-40B4-BE49-F238E27FC236}">
                  <a16:creationId xmlns:a16="http://schemas.microsoft.com/office/drawing/2014/main" id="{F98882BD-1128-4333-AD3C-C99E090A88D9}"/>
                </a:ext>
              </a:extLst>
            </p:cNvPr>
            <p:cNvGrpSpPr/>
            <p:nvPr/>
          </p:nvGrpSpPr>
          <p:grpSpPr>
            <a:xfrm>
              <a:off x="-60113" y="3701185"/>
              <a:ext cx="7866108" cy="1837511"/>
              <a:chOff x="-104586" y="3258293"/>
              <a:chExt cx="7866108" cy="1837511"/>
            </a:xfrm>
          </p:grpSpPr>
          <p:grpSp>
            <p:nvGrpSpPr>
              <p:cNvPr id="90" name="Grupo 89">
                <a:extLst>
                  <a:ext uri="{FF2B5EF4-FFF2-40B4-BE49-F238E27FC236}">
                    <a16:creationId xmlns:a16="http://schemas.microsoft.com/office/drawing/2014/main" id="{F98E8578-A55C-4D5A-B67B-F07061ED95EB}"/>
                  </a:ext>
                </a:extLst>
              </p:cNvPr>
              <p:cNvGrpSpPr/>
              <p:nvPr/>
            </p:nvGrpSpPr>
            <p:grpSpPr>
              <a:xfrm>
                <a:off x="-104586" y="3258293"/>
                <a:ext cx="7866108" cy="369332"/>
                <a:chOff x="-88946" y="1730772"/>
                <a:chExt cx="7866108" cy="369332"/>
              </a:xfrm>
            </p:grpSpPr>
            <p:sp>
              <p:nvSpPr>
                <p:cNvPr id="92" name="Rectángulo 91">
                  <a:extLst>
                    <a:ext uri="{FF2B5EF4-FFF2-40B4-BE49-F238E27FC236}">
                      <a16:creationId xmlns:a16="http://schemas.microsoft.com/office/drawing/2014/main" id="{5D321D22-2312-4122-957D-75CC9CBC1D04}"/>
                    </a:ext>
                  </a:extLst>
                </p:cNvPr>
                <p:cNvSpPr/>
                <p:nvPr/>
              </p:nvSpPr>
              <p:spPr>
                <a:xfrm>
                  <a:off x="0" y="1730772"/>
                  <a:ext cx="7777162" cy="369332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93" name="CuadroTexto 92">
                  <a:extLst>
                    <a:ext uri="{FF2B5EF4-FFF2-40B4-BE49-F238E27FC236}">
                      <a16:creationId xmlns:a16="http://schemas.microsoft.com/office/drawing/2014/main" id="{CB4390D6-35FA-450B-A1D5-337BF7ED9267}"/>
                    </a:ext>
                  </a:extLst>
                </p:cNvPr>
                <p:cNvSpPr txBox="1"/>
                <p:nvPr/>
              </p:nvSpPr>
              <p:spPr>
                <a:xfrm>
                  <a:off x="-88946" y="1737642"/>
                  <a:ext cx="777716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Aspectos de la planeación didáctica </a:t>
                  </a:r>
                </a:p>
              </p:txBody>
            </p:sp>
          </p:grpSp>
          <p:sp>
            <p:nvSpPr>
              <p:cNvPr id="99" name="CuadroTexto 98">
                <a:extLst>
                  <a:ext uri="{FF2B5EF4-FFF2-40B4-BE49-F238E27FC236}">
                    <a16:creationId xmlns:a16="http://schemas.microsoft.com/office/drawing/2014/main" id="{2C45F712-0E0F-4056-B8C7-58165A752422}"/>
                  </a:ext>
                </a:extLst>
              </p:cNvPr>
              <p:cNvSpPr txBox="1"/>
              <p:nvPr/>
            </p:nvSpPr>
            <p:spPr>
              <a:xfrm>
                <a:off x="-44436" y="3618476"/>
                <a:ext cx="777716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Logro de los aprendizajes esperados 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Materiales educativos adecuados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Nivel de complejidad adecuado 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Organización adecuada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Tiempo planeado correctamente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Actividades planeadas conforme a lo planeado </a:t>
                </a:r>
              </a:p>
              <a:p>
                <a:endParaRPr lang="es-MX" sz="1400" dirty="0"/>
              </a:p>
            </p:txBody>
          </p:sp>
          <p:sp>
            <p:nvSpPr>
              <p:cNvPr id="101" name="Elipse 100">
                <a:extLst>
                  <a:ext uri="{FF2B5EF4-FFF2-40B4-BE49-F238E27FC236}">
                    <a16:creationId xmlns:a16="http://schemas.microsoft.com/office/drawing/2014/main" id="{4A5C0622-884D-49F4-B550-4041500CA3C7}"/>
                  </a:ext>
                </a:extLst>
              </p:cNvPr>
              <p:cNvSpPr/>
              <p:nvPr/>
            </p:nvSpPr>
            <p:spPr>
              <a:xfrm>
                <a:off x="124089" y="367427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6" name="Elipse 105">
                <a:extLst>
                  <a:ext uri="{FF2B5EF4-FFF2-40B4-BE49-F238E27FC236}">
                    <a16:creationId xmlns:a16="http://schemas.microsoft.com/office/drawing/2014/main" id="{1506E085-6A92-4E7F-8A05-A323A3E5E11A}"/>
                  </a:ext>
                </a:extLst>
              </p:cNvPr>
              <p:cNvSpPr/>
              <p:nvPr/>
            </p:nvSpPr>
            <p:spPr>
              <a:xfrm>
                <a:off x="121868" y="390798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8" name="Elipse 107">
                <a:extLst>
                  <a:ext uri="{FF2B5EF4-FFF2-40B4-BE49-F238E27FC236}">
                    <a16:creationId xmlns:a16="http://schemas.microsoft.com/office/drawing/2014/main" id="{1212747E-7242-4965-9DA4-929E41C6D9E7}"/>
                  </a:ext>
                </a:extLst>
              </p:cNvPr>
              <p:cNvSpPr/>
              <p:nvPr/>
            </p:nvSpPr>
            <p:spPr>
              <a:xfrm>
                <a:off x="121867" y="410151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0" name="Elipse 109">
                <a:extLst>
                  <a:ext uri="{FF2B5EF4-FFF2-40B4-BE49-F238E27FC236}">
                    <a16:creationId xmlns:a16="http://schemas.microsoft.com/office/drawing/2014/main" id="{AEEE6733-B8DB-4A76-A1EF-35918716BFAE}"/>
                  </a:ext>
                </a:extLst>
              </p:cNvPr>
              <p:cNvSpPr/>
              <p:nvPr/>
            </p:nvSpPr>
            <p:spPr>
              <a:xfrm>
                <a:off x="121867" y="429504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2" name="Elipse 111">
                <a:extLst>
                  <a:ext uri="{FF2B5EF4-FFF2-40B4-BE49-F238E27FC236}">
                    <a16:creationId xmlns:a16="http://schemas.microsoft.com/office/drawing/2014/main" id="{049B3706-E439-4954-A6A5-40C7B2714B0B}"/>
                  </a:ext>
                </a:extLst>
              </p:cNvPr>
              <p:cNvSpPr/>
              <p:nvPr/>
            </p:nvSpPr>
            <p:spPr>
              <a:xfrm>
                <a:off x="121867" y="446853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4" name="Elipse 113">
                <a:extLst>
                  <a:ext uri="{FF2B5EF4-FFF2-40B4-BE49-F238E27FC236}">
                    <a16:creationId xmlns:a16="http://schemas.microsoft.com/office/drawing/2014/main" id="{6324721C-3F31-47D7-9E44-60A4C321DE28}"/>
                  </a:ext>
                </a:extLst>
              </p:cNvPr>
              <p:cNvSpPr/>
              <p:nvPr/>
            </p:nvSpPr>
            <p:spPr>
              <a:xfrm>
                <a:off x="121866" y="4655227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grpSp>
          <p:nvGrpSpPr>
            <p:cNvPr id="168" name="Grupo 167">
              <a:extLst>
                <a:ext uri="{FF2B5EF4-FFF2-40B4-BE49-F238E27FC236}">
                  <a16:creationId xmlns:a16="http://schemas.microsoft.com/office/drawing/2014/main" id="{BB09A73F-77AD-421C-9A12-1B07E4E28D91}"/>
                </a:ext>
              </a:extLst>
            </p:cNvPr>
            <p:cNvGrpSpPr/>
            <p:nvPr/>
          </p:nvGrpSpPr>
          <p:grpSpPr>
            <a:xfrm>
              <a:off x="0" y="5352851"/>
              <a:ext cx="8142075" cy="1392842"/>
              <a:chOff x="-106905" y="4811173"/>
              <a:chExt cx="8142075" cy="1392842"/>
            </a:xfrm>
          </p:grpSpPr>
          <p:grpSp>
            <p:nvGrpSpPr>
              <p:cNvPr id="116" name="Grupo 115">
                <a:extLst>
                  <a:ext uri="{FF2B5EF4-FFF2-40B4-BE49-F238E27FC236}">
                    <a16:creationId xmlns:a16="http://schemas.microsoft.com/office/drawing/2014/main" id="{86E20A7A-7587-4421-B56B-9A932A9F7109}"/>
                  </a:ext>
                </a:extLst>
              </p:cNvPr>
              <p:cNvGrpSpPr/>
              <p:nvPr/>
            </p:nvGrpSpPr>
            <p:grpSpPr>
              <a:xfrm>
                <a:off x="-106905" y="4811173"/>
                <a:ext cx="8142075" cy="414533"/>
                <a:chOff x="-91265" y="1649223"/>
                <a:chExt cx="8142075" cy="414533"/>
              </a:xfrm>
            </p:grpSpPr>
            <p:sp>
              <p:nvSpPr>
                <p:cNvPr id="117" name="Rectángulo 116">
                  <a:extLst>
                    <a:ext uri="{FF2B5EF4-FFF2-40B4-BE49-F238E27FC236}">
                      <a16:creationId xmlns:a16="http://schemas.microsoft.com/office/drawing/2014/main" id="{811F3B92-D7D1-4EAA-AF61-3E94D18C4AEE}"/>
                    </a:ext>
                  </a:extLst>
                </p:cNvPr>
                <p:cNvSpPr/>
                <p:nvPr/>
              </p:nvSpPr>
              <p:spPr>
                <a:xfrm>
                  <a:off x="-90086" y="1649223"/>
                  <a:ext cx="7777162" cy="369332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18" name="CuadroTexto 117">
                  <a:extLst>
                    <a:ext uri="{FF2B5EF4-FFF2-40B4-BE49-F238E27FC236}">
                      <a16:creationId xmlns:a16="http://schemas.microsoft.com/office/drawing/2014/main" id="{1B9E0E7C-C94D-4D33-90C9-F83AE03AC5F1}"/>
                    </a:ext>
                  </a:extLst>
                </p:cNvPr>
                <p:cNvSpPr txBox="1"/>
                <p:nvPr/>
              </p:nvSpPr>
              <p:spPr>
                <a:xfrm>
                  <a:off x="-91265" y="1725202"/>
                  <a:ext cx="81420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Manifestaciones de los alumnos</a:t>
                  </a:r>
                </a:p>
              </p:txBody>
            </p:sp>
          </p:grpSp>
          <p:sp>
            <p:nvSpPr>
              <p:cNvPr id="122" name="CuadroTexto 121">
                <a:extLst>
                  <a:ext uri="{FF2B5EF4-FFF2-40B4-BE49-F238E27FC236}">
                    <a16:creationId xmlns:a16="http://schemas.microsoft.com/office/drawing/2014/main" id="{7C94A14D-3BCC-49E5-BA89-9E2AEF82C62C}"/>
                  </a:ext>
                </a:extLst>
              </p:cNvPr>
              <p:cNvSpPr txBox="1"/>
              <p:nvPr/>
            </p:nvSpPr>
            <p:spPr>
              <a:xfrm>
                <a:off x="-54750" y="5188352"/>
                <a:ext cx="391205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es-MX" sz="12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Interés en las actividades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Participación de la manera esperada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Adaptación a la organización establecida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Seguridad y cooperación al realizar las actividades</a:t>
                </a:r>
              </a:p>
            </p:txBody>
          </p:sp>
          <p:sp>
            <p:nvSpPr>
              <p:cNvPr id="126" name="CuadroTexto 125">
                <a:extLst>
                  <a:ext uri="{FF2B5EF4-FFF2-40B4-BE49-F238E27FC236}">
                    <a16:creationId xmlns:a16="http://schemas.microsoft.com/office/drawing/2014/main" id="{06161E3F-EC52-4DE5-966F-0CF0E691332C}"/>
                  </a:ext>
                </a:extLst>
              </p:cNvPr>
              <p:cNvSpPr txBox="1"/>
              <p:nvPr/>
            </p:nvSpPr>
            <p:spPr>
              <a:xfrm>
                <a:off x="3645357" y="5221690"/>
                <a:ext cx="36746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Todos   Algunos  Pocos   Ninguno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135" name="Grupo 134">
                <a:extLst>
                  <a:ext uri="{FF2B5EF4-FFF2-40B4-BE49-F238E27FC236}">
                    <a16:creationId xmlns:a16="http://schemas.microsoft.com/office/drawing/2014/main" id="{0B4F29DE-BDD1-4173-913A-6F69F59C290F}"/>
                  </a:ext>
                </a:extLst>
              </p:cNvPr>
              <p:cNvGrpSpPr/>
              <p:nvPr/>
            </p:nvGrpSpPr>
            <p:grpSpPr>
              <a:xfrm>
                <a:off x="4481792" y="5453154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24" name="Elipse 123">
                  <a:extLst>
                    <a:ext uri="{FF2B5EF4-FFF2-40B4-BE49-F238E27FC236}">
                      <a16:creationId xmlns:a16="http://schemas.microsoft.com/office/drawing/2014/main" id="{B36A7C95-12EB-4981-AD16-F8766A33023B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28" name="Elipse 127">
                  <a:extLst>
                    <a:ext uri="{FF2B5EF4-FFF2-40B4-BE49-F238E27FC236}">
                      <a16:creationId xmlns:a16="http://schemas.microsoft.com/office/drawing/2014/main" id="{04898E7A-EFA5-4C5D-AA3E-E61854C86E67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0" name="Elipse 129">
                  <a:extLst>
                    <a:ext uri="{FF2B5EF4-FFF2-40B4-BE49-F238E27FC236}">
                      <a16:creationId xmlns:a16="http://schemas.microsoft.com/office/drawing/2014/main" id="{00F070BD-3F46-4F6C-A422-B589D0DB19D7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2" name="Elipse 131">
                  <a:extLst>
                    <a:ext uri="{FF2B5EF4-FFF2-40B4-BE49-F238E27FC236}">
                      <a16:creationId xmlns:a16="http://schemas.microsoft.com/office/drawing/2014/main" id="{1ADF766A-8C07-4C9C-954F-397B4C518373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36" name="Grupo 135">
                <a:extLst>
                  <a:ext uri="{FF2B5EF4-FFF2-40B4-BE49-F238E27FC236}">
                    <a16:creationId xmlns:a16="http://schemas.microsoft.com/office/drawing/2014/main" id="{0CAC7643-C6D9-4D4D-8809-A3E27B328AAE}"/>
                  </a:ext>
                </a:extLst>
              </p:cNvPr>
              <p:cNvGrpSpPr/>
              <p:nvPr/>
            </p:nvGrpSpPr>
            <p:grpSpPr>
              <a:xfrm>
                <a:off x="4481792" y="5644382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37" name="Elipse 136">
                  <a:extLst>
                    <a:ext uri="{FF2B5EF4-FFF2-40B4-BE49-F238E27FC236}">
                      <a16:creationId xmlns:a16="http://schemas.microsoft.com/office/drawing/2014/main" id="{D15D9F78-4830-4046-8D9C-7475C18EEACF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8" name="Elipse 137">
                  <a:extLst>
                    <a:ext uri="{FF2B5EF4-FFF2-40B4-BE49-F238E27FC236}">
                      <a16:creationId xmlns:a16="http://schemas.microsoft.com/office/drawing/2014/main" id="{9106BBF0-3FDA-43EF-82D8-A91CE86F7BCC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9" name="Elipse 138">
                  <a:extLst>
                    <a:ext uri="{FF2B5EF4-FFF2-40B4-BE49-F238E27FC236}">
                      <a16:creationId xmlns:a16="http://schemas.microsoft.com/office/drawing/2014/main" id="{805C1B3D-B483-4E9A-BC43-3C3A34DCA29C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0" name="Elipse 139">
                  <a:extLst>
                    <a:ext uri="{FF2B5EF4-FFF2-40B4-BE49-F238E27FC236}">
                      <a16:creationId xmlns:a16="http://schemas.microsoft.com/office/drawing/2014/main" id="{5ACBF1CC-D4AC-4C8B-8889-428A29D11D7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1" name="Grupo 140">
                <a:extLst>
                  <a:ext uri="{FF2B5EF4-FFF2-40B4-BE49-F238E27FC236}">
                    <a16:creationId xmlns:a16="http://schemas.microsoft.com/office/drawing/2014/main" id="{7B87E0F1-93A8-4239-876A-2C91F55A3FB3}"/>
                  </a:ext>
                </a:extLst>
              </p:cNvPr>
              <p:cNvGrpSpPr/>
              <p:nvPr/>
            </p:nvGrpSpPr>
            <p:grpSpPr>
              <a:xfrm>
                <a:off x="4482433" y="5835610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2" name="Elipse 141">
                  <a:extLst>
                    <a:ext uri="{FF2B5EF4-FFF2-40B4-BE49-F238E27FC236}">
                      <a16:creationId xmlns:a16="http://schemas.microsoft.com/office/drawing/2014/main" id="{A875E401-1E64-47E4-A54B-900C61A61677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3" name="Elipse 142">
                  <a:extLst>
                    <a:ext uri="{FF2B5EF4-FFF2-40B4-BE49-F238E27FC236}">
                      <a16:creationId xmlns:a16="http://schemas.microsoft.com/office/drawing/2014/main" id="{3DD59AD9-06DA-4644-919C-E7BC15F6BED6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4" name="Elipse 143">
                  <a:extLst>
                    <a:ext uri="{FF2B5EF4-FFF2-40B4-BE49-F238E27FC236}">
                      <a16:creationId xmlns:a16="http://schemas.microsoft.com/office/drawing/2014/main" id="{6DDE1CF7-489F-47CF-8241-BA4E200CF4FA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5" name="Elipse 144">
                  <a:extLst>
                    <a:ext uri="{FF2B5EF4-FFF2-40B4-BE49-F238E27FC236}">
                      <a16:creationId xmlns:a16="http://schemas.microsoft.com/office/drawing/2014/main" id="{5B84455B-4FC9-4372-B777-94DDE7FE150E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6" name="Grupo 145">
                <a:extLst>
                  <a:ext uri="{FF2B5EF4-FFF2-40B4-BE49-F238E27FC236}">
                    <a16:creationId xmlns:a16="http://schemas.microsoft.com/office/drawing/2014/main" id="{77951E04-423C-44AE-A9B2-24095C4C5B28}"/>
                  </a:ext>
                </a:extLst>
              </p:cNvPr>
              <p:cNvGrpSpPr/>
              <p:nvPr/>
            </p:nvGrpSpPr>
            <p:grpSpPr>
              <a:xfrm>
                <a:off x="4482817" y="6023918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7" name="Elipse 146">
                  <a:extLst>
                    <a:ext uri="{FF2B5EF4-FFF2-40B4-BE49-F238E27FC236}">
                      <a16:creationId xmlns:a16="http://schemas.microsoft.com/office/drawing/2014/main" id="{EAE223AD-9981-454B-AC0F-D9BD55EC710C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8" name="Elipse 147">
                  <a:extLst>
                    <a:ext uri="{FF2B5EF4-FFF2-40B4-BE49-F238E27FC236}">
                      <a16:creationId xmlns:a16="http://schemas.microsoft.com/office/drawing/2014/main" id="{A020B64C-03E0-4C7A-BBB0-B1EB17ACCB9A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9" name="Elipse 148">
                  <a:extLst>
                    <a:ext uri="{FF2B5EF4-FFF2-40B4-BE49-F238E27FC236}">
                      <a16:creationId xmlns:a16="http://schemas.microsoft.com/office/drawing/2014/main" id="{CFEEB593-1C3D-4D7F-A633-27ED6ECE17BF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50" name="Elipse 149">
                  <a:extLst>
                    <a:ext uri="{FF2B5EF4-FFF2-40B4-BE49-F238E27FC236}">
                      <a16:creationId xmlns:a16="http://schemas.microsoft.com/office/drawing/2014/main" id="{C42090CB-1504-4391-B330-728BEC78AAC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</p:grpSp>
        <p:grpSp>
          <p:nvGrpSpPr>
            <p:cNvPr id="151" name="Grupo 150">
              <a:extLst>
                <a:ext uri="{FF2B5EF4-FFF2-40B4-BE49-F238E27FC236}">
                  <a16:creationId xmlns:a16="http://schemas.microsoft.com/office/drawing/2014/main" id="{E3FB72F6-392F-40AB-A175-66BC4FD1180C}"/>
                </a:ext>
              </a:extLst>
            </p:cNvPr>
            <p:cNvGrpSpPr/>
            <p:nvPr/>
          </p:nvGrpSpPr>
          <p:grpSpPr>
            <a:xfrm>
              <a:off x="-40004" y="6773416"/>
              <a:ext cx="8066405" cy="358362"/>
              <a:chOff x="-128950" y="1710038"/>
              <a:chExt cx="8066405" cy="358362"/>
            </a:xfrm>
          </p:grpSpPr>
          <p:sp>
            <p:nvSpPr>
              <p:cNvPr id="152" name="Rectángulo 151">
                <a:extLst>
                  <a:ext uri="{FF2B5EF4-FFF2-40B4-BE49-F238E27FC236}">
                    <a16:creationId xmlns:a16="http://schemas.microsoft.com/office/drawing/2014/main" id="{8BFA794B-7B5C-4B21-A452-F05082E198A2}"/>
                  </a:ext>
                </a:extLst>
              </p:cNvPr>
              <p:cNvSpPr/>
              <p:nvPr/>
            </p:nvSpPr>
            <p:spPr>
              <a:xfrm>
                <a:off x="-117778" y="1710038"/>
                <a:ext cx="7844864" cy="358362"/>
              </a:xfrm>
              <a:prstGeom prst="rect">
                <a:avLst/>
              </a:prstGeom>
              <a:solidFill>
                <a:srgbClr val="79D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53" name="CuadroTexto 152">
                <a:extLst>
                  <a:ext uri="{FF2B5EF4-FFF2-40B4-BE49-F238E27FC236}">
                    <a16:creationId xmlns:a16="http://schemas.microsoft.com/office/drawing/2014/main" id="{B6E65149-4C4C-4DA3-BBD4-37E7A7D3A7A0}"/>
                  </a:ext>
                </a:extLst>
              </p:cNvPr>
              <p:cNvSpPr txBox="1"/>
              <p:nvPr/>
            </p:nvSpPr>
            <p:spPr>
              <a:xfrm>
                <a:off x="-128950" y="1725138"/>
                <a:ext cx="80664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Autoevaluación</a:t>
                </a:r>
              </a:p>
            </p:txBody>
          </p:sp>
        </p:grpSp>
        <p:sp>
          <p:nvSpPr>
            <p:cNvPr id="155" name="CuadroTexto 154">
              <a:extLst>
                <a:ext uri="{FF2B5EF4-FFF2-40B4-BE49-F238E27FC236}">
                  <a16:creationId xmlns:a16="http://schemas.microsoft.com/office/drawing/2014/main" id="{6718D8D3-202C-4CDB-8F60-21504AA6438C}"/>
                </a:ext>
              </a:extLst>
            </p:cNvPr>
            <p:cNvSpPr txBox="1"/>
            <p:nvPr/>
          </p:nvSpPr>
          <p:spPr>
            <a:xfrm>
              <a:off x="28833" y="7032794"/>
              <a:ext cx="583168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s-MX" sz="12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Rescato los conocimientos previos</a:t>
              </a:r>
              <a:endParaRPr lang="es-MX" sz="14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Identifico y actúa conforme a las necesidades e intereses de los alumnos 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participación de todos los alumnos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Otorgo consignas claras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Intervengo adecuadamente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autonomía de los alumnos </a:t>
              </a:r>
            </a:p>
          </p:txBody>
        </p:sp>
        <p:grpSp>
          <p:nvGrpSpPr>
            <p:cNvPr id="202" name="Grupo 201">
              <a:extLst>
                <a:ext uri="{FF2B5EF4-FFF2-40B4-BE49-F238E27FC236}">
                  <a16:creationId xmlns:a16="http://schemas.microsoft.com/office/drawing/2014/main" id="{F323BF70-7EB4-430E-8E9D-EF851C22D91D}"/>
                </a:ext>
              </a:extLst>
            </p:cNvPr>
            <p:cNvGrpSpPr/>
            <p:nvPr/>
          </p:nvGrpSpPr>
          <p:grpSpPr>
            <a:xfrm>
              <a:off x="5378995" y="7091750"/>
              <a:ext cx="2255371" cy="1332960"/>
              <a:chOff x="5319913" y="7568918"/>
              <a:chExt cx="2255371" cy="1332960"/>
            </a:xfrm>
          </p:grpSpPr>
          <p:sp>
            <p:nvSpPr>
              <p:cNvPr id="161" name="CuadroTexto 160">
                <a:extLst>
                  <a:ext uri="{FF2B5EF4-FFF2-40B4-BE49-F238E27FC236}">
                    <a16:creationId xmlns:a16="http://schemas.microsoft.com/office/drawing/2014/main" id="{101E8FF4-B621-48FA-A3D7-D90BB0502AC4}"/>
                  </a:ext>
                </a:extLst>
              </p:cNvPr>
              <p:cNvSpPr txBox="1"/>
              <p:nvPr/>
            </p:nvSpPr>
            <p:spPr>
              <a:xfrm>
                <a:off x="5319913" y="7568918"/>
                <a:ext cx="22553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     Si            No   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201" name="Grupo 200">
                <a:extLst>
                  <a:ext uri="{FF2B5EF4-FFF2-40B4-BE49-F238E27FC236}">
                    <a16:creationId xmlns:a16="http://schemas.microsoft.com/office/drawing/2014/main" id="{6C41977E-8F35-4BB6-9FB6-060C1D447201}"/>
                  </a:ext>
                </a:extLst>
              </p:cNvPr>
              <p:cNvGrpSpPr/>
              <p:nvPr/>
            </p:nvGrpSpPr>
            <p:grpSpPr>
              <a:xfrm>
                <a:off x="6120124" y="7772965"/>
                <a:ext cx="876598" cy="1128913"/>
                <a:chOff x="6128376" y="7763339"/>
                <a:chExt cx="876598" cy="1128913"/>
              </a:xfrm>
            </p:grpSpPr>
            <p:grpSp>
              <p:nvGrpSpPr>
                <p:cNvPr id="171" name="Grupo 170">
                  <a:extLst>
                    <a:ext uri="{FF2B5EF4-FFF2-40B4-BE49-F238E27FC236}">
                      <a16:creationId xmlns:a16="http://schemas.microsoft.com/office/drawing/2014/main" id="{B4DEC5E0-F6BB-4A34-A803-6D536089621A}"/>
                    </a:ext>
                  </a:extLst>
                </p:cNvPr>
                <p:cNvGrpSpPr/>
                <p:nvPr/>
              </p:nvGrpSpPr>
              <p:grpSpPr>
                <a:xfrm>
                  <a:off x="6135240" y="776333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65" name="Elipse 164">
                    <a:extLst>
                      <a:ext uri="{FF2B5EF4-FFF2-40B4-BE49-F238E27FC236}">
                        <a16:creationId xmlns:a16="http://schemas.microsoft.com/office/drawing/2014/main" id="{FE1FD20A-6ED7-4845-8B11-A1EC792790C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66" name="Elipse 165">
                    <a:extLst>
                      <a:ext uri="{FF2B5EF4-FFF2-40B4-BE49-F238E27FC236}">
                        <a16:creationId xmlns:a16="http://schemas.microsoft.com/office/drawing/2014/main" id="{5D71AD41-6D0E-4CDB-B05D-3B103104F30C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2" name="Grupo 171">
                  <a:extLst>
                    <a:ext uri="{FF2B5EF4-FFF2-40B4-BE49-F238E27FC236}">
                      <a16:creationId xmlns:a16="http://schemas.microsoft.com/office/drawing/2014/main" id="{6D934AB1-45F3-45B0-ADEB-632522282A96}"/>
                    </a:ext>
                  </a:extLst>
                </p:cNvPr>
                <p:cNvGrpSpPr/>
                <p:nvPr/>
              </p:nvGrpSpPr>
              <p:grpSpPr>
                <a:xfrm>
                  <a:off x="6144881" y="7952948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3" name="Elipse 172">
                    <a:extLst>
                      <a:ext uri="{FF2B5EF4-FFF2-40B4-BE49-F238E27FC236}">
                        <a16:creationId xmlns:a16="http://schemas.microsoft.com/office/drawing/2014/main" id="{E5A1820A-225E-426C-BB18-42E8BAA0D93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4" name="Elipse 173">
                    <a:extLst>
                      <a:ext uri="{FF2B5EF4-FFF2-40B4-BE49-F238E27FC236}">
                        <a16:creationId xmlns:a16="http://schemas.microsoft.com/office/drawing/2014/main" id="{059BFFE8-E129-4AA5-883A-6A52AC975154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5" name="Grupo 174">
                  <a:extLst>
                    <a:ext uri="{FF2B5EF4-FFF2-40B4-BE49-F238E27FC236}">
                      <a16:creationId xmlns:a16="http://schemas.microsoft.com/office/drawing/2014/main" id="{903AAAAF-062F-4F3F-93D0-FB8734EFD06E}"/>
                    </a:ext>
                  </a:extLst>
                </p:cNvPr>
                <p:cNvGrpSpPr/>
                <p:nvPr/>
              </p:nvGrpSpPr>
              <p:grpSpPr>
                <a:xfrm>
                  <a:off x="6128376" y="814674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6" name="Elipse 175">
                    <a:extLst>
                      <a:ext uri="{FF2B5EF4-FFF2-40B4-BE49-F238E27FC236}">
                        <a16:creationId xmlns:a16="http://schemas.microsoft.com/office/drawing/2014/main" id="{5628CDCD-EA35-4E0D-A852-C8D40DB87C60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7" name="Elipse 176">
                    <a:extLst>
                      <a:ext uri="{FF2B5EF4-FFF2-40B4-BE49-F238E27FC236}">
                        <a16:creationId xmlns:a16="http://schemas.microsoft.com/office/drawing/2014/main" id="{95FD5684-4773-460F-A507-B282D920AB05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8" name="Grupo 177">
                  <a:extLst>
                    <a:ext uri="{FF2B5EF4-FFF2-40B4-BE49-F238E27FC236}">
                      <a16:creationId xmlns:a16="http://schemas.microsoft.com/office/drawing/2014/main" id="{68A79C76-CFC4-46B5-B524-B113AE261797}"/>
                    </a:ext>
                  </a:extLst>
                </p:cNvPr>
                <p:cNvGrpSpPr/>
                <p:nvPr/>
              </p:nvGrpSpPr>
              <p:grpSpPr>
                <a:xfrm>
                  <a:off x="6135240" y="8339765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9" name="Elipse 178">
                    <a:extLst>
                      <a:ext uri="{FF2B5EF4-FFF2-40B4-BE49-F238E27FC236}">
                        <a16:creationId xmlns:a16="http://schemas.microsoft.com/office/drawing/2014/main" id="{2CBBDFBE-EB0C-41CC-A88B-D5A80720590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0" name="Elipse 179">
                    <a:extLst>
                      <a:ext uri="{FF2B5EF4-FFF2-40B4-BE49-F238E27FC236}">
                        <a16:creationId xmlns:a16="http://schemas.microsoft.com/office/drawing/2014/main" id="{7D157F79-D910-4D52-8F42-75F981207E22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1" name="Grupo 180">
                  <a:extLst>
                    <a:ext uri="{FF2B5EF4-FFF2-40B4-BE49-F238E27FC236}">
                      <a16:creationId xmlns:a16="http://schemas.microsoft.com/office/drawing/2014/main" id="{1A443DDB-ACFE-4675-ABFF-E3444529CF83}"/>
                    </a:ext>
                  </a:extLst>
                </p:cNvPr>
                <p:cNvGrpSpPr/>
                <p:nvPr/>
              </p:nvGrpSpPr>
              <p:grpSpPr>
                <a:xfrm>
                  <a:off x="6135240" y="8532781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2" name="Elipse 181">
                    <a:extLst>
                      <a:ext uri="{FF2B5EF4-FFF2-40B4-BE49-F238E27FC236}">
                        <a16:creationId xmlns:a16="http://schemas.microsoft.com/office/drawing/2014/main" id="{E7A56ADF-EACC-40C7-9184-0E3F0740A45D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3" name="Elipse 182">
                    <a:extLst>
                      <a:ext uri="{FF2B5EF4-FFF2-40B4-BE49-F238E27FC236}">
                        <a16:creationId xmlns:a16="http://schemas.microsoft.com/office/drawing/2014/main" id="{1973D5AE-4FF3-41F8-A147-1A0EDB4CCABB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4" name="Grupo 183">
                  <a:extLst>
                    <a:ext uri="{FF2B5EF4-FFF2-40B4-BE49-F238E27FC236}">
                      <a16:creationId xmlns:a16="http://schemas.microsoft.com/office/drawing/2014/main" id="{A0DD16A7-4851-49C7-AD7E-6396DE84D217}"/>
                    </a:ext>
                  </a:extLst>
                </p:cNvPr>
                <p:cNvGrpSpPr/>
                <p:nvPr/>
              </p:nvGrpSpPr>
              <p:grpSpPr>
                <a:xfrm>
                  <a:off x="6135240" y="8725797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5" name="Elipse 184">
                    <a:extLst>
                      <a:ext uri="{FF2B5EF4-FFF2-40B4-BE49-F238E27FC236}">
                        <a16:creationId xmlns:a16="http://schemas.microsoft.com/office/drawing/2014/main" id="{A25605AE-999C-4A5F-B9C0-9B6032B44867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6" name="Elipse 185">
                    <a:extLst>
                      <a:ext uri="{FF2B5EF4-FFF2-40B4-BE49-F238E27FC236}">
                        <a16:creationId xmlns:a16="http://schemas.microsoft.com/office/drawing/2014/main" id="{FA69E7DF-4506-4800-9CFD-AB1AC1E70A37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</p:grpSp>
        </p:grpSp>
        <p:sp>
          <p:nvSpPr>
            <p:cNvPr id="187" name="Rectángulo: esquinas redondeadas 186">
              <a:extLst>
                <a:ext uri="{FF2B5EF4-FFF2-40B4-BE49-F238E27FC236}">
                  <a16:creationId xmlns:a16="http://schemas.microsoft.com/office/drawing/2014/main" id="{2C0AD05E-6371-492F-9992-C11F91DAC77B}"/>
                </a:ext>
              </a:extLst>
            </p:cNvPr>
            <p:cNvSpPr/>
            <p:nvPr/>
          </p:nvSpPr>
          <p:spPr>
            <a:xfrm>
              <a:off x="31515" y="8404739"/>
              <a:ext cx="3829905" cy="148511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0" name="CuadroTexto 189">
              <a:extLst>
                <a:ext uri="{FF2B5EF4-FFF2-40B4-BE49-F238E27FC236}">
                  <a16:creationId xmlns:a16="http://schemas.microsoft.com/office/drawing/2014/main" id="{325B8F71-AFA8-4D1C-8817-B3B06A563118}"/>
                </a:ext>
              </a:extLst>
            </p:cNvPr>
            <p:cNvSpPr txBox="1"/>
            <p:nvPr/>
          </p:nvSpPr>
          <p:spPr>
            <a:xfrm>
              <a:off x="133839" y="8404739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Logros</a:t>
              </a:r>
            </a:p>
          </p:txBody>
        </p:sp>
        <p:sp>
          <p:nvSpPr>
            <p:cNvPr id="192" name="CuadroTexto 191">
              <a:extLst>
                <a:ext uri="{FF2B5EF4-FFF2-40B4-BE49-F238E27FC236}">
                  <a16:creationId xmlns:a16="http://schemas.microsoft.com/office/drawing/2014/main" id="{85E2E26E-9342-4297-B7CB-788C1192AFE7}"/>
                </a:ext>
              </a:extLst>
            </p:cNvPr>
            <p:cNvSpPr txBox="1"/>
            <p:nvPr/>
          </p:nvSpPr>
          <p:spPr>
            <a:xfrm>
              <a:off x="-12839" y="8640723"/>
              <a:ext cx="390142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La situación de aprendizaje resultó buena debido a que se logró el propósito de la actividades y se trabajaron los aprendizajes esperados en los alumnos, puesto que al momento de evaluar la planeación se observó de que manera se trabajó el conocimiento en el grupo. </a:t>
              </a:r>
              <a:endParaRPr lang="es-MX" sz="18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94" name="Rectángulo: esquinas redondeadas 193">
              <a:extLst>
                <a:ext uri="{FF2B5EF4-FFF2-40B4-BE49-F238E27FC236}">
                  <a16:creationId xmlns:a16="http://schemas.microsoft.com/office/drawing/2014/main" id="{9AB7BEDB-7556-441A-9B5B-EEF117C2E971}"/>
                </a:ext>
              </a:extLst>
            </p:cNvPr>
            <p:cNvSpPr/>
            <p:nvPr/>
          </p:nvSpPr>
          <p:spPr>
            <a:xfrm>
              <a:off x="3896601" y="8451271"/>
              <a:ext cx="3829905" cy="14577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6" name="CuadroTexto 195">
              <a:extLst>
                <a:ext uri="{FF2B5EF4-FFF2-40B4-BE49-F238E27FC236}">
                  <a16:creationId xmlns:a16="http://schemas.microsoft.com/office/drawing/2014/main" id="{3E8B0A84-AA2E-44B9-9328-AF2D69544E7C}"/>
                </a:ext>
              </a:extLst>
            </p:cNvPr>
            <p:cNvSpPr txBox="1"/>
            <p:nvPr/>
          </p:nvSpPr>
          <p:spPr>
            <a:xfrm>
              <a:off x="4080631" y="8474478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Dificultades</a:t>
              </a:r>
            </a:p>
          </p:txBody>
        </p:sp>
        <p:sp>
          <p:nvSpPr>
            <p:cNvPr id="198" name="CuadroTexto 197">
              <a:extLst>
                <a:ext uri="{FF2B5EF4-FFF2-40B4-BE49-F238E27FC236}">
                  <a16:creationId xmlns:a16="http://schemas.microsoft.com/office/drawing/2014/main" id="{8EA301CD-1810-4DA1-96E7-490B3EEE9E43}"/>
                </a:ext>
              </a:extLst>
            </p:cNvPr>
            <p:cNvSpPr txBox="1"/>
            <p:nvPr/>
          </p:nvSpPr>
          <p:spPr>
            <a:xfrm>
              <a:off x="3809972" y="8669119"/>
              <a:ext cx="390142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Se presentó un poco de desorden en cuanto a control de grupo por la cuestión del micrófono, los alumnos querían hablar o participar todos a la vez y fue complicado volver a tomar orden del grupo, sin embargo los alumnos atendían a las indicaciones. </a:t>
              </a:r>
            </a:p>
          </p:txBody>
        </p:sp>
      </p:grpSp>
      <p:pic>
        <p:nvPicPr>
          <p:cNvPr id="4" name="Imagen 3" descr="Imagen que contiene muñeca, juguete, dibujo&#10;&#10;Descripción generada automáticamente">
            <a:extLst>
              <a:ext uri="{FF2B5EF4-FFF2-40B4-BE49-F238E27FC236}">
                <a16:creationId xmlns:a16="http://schemas.microsoft.com/office/drawing/2014/main" id="{E22C5A1D-3DD3-4491-BA78-9B902ABAC3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77" y="57424"/>
            <a:ext cx="637841" cy="1214826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33E9CCF-E001-4CCD-8003-D75796FB8E46}"/>
              </a:ext>
            </a:extLst>
          </p:cNvPr>
          <p:cNvCxnSpPr/>
          <p:nvPr/>
        </p:nvCxnSpPr>
        <p:spPr>
          <a:xfrm flipV="1">
            <a:off x="990130" y="714322"/>
            <a:ext cx="246325" cy="39457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B3C56F82-91F1-4FF3-ADAD-3ABA5B05411C}"/>
              </a:ext>
            </a:extLst>
          </p:cNvPr>
          <p:cNvSpPr txBox="1"/>
          <p:nvPr/>
        </p:nvSpPr>
        <p:spPr>
          <a:xfrm>
            <a:off x="677252" y="225500"/>
            <a:ext cx="494918" cy="367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18</a:t>
            </a:r>
          </a:p>
        </p:txBody>
      </p:sp>
      <p:sp>
        <p:nvSpPr>
          <p:cNvPr id="133" name="CuadroTexto 132">
            <a:extLst>
              <a:ext uri="{FF2B5EF4-FFF2-40B4-BE49-F238E27FC236}">
                <a16:creationId xmlns:a16="http://schemas.microsoft.com/office/drawing/2014/main" id="{2EEDB5E9-C0B0-4A3C-AC59-AEA3796B61AA}"/>
              </a:ext>
            </a:extLst>
          </p:cNvPr>
          <p:cNvSpPr txBox="1"/>
          <p:nvPr/>
        </p:nvSpPr>
        <p:spPr>
          <a:xfrm>
            <a:off x="1418386" y="221335"/>
            <a:ext cx="494918" cy="367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05</a:t>
            </a:r>
          </a:p>
        </p:txBody>
      </p:sp>
      <p:sp>
        <p:nvSpPr>
          <p:cNvPr id="134" name="CuadroTexto 133">
            <a:extLst>
              <a:ext uri="{FF2B5EF4-FFF2-40B4-BE49-F238E27FC236}">
                <a16:creationId xmlns:a16="http://schemas.microsoft.com/office/drawing/2014/main" id="{079D84E9-7368-446B-8E27-B5C6F3603BB4}"/>
              </a:ext>
            </a:extLst>
          </p:cNvPr>
          <p:cNvSpPr txBox="1"/>
          <p:nvPr/>
        </p:nvSpPr>
        <p:spPr>
          <a:xfrm>
            <a:off x="2139837" y="250632"/>
            <a:ext cx="698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2021</a:t>
            </a:r>
          </a:p>
        </p:txBody>
      </p:sp>
      <p:cxnSp>
        <p:nvCxnSpPr>
          <p:cNvPr id="154" name="Conector recto 153">
            <a:extLst>
              <a:ext uri="{FF2B5EF4-FFF2-40B4-BE49-F238E27FC236}">
                <a16:creationId xmlns:a16="http://schemas.microsoft.com/office/drawing/2014/main" id="{999BBF66-59CD-460D-93E5-2D4F757B5A61}"/>
              </a:ext>
            </a:extLst>
          </p:cNvPr>
          <p:cNvCxnSpPr>
            <a:cxnSpLocks/>
          </p:cNvCxnSpPr>
          <p:nvPr/>
        </p:nvCxnSpPr>
        <p:spPr>
          <a:xfrm flipV="1">
            <a:off x="1598505" y="2359715"/>
            <a:ext cx="1137006" cy="519994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6" name="Conector recto 155">
            <a:extLst>
              <a:ext uri="{FF2B5EF4-FFF2-40B4-BE49-F238E27FC236}">
                <a16:creationId xmlns:a16="http://schemas.microsoft.com/office/drawing/2014/main" id="{7190532E-944D-427B-9842-62D09ECD94BE}"/>
              </a:ext>
            </a:extLst>
          </p:cNvPr>
          <p:cNvCxnSpPr>
            <a:cxnSpLocks/>
          </p:cNvCxnSpPr>
          <p:nvPr/>
        </p:nvCxnSpPr>
        <p:spPr>
          <a:xfrm flipV="1">
            <a:off x="2923719" y="3084046"/>
            <a:ext cx="828543" cy="412752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7" name="Conector recto 156">
            <a:extLst>
              <a:ext uri="{FF2B5EF4-FFF2-40B4-BE49-F238E27FC236}">
                <a16:creationId xmlns:a16="http://schemas.microsoft.com/office/drawing/2014/main" id="{D377C574-8BAC-4A2D-9F65-D7856B652CAC}"/>
              </a:ext>
            </a:extLst>
          </p:cNvPr>
          <p:cNvCxnSpPr>
            <a:cxnSpLocks/>
          </p:cNvCxnSpPr>
          <p:nvPr/>
        </p:nvCxnSpPr>
        <p:spPr>
          <a:xfrm flipV="1">
            <a:off x="138324" y="4376179"/>
            <a:ext cx="123860" cy="122328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8" name="Conector recto 157">
            <a:extLst>
              <a:ext uri="{FF2B5EF4-FFF2-40B4-BE49-F238E27FC236}">
                <a16:creationId xmlns:a16="http://schemas.microsoft.com/office/drawing/2014/main" id="{96925D99-B3B0-4AB0-9DA6-70A8FB8731A9}"/>
              </a:ext>
            </a:extLst>
          </p:cNvPr>
          <p:cNvCxnSpPr>
            <a:cxnSpLocks/>
          </p:cNvCxnSpPr>
          <p:nvPr/>
        </p:nvCxnSpPr>
        <p:spPr>
          <a:xfrm flipV="1">
            <a:off x="4584052" y="6203296"/>
            <a:ext cx="123860" cy="122328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9" name="Conector recto 158">
            <a:extLst>
              <a:ext uri="{FF2B5EF4-FFF2-40B4-BE49-F238E27FC236}">
                <a16:creationId xmlns:a16="http://schemas.microsoft.com/office/drawing/2014/main" id="{B07E77B9-EF24-4D84-98F2-3EA047087972}"/>
              </a:ext>
            </a:extLst>
          </p:cNvPr>
          <p:cNvCxnSpPr>
            <a:cxnSpLocks/>
          </p:cNvCxnSpPr>
          <p:nvPr/>
        </p:nvCxnSpPr>
        <p:spPr>
          <a:xfrm flipV="1">
            <a:off x="4610418" y="6355680"/>
            <a:ext cx="123860" cy="122328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0" name="Conector recto 159">
            <a:extLst>
              <a:ext uri="{FF2B5EF4-FFF2-40B4-BE49-F238E27FC236}">
                <a16:creationId xmlns:a16="http://schemas.microsoft.com/office/drawing/2014/main" id="{36C36C86-2388-4AB6-9CB2-4E2296683E1B}"/>
              </a:ext>
            </a:extLst>
          </p:cNvPr>
          <p:cNvCxnSpPr>
            <a:cxnSpLocks/>
          </p:cNvCxnSpPr>
          <p:nvPr/>
        </p:nvCxnSpPr>
        <p:spPr>
          <a:xfrm flipV="1">
            <a:off x="4610418" y="6584402"/>
            <a:ext cx="123860" cy="122328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2" name="Conector recto 161">
            <a:extLst>
              <a:ext uri="{FF2B5EF4-FFF2-40B4-BE49-F238E27FC236}">
                <a16:creationId xmlns:a16="http://schemas.microsoft.com/office/drawing/2014/main" id="{5457385B-64EC-4500-B985-097000059AA5}"/>
              </a:ext>
            </a:extLst>
          </p:cNvPr>
          <p:cNvCxnSpPr>
            <a:cxnSpLocks/>
          </p:cNvCxnSpPr>
          <p:nvPr/>
        </p:nvCxnSpPr>
        <p:spPr>
          <a:xfrm flipV="1">
            <a:off x="6178687" y="7302528"/>
            <a:ext cx="123860" cy="122328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3" name="Conector recto 162">
            <a:extLst>
              <a:ext uri="{FF2B5EF4-FFF2-40B4-BE49-F238E27FC236}">
                <a16:creationId xmlns:a16="http://schemas.microsoft.com/office/drawing/2014/main" id="{83657635-6A9A-45E4-A20C-04D4BB2F900C}"/>
              </a:ext>
            </a:extLst>
          </p:cNvPr>
          <p:cNvCxnSpPr>
            <a:cxnSpLocks/>
          </p:cNvCxnSpPr>
          <p:nvPr/>
        </p:nvCxnSpPr>
        <p:spPr>
          <a:xfrm flipV="1">
            <a:off x="6209874" y="7702173"/>
            <a:ext cx="123860" cy="122328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4" name="Conector recto 163">
            <a:extLst>
              <a:ext uri="{FF2B5EF4-FFF2-40B4-BE49-F238E27FC236}">
                <a16:creationId xmlns:a16="http://schemas.microsoft.com/office/drawing/2014/main" id="{6A0547D2-53F0-4899-A0E1-84543F178669}"/>
              </a:ext>
            </a:extLst>
          </p:cNvPr>
          <p:cNvCxnSpPr>
            <a:cxnSpLocks/>
          </p:cNvCxnSpPr>
          <p:nvPr/>
        </p:nvCxnSpPr>
        <p:spPr>
          <a:xfrm flipV="1">
            <a:off x="6186070" y="7467041"/>
            <a:ext cx="123860" cy="122328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7" name="Conector recto 166">
            <a:extLst>
              <a:ext uri="{FF2B5EF4-FFF2-40B4-BE49-F238E27FC236}">
                <a16:creationId xmlns:a16="http://schemas.microsoft.com/office/drawing/2014/main" id="{1915BB3D-6CBE-4C91-B95A-26BF2FBE34BC}"/>
              </a:ext>
            </a:extLst>
          </p:cNvPr>
          <p:cNvCxnSpPr>
            <a:cxnSpLocks/>
          </p:cNvCxnSpPr>
          <p:nvPr/>
        </p:nvCxnSpPr>
        <p:spPr>
          <a:xfrm flipV="1">
            <a:off x="6202281" y="7882110"/>
            <a:ext cx="123860" cy="122328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8" name="Conector recto 187">
            <a:extLst>
              <a:ext uri="{FF2B5EF4-FFF2-40B4-BE49-F238E27FC236}">
                <a16:creationId xmlns:a16="http://schemas.microsoft.com/office/drawing/2014/main" id="{443E728A-8C18-49A9-8453-65B394F813D6}"/>
              </a:ext>
            </a:extLst>
          </p:cNvPr>
          <p:cNvCxnSpPr>
            <a:cxnSpLocks/>
          </p:cNvCxnSpPr>
          <p:nvPr/>
        </p:nvCxnSpPr>
        <p:spPr>
          <a:xfrm flipV="1">
            <a:off x="6182309" y="8067181"/>
            <a:ext cx="123860" cy="122328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9" name="Conector recto 188">
            <a:extLst>
              <a:ext uri="{FF2B5EF4-FFF2-40B4-BE49-F238E27FC236}">
                <a16:creationId xmlns:a16="http://schemas.microsoft.com/office/drawing/2014/main" id="{859F7073-3F3E-4A99-A8DF-F8A17ED3CCDF}"/>
              </a:ext>
            </a:extLst>
          </p:cNvPr>
          <p:cNvCxnSpPr>
            <a:cxnSpLocks/>
          </p:cNvCxnSpPr>
          <p:nvPr/>
        </p:nvCxnSpPr>
        <p:spPr>
          <a:xfrm flipV="1">
            <a:off x="6182309" y="8282006"/>
            <a:ext cx="123860" cy="122328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1" name="Conector recto 190">
            <a:extLst>
              <a:ext uri="{FF2B5EF4-FFF2-40B4-BE49-F238E27FC236}">
                <a16:creationId xmlns:a16="http://schemas.microsoft.com/office/drawing/2014/main" id="{AED8A7F5-677E-467F-841F-4481D89C81F4}"/>
              </a:ext>
            </a:extLst>
          </p:cNvPr>
          <p:cNvCxnSpPr>
            <a:cxnSpLocks/>
          </p:cNvCxnSpPr>
          <p:nvPr/>
        </p:nvCxnSpPr>
        <p:spPr>
          <a:xfrm flipV="1">
            <a:off x="138324" y="4140258"/>
            <a:ext cx="123860" cy="122328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3" name="Conector recto 192">
            <a:extLst>
              <a:ext uri="{FF2B5EF4-FFF2-40B4-BE49-F238E27FC236}">
                <a16:creationId xmlns:a16="http://schemas.microsoft.com/office/drawing/2014/main" id="{8084307A-D1C7-4029-81D9-E1094EF4F6C9}"/>
              </a:ext>
            </a:extLst>
          </p:cNvPr>
          <p:cNvCxnSpPr>
            <a:cxnSpLocks/>
          </p:cNvCxnSpPr>
          <p:nvPr/>
        </p:nvCxnSpPr>
        <p:spPr>
          <a:xfrm flipV="1">
            <a:off x="152424" y="4931104"/>
            <a:ext cx="123860" cy="122328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5" name="Conector recto 194">
            <a:extLst>
              <a:ext uri="{FF2B5EF4-FFF2-40B4-BE49-F238E27FC236}">
                <a16:creationId xmlns:a16="http://schemas.microsoft.com/office/drawing/2014/main" id="{9F8221C0-B72A-40F4-B45E-B63553554FED}"/>
              </a:ext>
            </a:extLst>
          </p:cNvPr>
          <p:cNvCxnSpPr>
            <a:cxnSpLocks/>
          </p:cNvCxnSpPr>
          <p:nvPr/>
        </p:nvCxnSpPr>
        <p:spPr>
          <a:xfrm flipV="1">
            <a:off x="175208" y="4742280"/>
            <a:ext cx="123860" cy="122328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7" name="Conector recto 196">
            <a:extLst>
              <a:ext uri="{FF2B5EF4-FFF2-40B4-BE49-F238E27FC236}">
                <a16:creationId xmlns:a16="http://schemas.microsoft.com/office/drawing/2014/main" id="{827414A0-1E6B-45FF-9F31-5F17661EB7E8}"/>
              </a:ext>
            </a:extLst>
          </p:cNvPr>
          <p:cNvCxnSpPr>
            <a:cxnSpLocks/>
          </p:cNvCxnSpPr>
          <p:nvPr/>
        </p:nvCxnSpPr>
        <p:spPr>
          <a:xfrm flipV="1">
            <a:off x="156027" y="4539176"/>
            <a:ext cx="123860" cy="122328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9" name="Conector recto 198">
            <a:extLst>
              <a:ext uri="{FF2B5EF4-FFF2-40B4-BE49-F238E27FC236}">
                <a16:creationId xmlns:a16="http://schemas.microsoft.com/office/drawing/2014/main" id="{CB3316AF-4892-4972-890F-F959873A26A0}"/>
              </a:ext>
            </a:extLst>
          </p:cNvPr>
          <p:cNvCxnSpPr>
            <a:cxnSpLocks/>
          </p:cNvCxnSpPr>
          <p:nvPr/>
        </p:nvCxnSpPr>
        <p:spPr>
          <a:xfrm flipV="1">
            <a:off x="144434" y="5123683"/>
            <a:ext cx="123860" cy="122328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0" name="Conector recto 199">
            <a:extLst>
              <a:ext uri="{FF2B5EF4-FFF2-40B4-BE49-F238E27FC236}">
                <a16:creationId xmlns:a16="http://schemas.microsoft.com/office/drawing/2014/main" id="{A87D2B39-9B6F-443B-A0CA-FD18FCEE8FE5}"/>
              </a:ext>
            </a:extLst>
          </p:cNvPr>
          <p:cNvCxnSpPr>
            <a:cxnSpLocks/>
          </p:cNvCxnSpPr>
          <p:nvPr/>
        </p:nvCxnSpPr>
        <p:spPr>
          <a:xfrm flipV="1">
            <a:off x="4584052" y="5980362"/>
            <a:ext cx="123860" cy="122328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326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91691D1-A72B-4507-9B1B-7E08A15D92DF}"/>
              </a:ext>
            </a:extLst>
          </p:cNvPr>
          <p:cNvSpPr txBox="1"/>
          <p:nvPr/>
        </p:nvSpPr>
        <p:spPr>
          <a:xfrm>
            <a:off x="385965" y="402956"/>
            <a:ext cx="7005232" cy="960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600" dirty="0">
                <a:latin typeface="Comic Sans MS" panose="030F0702030302020204" pitchFamily="66" charset="0"/>
              </a:rPr>
              <a:t>Durante la mañana de trabajo al comenzar con la implementación de actividades, el desarrollo de la situación de aprendizaje fue de buena manera debido a que hubo participación activa por parte de los alumnos que se conectaron por la llamada. </a:t>
            </a:r>
          </a:p>
          <a:p>
            <a:pPr algn="just">
              <a:lnSpc>
                <a:spcPct val="150000"/>
              </a:lnSpc>
            </a:pPr>
            <a:r>
              <a:rPr lang="es-MX" sz="1600" dirty="0">
                <a:latin typeface="Comic Sans MS" panose="030F0702030302020204" pitchFamily="66" charset="0"/>
                <a:cs typeface="Arial" panose="020B0604020202020204" pitchFamily="34" charset="0"/>
              </a:rPr>
              <a:t>Los aprendizajes esperados abarcados durante la mañana de trabajo, se trabajaron y desarrollaron de muy buena manera. Los alumnos tuvieron interés por las actividades y por el material utilizado para cada actividad, debido a que era llamativo y visual. “Por lo tanto, la motivación y la planificación de las clases deben girar en torno a ello, es decir, buscar que, a través del juego e interacción con los materiales didácticos, el estudiante adquiera las habilidades requeridas en su proceso formativo”. (Manrique y Gallego, 2013). </a:t>
            </a:r>
          </a:p>
          <a:p>
            <a:pPr algn="just">
              <a:lnSpc>
                <a:spcPct val="150000"/>
              </a:lnSpc>
            </a:pPr>
            <a:r>
              <a:rPr lang="es-MX" sz="1600" dirty="0">
                <a:latin typeface="Comic Sans MS" panose="030F0702030302020204" pitchFamily="66" charset="0"/>
                <a:cs typeface="Arial" panose="020B0604020202020204" pitchFamily="34" charset="0"/>
              </a:rPr>
              <a:t>El nivel de complejidad fue el adecuado para el nivel de aprendizaje de los alumnos, puesto que implicaba un reto el cual era posible de resolver de acuerdo a sus esquemas mentales. Además mediante el desarrollo de la actividad, se englobaron más actividades, tales como el reconocimiento de letras y la lectura de palabras. </a:t>
            </a:r>
          </a:p>
          <a:p>
            <a:pPr algn="just">
              <a:lnSpc>
                <a:spcPct val="150000"/>
              </a:lnSpc>
            </a:pPr>
            <a:r>
              <a:rPr lang="es-MX" sz="1600" dirty="0">
                <a:latin typeface="Comic Sans MS" panose="030F0702030302020204" pitchFamily="66" charset="0"/>
                <a:cs typeface="Arial" panose="020B0604020202020204" pitchFamily="34" charset="0"/>
              </a:rPr>
              <a:t>La mayoría de los alumnos estuvieron implicados en las actividades, el tiempo para cada actividad se tomó como se estipuló en el plan de trabajo. Los pequeños participaban como se esperaba, y mantenían constante interés por las actividades. La intervención docente fue buena, debido a que se daba respuesta a las necesidades o dudas que los alumnos presentaban. En general la actividad fue de gran interés e impacto para el grupo. De igual manera realizar una actividad en casa de manera sincrónica genero un aprendizaje significativo en ellos. </a:t>
            </a:r>
          </a:p>
          <a:p>
            <a:pPr algn="just"/>
            <a:endParaRPr lang="es-MX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781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A74D494-408A-4E9A-8CBA-796030CBE8BE}"/>
              </a:ext>
            </a:extLst>
          </p:cNvPr>
          <p:cNvGrpSpPr/>
          <p:nvPr/>
        </p:nvGrpSpPr>
        <p:grpSpPr>
          <a:xfrm>
            <a:off x="-60113" y="101667"/>
            <a:ext cx="8202188" cy="9807304"/>
            <a:chOff x="-60113" y="101667"/>
            <a:chExt cx="8202188" cy="9807304"/>
          </a:xfrm>
        </p:grpSpPr>
        <p:sp>
          <p:nvSpPr>
            <p:cNvPr id="6" name="Paralelogramo 5">
              <a:extLst>
                <a:ext uri="{FF2B5EF4-FFF2-40B4-BE49-F238E27FC236}">
                  <a16:creationId xmlns:a16="http://schemas.microsoft.com/office/drawing/2014/main" id="{47608943-0181-440C-B161-B8EF626947B5}"/>
                </a:ext>
              </a:extLst>
            </p:cNvPr>
            <p:cNvSpPr/>
            <p:nvPr/>
          </p:nvSpPr>
          <p:spPr>
            <a:xfrm>
              <a:off x="41638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Paralelogramo 7">
              <a:extLst>
                <a:ext uri="{FF2B5EF4-FFF2-40B4-BE49-F238E27FC236}">
                  <a16:creationId xmlns:a16="http://schemas.microsoft.com/office/drawing/2014/main" id="{B33DFCE6-CAD3-4C51-BEC3-B49DE3E10F98}"/>
                </a:ext>
              </a:extLst>
            </p:cNvPr>
            <p:cNvSpPr/>
            <p:nvPr/>
          </p:nvSpPr>
          <p:spPr>
            <a:xfrm>
              <a:off x="115806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id="{E9499F6D-0B37-4682-9B96-B4D34C2EF618}"/>
                </a:ext>
              </a:extLst>
            </p:cNvPr>
            <p:cNvSpPr/>
            <p:nvPr/>
          </p:nvSpPr>
          <p:spPr>
            <a:xfrm>
              <a:off x="189974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B9B108D8-2D8D-467D-B61E-DE552F2B74A5}"/>
                </a:ext>
              </a:extLst>
            </p:cNvPr>
            <p:cNvGrpSpPr/>
            <p:nvPr/>
          </p:nvGrpSpPr>
          <p:grpSpPr>
            <a:xfrm>
              <a:off x="355425" y="669897"/>
              <a:ext cx="406400" cy="523220"/>
              <a:chOff x="325120" y="927110"/>
              <a:chExt cx="406400" cy="523220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880D7D52-E52E-46A6-9AD5-0FE86D8981B4}"/>
                  </a:ext>
                </a:extLst>
              </p:cNvPr>
              <p:cNvSpPr/>
              <p:nvPr/>
            </p:nvSpPr>
            <p:spPr>
              <a:xfrm>
                <a:off x="325120" y="975360"/>
                <a:ext cx="406400" cy="426720"/>
              </a:xfrm>
              <a:prstGeom prst="ellipse">
                <a:avLst/>
              </a:prstGeom>
              <a:noFill/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E00C428-416A-4D97-97D6-9A76941C2425}"/>
                  </a:ext>
                </a:extLst>
              </p:cNvPr>
              <p:cNvSpPr txBox="1"/>
              <p:nvPr/>
            </p:nvSpPr>
            <p:spPr>
              <a:xfrm>
                <a:off x="349684" y="927110"/>
                <a:ext cx="3818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2800" dirty="0">
                    <a:latin typeface="Comic Sans MS" panose="030F0702030302020204" pitchFamily="66" charset="0"/>
                  </a:rPr>
                  <a:t>L</a:t>
                </a:r>
              </a:p>
            </p:txBody>
          </p:sp>
        </p:grp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1082DC44-6046-4DB4-9D18-B9DE01490DD4}"/>
                </a:ext>
              </a:extLst>
            </p:cNvPr>
            <p:cNvSpPr/>
            <p:nvPr/>
          </p:nvSpPr>
          <p:spPr>
            <a:xfrm>
              <a:off x="911740" y="699102"/>
              <a:ext cx="406400" cy="42672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BE575634-FC98-441D-ACDC-E1C8A1435C25}"/>
                </a:ext>
              </a:extLst>
            </p:cNvPr>
            <p:cNvSpPr txBox="1"/>
            <p:nvPr/>
          </p:nvSpPr>
          <p:spPr>
            <a:xfrm>
              <a:off x="859216" y="664837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AB18F75A-0196-4C2E-8DAD-CD0713D15D0C}"/>
                </a:ext>
              </a:extLst>
            </p:cNvPr>
            <p:cNvSpPr/>
            <p:nvPr/>
          </p:nvSpPr>
          <p:spPr>
            <a:xfrm>
              <a:off x="1399789" y="699102"/>
              <a:ext cx="406400" cy="426720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01D9B938-D65D-4623-994E-C181087BDD6E}"/>
                </a:ext>
              </a:extLst>
            </p:cNvPr>
            <p:cNvSpPr txBox="1"/>
            <p:nvPr/>
          </p:nvSpPr>
          <p:spPr>
            <a:xfrm>
              <a:off x="1353233" y="650852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85E30B17-2BF6-437C-83C0-21DA04B245F6}"/>
                </a:ext>
              </a:extLst>
            </p:cNvPr>
            <p:cNvSpPr/>
            <p:nvPr/>
          </p:nvSpPr>
          <p:spPr>
            <a:xfrm>
              <a:off x="1910707" y="682587"/>
              <a:ext cx="406400" cy="426720"/>
            </a:xfrm>
            <a:prstGeom prst="ellipse">
              <a:avLst/>
            </a:prstGeom>
            <a:no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 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D10FE9A1-28D5-4310-BD57-3A5884781B43}"/>
                </a:ext>
              </a:extLst>
            </p:cNvPr>
            <p:cNvSpPr txBox="1"/>
            <p:nvPr/>
          </p:nvSpPr>
          <p:spPr>
            <a:xfrm>
              <a:off x="1921391" y="682587"/>
              <a:ext cx="310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J</a:t>
              </a: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8A385A63-D308-45E3-A890-7B5BB1C03A3A}"/>
                </a:ext>
              </a:extLst>
            </p:cNvPr>
            <p:cNvSpPr/>
            <p:nvPr/>
          </p:nvSpPr>
          <p:spPr>
            <a:xfrm>
              <a:off x="2415408" y="714322"/>
              <a:ext cx="406400" cy="426720"/>
            </a:xfrm>
            <a:prstGeom prst="ellipse">
              <a:avLst/>
            </a:prstGeom>
            <a:noFill/>
            <a:ln>
              <a:solidFill>
                <a:srgbClr val="99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675EA713-7166-4AA9-B421-958EB661CA25}"/>
                </a:ext>
              </a:extLst>
            </p:cNvPr>
            <p:cNvSpPr txBox="1"/>
            <p:nvPr/>
          </p:nvSpPr>
          <p:spPr>
            <a:xfrm>
              <a:off x="2395441" y="714322"/>
              <a:ext cx="4187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V</a:t>
              </a:r>
            </a:p>
          </p:txBody>
        </p: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609E6B96-557A-4D3C-965B-8035DA291787}"/>
                </a:ext>
              </a:extLst>
            </p:cNvPr>
            <p:cNvGrpSpPr/>
            <p:nvPr/>
          </p:nvGrpSpPr>
          <p:grpSpPr>
            <a:xfrm>
              <a:off x="3129395" y="101667"/>
              <a:ext cx="3534242" cy="1126339"/>
              <a:chOff x="3024181" y="135293"/>
              <a:chExt cx="3534242" cy="1126339"/>
            </a:xfrm>
          </p:grpSpPr>
          <p:pic>
            <p:nvPicPr>
              <p:cNvPr id="5" name="Imagen 4" descr="Imagen que contiene cuarto, reloj&#10;&#10;Descripción generada automáticamente">
                <a:extLst>
                  <a:ext uri="{FF2B5EF4-FFF2-40B4-BE49-F238E27FC236}">
                    <a16:creationId xmlns:a16="http://schemas.microsoft.com/office/drawing/2014/main" id="{1F8B6B18-BBBC-4E3C-86D9-F00304A47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4181" y="186307"/>
                <a:ext cx="833120" cy="1020354"/>
              </a:xfrm>
              <a:prstGeom prst="rect">
                <a:avLst/>
              </a:prstGeom>
            </p:spPr>
          </p:pic>
          <p:pic>
            <p:nvPicPr>
              <p:cNvPr id="28" name="Imagen 27" descr="Imagen que contiene camiseta&#10;&#10;Descripción generada automáticamente">
                <a:extLst>
                  <a:ext uri="{FF2B5EF4-FFF2-40B4-BE49-F238E27FC236}">
                    <a16:creationId xmlns:a16="http://schemas.microsoft.com/office/drawing/2014/main" id="{E80C588A-7E82-4001-94A5-DE90FC28F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7723" y="135293"/>
                <a:ext cx="586945" cy="1085720"/>
              </a:xfrm>
              <a:prstGeom prst="rect">
                <a:avLst/>
              </a:prstGeom>
            </p:spPr>
          </p:pic>
          <p:pic>
            <p:nvPicPr>
              <p:cNvPr id="30" name="Imagen 29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5450E8D-4A8F-47F5-9A99-0395E3E756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9904" y="149582"/>
                <a:ext cx="586945" cy="1093804"/>
              </a:xfrm>
              <a:prstGeom prst="rect">
                <a:avLst/>
              </a:prstGeom>
            </p:spPr>
          </p:pic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id="{360757C7-0204-411C-BC27-46C0D1504D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5190" y="135293"/>
                <a:ext cx="715353" cy="1122383"/>
              </a:xfrm>
              <a:prstGeom prst="rect">
                <a:avLst/>
              </a:prstGeom>
            </p:spPr>
          </p:pic>
          <p:pic>
            <p:nvPicPr>
              <p:cNvPr id="34" name="Imagen 33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9E61F90-5C76-46E5-9AB4-46A4DAD5F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8931" y="164446"/>
                <a:ext cx="559492" cy="1097186"/>
              </a:xfrm>
              <a:prstGeom prst="rect">
                <a:avLst/>
              </a:prstGeom>
            </p:spPr>
          </p:pic>
        </p:grp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C0070B9A-B372-4799-9461-A579B3A946DE}"/>
                </a:ext>
              </a:extLst>
            </p:cNvPr>
            <p:cNvSpPr txBox="1"/>
            <p:nvPr/>
          </p:nvSpPr>
          <p:spPr>
            <a:xfrm>
              <a:off x="249238" y="1339962"/>
              <a:ext cx="7777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/>
                <a:t>Situación de Aprendizaje</a:t>
              </a:r>
              <a:r>
                <a:rPr lang="es-MX" dirty="0"/>
                <a:t>: “Aprendiendo nuevas cosas” </a:t>
              </a: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1A3DE5BB-AF26-4C12-B49E-ABDE42CACE67}"/>
                </a:ext>
              </a:extLst>
            </p:cNvPr>
            <p:cNvSpPr/>
            <p:nvPr/>
          </p:nvSpPr>
          <p:spPr>
            <a:xfrm>
              <a:off x="21138" y="1905531"/>
              <a:ext cx="7777162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EBB85D41-574F-42BC-9018-63249043977A}"/>
                </a:ext>
              </a:extLst>
            </p:cNvPr>
            <p:cNvSpPr txBox="1"/>
            <p:nvPr/>
          </p:nvSpPr>
          <p:spPr>
            <a:xfrm>
              <a:off x="-60113" y="1913838"/>
              <a:ext cx="77771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Campos de formación y/o áreas de desarrollo personal y social a favorecer </a:t>
              </a:r>
            </a:p>
          </p:txBody>
        </p:sp>
        <p:grpSp>
          <p:nvGrpSpPr>
            <p:cNvPr id="72" name="Grupo 71">
              <a:extLst>
                <a:ext uri="{FF2B5EF4-FFF2-40B4-BE49-F238E27FC236}">
                  <a16:creationId xmlns:a16="http://schemas.microsoft.com/office/drawing/2014/main" id="{083CD8EE-5F7D-466F-B780-EFFFBFC05014}"/>
                </a:ext>
              </a:extLst>
            </p:cNvPr>
            <p:cNvGrpSpPr/>
            <p:nvPr/>
          </p:nvGrpSpPr>
          <p:grpSpPr>
            <a:xfrm>
              <a:off x="240392" y="2345731"/>
              <a:ext cx="7381107" cy="626460"/>
              <a:chOff x="-75901" y="2156819"/>
              <a:chExt cx="7381107" cy="626460"/>
            </a:xfrm>
          </p:grpSpPr>
          <p:grpSp>
            <p:nvGrpSpPr>
              <p:cNvPr id="44" name="Grupo 43">
                <a:extLst>
                  <a:ext uri="{FF2B5EF4-FFF2-40B4-BE49-F238E27FC236}">
                    <a16:creationId xmlns:a16="http://schemas.microsoft.com/office/drawing/2014/main" id="{12E0C998-9197-4DCB-81D4-DAD8211FDB84}"/>
                  </a:ext>
                </a:extLst>
              </p:cNvPr>
              <p:cNvGrpSpPr/>
              <p:nvPr/>
            </p:nvGrpSpPr>
            <p:grpSpPr>
              <a:xfrm>
                <a:off x="-75901" y="2156821"/>
                <a:ext cx="1443895" cy="562832"/>
                <a:chOff x="-169219" y="2121401"/>
                <a:chExt cx="1892685" cy="621799"/>
              </a:xfrm>
            </p:grpSpPr>
            <p:sp>
              <p:nvSpPr>
                <p:cNvPr id="42" name="Rectángulo 41">
                  <a:extLst>
                    <a:ext uri="{FF2B5EF4-FFF2-40B4-BE49-F238E27FC236}">
                      <a16:creationId xmlns:a16="http://schemas.microsoft.com/office/drawing/2014/main" id="{C56CE162-DF76-48EA-B669-0B397B284F1D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43" name="CuadroTexto 42">
                  <a:extLst>
                    <a:ext uri="{FF2B5EF4-FFF2-40B4-BE49-F238E27FC236}">
                      <a16:creationId xmlns:a16="http://schemas.microsoft.com/office/drawing/2014/main" id="{4D7A53C4-2AD3-46FF-A6B4-42DB355C7AEA}"/>
                    </a:ext>
                  </a:extLst>
                </p:cNvPr>
                <p:cNvSpPr txBox="1"/>
                <p:nvPr/>
              </p:nvSpPr>
              <p:spPr>
                <a:xfrm>
                  <a:off x="-169219" y="2139829"/>
                  <a:ext cx="189268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Lenguaje y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comunicación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57" name="Grupo 56">
                <a:extLst>
                  <a:ext uri="{FF2B5EF4-FFF2-40B4-BE49-F238E27FC236}">
                    <a16:creationId xmlns:a16="http://schemas.microsoft.com/office/drawing/2014/main" id="{1E968DB6-DCB7-4FE7-A0A4-1B7F8505EC91}"/>
                  </a:ext>
                </a:extLst>
              </p:cNvPr>
              <p:cNvGrpSpPr/>
              <p:nvPr/>
            </p:nvGrpSpPr>
            <p:grpSpPr>
              <a:xfrm>
                <a:off x="1121597" y="2156821"/>
                <a:ext cx="1443895" cy="562832"/>
                <a:chOff x="-171552" y="2121401"/>
                <a:chExt cx="1892685" cy="621799"/>
              </a:xfrm>
            </p:grpSpPr>
            <p:sp>
              <p:nvSpPr>
                <p:cNvPr id="58" name="Rectángulo 57">
                  <a:extLst>
                    <a:ext uri="{FF2B5EF4-FFF2-40B4-BE49-F238E27FC236}">
                      <a16:creationId xmlns:a16="http://schemas.microsoft.com/office/drawing/2014/main" id="{056A7F68-4482-4BD8-A9D9-2C976EF8C389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59" name="CuadroTexto 58">
                  <a:extLst>
                    <a:ext uri="{FF2B5EF4-FFF2-40B4-BE49-F238E27FC236}">
                      <a16:creationId xmlns:a16="http://schemas.microsoft.com/office/drawing/2014/main" id="{0E5E6861-0F13-4038-B433-32662CD9813E}"/>
                    </a:ext>
                  </a:extLst>
                </p:cNvPr>
                <p:cNvSpPr txBox="1"/>
                <p:nvPr/>
              </p:nvSpPr>
              <p:spPr>
                <a:xfrm>
                  <a:off x="-171552" y="2139829"/>
                  <a:ext cx="1892685" cy="5780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Pensamiento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matemático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0" name="Grupo 59">
                <a:extLst>
                  <a:ext uri="{FF2B5EF4-FFF2-40B4-BE49-F238E27FC236}">
                    <a16:creationId xmlns:a16="http://schemas.microsoft.com/office/drawing/2014/main" id="{DE412BE8-0BFB-42DA-A279-3E2C07EC4A7C}"/>
                  </a:ext>
                </a:extLst>
              </p:cNvPr>
              <p:cNvGrpSpPr/>
              <p:nvPr/>
            </p:nvGrpSpPr>
            <p:grpSpPr>
              <a:xfrm>
                <a:off x="2280098" y="2156826"/>
                <a:ext cx="1443895" cy="626453"/>
                <a:chOff x="-204663" y="2121401"/>
                <a:chExt cx="1892685" cy="692084"/>
              </a:xfrm>
            </p:grpSpPr>
            <p:sp>
              <p:nvSpPr>
                <p:cNvPr id="61" name="Rectángulo 60">
                  <a:extLst>
                    <a:ext uri="{FF2B5EF4-FFF2-40B4-BE49-F238E27FC236}">
                      <a16:creationId xmlns:a16="http://schemas.microsoft.com/office/drawing/2014/main" id="{E36C0324-4B51-4ECA-9891-55F658027BAB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2" name="CuadroTexto 61">
                  <a:extLst>
                    <a:ext uri="{FF2B5EF4-FFF2-40B4-BE49-F238E27FC236}">
                      <a16:creationId xmlns:a16="http://schemas.microsoft.com/office/drawing/2014/main" id="{8583341A-D28C-4BAF-AADF-7019A81EC3A9}"/>
                    </a:ext>
                  </a:extLst>
                </p:cNvPr>
                <p:cNvSpPr txBox="1"/>
                <p:nvPr/>
              </p:nvSpPr>
              <p:spPr>
                <a:xfrm>
                  <a:off x="-204663" y="2150444"/>
                  <a:ext cx="1892685" cy="6630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Exploración del mundo natural y social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3" name="Grupo 62">
                <a:extLst>
                  <a:ext uri="{FF2B5EF4-FFF2-40B4-BE49-F238E27FC236}">
                    <a16:creationId xmlns:a16="http://schemas.microsoft.com/office/drawing/2014/main" id="{E8EB032D-ACCC-40F9-AC96-D4AD28491475}"/>
                  </a:ext>
                </a:extLst>
              </p:cNvPr>
              <p:cNvGrpSpPr/>
              <p:nvPr/>
            </p:nvGrpSpPr>
            <p:grpSpPr>
              <a:xfrm>
                <a:off x="3367730" y="2156821"/>
                <a:ext cx="1443895" cy="562832"/>
                <a:chOff x="-359582" y="2121401"/>
                <a:chExt cx="1892685" cy="621799"/>
              </a:xfrm>
            </p:grpSpPr>
            <p:sp>
              <p:nvSpPr>
                <p:cNvPr id="64" name="Rectángulo 63">
                  <a:extLst>
                    <a:ext uri="{FF2B5EF4-FFF2-40B4-BE49-F238E27FC236}">
                      <a16:creationId xmlns:a16="http://schemas.microsoft.com/office/drawing/2014/main" id="{D258DB9C-57AA-4856-BAE0-1F787B576215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5" name="CuadroTexto 64">
                  <a:extLst>
                    <a:ext uri="{FF2B5EF4-FFF2-40B4-BE49-F238E27FC236}">
                      <a16:creationId xmlns:a16="http://schemas.microsoft.com/office/drawing/2014/main" id="{80935E19-64EA-4D41-9A3C-8E6C14C1C24B}"/>
                    </a:ext>
                  </a:extLst>
                </p:cNvPr>
                <p:cNvSpPr txBox="1"/>
                <p:nvPr/>
              </p:nvSpPr>
              <p:spPr>
                <a:xfrm>
                  <a:off x="-359582" y="2259260"/>
                  <a:ext cx="1892685" cy="3400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Artes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6" name="Grupo 65">
                <a:extLst>
                  <a:ext uri="{FF2B5EF4-FFF2-40B4-BE49-F238E27FC236}">
                    <a16:creationId xmlns:a16="http://schemas.microsoft.com/office/drawing/2014/main" id="{BFD2444E-F5BD-4D9A-B193-C16DC1378FBA}"/>
                  </a:ext>
                </a:extLst>
              </p:cNvPr>
              <p:cNvGrpSpPr/>
              <p:nvPr/>
            </p:nvGrpSpPr>
            <p:grpSpPr>
              <a:xfrm>
                <a:off x="4676184" y="2156819"/>
                <a:ext cx="1443895" cy="562832"/>
                <a:chOff x="-177539" y="2121399"/>
                <a:chExt cx="1892685" cy="621799"/>
              </a:xfrm>
            </p:grpSpPr>
            <p:sp>
              <p:nvSpPr>
                <p:cNvPr id="67" name="Rectángulo 66">
                  <a:extLst>
                    <a:ext uri="{FF2B5EF4-FFF2-40B4-BE49-F238E27FC236}">
                      <a16:creationId xmlns:a16="http://schemas.microsoft.com/office/drawing/2014/main" id="{7124B3F4-60CA-476B-BC85-C9A19C47FFA8}"/>
                    </a:ext>
                  </a:extLst>
                </p:cNvPr>
                <p:cNvSpPr/>
                <p:nvPr/>
              </p:nvSpPr>
              <p:spPr>
                <a:xfrm>
                  <a:off x="49096" y="2121399"/>
                  <a:ext cx="1483359" cy="621799"/>
                </a:xfrm>
                <a:prstGeom prst="rect">
                  <a:avLst/>
                </a:prstGeom>
                <a:solidFill>
                  <a:srgbClr val="79D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8" name="CuadroTexto 67">
                  <a:extLst>
                    <a:ext uri="{FF2B5EF4-FFF2-40B4-BE49-F238E27FC236}">
                      <a16:creationId xmlns:a16="http://schemas.microsoft.com/office/drawing/2014/main" id="{A9F5438C-023C-4607-A434-6E5095D48236}"/>
                    </a:ext>
                  </a:extLst>
                </p:cNvPr>
                <p:cNvSpPr txBox="1"/>
                <p:nvPr/>
              </p:nvSpPr>
              <p:spPr>
                <a:xfrm>
                  <a:off x="-177539" y="2150449"/>
                  <a:ext cx="1892685" cy="578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Física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9" name="Grupo 68">
                <a:extLst>
                  <a:ext uri="{FF2B5EF4-FFF2-40B4-BE49-F238E27FC236}">
                    <a16:creationId xmlns:a16="http://schemas.microsoft.com/office/drawing/2014/main" id="{17AF4C5C-C2C8-4DED-BAD5-5F76BDE17A81}"/>
                  </a:ext>
                </a:extLst>
              </p:cNvPr>
              <p:cNvGrpSpPr/>
              <p:nvPr/>
            </p:nvGrpSpPr>
            <p:grpSpPr>
              <a:xfrm>
                <a:off x="5861311" y="2164898"/>
                <a:ext cx="1443895" cy="562832"/>
                <a:chOff x="-204658" y="2121401"/>
                <a:chExt cx="1892685" cy="621799"/>
              </a:xfrm>
            </p:grpSpPr>
            <p:sp>
              <p:nvSpPr>
                <p:cNvPr id="70" name="Rectángulo 69">
                  <a:extLst>
                    <a:ext uri="{FF2B5EF4-FFF2-40B4-BE49-F238E27FC236}">
                      <a16:creationId xmlns:a16="http://schemas.microsoft.com/office/drawing/2014/main" id="{5D5778F5-4584-429E-A2A1-9F50E2EFC902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71" name="CuadroTexto 70">
                  <a:extLst>
                    <a:ext uri="{FF2B5EF4-FFF2-40B4-BE49-F238E27FC236}">
                      <a16:creationId xmlns:a16="http://schemas.microsoft.com/office/drawing/2014/main" id="{2A0E006F-6BFA-4E67-AD34-573EC50C0460}"/>
                    </a:ext>
                  </a:extLst>
                </p:cNvPr>
                <p:cNvSpPr txBox="1"/>
                <p:nvPr/>
              </p:nvSpPr>
              <p:spPr>
                <a:xfrm>
                  <a:off x="-204658" y="2154500"/>
                  <a:ext cx="1892685" cy="4760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Socioemocional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170" name="Grupo 169">
              <a:extLst>
                <a:ext uri="{FF2B5EF4-FFF2-40B4-BE49-F238E27FC236}">
                  <a16:creationId xmlns:a16="http://schemas.microsoft.com/office/drawing/2014/main" id="{5B59E4B5-6825-43CA-9212-E5117CC64809}"/>
                </a:ext>
              </a:extLst>
            </p:cNvPr>
            <p:cNvGrpSpPr/>
            <p:nvPr/>
          </p:nvGrpSpPr>
          <p:grpSpPr>
            <a:xfrm>
              <a:off x="166339" y="3077681"/>
              <a:ext cx="7777163" cy="454209"/>
              <a:chOff x="27396" y="2784923"/>
              <a:chExt cx="7777163" cy="454209"/>
            </a:xfrm>
          </p:grpSpPr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7B12804B-9A35-41DE-B9A4-27DE69161C79}"/>
                  </a:ext>
                </a:extLst>
              </p:cNvPr>
              <p:cNvSpPr txBox="1"/>
              <p:nvPr/>
            </p:nvSpPr>
            <p:spPr>
              <a:xfrm>
                <a:off x="27396" y="2826030"/>
                <a:ext cx="77771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600" dirty="0">
                    <a:latin typeface="Comic Sans MS" panose="030F0702030302020204" pitchFamily="66" charset="0"/>
                  </a:rPr>
                  <a:t>La jornada de trabajo fue</a:t>
                </a:r>
                <a:r>
                  <a:rPr lang="es-MX" dirty="0"/>
                  <a:t>:</a:t>
                </a:r>
              </a:p>
            </p:txBody>
          </p:sp>
          <p:sp>
            <p:nvSpPr>
              <p:cNvPr id="76" name="Paralelogramo 75">
                <a:extLst>
                  <a:ext uri="{FF2B5EF4-FFF2-40B4-BE49-F238E27FC236}">
                    <a16:creationId xmlns:a16="http://schemas.microsoft.com/office/drawing/2014/main" id="{60A599B8-BE07-4BBA-A281-EF28C0090E28}"/>
                  </a:ext>
                </a:extLst>
              </p:cNvPr>
              <p:cNvSpPr/>
              <p:nvPr/>
            </p:nvSpPr>
            <p:spPr>
              <a:xfrm>
                <a:off x="2727259" y="2784923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8" name="Paralelogramo 77">
                <a:extLst>
                  <a:ext uri="{FF2B5EF4-FFF2-40B4-BE49-F238E27FC236}">
                    <a16:creationId xmlns:a16="http://schemas.microsoft.com/office/drawing/2014/main" id="{91849B54-4BCF-4048-99A2-AC8047873550}"/>
                  </a:ext>
                </a:extLst>
              </p:cNvPr>
              <p:cNvSpPr/>
              <p:nvPr/>
            </p:nvSpPr>
            <p:spPr>
              <a:xfrm>
                <a:off x="3783995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0" name="Paralelogramo 79">
                <a:extLst>
                  <a:ext uri="{FF2B5EF4-FFF2-40B4-BE49-F238E27FC236}">
                    <a16:creationId xmlns:a16="http://schemas.microsoft.com/office/drawing/2014/main" id="{B064F40E-1706-4DE7-BFB7-44057684112C}"/>
                  </a:ext>
                </a:extLst>
              </p:cNvPr>
              <p:cNvSpPr/>
              <p:nvPr/>
            </p:nvSpPr>
            <p:spPr>
              <a:xfrm>
                <a:off x="4936360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2" name="Paralelogramo 81">
                <a:extLst>
                  <a:ext uri="{FF2B5EF4-FFF2-40B4-BE49-F238E27FC236}">
                    <a16:creationId xmlns:a16="http://schemas.microsoft.com/office/drawing/2014/main" id="{9A495760-0A05-4BBF-A6A0-798DA9FF3403}"/>
                  </a:ext>
                </a:extLst>
              </p:cNvPr>
              <p:cNvSpPr/>
              <p:nvPr/>
            </p:nvSpPr>
            <p:spPr>
              <a:xfrm>
                <a:off x="6135240" y="2812412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3" name="CuadroTexto 82">
                <a:extLst>
                  <a:ext uri="{FF2B5EF4-FFF2-40B4-BE49-F238E27FC236}">
                    <a16:creationId xmlns:a16="http://schemas.microsoft.com/office/drawing/2014/main" id="{967DD3A9-200C-4C55-8BC5-CCE26BA059E2}"/>
                  </a:ext>
                </a:extLst>
              </p:cNvPr>
              <p:cNvSpPr txBox="1"/>
              <p:nvPr/>
            </p:nvSpPr>
            <p:spPr>
              <a:xfrm>
                <a:off x="2788271" y="2881579"/>
                <a:ext cx="9145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Exitosa</a:t>
                </a:r>
              </a:p>
            </p:txBody>
          </p:sp>
          <p:sp>
            <p:nvSpPr>
              <p:cNvPr id="85" name="CuadroTexto 84">
                <a:extLst>
                  <a:ext uri="{FF2B5EF4-FFF2-40B4-BE49-F238E27FC236}">
                    <a16:creationId xmlns:a16="http://schemas.microsoft.com/office/drawing/2014/main" id="{F09B523F-8A7C-480D-8661-5FA4C6F2E91D}"/>
                  </a:ext>
                </a:extLst>
              </p:cNvPr>
              <p:cNvSpPr txBox="1"/>
              <p:nvPr/>
            </p:nvSpPr>
            <p:spPr>
              <a:xfrm>
                <a:off x="3902327" y="2884214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Buena</a:t>
                </a:r>
              </a:p>
            </p:txBody>
          </p:sp>
          <p:sp>
            <p:nvSpPr>
              <p:cNvPr id="87" name="CuadroTexto 86">
                <a:extLst>
                  <a:ext uri="{FF2B5EF4-FFF2-40B4-BE49-F238E27FC236}">
                    <a16:creationId xmlns:a16="http://schemas.microsoft.com/office/drawing/2014/main" id="{738EC69C-9FF1-417C-B72A-2D7D20847ECA}"/>
                  </a:ext>
                </a:extLst>
              </p:cNvPr>
              <p:cNvSpPr txBox="1"/>
              <p:nvPr/>
            </p:nvSpPr>
            <p:spPr>
              <a:xfrm>
                <a:off x="4984176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Regular</a:t>
                </a:r>
                <a:endParaRPr lang="es-MX" sz="1100" dirty="0"/>
              </a:p>
            </p:txBody>
          </p:sp>
          <p:sp>
            <p:nvSpPr>
              <p:cNvPr id="89" name="CuadroTexto 88">
                <a:extLst>
                  <a:ext uri="{FF2B5EF4-FFF2-40B4-BE49-F238E27FC236}">
                    <a16:creationId xmlns:a16="http://schemas.microsoft.com/office/drawing/2014/main" id="{1D108D3C-EB07-407F-9F55-E69D4D110D55}"/>
                  </a:ext>
                </a:extLst>
              </p:cNvPr>
              <p:cNvSpPr txBox="1"/>
              <p:nvPr/>
            </p:nvSpPr>
            <p:spPr>
              <a:xfrm>
                <a:off x="6341522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Mala</a:t>
                </a:r>
                <a:endParaRPr lang="es-MX" sz="1400" dirty="0"/>
              </a:p>
            </p:txBody>
          </p:sp>
        </p:grpSp>
        <p:grpSp>
          <p:nvGrpSpPr>
            <p:cNvPr id="169" name="Grupo 168">
              <a:extLst>
                <a:ext uri="{FF2B5EF4-FFF2-40B4-BE49-F238E27FC236}">
                  <a16:creationId xmlns:a16="http://schemas.microsoft.com/office/drawing/2014/main" id="{F98882BD-1128-4333-AD3C-C99E090A88D9}"/>
                </a:ext>
              </a:extLst>
            </p:cNvPr>
            <p:cNvGrpSpPr/>
            <p:nvPr/>
          </p:nvGrpSpPr>
          <p:grpSpPr>
            <a:xfrm>
              <a:off x="-60113" y="3701185"/>
              <a:ext cx="7866108" cy="1837511"/>
              <a:chOff x="-104586" y="3258293"/>
              <a:chExt cx="7866108" cy="1837511"/>
            </a:xfrm>
          </p:grpSpPr>
          <p:grpSp>
            <p:nvGrpSpPr>
              <p:cNvPr id="90" name="Grupo 89">
                <a:extLst>
                  <a:ext uri="{FF2B5EF4-FFF2-40B4-BE49-F238E27FC236}">
                    <a16:creationId xmlns:a16="http://schemas.microsoft.com/office/drawing/2014/main" id="{F98E8578-A55C-4D5A-B67B-F07061ED95EB}"/>
                  </a:ext>
                </a:extLst>
              </p:cNvPr>
              <p:cNvGrpSpPr/>
              <p:nvPr/>
            </p:nvGrpSpPr>
            <p:grpSpPr>
              <a:xfrm>
                <a:off x="-104586" y="3258293"/>
                <a:ext cx="7866108" cy="369332"/>
                <a:chOff x="-88946" y="1730772"/>
                <a:chExt cx="7866108" cy="369332"/>
              </a:xfrm>
            </p:grpSpPr>
            <p:sp>
              <p:nvSpPr>
                <p:cNvPr id="92" name="Rectángulo 91">
                  <a:extLst>
                    <a:ext uri="{FF2B5EF4-FFF2-40B4-BE49-F238E27FC236}">
                      <a16:creationId xmlns:a16="http://schemas.microsoft.com/office/drawing/2014/main" id="{5D321D22-2312-4122-957D-75CC9CBC1D04}"/>
                    </a:ext>
                  </a:extLst>
                </p:cNvPr>
                <p:cNvSpPr/>
                <p:nvPr/>
              </p:nvSpPr>
              <p:spPr>
                <a:xfrm>
                  <a:off x="0" y="1730772"/>
                  <a:ext cx="7777162" cy="369332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93" name="CuadroTexto 92">
                  <a:extLst>
                    <a:ext uri="{FF2B5EF4-FFF2-40B4-BE49-F238E27FC236}">
                      <a16:creationId xmlns:a16="http://schemas.microsoft.com/office/drawing/2014/main" id="{CB4390D6-35FA-450B-A1D5-337BF7ED9267}"/>
                    </a:ext>
                  </a:extLst>
                </p:cNvPr>
                <p:cNvSpPr txBox="1"/>
                <p:nvPr/>
              </p:nvSpPr>
              <p:spPr>
                <a:xfrm>
                  <a:off x="-88946" y="1737642"/>
                  <a:ext cx="777716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Aspectos de la planeación didáctica </a:t>
                  </a:r>
                </a:p>
              </p:txBody>
            </p:sp>
          </p:grpSp>
          <p:sp>
            <p:nvSpPr>
              <p:cNvPr id="99" name="CuadroTexto 98">
                <a:extLst>
                  <a:ext uri="{FF2B5EF4-FFF2-40B4-BE49-F238E27FC236}">
                    <a16:creationId xmlns:a16="http://schemas.microsoft.com/office/drawing/2014/main" id="{2C45F712-0E0F-4056-B8C7-58165A752422}"/>
                  </a:ext>
                </a:extLst>
              </p:cNvPr>
              <p:cNvSpPr txBox="1"/>
              <p:nvPr/>
            </p:nvSpPr>
            <p:spPr>
              <a:xfrm>
                <a:off x="-44436" y="3618476"/>
                <a:ext cx="777716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Logro de los aprendizajes esperados 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Materiales educativos adecuados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Nivel de complejidad adecuado 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Organización adecuada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Tiempo planeado correctamente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Actividades planeadas conforme a lo planeado </a:t>
                </a:r>
              </a:p>
              <a:p>
                <a:endParaRPr lang="es-MX" sz="1400" dirty="0"/>
              </a:p>
            </p:txBody>
          </p:sp>
          <p:sp>
            <p:nvSpPr>
              <p:cNvPr id="101" name="Elipse 100">
                <a:extLst>
                  <a:ext uri="{FF2B5EF4-FFF2-40B4-BE49-F238E27FC236}">
                    <a16:creationId xmlns:a16="http://schemas.microsoft.com/office/drawing/2014/main" id="{4A5C0622-884D-49F4-B550-4041500CA3C7}"/>
                  </a:ext>
                </a:extLst>
              </p:cNvPr>
              <p:cNvSpPr/>
              <p:nvPr/>
            </p:nvSpPr>
            <p:spPr>
              <a:xfrm>
                <a:off x="124089" y="367427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6" name="Elipse 105">
                <a:extLst>
                  <a:ext uri="{FF2B5EF4-FFF2-40B4-BE49-F238E27FC236}">
                    <a16:creationId xmlns:a16="http://schemas.microsoft.com/office/drawing/2014/main" id="{1506E085-6A92-4E7F-8A05-A323A3E5E11A}"/>
                  </a:ext>
                </a:extLst>
              </p:cNvPr>
              <p:cNvSpPr/>
              <p:nvPr/>
            </p:nvSpPr>
            <p:spPr>
              <a:xfrm>
                <a:off x="121868" y="390798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8" name="Elipse 107">
                <a:extLst>
                  <a:ext uri="{FF2B5EF4-FFF2-40B4-BE49-F238E27FC236}">
                    <a16:creationId xmlns:a16="http://schemas.microsoft.com/office/drawing/2014/main" id="{1212747E-7242-4965-9DA4-929E41C6D9E7}"/>
                  </a:ext>
                </a:extLst>
              </p:cNvPr>
              <p:cNvSpPr/>
              <p:nvPr/>
            </p:nvSpPr>
            <p:spPr>
              <a:xfrm>
                <a:off x="121867" y="410151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0" name="Elipse 109">
                <a:extLst>
                  <a:ext uri="{FF2B5EF4-FFF2-40B4-BE49-F238E27FC236}">
                    <a16:creationId xmlns:a16="http://schemas.microsoft.com/office/drawing/2014/main" id="{AEEE6733-B8DB-4A76-A1EF-35918716BFAE}"/>
                  </a:ext>
                </a:extLst>
              </p:cNvPr>
              <p:cNvSpPr/>
              <p:nvPr/>
            </p:nvSpPr>
            <p:spPr>
              <a:xfrm>
                <a:off x="121867" y="429504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2" name="Elipse 111">
                <a:extLst>
                  <a:ext uri="{FF2B5EF4-FFF2-40B4-BE49-F238E27FC236}">
                    <a16:creationId xmlns:a16="http://schemas.microsoft.com/office/drawing/2014/main" id="{049B3706-E439-4954-A6A5-40C7B2714B0B}"/>
                  </a:ext>
                </a:extLst>
              </p:cNvPr>
              <p:cNvSpPr/>
              <p:nvPr/>
            </p:nvSpPr>
            <p:spPr>
              <a:xfrm>
                <a:off x="121867" y="446853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4" name="Elipse 113">
                <a:extLst>
                  <a:ext uri="{FF2B5EF4-FFF2-40B4-BE49-F238E27FC236}">
                    <a16:creationId xmlns:a16="http://schemas.microsoft.com/office/drawing/2014/main" id="{6324721C-3F31-47D7-9E44-60A4C321DE28}"/>
                  </a:ext>
                </a:extLst>
              </p:cNvPr>
              <p:cNvSpPr/>
              <p:nvPr/>
            </p:nvSpPr>
            <p:spPr>
              <a:xfrm>
                <a:off x="121866" y="4655227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grpSp>
          <p:nvGrpSpPr>
            <p:cNvPr id="168" name="Grupo 167">
              <a:extLst>
                <a:ext uri="{FF2B5EF4-FFF2-40B4-BE49-F238E27FC236}">
                  <a16:creationId xmlns:a16="http://schemas.microsoft.com/office/drawing/2014/main" id="{BB09A73F-77AD-421C-9A12-1B07E4E28D91}"/>
                </a:ext>
              </a:extLst>
            </p:cNvPr>
            <p:cNvGrpSpPr/>
            <p:nvPr/>
          </p:nvGrpSpPr>
          <p:grpSpPr>
            <a:xfrm>
              <a:off x="0" y="5352851"/>
              <a:ext cx="8142075" cy="1392842"/>
              <a:chOff x="-106905" y="4811173"/>
              <a:chExt cx="8142075" cy="1392842"/>
            </a:xfrm>
          </p:grpSpPr>
          <p:grpSp>
            <p:nvGrpSpPr>
              <p:cNvPr id="116" name="Grupo 115">
                <a:extLst>
                  <a:ext uri="{FF2B5EF4-FFF2-40B4-BE49-F238E27FC236}">
                    <a16:creationId xmlns:a16="http://schemas.microsoft.com/office/drawing/2014/main" id="{86E20A7A-7587-4421-B56B-9A932A9F7109}"/>
                  </a:ext>
                </a:extLst>
              </p:cNvPr>
              <p:cNvGrpSpPr/>
              <p:nvPr/>
            </p:nvGrpSpPr>
            <p:grpSpPr>
              <a:xfrm>
                <a:off x="-106905" y="4811173"/>
                <a:ext cx="8142075" cy="414533"/>
                <a:chOff x="-91265" y="1649223"/>
                <a:chExt cx="8142075" cy="414533"/>
              </a:xfrm>
            </p:grpSpPr>
            <p:sp>
              <p:nvSpPr>
                <p:cNvPr id="117" name="Rectángulo 116">
                  <a:extLst>
                    <a:ext uri="{FF2B5EF4-FFF2-40B4-BE49-F238E27FC236}">
                      <a16:creationId xmlns:a16="http://schemas.microsoft.com/office/drawing/2014/main" id="{811F3B92-D7D1-4EAA-AF61-3E94D18C4AEE}"/>
                    </a:ext>
                  </a:extLst>
                </p:cNvPr>
                <p:cNvSpPr/>
                <p:nvPr/>
              </p:nvSpPr>
              <p:spPr>
                <a:xfrm>
                  <a:off x="-90086" y="1649223"/>
                  <a:ext cx="7777162" cy="369332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18" name="CuadroTexto 117">
                  <a:extLst>
                    <a:ext uri="{FF2B5EF4-FFF2-40B4-BE49-F238E27FC236}">
                      <a16:creationId xmlns:a16="http://schemas.microsoft.com/office/drawing/2014/main" id="{1B9E0E7C-C94D-4D33-90C9-F83AE03AC5F1}"/>
                    </a:ext>
                  </a:extLst>
                </p:cNvPr>
                <p:cNvSpPr txBox="1"/>
                <p:nvPr/>
              </p:nvSpPr>
              <p:spPr>
                <a:xfrm>
                  <a:off x="-91265" y="1725202"/>
                  <a:ext cx="81420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Manifestaciones de los alumnos</a:t>
                  </a:r>
                </a:p>
              </p:txBody>
            </p:sp>
          </p:grpSp>
          <p:sp>
            <p:nvSpPr>
              <p:cNvPr id="122" name="CuadroTexto 121">
                <a:extLst>
                  <a:ext uri="{FF2B5EF4-FFF2-40B4-BE49-F238E27FC236}">
                    <a16:creationId xmlns:a16="http://schemas.microsoft.com/office/drawing/2014/main" id="{7C94A14D-3BCC-49E5-BA89-9E2AEF82C62C}"/>
                  </a:ext>
                </a:extLst>
              </p:cNvPr>
              <p:cNvSpPr txBox="1"/>
              <p:nvPr/>
            </p:nvSpPr>
            <p:spPr>
              <a:xfrm>
                <a:off x="-54750" y="5188352"/>
                <a:ext cx="391205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es-MX" sz="12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Interés en las actividades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Participación de la manera esperada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Adaptación a la organización establecida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Seguridad y cooperación al realizar las actividades</a:t>
                </a:r>
              </a:p>
            </p:txBody>
          </p:sp>
          <p:sp>
            <p:nvSpPr>
              <p:cNvPr id="126" name="CuadroTexto 125">
                <a:extLst>
                  <a:ext uri="{FF2B5EF4-FFF2-40B4-BE49-F238E27FC236}">
                    <a16:creationId xmlns:a16="http://schemas.microsoft.com/office/drawing/2014/main" id="{06161E3F-EC52-4DE5-966F-0CF0E691332C}"/>
                  </a:ext>
                </a:extLst>
              </p:cNvPr>
              <p:cNvSpPr txBox="1"/>
              <p:nvPr/>
            </p:nvSpPr>
            <p:spPr>
              <a:xfrm>
                <a:off x="3645357" y="5221690"/>
                <a:ext cx="36746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Todos   Algunos  Pocos   Ninguno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135" name="Grupo 134">
                <a:extLst>
                  <a:ext uri="{FF2B5EF4-FFF2-40B4-BE49-F238E27FC236}">
                    <a16:creationId xmlns:a16="http://schemas.microsoft.com/office/drawing/2014/main" id="{0B4F29DE-BDD1-4173-913A-6F69F59C290F}"/>
                  </a:ext>
                </a:extLst>
              </p:cNvPr>
              <p:cNvGrpSpPr/>
              <p:nvPr/>
            </p:nvGrpSpPr>
            <p:grpSpPr>
              <a:xfrm>
                <a:off x="4481792" y="5453154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24" name="Elipse 123">
                  <a:extLst>
                    <a:ext uri="{FF2B5EF4-FFF2-40B4-BE49-F238E27FC236}">
                      <a16:creationId xmlns:a16="http://schemas.microsoft.com/office/drawing/2014/main" id="{B36A7C95-12EB-4981-AD16-F8766A33023B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28" name="Elipse 127">
                  <a:extLst>
                    <a:ext uri="{FF2B5EF4-FFF2-40B4-BE49-F238E27FC236}">
                      <a16:creationId xmlns:a16="http://schemas.microsoft.com/office/drawing/2014/main" id="{04898E7A-EFA5-4C5D-AA3E-E61854C86E67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0" name="Elipse 129">
                  <a:extLst>
                    <a:ext uri="{FF2B5EF4-FFF2-40B4-BE49-F238E27FC236}">
                      <a16:creationId xmlns:a16="http://schemas.microsoft.com/office/drawing/2014/main" id="{00F070BD-3F46-4F6C-A422-B589D0DB19D7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2" name="Elipse 131">
                  <a:extLst>
                    <a:ext uri="{FF2B5EF4-FFF2-40B4-BE49-F238E27FC236}">
                      <a16:creationId xmlns:a16="http://schemas.microsoft.com/office/drawing/2014/main" id="{1ADF766A-8C07-4C9C-954F-397B4C518373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36" name="Grupo 135">
                <a:extLst>
                  <a:ext uri="{FF2B5EF4-FFF2-40B4-BE49-F238E27FC236}">
                    <a16:creationId xmlns:a16="http://schemas.microsoft.com/office/drawing/2014/main" id="{0CAC7643-C6D9-4D4D-8809-A3E27B328AAE}"/>
                  </a:ext>
                </a:extLst>
              </p:cNvPr>
              <p:cNvGrpSpPr/>
              <p:nvPr/>
            </p:nvGrpSpPr>
            <p:grpSpPr>
              <a:xfrm>
                <a:off x="4481792" y="5644382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37" name="Elipse 136">
                  <a:extLst>
                    <a:ext uri="{FF2B5EF4-FFF2-40B4-BE49-F238E27FC236}">
                      <a16:creationId xmlns:a16="http://schemas.microsoft.com/office/drawing/2014/main" id="{D15D9F78-4830-4046-8D9C-7475C18EEACF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8" name="Elipse 137">
                  <a:extLst>
                    <a:ext uri="{FF2B5EF4-FFF2-40B4-BE49-F238E27FC236}">
                      <a16:creationId xmlns:a16="http://schemas.microsoft.com/office/drawing/2014/main" id="{9106BBF0-3FDA-43EF-82D8-A91CE86F7BCC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9" name="Elipse 138">
                  <a:extLst>
                    <a:ext uri="{FF2B5EF4-FFF2-40B4-BE49-F238E27FC236}">
                      <a16:creationId xmlns:a16="http://schemas.microsoft.com/office/drawing/2014/main" id="{805C1B3D-B483-4E9A-BC43-3C3A34DCA29C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0" name="Elipse 139">
                  <a:extLst>
                    <a:ext uri="{FF2B5EF4-FFF2-40B4-BE49-F238E27FC236}">
                      <a16:creationId xmlns:a16="http://schemas.microsoft.com/office/drawing/2014/main" id="{5ACBF1CC-D4AC-4C8B-8889-428A29D11D7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1" name="Grupo 140">
                <a:extLst>
                  <a:ext uri="{FF2B5EF4-FFF2-40B4-BE49-F238E27FC236}">
                    <a16:creationId xmlns:a16="http://schemas.microsoft.com/office/drawing/2014/main" id="{7B87E0F1-93A8-4239-876A-2C91F55A3FB3}"/>
                  </a:ext>
                </a:extLst>
              </p:cNvPr>
              <p:cNvGrpSpPr/>
              <p:nvPr/>
            </p:nvGrpSpPr>
            <p:grpSpPr>
              <a:xfrm>
                <a:off x="4482433" y="5835610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2" name="Elipse 141">
                  <a:extLst>
                    <a:ext uri="{FF2B5EF4-FFF2-40B4-BE49-F238E27FC236}">
                      <a16:creationId xmlns:a16="http://schemas.microsoft.com/office/drawing/2014/main" id="{A875E401-1E64-47E4-A54B-900C61A61677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3" name="Elipse 142">
                  <a:extLst>
                    <a:ext uri="{FF2B5EF4-FFF2-40B4-BE49-F238E27FC236}">
                      <a16:creationId xmlns:a16="http://schemas.microsoft.com/office/drawing/2014/main" id="{3DD59AD9-06DA-4644-919C-E7BC15F6BED6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4" name="Elipse 143">
                  <a:extLst>
                    <a:ext uri="{FF2B5EF4-FFF2-40B4-BE49-F238E27FC236}">
                      <a16:creationId xmlns:a16="http://schemas.microsoft.com/office/drawing/2014/main" id="{6DDE1CF7-489F-47CF-8241-BA4E200CF4FA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5" name="Elipse 144">
                  <a:extLst>
                    <a:ext uri="{FF2B5EF4-FFF2-40B4-BE49-F238E27FC236}">
                      <a16:creationId xmlns:a16="http://schemas.microsoft.com/office/drawing/2014/main" id="{5B84455B-4FC9-4372-B777-94DDE7FE150E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6" name="Grupo 145">
                <a:extLst>
                  <a:ext uri="{FF2B5EF4-FFF2-40B4-BE49-F238E27FC236}">
                    <a16:creationId xmlns:a16="http://schemas.microsoft.com/office/drawing/2014/main" id="{77951E04-423C-44AE-A9B2-24095C4C5B28}"/>
                  </a:ext>
                </a:extLst>
              </p:cNvPr>
              <p:cNvGrpSpPr/>
              <p:nvPr/>
            </p:nvGrpSpPr>
            <p:grpSpPr>
              <a:xfrm>
                <a:off x="4482817" y="6023918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7" name="Elipse 146">
                  <a:extLst>
                    <a:ext uri="{FF2B5EF4-FFF2-40B4-BE49-F238E27FC236}">
                      <a16:creationId xmlns:a16="http://schemas.microsoft.com/office/drawing/2014/main" id="{EAE223AD-9981-454B-AC0F-D9BD55EC710C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8" name="Elipse 147">
                  <a:extLst>
                    <a:ext uri="{FF2B5EF4-FFF2-40B4-BE49-F238E27FC236}">
                      <a16:creationId xmlns:a16="http://schemas.microsoft.com/office/drawing/2014/main" id="{A020B64C-03E0-4C7A-BBB0-B1EB17ACCB9A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9" name="Elipse 148">
                  <a:extLst>
                    <a:ext uri="{FF2B5EF4-FFF2-40B4-BE49-F238E27FC236}">
                      <a16:creationId xmlns:a16="http://schemas.microsoft.com/office/drawing/2014/main" id="{CFEEB593-1C3D-4D7F-A633-27ED6ECE17BF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50" name="Elipse 149">
                  <a:extLst>
                    <a:ext uri="{FF2B5EF4-FFF2-40B4-BE49-F238E27FC236}">
                      <a16:creationId xmlns:a16="http://schemas.microsoft.com/office/drawing/2014/main" id="{C42090CB-1504-4391-B330-728BEC78AAC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</p:grpSp>
        <p:grpSp>
          <p:nvGrpSpPr>
            <p:cNvPr id="151" name="Grupo 150">
              <a:extLst>
                <a:ext uri="{FF2B5EF4-FFF2-40B4-BE49-F238E27FC236}">
                  <a16:creationId xmlns:a16="http://schemas.microsoft.com/office/drawing/2014/main" id="{E3FB72F6-392F-40AB-A175-66BC4FD1180C}"/>
                </a:ext>
              </a:extLst>
            </p:cNvPr>
            <p:cNvGrpSpPr/>
            <p:nvPr/>
          </p:nvGrpSpPr>
          <p:grpSpPr>
            <a:xfrm>
              <a:off x="-40004" y="6773416"/>
              <a:ext cx="8066405" cy="358362"/>
              <a:chOff x="-128950" y="1710038"/>
              <a:chExt cx="8066405" cy="358362"/>
            </a:xfrm>
          </p:grpSpPr>
          <p:sp>
            <p:nvSpPr>
              <p:cNvPr id="152" name="Rectángulo 151">
                <a:extLst>
                  <a:ext uri="{FF2B5EF4-FFF2-40B4-BE49-F238E27FC236}">
                    <a16:creationId xmlns:a16="http://schemas.microsoft.com/office/drawing/2014/main" id="{8BFA794B-7B5C-4B21-A452-F05082E198A2}"/>
                  </a:ext>
                </a:extLst>
              </p:cNvPr>
              <p:cNvSpPr/>
              <p:nvPr/>
            </p:nvSpPr>
            <p:spPr>
              <a:xfrm>
                <a:off x="-117778" y="1710038"/>
                <a:ext cx="7844864" cy="358362"/>
              </a:xfrm>
              <a:prstGeom prst="rect">
                <a:avLst/>
              </a:prstGeom>
              <a:solidFill>
                <a:srgbClr val="79D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53" name="CuadroTexto 152">
                <a:extLst>
                  <a:ext uri="{FF2B5EF4-FFF2-40B4-BE49-F238E27FC236}">
                    <a16:creationId xmlns:a16="http://schemas.microsoft.com/office/drawing/2014/main" id="{B6E65149-4C4C-4DA3-BBD4-37E7A7D3A7A0}"/>
                  </a:ext>
                </a:extLst>
              </p:cNvPr>
              <p:cNvSpPr txBox="1"/>
              <p:nvPr/>
            </p:nvSpPr>
            <p:spPr>
              <a:xfrm>
                <a:off x="-128950" y="1725138"/>
                <a:ext cx="80664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Autoevaluación</a:t>
                </a:r>
              </a:p>
            </p:txBody>
          </p:sp>
        </p:grpSp>
        <p:sp>
          <p:nvSpPr>
            <p:cNvPr id="155" name="CuadroTexto 154">
              <a:extLst>
                <a:ext uri="{FF2B5EF4-FFF2-40B4-BE49-F238E27FC236}">
                  <a16:creationId xmlns:a16="http://schemas.microsoft.com/office/drawing/2014/main" id="{6718D8D3-202C-4CDB-8F60-21504AA6438C}"/>
                </a:ext>
              </a:extLst>
            </p:cNvPr>
            <p:cNvSpPr txBox="1"/>
            <p:nvPr/>
          </p:nvSpPr>
          <p:spPr>
            <a:xfrm>
              <a:off x="28833" y="7032794"/>
              <a:ext cx="583168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s-MX" sz="12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Rescato los conocimientos previos</a:t>
              </a:r>
              <a:endParaRPr lang="es-MX" sz="14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Identifico y actúa conforme a las necesidades e intereses de los alumnos 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participación de todos los alumnos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Otorgo consignas claras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Intervengo adecuadamente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autonomía de los alumnos </a:t>
              </a:r>
            </a:p>
          </p:txBody>
        </p:sp>
        <p:grpSp>
          <p:nvGrpSpPr>
            <p:cNvPr id="202" name="Grupo 201">
              <a:extLst>
                <a:ext uri="{FF2B5EF4-FFF2-40B4-BE49-F238E27FC236}">
                  <a16:creationId xmlns:a16="http://schemas.microsoft.com/office/drawing/2014/main" id="{F323BF70-7EB4-430E-8E9D-EF851C22D91D}"/>
                </a:ext>
              </a:extLst>
            </p:cNvPr>
            <p:cNvGrpSpPr/>
            <p:nvPr/>
          </p:nvGrpSpPr>
          <p:grpSpPr>
            <a:xfrm>
              <a:off x="5378995" y="7091750"/>
              <a:ext cx="2255371" cy="1332960"/>
              <a:chOff x="5319913" y="7568918"/>
              <a:chExt cx="2255371" cy="1332960"/>
            </a:xfrm>
          </p:grpSpPr>
          <p:sp>
            <p:nvSpPr>
              <p:cNvPr id="161" name="CuadroTexto 160">
                <a:extLst>
                  <a:ext uri="{FF2B5EF4-FFF2-40B4-BE49-F238E27FC236}">
                    <a16:creationId xmlns:a16="http://schemas.microsoft.com/office/drawing/2014/main" id="{101E8FF4-B621-48FA-A3D7-D90BB0502AC4}"/>
                  </a:ext>
                </a:extLst>
              </p:cNvPr>
              <p:cNvSpPr txBox="1"/>
              <p:nvPr/>
            </p:nvSpPr>
            <p:spPr>
              <a:xfrm>
                <a:off x="5319913" y="7568918"/>
                <a:ext cx="22553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     Si            No   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201" name="Grupo 200">
                <a:extLst>
                  <a:ext uri="{FF2B5EF4-FFF2-40B4-BE49-F238E27FC236}">
                    <a16:creationId xmlns:a16="http://schemas.microsoft.com/office/drawing/2014/main" id="{6C41977E-8F35-4BB6-9FB6-060C1D447201}"/>
                  </a:ext>
                </a:extLst>
              </p:cNvPr>
              <p:cNvGrpSpPr/>
              <p:nvPr/>
            </p:nvGrpSpPr>
            <p:grpSpPr>
              <a:xfrm>
                <a:off x="6120124" y="7772965"/>
                <a:ext cx="876598" cy="1128913"/>
                <a:chOff x="6128376" y="7763339"/>
                <a:chExt cx="876598" cy="1128913"/>
              </a:xfrm>
            </p:grpSpPr>
            <p:grpSp>
              <p:nvGrpSpPr>
                <p:cNvPr id="171" name="Grupo 170">
                  <a:extLst>
                    <a:ext uri="{FF2B5EF4-FFF2-40B4-BE49-F238E27FC236}">
                      <a16:creationId xmlns:a16="http://schemas.microsoft.com/office/drawing/2014/main" id="{B4DEC5E0-F6BB-4A34-A803-6D536089621A}"/>
                    </a:ext>
                  </a:extLst>
                </p:cNvPr>
                <p:cNvGrpSpPr/>
                <p:nvPr/>
              </p:nvGrpSpPr>
              <p:grpSpPr>
                <a:xfrm>
                  <a:off x="6135240" y="776333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65" name="Elipse 164">
                    <a:extLst>
                      <a:ext uri="{FF2B5EF4-FFF2-40B4-BE49-F238E27FC236}">
                        <a16:creationId xmlns:a16="http://schemas.microsoft.com/office/drawing/2014/main" id="{FE1FD20A-6ED7-4845-8B11-A1EC792790C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66" name="Elipse 165">
                    <a:extLst>
                      <a:ext uri="{FF2B5EF4-FFF2-40B4-BE49-F238E27FC236}">
                        <a16:creationId xmlns:a16="http://schemas.microsoft.com/office/drawing/2014/main" id="{5D71AD41-6D0E-4CDB-B05D-3B103104F30C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2" name="Grupo 171">
                  <a:extLst>
                    <a:ext uri="{FF2B5EF4-FFF2-40B4-BE49-F238E27FC236}">
                      <a16:creationId xmlns:a16="http://schemas.microsoft.com/office/drawing/2014/main" id="{6D934AB1-45F3-45B0-ADEB-632522282A96}"/>
                    </a:ext>
                  </a:extLst>
                </p:cNvPr>
                <p:cNvGrpSpPr/>
                <p:nvPr/>
              </p:nvGrpSpPr>
              <p:grpSpPr>
                <a:xfrm>
                  <a:off x="6144881" y="7952948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3" name="Elipse 172">
                    <a:extLst>
                      <a:ext uri="{FF2B5EF4-FFF2-40B4-BE49-F238E27FC236}">
                        <a16:creationId xmlns:a16="http://schemas.microsoft.com/office/drawing/2014/main" id="{E5A1820A-225E-426C-BB18-42E8BAA0D93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4" name="Elipse 173">
                    <a:extLst>
                      <a:ext uri="{FF2B5EF4-FFF2-40B4-BE49-F238E27FC236}">
                        <a16:creationId xmlns:a16="http://schemas.microsoft.com/office/drawing/2014/main" id="{059BFFE8-E129-4AA5-883A-6A52AC975154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5" name="Grupo 174">
                  <a:extLst>
                    <a:ext uri="{FF2B5EF4-FFF2-40B4-BE49-F238E27FC236}">
                      <a16:creationId xmlns:a16="http://schemas.microsoft.com/office/drawing/2014/main" id="{903AAAAF-062F-4F3F-93D0-FB8734EFD06E}"/>
                    </a:ext>
                  </a:extLst>
                </p:cNvPr>
                <p:cNvGrpSpPr/>
                <p:nvPr/>
              </p:nvGrpSpPr>
              <p:grpSpPr>
                <a:xfrm>
                  <a:off x="6128376" y="814674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6" name="Elipse 175">
                    <a:extLst>
                      <a:ext uri="{FF2B5EF4-FFF2-40B4-BE49-F238E27FC236}">
                        <a16:creationId xmlns:a16="http://schemas.microsoft.com/office/drawing/2014/main" id="{5628CDCD-EA35-4E0D-A852-C8D40DB87C60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7" name="Elipse 176">
                    <a:extLst>
                      <a:ext uri="{FF2B5EF4-FFF2-40B4-BE49-F238E27FC236}">
                        <a16:creationId xmlns:a16="http://schemas.microsoft.com/office/drawing/2014/main" id="{95FD5684-4773-460F-A507-B282D920AB05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8" name="Grupo 177">
                  <a:extLst>
                    <a:ext uri="{FF2B5EF4-FFF2-40B4-BE49-F238E27FC236}">
                      <a16:creationId xmlns:a16="http://schemas.microsoft.com/office/drawing/2014/main" id="{68A79C76-CFC4-46B5-B524-B113AE261797}"/>
                    </a:ext>
                  </a:extLst>
                </p:cNvPr>
                <p:cNvGrpSpPr/>
                <p:nvPr/>
              </p:nvGrpSpPr>
              <p:grpSpPr>
                <a:xfrm>
                  <a:off x="6135240" y="8339765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9" name="Elipse 178">
                    <a:extLst>
                      <a:ext uri="{FF2B5EF4-FFF2-40B4-BE49-F238E27FC236}">
                        <a16:creationId xmlns:a16="http://schemas.microsoft.com/office/drawing/2014/main" id="{2CBBDFBE-EB0C-41CC-A88B-D5A80720590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0" name="Elipse 179">
                    <a:extLst>
                      <a:ext uri="{FF2B5EF4-FFF2-40B4-BE49-F238E27FC236}">
                        <a16:creationId xmlns:a16="http://schemas.microsoft.com/office/drawing/2014/main" id="{7D157F79-D910-4D52-8F42-75F981207E22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1" name="Grupo 180">
                  <a:extLst>
                    <a:ext uri="{FF2B5EF4-FFF2-40B4-BE49-F238E27FC236}">
                      <a16:creationId xmlns:a16="http://schemas.microsoft.com/office/drawing/2014/main" id="{1A443DDB-ACFE-4675-ABFF-E3444529CF83}"/>
                    </a:ext>
                  </a:extLst>
                </p:cNvPr>
                <p:cNvGrpSpPr/>
                <p:nvPr/>
              </p:nvGrpSpPr>
              <p:grpSpPr>
                <a:xfrm>
                  <a:off x="6135240" y="8532781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2" name="Elipse 181">
                    <a:extLst>
                      <a:ext uri="{FF2B5EF4-FFF2-40B4-BE49-F238E27FC236}">
                        <a16:creationId xmlns:a16="http://schemas.microsoft.com/office/drawing/2014/main" id="{E7A56ADF-EACC-40C7-9184-0E3F0740A45D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3" name="Elipse 182">
                    <a:extLst>
                      <a:ext uri="{FF2B5EF4-FFF2-40B4-BE49-F238E27FC236}">
                        <a16:creationId xmlns:a16="http://schemas.microsoft.com/office/drawing/2014/main" id="{1973D5AE-4FF3-41F8-A147-1A0EDB4CCABB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4" name="Grupo 183">
                  <a:extLst>
                    <a:ext uri="{FF2B5EF4-FFF2-40B4-BE49-F238E27FC236}">
                      <a16:creationId xmlns:a16="http://schemas.microsoft.com/office/drawing/2014/main" id="{A0DD16A7-4851-49C7-AD7E-6396DE84D217}"/>
                    </a:ext>
                  </a:extLst>
                </p:cNvPr>
                <p:cNvGrpSpPr/>
                <p:nvPr/>
              </p:nvGrpSpPr>
              <p:grpSpPr>
                <a:xfrm>
                  <a:off x="6135240" y="8725797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5" name="Elipse 184">
                    <a:extLst>
                      <a:ext uri="{FF2B5EF4-FFF2-40B4-BE49-F238E27FC236}">
                        <a16:creationId xmlns:a16="http://schemas.microsoft.com/office/drawing/2014/main" id="{A25605AE-999C-4A5F-B9C0-9B6032B44867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6" name="Elipse 185">
                    <a:extLst>
                      <a:ext uri="{FF2B5EF4-FFF2-40B4-BE49-F238E27FC236}">
                        <a16:creationId xmlns:a16="http://schemas.microsoft.com/office/drawing/2014/main" id="{FA69E7DF-4506-4800-9CFD-AB1AC1E70A37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</p:grpSp>
        </p:grpSp>
        <p:sp>
          <p:nvSpPr>
            <p:cNvPr id="187" name="Rectángulo: esquinas redondeadas 186">
              <a:extLst>
                <a:ext uri="{FF2B5EF4-FFF2-40B4-BE49-F238E27FC236}">
                  <a16:creationId xmlns:a16="http://schemas.microsoft.com/office/drawing/2014/main" id="{2C0AD05E-6371-492F-9992-C11F91DAC77B}"/>
                </a:ext>
              </a:extLst>
            </p:cNvPr>
            <p:cNvSpPr/>
            <p:nvPr/>
          </p:nvSpPr>
          <p:spPr>
            <a:xfrm>
              <a:off x="31515" y="8404739"/>
              <a:ext cx="3829905" cy="148511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0" name="CuadroTexto 189">
              <a:extLst>
                <a:ext uri="{FF2B5EF4-FFF2-40B4-BE49-F238E27FC236}">
                  <a16:creationId xmlns:a16="http://schemas.microsoft.com/office/drawing/2014/main" id="{325B8F71-AFA8-4D1C-8817-B3B06A563118}"/>
                </a:ext>
              </a:extLst>
            </p:cNvPr>
            <p:cNvSpPr txBox="1"/>
            <p:nvPr/>
          </p:nvSpPr>
          <p:spPr>
            <a:xfrm>
              <a:off x="164949" y="8417858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Logros</a:t>
              </a:r>
            </a:p>
          </p:txBody>
        </p:sp>
        <p:sp>
          <p:nvSpPr>
            <p:cNvPr id="192" name="CuadroTexto 191">
              <a:extLst>
                <a:ext uri="{FF2B5EF4-FFF2-40B4-BE49-F238E27FC236}">
                  <a16:creationId xmlns:a16="http://schemas.microsoft.com/office/drawing/2014/main" id="{85E2E26E-9342-4297-B7CB-788C1192AFE7}"/>
                </a:ext>
              </a:extLst>
            </p:cNvPr>
            <p:cNvSpPr txBox="1"/>
            <p:nvPr/>
          </p:nvSpPr>
          <p:spPr>
            <a:xfrm>
              <a:off x="-40004" y="8592963"/>
              <a:ext cx="390142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En esta situación de aprendizaje los alumnos lograron desarrollar los aprendizajes esperados a través de actividades digitales innovadores y atractivos para los niños. De igual manera se implementaron juegos y canciones para volver a conseguir la atención de los alumnos. </a:t>
              </a:r>
            </a:p>
          </p:txBody>
        </p:sp>
        <p:sp>
          <p:nvSpPr>
            <p:cNvPr id="194" name="Rectángulo: esquinas redondeadas 193">
              <a:extLst>
                <a:ext uri="{FF2B5EF4-FFF2-40B4-BE49-F238E27FC236}">
                  <a16:creationId xmlns:a16="http://schemas.microsoft.com/office/drawing/2014/main" id="{9AB7BEDB-7556-441A-9B5B-EEF117C2E971}"/>
                </a:ext>
              </a:extLst>
            </p:cNvPr>
            <p:cNvSpPr/>
            <p:nvPr/>
          </p:nvSpPr>
          <p:spPr>
            <a:xfrm>
              <a:off x="3896601" y="8451271"/>
              <a:ext cx="3829905" cy="14577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6" name="CuadroTexto 195">
              <a:extLst>
                <a:ext uri="{FF2B5EF4-FFF2-40B4-BE49-F238E27FC236}">
                  <a16:creationId xmlns:a16="http://schemas.microsoft.com/office/drawing/2014/main" id="{3E8B0A84-AA2E-44B9-9328-AF2D69544E7C}"/>
                </a:ext>
              </a:extLst>
            </p:cNvPr>
            <p:cNvSpPr txBox="1"/>
            <p:nvPr/>
          </p:nvSpPr>
          <p:spPr>
            <a:xfrm>
              <a:off x="4080631" y="8474478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Dificultades</a:t>
              </a:r>
            </a:p>
          </p:txBody>
        </p:sp>
        <p:sp>
          <p:nvSpPr>
            <p:cNvPr id="198" name="CuadroTexto 197">
              <a:extLst>
                <a:ext uri="{FF2B5EF4-FFF2-40B4-BE49-F238E27FC236}">
                  <a16:creationId xmlns:a16="http://schemas.microsoft.com/office/drawing/2014/main" id="{8EA301CD-1810-4DA1-96E7-490B3EEE9E43}"/>
                </a:ext>
              </a:extLst>
            </p:cNvPr>
            <p:cNvSpPr txBox="1"/>
            <p:nvPr/>
          </p:nvSpPr>
          <p:spPr>
            <a:xfrm>
              <a:off x="3852118" y="8653315"/>
              <a:ext cx="390142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Se debe retomar el interés de todos los alumnos mediante cuestionamientos o peticiones, por lo que se debe estar al pendiente de todos los alumnos mediante la cámara. </a:t>
              </a:r>
              <a:endParaRPr lang="es-MX" sz="11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4" name="Imagen 3" descr="Imagen que contiene muñeca, juguete, dibujo&#10;&#10;Descripción generada automáticamente">
            <a:extLst>
              <a:ext uri="{FF2B5EF4-FFF2-40B4-BE49-F238E27FC236}">
                <a16:creationId xmlns:a16="http://schemas.microsoft.com/office/drawing/2014/main" id="{E22C5A1D-3DD3-4491-BA78-9B902ABAC3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77" y="57424"/>
            <a:ext cx="637841" cy="1214826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986AFE1-9EB6-47D9-8697-C402F6B7A9EE}"/>
              </a:ext>
            </a:extLst>
          </p:cNvPr>
          <p:cNvCxnSpPr>
            <a:cxnSpLocks/>
          </p:cNvCxnSpPr>
          <p:nvPr/>
        </p:nvCxnSpPr>
        <p:spPr>
          <a:xfrm flipV="1">
            <a:off x="1491306" y="783464"/>
            <a:ext cx="266728" cy="3258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5C735FBC-FDD1-4D40-A7B5-0C361D7C25EA}"/>
              </a:ext>
            </a:extLst>
          </p:cNvPr>
          <p:cNvSpPr txBox="1"/>
          <p:nvPr/>
        </p:nvSpPr>
        <p:spPr>
          <a:xfrm>
            <a:off x="597894" y="259680"/>
            <a:ext cx="498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19</a:t>
            </a:r>
          </a:p>
        </p:txBody>
      </p:sp>
      <p:sp>
        <p:nvSpPr>
          <p:cNvPr id="127" name="CuadroTexto 126">
            <a:extLst>
              <a:ext uri="{FF2B5EF4-FFF2-40B4-BE49-F238E27FC236}">
                <a16:creationId xmlns:a16="http://schemas.microsoft.com/office/drawing/2014/main" id="{C7120927-75C9-4C16-A6B0-BAD40C8C61A6}"/>
              </a:ext>
            </a:extLst>
          </p:cNvPr>
          <p:cNvSpPr txBox="1"/>
          <p:nvPr/>
        </p:nvSpPr>
        <p:spPr>
          <a:xfrm>
            <a:off x="2061307" y="278684"/>
            <a:ext cx="771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2021</a:t>
            </a:r>
          </a:p>
        </p:txBody>
      </p:sp>
      <p:sp>
        <p:nvSpPr>
          <p:cNvPr id="129" name="CuadroTexto 128">
            <a:extLst>
              <a:ext uri="{FF2B5EF4-FFF2-40B4-BE49-F238E27FC236}">
                <a16:creationId xmlns:a16="http://schemas.microsoft.com/office/drawing/2014/main" id="{428ACC4F-D2AD-48B4-B95B-274507735690}"/>
              </a:ext>
            </a:extLst>
          </p:cNvPr>
          <p:cNvSpPr txBox="1"/>
          <p:nvPr/>
        </p:nvSpPr>
        <p:spPr>
          <a:xfrm>
            <a:off x="1401361" y="231903"/>
            <a:ext cx="498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05</a:t>
            </a:r>
          </a:p>
        </p:txBody>
      </p:sp>
      <p:cxnSp>
        <p:nvCxnSpPr>
          <p:cNvPr id="133" name="Conector recto 132">
            <a:extLst>
              <a:ext uri="{FF2B5EF4-FFF2-40B4-BE49-F238E27FC236}">
                <a16:creationId xmlns:a16="http://schemas.microsoft.com/office/drawing/2014/main" id="{DA8644EB-F969-4B0B-8C2D-1276626BE9A1}"/>
              </a:ext>
            </a:extLst>
          </p:cNvPr>
          <p:cNvCxnSpPr>
            <a:cxnSpLocks/>
          </p:cNvCxnSpPr>
          <p:nvPr/>
        </p:nvCxnSpPr>
        <p:spPr>
          <a:xfrm flipV="1">
            <a:off x="1622322" y="2405582"/>
            <a:ext cx="1093459" cy="4681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ector recto 153">
            <a:extLst>
              <a:ext uri="{FF2B5EF4-FFF2-40B4-BE49-F238E27FC236}">
                <a16:creationId xmlns:a16="http://schemas.microsoft.com/office/drawing/2014/main" id="{90103457-30F3-444A-9815-BAE778ACC666}"/>
              </a:ext>
            </a:extLst>
          </p:cNvPr>
          <p:cNvCxnSpPr>
            <a:cxnSpLocks/>
          </p:cNvCxnSpPr>
          <p:nvPr/>
        </p:nvCxnSpPr>
        <p:spPr>
          <a:xfrm flipV="1">
            <a:off x="2922639" y="3102846"/>
            <a:ext cx="835898" cy="35020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ector recto 155">
            <a:extLst>
              <a:ext uri="{FF2B5EF4-FFF2-40B4-BE49-F238E27FC236}">
                <a16:creationId xmlns:a16="http://schemas.microsoft.com/office/drawing/2014/main" id="{E7B2284B-7A7C-468A-8CC9-5BC103573C40}"/>
              </a:ext>
            </a:extLst>
          </p:cNvPr>
          <p:cNvCxnSpPr>
            <a:cxnSpLocks/>
          </p:cNvCxnSpPr>
          <p:nvPr/>
        </p:nvCxnSpPr>
        <p:spPr>
          <a:xfrm flipV="1">
            <a:off x="140483" y="4169561"/>
            <a:ext cx="144621" cy="13649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ector recto 156">
            <a:extLst>
              <a:ext uri="{FF2B5EF4-FFF2-40B4-BE49-F238E27FC236}">
                <a16:creationId xmlns:a16="http://schemas.microsoft.com/office/drawing/2014/main" id="{26B96730-761A-4B0A-BF0F-8E0ADC66CC4E}"/>
              </a:ext>
            </a:extLst>
          </p:cNvPr>
          <p:cNvCxnSpPr>
            <a:cxnSpLocks/>
          </p:cNvCxnSpPr>
          <p:nvPr/>
        </p:nvCxnSpPr>
        <p:spPr>
          <a:xfrm flipV="1">
            <a:off x="140483" y="4322200"/>
            <a:ext cx="144621" cy="13649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ector recto 157">
            <a:extLst>
              <a:ext uri="{FF2B5EF4-FFF2-40B4-BE49-F238E27FC236}">
                <a16:creationId xmlns:a16="http://schemas.microsoft.com/office/drawing/2014/main" id="{CE16AC7A-34E7-497D-AD94-4DE1619F71ED}"/>
              </a:ext>
            </a:extLst>
          </p:cNvPr>
          <p:cNvCxnSpPr>
            <a:cxnSpLocks/>
          </p:cNvCxnSpPr>
          <p:nvPr/>
        </p:nvCxnSpPr>
        <p:spPr>
          <a:xfrm flipV="1">
            <a:off x="130767" y="4525241"/>
            <a:ext cx="144621" cy="13649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ector recto 158">
            <a:extLst>
              <a:ext uri="{FF2B5EF4-FFF2-40B4-BE49-F238E27FC236}">
                <a16:creationId xmlns:a16="http://schemas.microsoft.com/office/drawing/2014/main" id="{2F4F483C-E71C-4C92-A3FC-805AE7C0629E}"/>
              </a:ext>
            </a:extLst>
          </p:cNvPr>
          <p:cNvCxnSpPr>
            <a:cxnSpLocks/>
          </p:cNvCxnSpPr>
          <p:nvPr/>
        </p:nvCxnSpPr>
        <p:spPr>
          <a:xfrm flipV="1">
            <a:off x="148262" y="4743221"/>
            <a:ext cx="144621" cy="13649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ector recto 159">
            <a:extLst>
              <a:ext uri="{FF2B5EF4-FFF2-40B4-BE49-F238E27FC236}">
                <a16:creationId xmlns:a16="http://schemas.microsoft.com/office/drawing/2014/main" id="{5D6F907B-E22B-423B-A290-6EED73F1A9B5}"/>
              </a:ext>
            </a:extLst>
          </p:cNvPr>
          <p:cNvCxnSpPr>
            <a:cxnSpLocks/>
          </p:cNvCxnSpPr>
          <p:nvPr/>
        </p:nvCxnSpPr>
        <p:spPr>
          <a:xfrm flipV="1">
            <a:off x="130768" y="4910362"/>
            <a:ext cx="144621" cy="13649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ector recto 161">
            <a:extLst>
              <a:ext uri="{FF2B5EF4-FFF2-40B4-BE49-F238E27FC236}">
                <a16:creationId xmlns:a16="http://schemas.microsoft.com/office/drawing/2014/main" id="{5DD1A5ED-B019-4B26-A117-F4580B9BEA29}"/>
              </a:ext>
            </a:extLst>
          </p:cNvPr>
          <p:cNvCxnSpPr>
            <a:cxnSpLocks/>
          </p:cNvCxnSpPr>
          <p:nvPr/>
        </p:nvCxnSpPr>
        <p:spPr>
          <a:xfrm flipV="1">
            <a:off x="176186" y="5114031"/>
            <a:ext cx="144621" cy="13649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ector recto 162">
            <a:extLst>
              <a:ext uri="{FF2B5EF4-FFF2-40B4-BE49-F238E27FC236}">
                <a16:creationId xmlns:a16="http://schemas.microsoft.com/office/drawing/2014/main" id="{DFBD2A2D-3768-4A66-A56A-004422877917}"/>
              </a:ext>
            </a:extLst>
          </p:cNvPr>
          <p:cNvCxnSpPr>
            <a:cxnSpLocks/>
          </p:cNvCxnSpPr>
          <p:nvPr/>
        </p:nvCxnSpPr>
        <p:spPr>
          <a:xfrm flipV="1">
            <a:off x="4601521" y="6599218"/>
            <a:ext cx="144621" cy="13649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ector recto 163">
            <a:extLst>
              <a:ext uri="{FF2B5EF4-FFF2-40B4-BE49-F238E27FC236}">
                <a16:creationId xmlns:a16="http://schemas.microsoft.com/office/drawing/2014/main" id="{72665EB3-ADAF-411B-B443-3F52682682EF}"/>
              </a:ext>
            </a:extLst>
          </p:cNvPr>
          <p:cNvCxnSpPr>
            <a:cxnSpLocks/>
          </p:cNvCxnSpPr>
          <p:nvPr/>
        </p:nvCxnSpPr>
        <p:spPr>
          <a:xfrm flipV="1">
            <a:off x="4619652" y="6368684"/>
            <a:ext cx="144621" cy="13649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ector recto 166">
            <a:extLst>
              <a:ext uri="{FF2B5EF4-FFF2-40B4-BE49-F238E27FC236}">
                <a16:creationId xmlns:a16="http://schemas.microsoft.com/office/drawing/2014/main" id="{7EC7922C-AC7F-42D6-8A70-CEE4BA7A49D0}"/>
              </a:ext>
            </a:extLst>
          </p:cNvPr>
          <p:cNvCxnSpPr>
            <a:cxnSpLocks/>
          </p:cNvCxnSpPr>
          <p:nvPr/>
        </p:nvCxnSpPr>
        <p:spPr>
          <a:xfrm flipV="1">
            <a:off x="4605798" y="6156147"/>
            <a:ext cx="144621" cy="13649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ector recto 187">
            <a:extLst>
              <a:ext uri="{FF2B5EF4-FFF2-40B4-BE49-F238E27FC236}">
                <a16:creationId xmlns:a16="http://schemas.microsoft.com/office/drawing/2014/main" id="{371FB855-7823-4BFD-A312-6365F5F25DA2}"/>
              </a:ext>
            </a:extLst>
          </p:cNvPr>
          <p:cNvCxnSpPr>
            <a:cxnSpLocks/>
          </p:cNvCxnSpPr>
          <p:nvPr/>
        </p:nvCxnSpPr>
        <p:spPr>
          <a:xfrm flipV="1">
            <a:off x="4588697" y="6027114"/>
            <a:ext cx="144621" cy="13649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ector recto 188">
            <a:extLst>
              <a:ext uri="{FF2B5EF4-FFF2-40B4-BE49-F238E27FC236}">
                <a16:creationId xmlns:a16="http://schemas.microsoft.com/office/drawing/2014/main" id="{20104202-2CE0-437A-8C36-6A4462BE2608}"/>
              </a:ext>
            </a:extLst>
          </p:cNvPr>
          <p:cNvCxnSpPr>
            <a:cxnSpLocks/>
          </p:cNvCxnSpPr>
          <p:nvPr/>
        </p:nvCxnSpPr>
        <p:spPr>
          <a:xfrm flipV="1">
            <a:off x="6129562" y="8296136"/>
            <a:ext cx="144621" cy="13649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ector recto 190">
            <a:extLst>
              <a:ext uri="{FF2B5EF4-FFF2-40B4-BE49-F238E27FC236}">
                <a16:creationId xmlns:a16="http://schemas.microsoft.com/office/drawing/2014/main" id="{5A9D4CD3-78E4-4963-9B28-BC59319FF467}"/>
              </a:ext>
            </a:extLst>
          </p:cNvPr>
          <p:cNvCxnSpPr>
            <a:cxnSpLocks/>
          </p:cNvCxnSpPr>
          <p:nvPr/>
        </p:nvCxnSpPr>
        <p:spPr>
          <a:xfrm flipV="1">
            <a:off x="6163735" y="8065690"/>
            <a:ext cx="144621" cy="13649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ector recto 192">
            <a:extLst>
              <a:ext uri="{FF2B5EF4-FFF2-40B4-BE49-F238E27FC236}">
                <a16:creationId xmlns:a16="http://schemas.microsoft.com/office/drawing/2014/main" id="{B814477E-0302-4041-BB75-7555EEAD8AB7}"/>
              </a:ext>
            </a:extLst>
          </p:cNvPr>
          <p:cNvCxnSpPr>
            <a:cxnSpLocks/>
          </p:cNvCxnSpPr>
          <p:nvPr/>
        </p:nvCxnSpPr>
        <p:spPr>
          <a:xfrm flipV="1">
            <a:off x="6182579" y="7636493"/>
            <a:ext cx="144621" cy="13649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ector recto 194">
            <a:extLst>
              <a:ext uri="{FF2B5EF4-FFF2-40B4-BE49-F238E27FC236}">
                <a16:creationId xmlns:a16="http://schemas.microsoft.com/office/drawing/2014/main" id="{0054F91A-5C88-46FA-8145-B76391FB78B2}"/>
              </a:ext>
            </a:extLst>
          </p:cNvPr>
          <p:cNvCxnSpPr>
            <a:cxnSpLocks/>
          </p:cNvCxnSpPr>
          <p:nvPr/>
        </p:nvCxnSpPr>
        <p:spPr>
          <a:xfrm flipV="1">
            <a:off x="6204489" y="7855080"/>
            <a:ext cx="144621" cy="13649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ector recto 196">
            <a:extLst>
              <a:ext uri="{FF2B5EF4-FFF2-40B4-BE49-F238E27FC236}">
                <a16:creationId xmlns:a16="http://schemas.microsoft.com/office/drawing/2014/main" id="{020FE2E6-A1A4-43F0-B4CE-4DC14A61B5C5}"/>
              </a:ext>
            </a:extLst>
          </p:cNvPr>
          <p:cNvCxnSpPr>
            <a:cxnSpLocks/>
          </p:cNvCxnSpPr>
          <p:nvPr/>
        </p:nvCxnSpPr>
        <p:spPr>
          <a:xfrm flipV="1">
            <a:off x="6171195" y="7507739"/>
            <a:ext cx="144621" cy="13649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Conector recto 198">
            <a:extLst>
              <a:ext uri="{FF2B5EF4-FFF2-40B4-BE49-F238E27FC236}">
                <a16:creationId xmlns:a16="http://schemas.microsoft.com/office/drawing/2014/main" id="{60793447-8BF4-4A31-8349-F629B8D91221}"/>
              </a:ext>
            </a:extLst>
          </p:cNvPr>
          <p:cNvCxnSpPr>
            <a:cxnSpLocks/>
          </p:cNvCxnSpPr>
          <p:nvPr/>
        </p:nvCxnSpPr>
        <p:spPr>
          <a:xfrm flipV="1">
            <a:off x="6224690" y="7293805"/>
            <a:ext cx="144621" cy="13649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148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CC49F2D-5EB1-4EC1-B2DF-13B9F2C6C67D}"/>
              </a:ext>
            </a:extLst>
          </p:cNvPr>
          <p:cNvSpPr/>
          <p:nvPr/>
        </p:nvSpPr>
        <p:spPr>
          <a:xfrm>
            <a:off x="440208" y="914400"/>
            <a:ext cx="6896745" cy="633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600" dirty="0">
                <a:latin typeface="Comic Sans MS" panose="030F0702030302020204" pitchFamily="66" charset="0"/>
                <a:cs typeface="Arial" panose="020B0604020202020204" pitchFamily="34" charset="0"/>
              </a:rPr>
              <a:t>El material didáctico se utilizó dirigido con metas claras y precisas permitiendo que el niño pudiera indagar, descubrir o investigar. Durante el desarrollo de las actividades los alumnos fueron observando los materiales y logré percatarme que les llamaban mucho la atención. Al elaborar los materiales tomé en cuenta algunos lineamientos que el autor Rodríguez (2005) explicaba: el material tiene que ser atractivo tanto estéticamente como funcionalmente, tiene que llamar la atención del infante, invitándolo a interactuar con él, y los materiales deben de ser adecuados al momento evolutivo del niño, adaptados a sus aptitudes, características y necesidades.</a:t>
            </a:r>
          </a:p>
          <a:p>
            <a:pPr algn="just">
              <a:lnSpc>
                <a:spcPct val="150000"/>
              </a:lnSpc>
            </a:pPr>
            <a:r>
              <a:rPr lang="es-MX" sz="1600" dirty="0">
                <a:latin typeface="Comic Sans MS" panose="030F0702030302020204" pitchFamily="66" charset="0"/>
                <a:cs typeface="Arial" panose="020B0604020202020204" pitchFamily="34" charset="0"/>
              </a:rPr>
              <a:t>La planeación del día se ejecutó con éxito, las consignas y los tiempos planeados fueron los correspondientes a lo creado en el plan de trabajo. La participación de los alumnos fue buena y el producto creado retomó lo aprendido durante toda la situación de aprendizaje. </a:t>
            </a:r>
          </a:p>
          <a:p>
            <a:pPr algn="just">
              <a:lnSpc>
                <a:spcPct val="150000"/>
              </a:lnSpc>
            </a:pPr>
            <a:r>
              <a:rPr lang="es-MX" sz="1600" dirty="0">
                <a:latin typeface="Comic Sans MS" panose="030F0702030302020204" pitchFamily="66" charset="0"/>
                <a:cs typeface="Arial" panose="020B0604020202020204" pitchFamily="34" charset="0"/>
              </a:rPr>
              <a:t>El realizar una actividad en casa de manera sincrónica fue algo que les gustó mucho a todos los pequeños, debido a que el proceso fue enriquecedor. </a:t>
            </a:r>
          </a:p>
        </p:txBody>
      </p:sp>
    </p:spTree>
    <p:extLst>
      <p:ext uri="{BB962C8B-B14F-4D97-AF65-F5344CB8AC3E}">
        <p14:creationId xmlns:p14="http://schemas.microsoft.com/office/powerpoint/2010/main" val="3609815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A74D494-408A-4E9A-8CBA-796030CBE8BE}"/>
              </a:ext>
            </a:extLst>
          </p:cNvPr>
          <p:cNvGrpSpPr/>
          <p:nvPr/>
        </p:nvGrpSpPr>
        <p:grpSpPr>
          <a:xfrm>
            <a:off x="-60113" y="101667"/>
            <a:ext cx="8202188" cy="9807304"/>
            <a:chOff x="-60113" y="101667"/>
            <a:chExt cx="8202188" cy="9807304"/>
          </a:xfrm>
        </p:grpSpPr>
        <p:sp>
          <p:nvSpPr>
            <p:cNvPr id="6" name="Paralelogramo 5">
              <a:extLst>
                <a:ext uri="{FF2B5EF4-FFF2-40B4-BE49-F238E27FC236}">
                  <a16:creationId xmlns:a16="http://schemas.microsoft.com/office/drawing/2014/main" id="{47608943-0181-440C-B161-B8EF626947B5}"/>
                </a:ext>
              </a:extLst>
            </p:cNvPr>
            <p:cNvSpPr/>
            <p:nvPr/>
          </p:nvSpPr>
          <p:spPr>
            <a:xfrm>
              <a:off x="41638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Paralelogramo 7">
              <a:extLst>
                <a:ext uri="{FF2B5EF4-FFF2-40B4-BE49-F238E27FC236}">
                  <a16:creationId xmlns:a16="http://schemas.microsoft.com/office/drawing/2014/main" id="{B33DFCE6-CAD3-4C51-BEC3-B49DE3E10F98}"/>
                </a:ext>
              </a:extLst>
            </p:cNvPr>
            <p:cNvSpPr/>
            <p:nvPr/>
          </p:nvSpPr>
          <p:spPr>
            <a:xfrm>
              <a:off x="115806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id="{E9499F6D-0B37-4682-9B96-B4D34C2EF618}"/>
                </a:ext>
              </a:extLst>
            </p:cNvPr>
            <p:cNvSpPr/>
            <p:nvPr/>
          </p:nvSpPr>
          <p:spPr>
            <a:xfrm>
              <a:off x="189974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B9B108D8-2D8D-467D-B61E-DE552F2B74A5}"/>
                </a:ext>
              </a:extLst>
            </p:cNvPr>
            <p:cNvGrpSpPr/>
            <p:nvPr/>
          </p:nvGrpSpPr>
          <p:grpSpPr>
            <a:xfrm>
              <a:off x="355425" y="669897"/>
              <a:ext cx="406400" cy="523220"/>
              <a:chOff x="325120" y="927110"/>
              <a:chExt cx="406400" cy="523220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880D7D52-E52E-46A6-9AD5-0FE86D8981B4}"/>
                  </a:ext>
                </a:extLst>
              </p:cNvPr>
              <p:cNvSpPr/>
              <p:nvPr/>
            </p:nvSpPr>
            <p:spPr>
              <a:xfrm>
                <a:off x="325120" y="975360"/>
                <a:ext cx="406400" cy="426720"/>
              </a:xfrm>
              <a:prstGeom prst="ellipse">
                <a:avLst/>
              </a:prstGeom>
              <a:noFill/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E00C428-416A-4D97-97D6-9A76941C2425}"/>
                  </a:ext>
                </a:extLst>
              </p:cNvPr>
              <p:cNvSpPr txBox="1"/>
              <p:nvPr/>
            </p:nvSpPr>
            <p:spPr>
              <a:xfrm>
                <a:off x="349684" y="927110"/>
                <a:ext cx="3818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2800" dirty="0">
                    <a:latin typeface="Comic Sans MS" panose="030F0702030302020204" pitchFamily="66" charset="0"/>
                  </a:rPr>
                  <a:t>L</a:t>
                </a:r>
              </a:p>
            </p:txBody>
          </p:sp>
        </p:grp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1082DC44-6046-4DB4-9D18-B9DE01490DD4}"/>
                </a:ext>
              </a:extLst>
            </p:cNvPr>
            <p:cNvSpPr/>
            <p:nvPr/>
          </p:nvSpPr>
          <p:spPr>
            <a:xfrm>
              <a:off x="911740" y="699102"/>
              <a:ext cx="406400" cy="42672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BE575634-FC98-441D-ACDC-E1C8A1435C25}"/>
                </a:ext>
              </a:extLst>
            </p:cNvPr>
            <p:cNvSpPr txBox="1"/>
            <p:nvPr/>
          </p:nvSpPr>
          <p:spPr>
            <a:xfrm>
              <a:off x="859216" y="664837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AB18F75A-0196-4C2E-8DAD-CD0713D15D0C}"/>
                </a:ext>
              </a:extLst>
            </p:cNvPr>
            <p:cNvSpPr/>
            <p:nvPr/>
          </p:nvSpPr>
          <p:spPr>
            <a:xfrm>
              <a:off x="1399789" y="699102"/>
              <a:ext cx="406400" cy="426720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01D9B938-D65D-4623-994E-C181087BDD6E}"/>
                </a:ext>
              </a:extLst>
            </p:cNvPr>
            <p:cNvSpPr txBox="1"/>
            <p:nvPr/>
          </p:nvSpPr>
          <p:spPr>
            <a:xfrm>
              <a:off x="1353233" y="650852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85E30B17-2BF6-437C-83C0-21DA04B245F6}"/>
                </a:ext>
              </a:extLst>
            </p:cNvPr>
            <p:cNvSpPr/>
            <p:nvPr/>
          </p:nvSpPr>
          <p:spPr>
            <a:xfrm>
              <a:off x="1910707" y="682587"/>
              <a:ext cx="406400" cy="426720"/>
            </a:xfrm>
            <a:prstGeom prst="ellipse">
              <a:avLst/>
            </a:prstGeom>
            <a:no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 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D10FE9A1-28D5-4310-BD57-3A5884781B43}"/>
                </a:ext>
              </a:extLst>
            </p:cNvPr>
            <p:cNvSpPr txBox="1"/>
            <p:nvPr/>
          </p:nvSpPr>
          <p:spPr>
            <a:xfrm>
              <a:off x="1921391" y="682587"/>
              <a:ext cx="310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J</a:t>
              </a: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8A385A63-D308-45E3-A890-7B5BB1C03A3A}"/>
                </a:ext>
              </a:extLst>
            </p:cNvPr>
            <p:cNvSpPr/>
            <p:nvPr/>
          </p:nvSpPr>
          <p:spPr>
            <a:xfrm>
              <a:off x="2415408" y="714322"/>
              <a:ext cx="406400" cy="426720"/>
            </a:xfrm>
            <a:prstGeom prst="ellipse">
              <a:avLst/>
            </a:prstGeom>
            <a:noFill/>
            <a:ln>
              <a:solidFill>
                <a:srgbClr val="99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675EA713-7166-4AA9-B421-958EB661CA25}"/>
                </a:ext>
              </a:extLst>
            </p:cNvPr>
            <p:cNvSpPr txBox="1"/>
            <p:nvPr/>
          </p:nvSpPr>
          <p:spPr>
            <a:xfrm>
              <a:off x="2395441" y="714322"/>
              <a:ext cx="4187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V</a:t>
              </a:r>
            </a:p>
          </p:txBody>
        </p: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609E6B96-557A-4D3C-965B-8035DA291787}"/>
                </a:ext>
              </a:extLst>
            </p:cNvPr>
            <p:cNvGrpSpPr/>
            <p:nvPr/>
          </p:nvGrpSpPr>
          <p:grpSpPr>
            <a:xfrm>
              <a:off x="3129395" y="101667"/>
              <a:ext cx="3534242" cy="1126339"/>
              <a:chOff x="3024181" y="135293"/>
              <a:chExt cx="3534242" cy="1126339"/>
            </a:xfrm>
          </p:grpSpPr>
          <p:pic>
            <p:nvPicPr>
              <p:cNvPr id="5" name="Imagen 4" descr="Imagen que contiene cuarto, reloj&#10;&#10;Descripción generada automáticamente">
                <a:extLst>
                  <a:ext uri="{FF2B5EF4-FFF2-40B4-BE49-F238E27FC236}">
                    <a16:creationId xmlns:a16="http://schemas.microsoft.com/office/drawing/2014/main" id="{1F8B6B18-BBBC-4E3C-86D9-F00304A47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4181" y="186307"/>
                <a:ext cx="833120" cy="1020354"/>
              </a:xfrm>
              <a:prstGeom prst="rect">
                <a:avLst/>
              </a:prstGeom>
            </p:spPr>
          </p:pic>
          <p:pic>
            <p:nvPicPr>
              <p:cNvPr id="28" name="Imagen 27" descr="Imagen que contiene camiseta&#10;&#10;Descripción generada automáticamente">
                <a:extLst>
                  <a:ext uri="{FF2B5EF4-FFF2-40B4-BE49-F238E27FC236}">
                    <a16:creationId xmlns:a16="http://schemas.microsoft.com/office/drawing/2014/main" id="{E80C588A-7E82-4001-94A5-DE90FC28F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7723" y="135293"/>
                <a:ext cx="586945" cy="1085720"/>
              </a:xfrm>
              <a:prstGeom prst="rect">
                <a:avLst/>
              </a:prstGeom>
            </p:spPr>
          </p:pic>
          <p:pic>
            <p:nvPicPr>
              <p:cNvPr id="30" name="Imagen 29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5450E8D-4A8F-47F5-9A99-0395E3E756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9904" y="149582"/>
                <a:ext cx="586945" cy="1093804"/>
              </a:xfrm>
              <a:prstGeom prst="rect">
                <a:avLst/>
              </a:prstGeom>
            </p:spPr>
          </p:pic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id="{360757C7-0204-411C-BC27-46C0D1504D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5190" y="135293"/>
                <a:ext cx="715353" cy="1122383"/>
              </a:xfrm>
              <a:prstGeom prst="rect">
                <a:avLst/>
              </a:prstGeom>
            </p:spPr>
          </p:pic>
          <p:pic>
            <p:nvPicPr>
              <p:cNvPr id="34" name="Imagen 33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9E61F90-5C76-46E5-9AB4-46A4DAD5F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8931" y="164446"/>
                <a:ext cx="559492" cy="1097186"/>
              </a:xfrm>
              <a:prstGeom prst="rect">
                <a:avLst/>
              </a:prstGeom>
            </p:spPr>
          </p:pic>
        </p:grp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C0070B9A-B372-4799-9461-A579B3A946DE}"/>
                </a:ext>
              </a:extLst>
            </p:cNvPr>
            <p:cNvSpPr txBox="1"/>
            <p:nvPr/>
          </p:nvSpPr>
          <p:spPr>
            <a:xfrm>
              <a:off x="249238" y="1339962"/>
              <a:ext cx="7777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/>
                <a:t>Situación de Aprendizaje</a:t>
              </a:r>
              <a:r>
                <a:rPr lang="es-MX" dirty="0"/>
                <a:t>: “Aprendiendo nuevas cosas” </a:t>
              </a: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1A3DE5BB-AF26-4C12-B49E-ABDE42CACE67}"/>
                </a:ext>
              </a:extLst>
            </p:cNvPr>
            <p:cNvSpPr/>
            <p:nvPr/>
          </p:nvSpPr>
          <p:spPr>
            <a:xfrm>
              <a:off x="21138" y="1905531"/>
              <a:ext cx="7777162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EBB85D41-574F-42BC-9018-63249043977A}"/>
                </a:ext>
              </a:extLst>
            </p:cNvPr>
            <p:cNvSpPr txBox="1"/>
            <p:nvPr/>
          </p:nvSpPr>
          <p:spPr>
            <a:xfrm>
              <a:off x="-60113" y="1913838"/>
              <a:ext cx="77771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Campos de formación y/o áreas de desarrollo personal y social a favorecer </a:t>
              </a:r>
            </a:p>
          </p:txBody>
        </p:sp>
        <p:grpSp>
          <p:nvGrpSpPr>
            <p:cNvPr id="72" name="Grupo 71">
              <a:extLst>
                <a:ext uri="{FF2B5EF4-FFF2-40B4-BE49-F238E27FC236}">
                  <a16:creationId xmlns:a16="http://schemas.microsoft.com/office/drawing/2014/main" id="{083CD8EE-5F7D-466F-B780-EFFFBFC05014}"/>
                </a:ext>
              </a:extLst>
            </p:cNvPr>
            <p:cNvGrpSpPr/>
            <p:nvPr/>
          </p:nvGrpSpPr>
          <p:grpSpPr>
            <a:xfrm>
              <a:off x="240392" y="2345731"/>
              <a:ext cx="7381107" cy="626460"/>
              <a:chOff x="-75901" y="2156819"/>
              <a:chExt cx="7381107" cy="626460"/>
            </a:xfrm>
          </p:grpSpPr>
          <p:grpSp>
            <p:nvGrpSpPr>
              <p:cNvPr id="44" name="Grupo 43">
                <a:extLst>
                  <a:ext uri="{FF2B5EF4-FFF2-40B4-BE49-F238E27FC236}">
                    <a16:creationId xmlns:a16="http://schemas.microsoft.com/office/drawing/2014/main" id="{12E0C998-9197-4DCB-81D4-DAD8211FDB84}"/>
                  </a:ext>
                </a:extLst>
              </p:cNvPr>
              <p:cNvGrpSpPr/>
              <p:nvPr/>
            </p:nvGrpSpPr>
            <p:grpSpPr>
              <a:xfrm>
                <a:off x="-75901" y="2156821"/>
                <a:ext cx="1443895" cy="562832"/>
                <a:chOff x="-169219" y="2121401"/>
                <a:chExt cx="1892685" cy="621799"/>
              </a:xfrm>
            </p:grpSpPr>
            <p:sp>
              <p:nvSpPr>
                <p:cNvPr id="42" name="Rectángulo 41">
                  <a:extLst>
                    <a:ext uri="{FF2B5EF4-FFF2-40B4-BE49-F238E27FC236}">
                      <a16:creationId xmlns:a16="http://schemas.microsoft.com/office/drawing/2014/main" id="{C56CE162-DF76-48EA-B669-0B397B284F1D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43" name="CuadroTexto 42">
                  <a:extLst>
                    <a:ext uri="{FF2B5EF4-FFF2-40B4-BE49-F238E27FC236}">
                      <a16:creationId xmlns:a16="http://schemas.microsoft.com/office/drawing/2014/main" id="{4D7A53C4-2AD3-46FF-A6B4-42DB355C7AEA}"/>
                    </a:ext>
                  </a:extLst>
                </p:cNvPr>
                <p:cNvSpPr txBox="1"/>
                <p:nvPr/>
              </p:nvSpPr>
              <p:spPr>
                <a:xfrm>
                  <a:off x="-169219" y="2139829"/>
                  <a:ext cx="189268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Lenguaje y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comunicación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57" name="Grupo 56">
                <a:extLst>
                  <a:ext uri="{FF2B5EF4-FFF2-40B4-BE49-F238E27FC236}">
                    <a16:creationId xmlns:a16="http://schemas.microsoft.com/office/drawing/2014/main" id="{1E968DB6-DCB7-4FE7-A0A4-1B7F8505EC91}"/>
                  </a:ext>
                </a:extLst>
              </p:cNvPr>
              <p:cNvGrpSpPr/>
              <p:nvPr/>
            </p:nvGrpSpPr>
            <p:grpSpPr>
              <a:xfrm>
                <a:off x="1121597" y="2156821"/>
                <a:ext cx="1443895" cy="562832"/>
                <a:chOff x="-171552" y="2121401"/>
                <a:chExt cx="1892685" cy="621799"/>
              </a:xfrm>
            </p:grpSpPr>
            <p:sp>
              <p:nvSpPr>
                <p:cNvPr id="58" name="Rectángulo 57">
                  <a:extLst>
                    <a:ext uri="{FF2B5EF4-FFF2-40B4-BE49-F238E27FC236}">
                      <a16:creationId xmlns:a16="http://schemas.microsoft.com/office/drawing/2014/main" id="{056A7F68-4482-4BD8-A9D9-2C976EF8C389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59" name="CuadroTexto 58">
                  <a:extLst>
                    <a:ext uri="{FF2B5EF4-FFF2-40B4-BE49-F238E27FC236}">
                      <a16:creationId xmlns:a16="http://schemas.microsoft.com/office/drawing/2014/main" id="{0E5E6861-0F13-4038-B433-32662CD9813E}"/>
                    </a:ext>
                  </a:extLst>
                </p:cNvPr>
                <p:cNvSpPr txBox="1"/>
                <p:nvPr/>
              </p:nvSpPr>
              <p:spPr>
                <a:xfrm>
                  <a:off x="-171552" y="2139829"/>
                  <a:ext cx="1892685" cy="5780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Pensamiento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matemático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0" name="Grupo 59">
                <a:extLst>
                  <a:ext uri="{FF2B5EF4-FFF2-40B4-BE49-F238E27FC236}">
                    <a16:creationId xmlns:a16="http://schemas.microsoft.com/office/drawing/2014/main" id="{DE412BE8-0BFB-42DA-A279-3E2C07EC4A7C}"/>
                  </a:ext>
                </a:extLst>
              </p:cNvPr>
              <p:cNvGrpSpPr/>
              <p:nvPr/>
            </p:nvGrpSpPr>
            <p:grpSpPr>
              <a:xfrm>
                <a:off x="2280098" y="2156826"/>
                <a:ext cx="1443895" cy="626453"/>
                <a:chOff x="-204663" y="2121401"/>
                <a:chExt cx="1892685" cy="692084"/>
              </a:xfrm>
            </p:grpSpPr>
            <p:sp>
              <p:nvSpPr>
                <p:cNvPr id="61" name="Rectángulo 60">
                  <a:extLst>
                    <a:ext uri="{FF2B5EF4-FFF2-40B4-BE49-F238E27FC236}">
                      <a16:creationId xmlns:a16="http://schemas.microsoft.com/office/drawing/2014/main" id="{E36C0324-4B51-4ECA-9891-55F658027BAB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2" name="CuadroTexto 61">
                  <a:extLst>
                    <a:ext uri="{FF2B5EF4-FFF2-40B4-BE49-F238E27FC236}">
                      <a16:creationId xmlns:a16="http://schemas.microsoft.com/office/drawing/2014/main" id="{8583341A-D28C-4BAF-AADF-7019A81EC3A9}"/>
                    </a:ext>
                  </a:extLst>
                </p:cNvPr>
                <p:cNvSpPr txBox="1"/>
                <p:nvPr/>
              </p:nvSpPr>
              <p:spPr>
                <a:xfrm>
                  <a:off x="-204663" y="2150444"/>
                  <a:ext cx="1892685" cy="6630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Exploración del mundo natural y social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3" name="Grupo 62">
                <a:extLst>
                  <a:ext uri="{FF2B5EF4-FFF2-40B4-BE49-F238E27FC236}">
                    <a16:creationId xmlns:a16="http://schemas.microsoft.com/office/drawing/2014/main" id="{E8EB032D-ACCC-40F9-AC96-D4AD28491475}"/>
                  </a:ext>
                </a:extLst>
              </p:cNvPr>
              <p:cNvGrpSpPr/>
              <p:nvPr/>
            </p:nvGrpSpPr>
            <p:grpSpPr>
              <a:xfrm>
                <a:off x="3367730" y="2156821"/>
                <a:ext cx="1443895" cy="562832"/>
                <a:chOff x="-359582" y="2121401"/>
                <a:chExt cx="1892685" cy="621799"/>
              </a:xfrm>
            </p:grpSpPr>
            <p:sp>
              <p:nvSpPr>
                <p:cNvPr id="64" name="Rectángulo 63">
                  <a:extLst>
                    <a:ext uri="{FF2B5EF4-FFF2-40B4-BE49-F238E27FC236}">
                      <a16:creationId xmlns:a16="http://schemas.microsoft.com/office/drawing/2014/main" id="{D258DB9C-57AA-4856-BAE0-1F787B576215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5" name="CuadroTexto 64">
                  <a:extLst>
                    <a:ext uri="{FF2B5EF4-FFF2-40B4-BE49-F238E27FC236}">
                      <a16:creationId xmlns:a16="http://schemas.microsoft.com/office/drawing/2014/main" id="{80935E19-64EA-4D41-9A3C-8E6C14C1C24B}"/>
                    </a:ext>
                  </a:extLst>
                </p:cNvPr>
                <p:cNvSpPr txBox="1"/>
                <p:nvPr/>
              </p:nvSpPr>
              <p:spPr>
                <a:xfrm>
                  <a:off x="-359582" y="2259260"/>
                  <a:ext cx="1892685" cy="3400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Artes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6" name="Grupo 65">
                <a:extLst>
                  <a:ext uri="{FF2B5EF4-FFF2-40B4-BE49-F238E27FC236}">
                    <a16:creationId xmlns:a16="http://schemas.microsoft.com/office/drawing/2014/main" id="{BFD2444E-F5BD-4D9A-B193-C16DC1378FBA}"/>
                  </a:ext>
                </a:extLst>
              </p:cNvPr>
              <p:cNvGrpSpPr/>
              <p:nvPr/>
            </p:nvGrpSpPr>
            <p:grpSpPr>
              <a:xfrm>
                <a:off x="4676184" y="2156819"/>
                <a:ext cx="1443895" cy="562832"/>
                <a:chOff x="-177539" y="2121399"/>
                <a:chExt cx="1892685" cy="621799"/>
              </a:xfrm>
            </p:grpSpPr>
            <p:sp>
              <p:nvSpPr>
                <p:cNvPr id="67" name="Rectángulo 66">
                  <a:extLst>
                    <a:ext uri="{FF2B5EF4-FFF2-40B4-BE49-F238E27FC236}">
                      <a16:creationId xmlns:a16="http://schemas.microsoft.com/office/drawing/2014/main" id="{7124B3F4-60CA-476B-BC85-C9A19C47FFA8}"/>
                    </a:ext>
                  </a:extLst>
                </p:cNvPr>
                <p:cNvSpPr/>
                <p:nvPr/>
              </p:nvSpPr>
              <p:spPr>
                <a:xfrm>
                  <a:off x="49096" y="2121399"/>
                  <a:ext cx="1483359" cy="621799"/>
                </a:xfrm>
                <a:prstGeom prst="rect">
                  <a:avLst/>
                </a:prstGeom>
                <a:solidFill>
                  <a:srgbClr val="79D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8" name="CuadroTexto 67">
                  <a:extLst>
                    <a:ext uri="{FF2B5EF4-FFF2-40B4-BE49-F238E27FC236}">
                      <a16:creationId xmlns:a16="http://schemas.microsoft.com/office/drawing/2014/main" id="{A9F5438C-023C-4607-A434-6E5095D48236}"/>
                    </a:ext>
                  </a:extLst>
                </p:cNvPr>
                <p:cNvSpPr txBox="1"/>
                <p:nvPr/>
              </p:nvSpPr>
              <p:spPr>
                <a:xfrm>
                  <a:off x="-177539" y="2150449"/>
                  <a:ext cx="1892685" cy="578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Física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9" name="Grupo 68">
                <a:extLst>
                  <a:ext uri="{FF2B5EF4-FFF2-40B4-BE49-F238E27FC236}">
                    <a16:creationId xmlns:a16="http://schemas.microsoft.com/office/drawing/2014/main" id="{17AF4C5C-C2C8-4DED-BAD5-5F76BDE17A81}"/>
                  </a:ext>
                </a:extLst>
              </p:cNvPr>
              <p:cNvGrpSpPr/>
              <p:nvPr/>
            </p:nvGrpSpPr>
            <p:grpSpPr>
              <a:xfrm>
                <a:off x="5861311" y="2164898"/>
                <a:ext cx="1443895" cy="562832"/>
                <a:chOff x="-204658" y="2121401"/>
                <a:chExt cx="1892685" cy="621799"/>
              </a:xfrm>
            </p:grpSpPr>
            <p:sp>
              <p:nvSpPr>
                <p:cNvPr id="70" name="Rectángulo 69">
                  <a:extLst>
                    <a:ext uri="{FF2B5EF4-FFF2-40B4-BE49-F238E27FC236}">
                      <a16:creationId xmlns:a16="http://schemas.microsoft.com/office/drawing/2014/main" id="{5D5778F5-4584-429E-A2A1-9F50E2EFC902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71" name="CuadroTexto 70">
                  <a:extLst>
                    <a:ext uri="{FF2B5EF4-FFF2-40B4-BE49-F238E27FC236}">
                      <a16:creationId xmlns:a16="http://schemas.microsoft.com/office/drawing/2014/main" id="{2A0E006F-6BFA-4E67-AD34-573EC50C0460}"/>
                    </a:ext>
                  </a:extLst>
                </p:cNvPr>
                <p:cNvSpPr txBox="1"/>
                <p:nvPr/>
              </p:nvSpPr>
              <p:spPr>
                <a:xfrm>
                  <a:off x="-204658" y="2154500"/>
                  <a:ext cx="1892685" cy="4760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Socioemocional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170" name="Grupo 169">
              <a:extLst>
                <a:ext uri="{FF2B5EF4-FFF2-40B4-BE49-F238E27FC236}">
                  <a16:creationId xmlns:a16="http://schemas.microsoft.com/office/drawing/2014/main" id="{5B59E4B5-6825-43CA-9212-E5117CC64809}"/>
                </a:ext>
              </a:extLst>
            </p:cNvPr>
            <p:cNvGrpSpPr/>
            <p:nvPr/>
          </p:nvGrpSpPr>
          <p:grpSpPr>
            <a:xfrm>
              <a:off x="166339" y="3077681"/>
              <a:ext cx="7777163" cy="454209"/>
              <a:chOff x="27396" y="2784923"/>
              <a:chExt cx="7777163" cy="454209"/>
            </a:xfrm>
          </p:grpSpPr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7B12804B-9A35-41DE-B9A4-27DE69161C79}"/>
                  </a:ext>
                </a:extLst>
              </p:cNvPr>
              <p:cNvSpPr txBox="1"/>
              <p:nvPr/>
            </p:nvSpPr>
            <p:spPr>
              <a:xfrm>
                <a:off x="27396" y="2826030"/>
                <a:ext cx="77771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600" dirty="0">
                    <a:latin typeface="Comic Sans MS" panose="030F0702030302020204" pitchFamily="66" charset="0"/>
                  </a:rPr>
                  <a:t>La jornada de trabajo fue</a:t>
                </a:r>
                <a:r>
                  <a:rPr lang="es-MX" dirty="0"/>
                  <a:t>:</a:t>
                </a:r>
              </a:p>
            </p:txBody>
          </p:sp>
          <p:sp>
            <p:nvSpPr>
              <p:cNvPr id="76" name="Paralelogramo 75">
                <a:extLst>
                  <a:ext uri="{FF2B5EF4-FFF2-40B4-BE49-F238E27FC236}">
                    <a16:creationId xmlns:a16="http://schemas.microsoft.com/office/drawing/2014/main" id="{60A599B8-BE07-4BBA-A281-EF28C0090E28}"/>
                  </a:ext>
                </a:extLst>
              </p:cNvPr>
              <p:cNvSpPr/>
              <p:nvPr/>
            </p:nvSpPr>
            <p:spPr>
              <a:xfrm>
                <a:off x="2727259" y="2784923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8" name="Paralelogramo 77">
                <a:extLst>
                  <a:ext uri="{FF2B5EF4-FFF2-40B4-BE49-F238E27FC236}">
                    <a16:creationId xmlns:a16="http://schemas.microsoft.com/office/drawing/2014/main" id="{91849B54-4BCF-4048-99A2-AC8047873550}"/>
                  </a:ext>
                </a:extLst>
              </p:cNvPr>
              <p:cNvSpPr/>
              <p:nvPr/>
            </p:nvSpPr>
            <p:spPr>
              <a:xfrm>
                <a:off x="3783995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0" name="Paralelogramo 79">
                <a:extLst>
                  <a:ext uri="{FF2B5EF4-FFF2-40B4-BE49-F238E27FC236}">
                    <a16:creationId xmlns:a16="http://schemas.microsoft.com/office/drawing/2014/main" id="{B064F40E-1706-4DE7-BFB7-44057684112C}"/>
                  </a:ext>
                </a:extLst>
              </p:cNvPr>
              <p:cNvSpPr/>
              <p:nvPr/>
            </p:nvSpPr>
            <p:spPr>
              <a:xfrm>
                <a:off x="4936360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2" name="Paralelogramo 81">
                <a:extLst>
                  <a:ext uri="{FF2B5EF4-FFF2-40B4-BE49-F238E27FC236}">
                    <a16:creationId xmlns:a16="http://schemas.microsoft.com/office/drawing/2014/main" id="{9A495760-0A05-4BBF-A6A0-798DA9FF3403}"/>
                  </a:ext>
                </a:extLst>
              </p:cNvPr>
              <p:cNvSpPr/>
              <p:nvPr/>
            </p:nvSpPr>
            <p:spPr>
              <a:xfrm>
                <a:off x="6135240" y="2812412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3" name="CuadroTexto 82">
                <a:extLst>
                  <a:ext uri="{FF2B5EF4-FFF2-40B4-BE49-F238E27FC236}">
                    <a16:creationId xmlns:a16="http://schemas.microsoft.com/office/drawing/2014/main" id="{967DD3A9-200C-4C55-8BC5-CCE26BA059E2}"/>
                  </a:ext>
                </a:extLst>
              </p:cNvPr>
              <p:cNvSpPr txBox="1"/>
              <p:nvPr/>
            </p:nvSpPr>
            <p:spPr>
              <a:xfrm>
                <a:off x="2788271" y="2881579"/>
                <a:ext cx="9145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Exitosa</a:t>
                </a:r>
              </a:p>
            </p:txBody>
          </p:sp>
          <p:sp>
            <p:nvSpPr>
              <p:cNvPr id="85" name="CuadroTexto 84">
                <a:extLst>
                  <a:ext uri="{FF2B5EF4-FFF2-40B4-BE49-F238E27FC236}">
                    <a16:creationId xmlns:a16="http://schemas.microsoft.com/office/drawing/2014/main" id="{F09B523F-8A7C-480D-8661-5FA4C6F2E91D}"/>
                  </a:ext>
                </a:extLst>
              </p:cNvPr>
              <p:cNvSpPr txBox="1"/>
              <p:nvPr/>
            </p:nvSpPr>
            <p:spPr>
              <a:xfrm>
                <a:off x="3902327" y="2884214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Buena</a:t>
                </a:r>
              </a:p>
            </p:txBody>
          </p:sp>
          <p:sp>
            <p:nvSpPr>
              <p:cNvPr id="87" name="CuadroTexto 86">
                <a:extLst>
                  <a:ext uri="{FF2B5EF4-FFF2-40B4-BE49-F238E27FC236}">
                    <a16:creationId xmlns:a16="http://schemas.microsoft.com/office/drawing/2014/main" id="{738EC69C-9FF1-417C-B72A-2D7D20847ECA}"/>
                  </a:ext>
                </a:extLst>
              </p:cNvPr>
              <p:cNvSpPr txBox="1"/>
              <p:nvPr/>
            </p:nvSpPr>
            <p:spPr>
              <a:xfrm>
                <a:off x="4984176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Regular</a:t>
                </a:r>
                <a:endParaRPr lang="es-MX" sz="1100" dirty="0"/>
              </a:p>
            </p:txBody>
          </p:sp>
          <p:sp>
            <p:nvSpPr>
              <p:cNvPr id="89" name="CuadroTexto 88">
                <a:extLst>
                  <a:ext uri="{FF2B5EF4-FFF2-40B4-BE49-F238E27FC236}">
                    <a16:creationId xmlns:a16="http://schemas.microsoft.com/office/drawing/2014/main" id="{1D108D3C-EB07-407F-9F55-E69D4D110D55}"/>
                  </a:ext>
                </a:extLst>
              </p:cNvPr>
              <p:cNvSpPr txBox="1"/>
              <p:nvPr/>
            </p:nvSpPr>
            <p:spPr>
              <a:xfrm>
                <a:off x="6341522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Mala</a:t>
                </a:r>
                <a:endParaRPr lang="es-MX" sz="1400" dirty="0"/>
              </a:p>
            </p:txBody>
          </p:sp>
        </p:grpSp>
        <p:grpSp>
          <p:nvGrpSpPr>
            <p:cNvPr id="169" name="Grupo 168">
              <a:extLst>
                <a:ext uri="{FF2B5EF4-FFF2-40B4-BE49-F238E27FC236}">
                  <a16:creationId xmlns:a16="http://schemas.microsoft.com/office/drawing/2014/main" id="{F98882BD-1128-4333-AD3C-C99E090A88D9}"/>
                </a:ext>
              </a:extLst>
            </p:cNvPr>
            <p:cNvGrpSpPr/>
            <p:nvPr/>
          </p:nvGrpSpPr>
          <p:grpSpPr>
            <a:xfrm>
              <a:off x="-60113" y="3701185"/>
              <a:ext cx="7866108" cy="1837511"/>
              <a:chOff x="-104586" y="3258293"/>
              <a:chExt cx="7866108" cy="1837511"/>
            </a:xfrm>
          </p:grpSpPr>
          <p:grpSp>
            <p:nvGrpSpPr>
              <p:cNvPr id="90" name="Grupo 89">
                <a:extLst>
                  <a:ext uri="{FF2B5EF4-FFF2-40B4-BE49-F238E27FC236}">
                    <a16:creationId xmlns:a16="http://schemas.microsoft.com/office/drawing/2014/main" id="{F98E8578-A55C-4D5A-B67B-F07061ED95EB}"/>
                  </a:ext>
                </a:extLst>
              </p:cNvPr>
              <p:cNvGrpSpPr/>
              <p:nvPr/>
            </p:nvGrpSpPr>
            <p:grpSpPr>
              <a:xfrm>
                <a:off x="-104586" y="3258293"/>
                <a:ext cx="7866108" cy="369332"/>
                <a:chOff x="-88946" y="1730772"/>
                <a:chExt cx="7866108" cy="369332"/>
              </a:xfrm>
            </p:grpSpPr>
            <p:sp>
              <p:nvSpPr>
                <p:cNvPr id="92" name="Rectángulo 91">
                  <a:extLst>
                    <a:ext uri="{FF2B5EF4-FFF2-40B4-BE49-F238E27FC236}">
                      <a16:creationId xmlns:a16="http://schemas.microsoft.com/office/drawing/2014/main" id="{5D321D22-2312-4122-957D-75CC9CBC1D04}"/>
                    </a:ext>
                  </a:extLst>
                </p:cNvPr>
                <p:cNvSpPr/>
                <p:nvPr/>
              </p:nvSpPr>
              <p:spPr>
                <a:xfrm>
                  <a:off x="0" y="1730772"/>
                  <a:ext cx="7777162" cy="369332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93" name="CuadroTexto 92">
                  <a:extLst>
                    <a:ext uri="{FF2B5EF4-FFF2-40B4-BE49-F238E27FC236}">
                      <a16:creationId xmlns:a16="http://schemas.microsoft.com/office/drawing/2014/main" id="{CB4390D6-35FA-450B-A1D5-337BF7ED9267}"/>
                    </a:ext>
                  </a:extLst>
                </p:cNvPr>
                <p:cNvSpPr txBox="1"/>
                <p:nvPr/>
              </p:nvSpPr>
              <p:spPr>
                <a:xfrm>
                  <a:off x="-88946" y="1737642"/>
                  <a:ext cx="777716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Aspectos de la planeación didáctica </a:t>
                  </a:r>
                </a:p>
              </p:txBody>
            </p:sp>
          </p:grpSp>
          <p:sp>
            <p:nvSpPr>
              <p:cNvPr id="99" name="CuadroTexto 98">
                <a:extLst>
                  <a:ext uri="{FF2B5EF4-FFF2-40B4-BE49-F238E27FC236}">
                    <a16:creationId xmlns:a16="http://schemas.microsoft.com/office/drawing/2014/main" id="{2C45F712-0E0F-4056-B8C7-58165A752422}"/>
                  </a:ext>
                </a:extLst>
              </p:cNvPr>
              <p:cNvSpPr txBox="1"/>
              <p:nvPr/>
            </p:nvSpPr>
            <p:spPr>
              <a:xfrm>
                <a:off x="-44436" y="3618476"/>
                <a:ext cx="777716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Logro de los aprendizajes esperados 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Materiales educativos adecuados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Nivel de complejidad adecuado 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Organización adecuada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Tiempo planeado correctamente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Actividades planeadas conforme a lo planeado </a:t>
                </a:r>
              </a:p>
              <a:p>
                <a:endParaRPr lang="es-MX" sz="1400" dirty="0"/>
              </a:p>
            </p:txBody>
          </p:sp>
          <p:sp>
            <p:nvSpPr>
              <p:cNvPr id="101" name="Elipse 100">
                <a:extLst>
                  <a:ext uri="{FF2B5EF4-FFF2-40B4-BE49-F238E27FC236}">
                    <a16:creationId xmlns:a16="http://schemas.microsoft.com/office/drawing/2014/main" id="{4A5C0622-884D-49F4-B550-4041500CA3C7}"/>
                  </a:ext>
                </a:extLst>
              </p:cNvPr>
              <p:cNvSpPr/>
              <p:nvPr/>
            </p:nvSpPr>
            <p:spPr>
              <a:xfrm>
                <a:off x="124089" y="367427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6" name="Elipse 105">
                <a:extLst>
                  <a:ext uri="{FF2B5EF4-FFF2-40B4-BE49-F238E27FC236}">
                    <a16:creationId xmlns:a16="http://schemas.microsoft.com/office/drawing/2014/main" id="{1506E085-6A92-4E7F-8A05-A323A3E5E11A}"/>
                  </a:ext>
                </a:extLst>
              </p:cNvPr>
              <p:cNvSpPr/>
              <p:nvPr/>
            </p:nvSpPr>
            <p:spPr>
              <a:xfrm>
                <a:off x="121868" y="390798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8" name="Elipse 107">
                <a:extLst>
                  <a:ext uri="{FF2B5EF4-FFF2-40B4-BE49-F238E27FC236}">
                    <a16:creationId xmlns:a16="http://schemas.microsoft.com/office/drawing/2014/main" id="{1212747E-7242-4965-9DA4-929E41C6D9E7}"/>
                  </a:ext>
                </a:extLst>
              </p:cNvPr>
              <p:cNvSpPr/>
              <p:nvPr/>
            </p:nvSpPr>
            <p:spPr>
              <a:xfrm>
                <a:off x="121867" y="410151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0" name="Elipse 109">
                <a:extLst>
                  <a:ext uri="{FF2B5EF4-FFF2-40B4-BE49-F238E27FC236}">
                    <a16:creationId xmlns:a16="http://schemas.microsoft.com/office/drawing/2014/main" id="{AEEE6733-B8DB-4A76-A1EF-35918716BFAE}"/>
                  </a:ext>
                </a:extLst>
              </p:cNvPr>
              <p:cNvSpPr/>
              <p:nvPr/>
            </p:nvSpPr>
            <p:spPr>
              <a:xfrm>
                <a:off x="121867" y="429504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2" name="Elipse 111">
                <a:extLst>
                  <a:ext uri="{FF2B5EF4-FFF2-40B4-BE49-F238E27FC236}">
                    <a16:creationId xmlns:a16="http://schemas.microsoft.com/office/drawing/2014/main" id="{049B3706-E439-4954-A6A5-40C7B2714B0B}"/>
                  </a:ext>
                </a:extLst>
              </p:cNvPr>
              <p:cNvSpPr/>
              <p:nvPr/>
            </p:nvSpPr>
            <p:spPr>
              <a:xfrm>
                <a:off x="121867" y="446853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4" name="Elipse 113">
                <a:extLst>
                  <a:ext uri="{FF2B5EF4-FFF2-40B4-BE49-F238E27FC236}">
                    <a16:creationId xmlns:a16="http://schemas.microsoft.com/office/drawing/2014/main" id="{6324721C-3F31-47D7-9E44-60A4C321DE28}"/>
                  </a:ext>
                </a:extLst>
              </p:cNvPr>
              <p:cNvSpPr/>
              <p:nvPr/>
            </p:nvSpPr>
            <p:spPr>
              <a:xfrm>
                <a:off x="121866" y="4655227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grpSp>
          <p:nvGrpSpPr>
            <p:cNvPr id="168" name="Grupo 167">
              <a:extLst>
                <a:ext uri="{FF2B5EF4-FFF2-40B4-BE49-F238E27FC236}">
                  <a16:creationId xmlns:a16="http://schemas.microsoft.com/office/drawing/2014/main" id="{BB09A73F-77AD-421C-9A12-1B07E4E28D91}"/>
                </a:ext>
              </a:extLst>
            </p:cNvPr>
            <p:cNvGrpSpPr/>
            <p:nvPr/>
          </p:nvGrpSpPr>
          <p:grpSpPr>
            <a:xfrm>
              <a:off x="0" y="5352851"/>
              <a:ext cx="8142075" cy="1392842"/>
              <a:chOff x="-106905" y="4811173"/>
              <a:chExt cx="8142075" cy="1392842"/>
            </a:xfrm>
          </p:grpSpPr>
          <p:grpSp>
            <p:nvGrpSpPr>
              <p:cNvPr id="116" name="Grupo 115">
                <a:extLst>
                  <a:ext uri="{FF2B5EF4-FFF2-40B4-BE49-F238E27FC236}">
                    <a16:creationId xmlns:a16="http://schemas.microsoft.com/office/drawing/2014/main" id="{86E20A7A-7587-4421-B56B-9A932A9F7109}"/>
                  </a:ext>
                </a:extLst>
              </p:cNvPr>
              <p:cNvGrpSpPr/>
              <p:nvPr/>
            </p:nvGrpSpPr>
            <p:grpSpPr>
              <a:xfrm>
                <a:off x="-106905" y="4811173"/>
                <a:ext cx="8142075" cy="414533"/>
                <a:chOff x="-91265" y="1649223"/>
                <a:chExt cx="8142075" cy="414533"/>
              </a:xfrm>
            </p:grpSpPr>
            <p:sp>
              <p:nvSpPr>
                <p:cNvPr id="117" name="Rectángulo 116">
                  <a:extLst>
                    <a:ext uri="{FF2B5EF4-FFF2-40B4-BE49-F238E27FC236}">
                      <a16:creationId xmlns:a16="http://schemas.microsoft.com/office/drawing/2014/main" id="{811F3B92-D7D1-4EAA-AF61-3E94D18C4AEE}"/>
                    </a:ext>
                  </a:extLst>
                </p:cNvPr>
                <p:cNvSpPr/>
                <p:nvPr/>
              </p:nvSpPr>
              <p:spPr>
                <a:xfrm>
                  <a:off x="-90086" y="1649223"/>
                  <a:ext cx="7777162" cy="369332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18" name="CuadroTexto 117">
                  <a:extLst>
                    <a:ext uri="{FF2B5EF4-FFF2-40B4-BE49-F238E27FC236}">
                      <a16:creationId xmlns:a16="http://schemas.microsoft.com/office/drawing/2014/main" id="{1B9E0E7C-C94D-4D33-90C9-F83AE03AC5F1}"/>
                    </a:ext>
                  </a:extLst>
                </p:cNvPr>
                <p:cNvSpPr txBox="1"/>
                <p:nvPr/>
              </p:nvSpPr>
              <p:spPr>
                <a:xfrm>
                  <a:off x="-91265" y="1725202"/>
                  <a:ext cx="81420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Manifestaciones de los alumnos</a:t>
                  </a:r>
                </a:p>
              </p:txBody>
            </p:sp>
          </p:grpSp>
          <p:sp>
            <p:nvSpPr>
              <p:cNvPr id="122" name="CuadroTexto 121">
                <a:extLst>
                  <a:ext uri="{FF2B5EF4-FFF2-40B4-BE49-F238E27FC236}">
                    <a16:creationId xmlns:a16="http://schemas.microsoft.com/office/drawing/2014/main" id="{7C94A14D-3BCC-49E5-BA89-9E2AEF82C62C}"/>
                  </a:ext>
                </a:extLst>
              </p:cNvPr>
              <p:cNvSpPr txBox="1"/>
              <p:nvPr/>
            </p:nvSpPr>
            <p:spPr>
              <a:xfrm>
                <a:off x="-54750" y="5188352"/>
                <a:ext cx="391205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es-MX" sz="12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Interés en las actividades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Participación de la manera esperada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Adaptación a la organización establecida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Seguridad y cooperación al realizar las actividades</a:t>
                </a:r>
              </a:p>
            </p:txBody>
          </p:sp>
          <p:sp>
            <p:nvSpPr>
              <p:cNvPr id="126" name="CuadroTexto 125">
                <a:extLst>
                  <a:ext uri="{FF2B5EF4-FFF2-40B4-BE49-F238E27FC236}">
                    <a16:creationId xmlns:a16="http://schemas.microsoft.com/office/drawing/2014/main" id="{06161E3F-EC52-4DE5-966F-0CF0E691332C}"/>
                  </a:ext>
                </a:extLst>
              </p:cNvPr>
              <p:cNvSpPr txBox="1"/>
              <p:nvPr/>
            </p:nvSpPr>
            <p:spPr>
              <a:xfrm>
                <a:off x="3645357" y="5221690"/>
                <a:ext cx="36746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Todos   Algunos  Pocos   Ninguno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135" name="Grupo 134">
                <a:extLst>
                  <a:ext uri="{FF2B5EF4-FFF2-40B4-BE49-F238E27FC236}">
                    <a16:creationId xmlns:a16="http://schemas.microsoft.com/office/drawing/2014/main" id="{0B4F29DE-BDD1-4173-913A-6F69F59C290F}"/>
                  </a:ext>
                </a:extLst>
              </p:cNvPr>
              <p:cNvGrpSpPr/>
              <p:nvPr/>
            </p:nvGrpSpPr>
            <p:grpSpPr>
              <a:xfrm>
                <a:off x="4481792" y="5453154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24" name="Elipse 123">
                  <a:extLst>
                    <a:ext uri="{FF2B5EF4-FFF2-40B4-BE49-F238E27FC236}">
                      <a16:creationId xmlns:a16="http://schemas.microsoft.com/office/drawing/2014/main" id="{B36A7C95-12EB-4981-AD16-F8766A33023B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28" name="Elipse 127">
                  <a:extLst>
                    <a:ext uri="{FF2B5EF4-FFF2-40B4-BE49-F238E27FC236}">
                      <a16:creationId xmlns:a16="http://schemas.microsoft.com/office/drawing/2014/main" id="{04898E7A-EFA5-4C5D-AA3E-E61854C86E67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0" name="Elipse 129">
                  <a:extLst>
                    <a:ext uri="{FF2B5EF4-FFF2-40B4-BE49-F238E27FC236}">
                      <a16:creationId xmlns:a16="http://schemas.microsoft.com/office/drawing/2014/main" id="{00F070BD-3F46-4F6C-A422-B589D0DB19D7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2" name="Elipse 131">
                  <a:extLst>
                    <a:ext uri="{FF2B5EF4-FFF2-40B4-BE49-F238E27FC236}">
                      <a16:creationId xmlns:a16="http://schemas.microsoft.com/office/drawing/2014/main" id="{1ADF766A-8C07-4C9C-954F-397B4C518373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36" name="Grupo 135">
                <a:extLst>
                  <a:ext uri="{FF2B5EF4-FFF2-40B4-BE49-F238E27FC236}">
                    <a16:creationId xmlns:a16="http://schemas.microsoft.com/office/drawing/2014/main" id="{0CAC7643-C6D9-4D4D-8809-A3E27B328AAE}"/>
                  </a:ext>
                </a:extLst>
              </p:cNvPr>
              <p:cNvGrpSpPr/>
              <p:nvPr/>
            </p:nvGrpSpPr>
            <p:grpSpPr>
              <a:xfrm>
                <a:off x="4481792" y="5644382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37" name="Elipse 136">
                  <a:extLst>
                    <a:ext uri="{FF2B5EF4-FFF2-40B4-BE49-F238E27FC236}">
                      <a16:creationId xmlns:a16="http://schemas.microsoft.com/office/drawing/2014/main" id="{D15D9F78-4830-4046-8D9C-7475C18EEACF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8" name="Elipse 137">
                  <a:extLst>
                    <a:ext uri="{FF2B5EF4-FFF2-40B4-BE49-F238E27FC236}">
                      <a16:creationId xmlns:a16="http://schemas.microsoft.com/office/drawing/2014/main" id="{9106BBF0-3FDA-43EF-82D8-A91CE86F7BCC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9" name="Elipse 138">
                  <a:extLst>
                    <a:ext uri="{FF2B5EF4-FFF2-40B4-BE49-F238E27FC236}">
                      <a16:creationId xmlns:a16="http://schemas.microsoft.com/office/drawing/2014/main" id="{805C1B3D-B483-4E9A-BC43-3C3A34DCA29C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0" name="Elipse 139">
                  <a:extLst>
                    <a:ext uri="{FF2B5EF4-FFF2-40B4-BE49-F238E27FC236}">
                      <a16:creationId xmlns:a16="http://schemas.microsoft.com/office/drawing/2014/main" id="{5ACBF1CC-D4AC-4C8B-8889-428A29D11D7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1" name="Grupo 140">
                <a:extLst>
                  <a:ext uri="{FF2B5EF4-FFF2-40B4-BE49-F238E27FC236}">
                    <a16:creationId xmlns:a16="http://schemas.microsoft.com/office/drawing/2014/main" id="{7B87E0F1-93A8-4239-876A-2C91F55A3FB3}"/>
                  </a:ext>
                </a:extLst>
              </p:cNvPr>
              <p:cNvGrpSpPr/>
              <p:nvPr/>
            </p:nvGrpSpPr>
            <p:grpSpPr>
              <a:xfrm>
                <a:off x="4482433" y="5835610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2" name="Elipse 141">
                  <a:extLst>
                    <a:ext uri="{FF2B5EF4-FFF2-40B4-BE49-F238E27FC236}">
                      <a16:creationId xmlns:a16="http://schemas.microsoft.com/office/drawing/2014/main" id="{A875E401-1E64-47E4-A54B-900C61A61677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3" name="Elipse 142">
                  <a:extLst>
                    <a:ext uri="{FF2B5EF4-FFF2-40B4-BE49-F238E27FC236}">
                      <a16:creationId xmlns:a16="http://schemas.microsoft.com/office/drawing/2014/main" id="{3DD59AD9-06DA-4644-919C-E7BC15F6BED6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4" name="Elipse 143">
                  <a:extLst>
                    <a:ext uri="{FF2B5EF4-FFF2-40B4-BE49-F238E27FC236}">
                      <a16:creationId xmlns:a16="http://schemas.microsoft.com/office/drawing/2014/main" id="{6DDE1CF7-489F-47CF-8241-BA4E200CF4FA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5" name="Elipse 144">
                  <a:extLst>
                    <a:ext uri="{FF2B5EF4-FFF2-40B4-BE49-F238E27FC236}">
                      <a16:creationId xmlns:a16="http://schemas.microsoft.com/office/drawing/2014/main" id="{5B84455B-4FC9-4372-B777-94DDE7FE150E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6" name="Grupo 145">
                <a:extLst>
                  <a:ext uri="{FF2B5EF4-FFF2-40B4-BE49-F238E27FC236}">
                    <a16:creationId xmlns:a16="http://schemas.microsoft.com/office/drawing/2014/main" id="{77951E04-423C-44AE-A9B2-24095C4C5B28}"/>
                  </a:ext>
                </a:extLst>
              </p:cNvPr>
              <p:cNvGrpSpPr/>
              <p:nvPr/>
            </p:nvGrpSpPr>
            <p:grpSpPr>
              <a:xfrm>
                <a:off x="4482817" y="6023918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7" name="Elipse 146">
                  <a:extLst>
                    <a:ext uri="{FF2B5EF4-FFF2-40B4-BE49-F238E27FC236}">
                      <a16:creationId xmlns:a16="http://schemas.microsoft.com/office/drawing/2014/main" id="{EAE223AD-9981-454B-AC0F-D9BD55EC710C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8" name="Elipse 147">
                  <a:extLst>
                    <a:ext uri="{FF2B5EF4-FFF2-40B4-BE49-F238E27FC236}">
                      <a16:creationId xmlns:a16="http://schemas.microsoft.com/office/drawing/2014/main" id="{A020B64C-03E0-4C7A-BBB0-B1EB17ACCB9A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9" name="Elipse 148">
                  <a:extLst>
                    <a:ext uri="{FF2B5EF4-FFF2-40B4-BE49-F238E27FC236}">
                      <a16:creationId xmlns:a16="http://schemas.microsoft.com/office/drawing/2014/main" id="{CFEEB593-1C3D-4D7F-A633-27ED6ECE17BF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50" name="Elipse 149">
                  <a:extLst>
                    <a:ext uri="{FF2B5EF4-FFF2-40B4-BE49-F238E27FC236}">
                      <a16:creationId xmlns:a16="http://schemas.microsoft.com/office/drawing/2014/main" id="{C42090CB-1504-4391-B330-728BEC78AAC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</p:grpSp>
        <p:grpSp>
          <p:nvGrpSpPr>
            <p:cNvPr id="151" name="Grupo 150">
              <a:extLst>
                <a:ext uri="{FF2B5EF4-FFF2-40B4-BE49-F238E27FC236}">
                  <a16:creationId xmlns:a16="http://schemas.microsoft.com/office/drawing/2014/main" id="{E3FB72F6-392F-40AB-A175-66BC4FD1180C}"/>
                </a:ext>
              </a:extLst>
            </p:cNvPr>
            <p:cNvGrpSpPr/>
            <p:nvPr/>
          </p:nvGrpSpPr>
          <p:grpSpPr>
            <a:xfrm>
              <a:off x="-40004" y="6773416"/>
              <a:ext cx="8066405" cy="358362"/>
              <a:chOff x="-128950" y="1710038"/>
              <a:chExt cx="8066405" cy="358362"/>
            </a:xfrm>
          </p:grpSpPr>
          <p:sp>
            <p:nvSpPr>
              <p:cNvPr id="152" name="Rectángulo 151">
                <a:extLst>
                  <a:ext uri="{FF2B5EF4-FFF2-40B4-BE49-F238E27FC236}">
                    <a16:creationId xmlns:a16="http://schemas.microsoft.com/office/drawing/2014/main" id="{8BFA794B-7B5C-4B21-A452-F05082E198A2}"/>
                  </a:ext>
                </a:extLst>
              </p:cNvPr>
              <p:cNvSpPr/>
              <p:nvPr/>
            </p:nvSpPr>
            <p:spPr>
              <a:xfrm>
                <a:off x="-117778" y="1710038"/>
                <a:ext cx="7844864" cy="358362"/>
              </a:xfrm>
              <a:prstGeom prst="rect">
                <a:avLst/>
              </a:prstGeom>
              <a:solidFill>
                <a:srgbClr val="79D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53" name="CuadroTexto 152">
                <a:extLst>
                  <a:ext uri="{FF2B5EF4-FFF2-40B4-BE49-F238E27FC236}">
                    <a16:creationId xmlns:a16="http://schemas.microsoft.com/office/drawing/2014/main" id="{B6E65149-4C4C-4DA3-BBD4-37E7A7D3A7A0}"/>
                  </a:ext>
                </a:extLst>
              </p:cNvPr>
              <p:cNvSpPr txBox="1"/>
              <p:nvPr/>
            </p:nvSpPr>
            <p:spPr>
              <a:xfrm>
                <a:off x="-128950" y="1725138"/>
                <a:ext cx="80664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Autoevaluación</a:t>
                </a:r>
              </a:p>
            </p:txBody>
          </p:sp>
        </p:grpSp>
        <p:sp>
          <p:nvSpPr>
            <p:cNvPr id="155" name="CuadroTexto 154">
              <a:extLst>
                <a:ext uri="{FF2B5EF4-FFF2-40B4-BE49-F238E27FC236}">
                  <a16:creationId xmlns:a16="http://schemas.microsoft.com/office/drawing/2014/main" id="{6718D8D3-202C-4CDB-8F60-21504AA6438C}"/>
                </a:ext>
              </a:extLst>
            </p:cNvPr>
            <p:cNvSpPr txBox="1"/>
            <p:nvPr/>
          </p:nvSpPr>
          <p:spPr>
            <a:xfrm>
              <a:off x="28833" y="7032794"/>
              <a:ext cx="583168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s-MX" sz="12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Rescato los conocimientos previos</a:t>
              </a:r>
              <a:endParaRPr lang="es-MX" sz="14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Identifico y actúa conforme a las necesidades e intereses de los alumnos 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participación de todos los alumnos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Otorgo consignas claras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Intervengo adecuadamente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autonomía de los alumnos </a:t>
              </a:r>
            </a:p>
          </p:txBody>
        </p:sp>
        <p:grpSp>
          <p:nvGrpSpPr>
            <p:cNvPr id="202" name="Grupo 201">
              <a:extLst>
                <a:ext uri="{FF2B5EF4-FFF2-40B4-BE49-F238E27FC236}">
                  <a16:creationId xmlns:a16="http://schemas.microsoft.com/office/drawing/2014/main" id="{F323BF70-7EB4-430E-8E9D-EF851C22D91D}"/>
                </a:ext>
              </a:extLst>
            </p:cNvPr>
            <p:cNvGrpSpPr/>
            <p:nvPr/>
          </p:nvGrpSpPr>
          <p:grpSpPr>
            <a:xfrm>
              <a:off x="5378995" y="7091750"/>
              <a:ext cx="2255371" cy="1332960"/>
              <a:chOff x="5319913" y="7568918"/>
              <a:chExt cx="2255371" cy="1332960"/>
            </a:xfrm>
          </p:grpSpPr>
          <p:sp>
            <p:nvSpPr>
              <p:cNvPr id="161" name="CuadroTexto 160">
                <a:extLst>
                  <a:ext uri="{FF2B5EF4-FFF2-40B4-BE49-F238E27FC236}">
                    <a16:creationId xmlns:a16="http://schemas.microsoft.com/office/drawing/2014/main" id="{101E8FF4-B621-48FA-A3D7-D90BB0502AC4}"/>
                  </a:ext>
                </a:extLst>
              </p:cNvPr>
              <p:cNvSpPr txBox="1"/>
              <p:nvPr/>
            </p:nvSpPr>
            <p:spPr>
              <a:xfrm>
                <a:off x="5319913" y="7568918"/>
                <a:ext cx="22553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     Si            No   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201" name="Grupo 200">
                <a:extLst>
                  <a:ext uri="{FF2B5EF4-FFF2-40B4-BE49-F238E27FC236}">
                    <a16:creationId xmlns:a16="http://schemas.microsoft.com/office/drawing/2014/main" id="{6C41977E-8F35-4BB6-9FB6-060C1D447201}"/>
                  </a:ext>
                </a:extLst>
              </p:cNvPr>
              <p:cNvGrpSpPr/>
              <p:nvPr/>
            </p:nvGrpSpPr>
            <p:grpSpPr>
              <a:xfrm>
                <a:off x="6120124" y="7772965"/>
                <a:ext cx="876598" cy="1128913"/>
                <a:chOff x="6128376" y="7763339"/>
                <a:chExt cx="876598" cy="1128913"/>
              </a:xfrm>
            </p:grpSpPr>
            <p:grpSp>
              <p:nvGrpSpPr>
                <p:cNvPr id="171" name="Grupo 170">
                  <a:extLst>
                    <a:ext uri="{FF2B5EF4-FFF2-40B4-BE49-F238E27FC236}">
                      <a16:creationId xmlns:a16="http://schemas.microsoft.com/office/drawing/2014/main" id="{B4DEC5E0-F6BB-4A34-A803-6D536089621A}"/>
                    </a:ext>
                  </a:extLst>
                </p:cNvPr>
                <p:cNvGrpSpPr/>
                <p:nvPr/>
              </p:nvGrpSpPr>
              <p:grpSpPr>
                <a:xfrm>
                  <a:off x="6135240" y="776333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65" name="Elipse 164">
                    <a:extLst>
                      <a:ext uri="{FF2B5EF4-FFF2-40B4-BE49-F238E27FC236}">
                        <a16:creationId xmlns:a16="http://schemas.microsoft.com/office/drawing/2014/main" id="{FE1FD20A-6ED7-4845-8B11-A1EC792790C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66" name="Elipse 165">
                    <a:extLst>
                      <a:ext uri="{FF2B5EF4-FFF2-40B4-BE49-F238E27FC236}">
                        <a16:creationId xmlns:a16="http://schemas.microsoft.com/office/drawing/2014/main" id="{5D71AD41-6D0E-4CDB-B05D-3B103104F30C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2" name="Grupo 171">
                  <a:extLst>
                    <a:ext uri="{FF2B5EF4-FFF2-40B4-BE49-F238E27FC236}">
                      <a16:creationId xmlns:a16="http://schemas.microsoft.com/office/drawing/2014/main" id="{6D934AB1-45F3-45B0-ADEB-632522282A96}"/>
                    </a:ext>
                  </a:extLst>
                </p:cNvPr>
                <p:cNvGrpSpPr/>
                <p:nvPr/>
              </p:nvGrpSpPr>
              <p:grpSpPr>
                <a:xfrm>
                  <a:off x="6144881" y="7952948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3" name="Elipse 172">
                    <a:extLst>
                      <a:ext uri="{FF2B5EF4-FFF2-40B4-BE49-F238E27FC236}">
                        <a16:creationId xmlns:a16="http://schemas.microsoft.com/office/drawing/2014/main" id="{E5A1820A-225E-426C-BB18-42E8BAA0D93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4" name="Elipse 173">
                    <a:extLst>
                      <a:ext uri="{FF2B5EF4-FFF2-40B4-BE49-F238E27FC236}">
                        <a16:creationId xmlns:a16="http://schemas.microsoft.com/office/drawing/2014/main" id="{059BFFE8-E129-4AA5-883A-6A52AC975154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5" name="Grupo 174">
                  <a:extLst>
                    <a:ext uri="{FF2B5EF4-FFF2-40B4-BE49-F238E27FC236}">
                      <a16:creationId xmlns:a16="http://schemas.microsoft.com/office/drawing/2014/main" id="{903AAAAF-062F-4F3F-93D0-FB8734EFD06E}"/>
                    </a:ext>
                  </a:extLst>
                </p:cNvPr>
                <p:cNvGrpSpPr/>
                <p:nvPr/>
              </p:nvGrpSpPr>
              <p:grpSpPr>
                <a:xfrm>
                  <a:off x="6128376" y="814674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6" name="Elipse 175">
                    <a:extLst>
                      <a:ext uri="{FF2B5EF4-FFF2-40B4-BE49-F238E27FC236}">
                        <a16:creationId xmlns:a16="http://schemas.microsoft.com/office/drawing/2014/main" id="{5628CDCD-EA35-4E0D-A852-C8D40DB87C60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7" name="Elipse 176">
                    <a:extLst>
                      <a:ext uri="{FF2B5EF4-FFF2-40B4-BE49-F238E27FC236}">
                        <a16:creationId xmlns:a16="http://schemas.microsoft.com/office/drawing/2014/main" id="{95FD5684-4773-460F-A507-B282D920AB05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8" name="Grupo 177">
                  <a:extLst>
                    <a:ext uri="{FF2B5EF4-FFF2-40B4-BE49-F238E27FC236}">
                      <a16:creationId xmlns:a16="http://schemas.microsoft.com/office/drawing/2014/main" id="{68A79C76-CFC4-46B5-B524-B113AE261797}"/>
                    </a:ext>
                  </a:extLst>
                </p:cNvPr>
                <p:cNvGrpSpPr/>
                <p:nvPr/>
              </p:nvGrpSpPr>
              <p:grpSpPr>
                <a:xfrm>
                  <a:off x="6135240" y="8339765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9" name="Elipse 178">
                    <a:extLst>
                      <a:ext uri="{FF2B5EF4-FFF2-40B4-BE49-F238E27FC236}">
                        <a16:creationId xmlns:a16="http://schemas.microsoft.com/office/drawing/2014/main" id="{2CBBDFBE-EB0C-41CC-A88B-D5A80720590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0" name="Elipse 179">
                    <a:extLst>
                      <a:ext uri="{FF2B5EF4-FFF2-40B4-BE49-F238E27FC236}">
                        <a16:creationId xmlns:a16="http://schemas.microsoft.com/office/drawing/2014/main" id="{7D157F79-D910-4D52-8F42-75F981207E22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1" name="Grupo 180">
                  <a:extLst>
                    <a:ext uri="{FF2B5EF4-FFF2-40B4-BE49-F238E27FC236}">
                      <a16:creationId xmlns:a16="http://schemas.microsoft.com/office/drawing/2014/main" id="{1A443DDB-ACFE-4675-ABFF-E3444529CF83}"/>
                    </a:ext>
                  </a:extLst>
                </p:cNvPr>
                <p:cNvGrpSpPr/>
                <p:nvPr/>
              </p:nvGrpSpPr>
              <p:grpSpPr>
                <a:xfrm>
                  <a:off x="6135240" y="8532781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2" name="Elipse 181">
                    <a:extLst>
                      <a:ext uri="{FF2B5EF4-FFF2-40B4-BE49-F238E27FC236}">
                        <a16:creationId xmlns:a16="http://schemas.microsoft.com/office/drawing/2014/main" id="{E7A56ADF-EACC-40C7-9184-0E3F0740A45D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3" name="Elipse 182">
                    <a:extLst>
                      <a:ext uri="{FF2B5EF4-FFF2-40B4-BE49-F238E27FC236}">
                        <a16:creationId xmlns:a16="http://schemas.microsoft.com/office/drawing/2014/main" id="{1973D5AE-4FF3-41F8-A147-1A0EDB4CCABB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4" name="Grupo 183">
                  <a:extLst>
                    <a:ext uri="{FF2B5EF4-FFF2-40B4-BE49-F238E27FC236}">
                      <a16:creationId xmlns:a16="http://schemas.microsoft.com/office/drawing/2014/main" id="{A0DD16A7-4851-49C7-AD7E-6396DE84D217}"/>
                    </a:ext>
                  </a:extLst>
                </p:cNvPr>
                <p:cNvGrpSpPr/>
                <p:nvPr/>
              </p:nvGrpSpPr>
              <p:grpSpPr>
                <a:xfrm>
                  <a:off x="6135240" y="8725797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5" name="Elipse 184">
                    <a:extLst>
                      <a:ext uri="{FF2B5EF4-FFF2-40B4-BE49-F238E27FC236}">
                        <a16:creationId xmlns:a16="http://schemas.microsoft.com/office/drawing/2014/main" id="{A25605AE-999C-4A5F-B9C0-9B6032B44867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6" name="Elipse 185">
                    <a:extLst>
                      <a:ext uri="{FF2B5EF4-FFF2-40B4-BE49-F238E27FC236}">
                        <a16:creationId xmlns:a16="http://schemas.microsoft.com/office/drawing/2014/main" id="{FA69E7DF-4506-4800-9CFD-AB1AC1E70A37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</p:grpSp>
        </p:grpSp>
        <p:sp>
          <p:nvSpPr>
            <p:cNvPr id="187" name="Rectángulo: esquinas redondeadas 186">
              <a:extLst>
                <a:ext uri="{FF2B5EF4-FFF2-40B4-BE49-F238E27FC236}">
                  <a16:creationId xmlns:a16="http://schemas.microsoft.com/office/drawing/2014/main" id="{2C0AD05E-6371-492F-9992-C11F91DAC77B}"/>
                </a:ext>
              </a:extLst>
            </p:cNvPr>
            <p:cNvSpPr/>
            <p:nvPr/>
          </p:nvSpPr>
          <p:spPr>
            <a:xfrm>
              <a:off x="31515" y="8404739"/>
              <a:ext cx="3829905" cy="148511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0" name="CuadroTexto 189">
              <a:extLst>
                <a:ext uri="{FF2B5EF4-FFF2-40B4-BE49-F238E27FC236}">
                  <a16:creationId xmlns:a16="http://schemas.microsoft.com/office/drawing/2014/main" id="{325B8F71-AFA8-4D1C-8817-B3B06A563118}"/>
                </a:ext>
              </a:extLst>
            </p:cNvPr>
            <p:cNvSpPr txBox="1"/>
            <p:nvPr/>
          </p:nvSpPr>
          <p:spPr>
            <a:xfrm>
              <a:off x="164949" y="8417858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Logros</a:t>
              </a:r>
            </a:p>
          </p:txBody>
        </p:sp>
        <p:sp>
          <p:nvSpPr>
            <p:cNvPr id="192" name="CuadroTexto 191">
              <a:extLst>
                <a:ext uri="{FF2B5EF4-FFF2-40B4-BE49-F238E27FC236}">
                  <a16:creationId xmlns:a16="http://schemas.microsoft.com/office/drawing/2014/main" id="{85E2E26E-9342-4297-B7CB-788C1192AFE7}"/>
                </a:ext>
              </a:extLst>
            </p:cNvPr>
            <p:cNvSpPr txBox="1"/>
            <p:nvPr/>
          </p:nvSpPr>
          <p:spPr>
            <a:xfrm>
              <a:off x="8299" y="8574249"/>
              <a:ext cx="390142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En esta situación de aprendizaje los alumnos lograron desarrollar los aprendizajes esperados a través de actividades digitales innovadores y atractivos para los niños. De igual manera se implementaron juegos y canciones.</a:t>
              </a:r>
            </a:p>
          </p:txBody>
        </p:sp>
        <p:sp>
          <p:nvSpPr>
            <p:cNvPr id="194" name="Rectángulo: esquinas redondeadas 193">
              <a:extLst>
                <a:ext uri="{FF2B5EF4-FFF2-40B4-BE49-F238E27FC236}">
                  <a16:creationId xmlns:a16="http://schemas.microsoft.com/office/drawing/2014/main" id="{9AB7BEDB-7556-441A-9B5B-EEF117C2E971}"/>
                </a:ext>
              </a:extLst>
            </p:cNvPr>
            <p:cNvSpPr/>
            <p:nvPr/>
          </p:nvSpPr>
          <p:spPr>
            <a:xfrm>
              <a:off x="3896601" y="8451271"/>
              <a:ext cx="3829905" cy="14577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6" name="CuadroTexto 195">
              <a:extLst>
                <a:ext uri="{FF2B5EF4-FFF2-40B4-BE49-F238E27FC236}">
                  <a16:creationId xmlns:a16="http://schemas.microsoft.com/office/drawing/2014/main" id="{3E8B0A84-AA2E-44B9-9328-AF2D69544E7C}"/>
                </a:ext>
              </a:extLst>
            </p:cNvPr>
            <p:cNvSpPr txBox="1"/>
            <p:nvPr/>
          </p:nvSpPr>
          <p:spPr>
            <a:xfrm>
              <a:off x="4080631" y="8474478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Dificultades</a:t>
              </a:r>
            </a:p>
          </p:txBody>
        </p:sp>
        <p:sp>
          <p:nvSpPr>
            <p:cNvPr id="198" name="CuadroTexto 197">
              <a:extLst>
                <a:ext uri="{FF2B5EF4-FFF2-40B4-BE49-F238E27FC236}">
                  <a16:creationId xmlns:a16="http://schemas.microsoft.com/office/drawing/2014/main" id="{8EA301CD-1810-4DA1-96E7-490B3EEE9E43}"/>
                </a:ext>
              </a:extLst>
            </p:cNvPr>
            <p:cNvSpPr txBox="1"/>
            <p:nvPr/>
          </p:nvSpPr>
          <p:spPr>
            <a:xfrm>
              <a:off x="3841805" y="8699505"/>
              <a:ext cx="390142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s-MX" sz="16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</a:t>
              </a:r>
              <a:r>
                <a:rPr lang="es-MX" sz="1200" dirty="0">
                  <a:latin typeface="Comic Sans MS" panose="030F0702030302020204" pitchFamily="66" charset="0"/>
                </a:rPr>
                <a:t>Se deben optimizar tiempos al generar roles de exposición. </a:t>
              </a:r>
              <a:endParaRPr lang="es-MX" sz="16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4" name="Imagen 3" descr="Imagen que contiene muñeca, juguete, dibujo&#10;&#10;Descripción generada automáticamente">
            <a:extLst>
              <a:ext uri="{FF2B5EF4-FFF2-40B4-BE49-F238E27FC236}">
                <a16:creationId xmlns:a16="http://schemas.microsoft.com/office/drawing/2014/main" id="{E22C5A1D-3DD3-4491-BA78-9B902ABAC3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77" y="57424"/>
            <a:ext cx="637841" cy="1214826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986AFE1-9EB6-47D9-8697-C402F6B7A9EE}"/>
              </a:ext>
            </a:extLst>
          </p:cNvPr>
          <p:cNvCxnSpPr>
            <a:cxnSpLocks/>
          </p:cNvCxnSpPr>
          <p:nvPr/>
        </p:nvCxnSpPr>
        <p:spPr>
          <a:xfrm flipV="1">
            <a:off x="2001214" y="767069"/>
            <a:ext cx="266728" cy="3258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5C735FBC-FDD1-4D40-A7B5-0C361D7C25EA}"/>
              </a:ext>
            </a:extLst>
          </p:cNvPr>
          <p:cNvSpPr txBox="1"/>
          <p:nvPr/>
        </p:nvSpPr>
        <p:spPr>
          <a:xfrm>
            <a:off x="597894" y="259680"/>
            <a:ext cx="498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20</a:t>
            </a:r>
          </a:p>
        </p:txBody>
      </p:sp>
      <p:sp>
        <p:nvSpPr>
          <p:cNvPr id="127" name="CuadroTexto 126">
            <a:extLst>
              <a:ext uri="{FF2B5EF4-FFF2-40B4-BE49-F238E27FC236}">
                <a16:creationId xmlns:a16="http://schemas.microsoft.com/office/drawing/2014/main" id="{C7120927-75C9-4C16-A6B0-BAD40C8C61A6}"/>
              </a:ext>
            </a:extLst>
          </p:cNvPr>
          <p:cNvSpPr txBox="1"/>
          <p:nvPr/>
        </p:nvSpPr>
        <p:spPr>
          <a:xfrm>
            <a:off x="2061307" y="278684"/>
            <a:ext cx="771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2021</a:t>
            </a:r>
          </a:p>
        </p:txBody>
      </p:sp>
      <p:sp>
        <p:nvSpPr>
          <p:cNvPr id="129" name="CuadroTexto 128">
            <a:extLst>
              <a:ext uri="{FF2B5EF4-FFF2-40B4-BE49-F238E27FC236}">
                <a16:creationId xmlns:a16="http://schemas.microsoft.com/office/drawing/2014/main" id="{428ACC4F-D2AD-48B4-B95B-274507735690}"/>
              </a:ext>
            </a:extLst>
          </p:cNvPr>
          <p:cNvSpPr txBox="1"/>
          <p:nvPr/>
        </p:nvSpPr>
        <p:spPr>
          <a:xfrm>
            <a:off x="1401361" y="231903"/>
            <a:ext cx="498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05</a:t>
            </a:r>
          </a:p>
        </p:txBody>
      </p:sp>
      <p:cxnSp>
        <p:nvCxnSpPr>
          <p:cNvPr id="133" name="Conector recto 132">
            <a:extLst>
              <a:ext uri="{FF2B5EF4-FFF2-40B4-BE49-F238E27FC236}">
                <a16:creationId xmlns:a16="http://schemas.microsoft.com/office/drawing/2014/main" id="{DA8644EB-F969-4B0B-8C2D-1276626BE9A1}"/>
              </a:ext>
            </a:extLst>
          </p:cNvPr>
          <p:cNvCxnSpPr>
            <a:cxnSpLocks/>
          </p:cNvCxnSpPr>
          <p:nvPr/>
        </p:nvCxnSpPr>
        <p:spPr>
          <a:xfrm flipV="1">
            <a:off x="422001" y="2390926"/>
            <a:ext cx="1093459" cy="4681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ector recto 153">
            <a:extLst>
              <a:ext uri="{FF2B5EF4-FFF2-40B4-BE49-F238E27FC236}">
                <a16:creationId xmlns:a16="http://schemas.microsoft.com/office/drawing/2014/main" id="{90103457-30F3-444A-9815-BAE778ACC666}"/>
              </a:ext>
            </a:extLst>
          </p:cNvPr>
          <p:cNvCxnSpPr>
            <a:cxnSpLocks/>
          </p:cNvCxnSpPr>
          <p:nvPr/>
        </p:nvCxnSpPr>
        <p:spPr>
          <a:xfrm flipV="1">
            <a:off x="2927281" y="3139618"/>
            <a:ext cx="835898" cy="35020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ector recto 155">
            <a:extLst>
              <a:ext uri="{FF2B5EF4-FFF2-40B4-BE49-F238E27FC236}">
                <a16:creationId xmlns:a16="http://schemas.microsoft.com/office/drawing/2014/main" id="{E7B2284B-7A7C-468A-8CC9-5BC103573C40}"/>
              </a:ext>
            </a:extLst>
          </p:cNvPr>
          <p:cNvCxnSpPr>
            <a:cxnSpLocks/>
          </p:cNvCxnSpPr>
          <p:nvPr/>
        </p:nvCxnSpPr>
        <p:spPr>
          <a:xfrm flipV="1">
            <a:off x="140483" y="4169561"/>
            <a:ext cx="144621" cy="13649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ector recto 156">
            <a:extLst>
              <a:ext uri="{FF2B5EF4-FFF2-40B4-BE49-F238E27FC236}">
                <a16:creationId xmlns:a16="http://schemas.microsoft.com/office/drawing/2014/main" id="{26B96730-761A-4B0A-BF0F-8E0ADC66CC4E}"/>
              </a:ext>
            </a:extLst>
          </p:cNvPr>
          <p:cNvCxnSpPr>
            <a:cxnSpLocks/>
          </p:cNvCxnSpPr>
          <p:nvPr/>
        </p:nvCxnSpPr>
        <p:spPr>
          <a:xfrm flipV="1">
            <a:off x="140483" y="4322200"/>
            <a:ext cx="144621" cy="13649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ector recto 157">
            <a:extLst>
              <a:ext uri="{FF2B5EF4-FFF2-40B4-BE49-F238E27FC236}">
                <a16:creationId xmlns:a16="http://schemas.microsoft.com/office/drawing/2014/main" id="{CE16AC7A-34E7-497D-AD94-4DE1619F71ED}"/>
              </a:ext>
            </a:extLst>
          </p:cNvPr>
          <p:cNvCxnSpPr>
            <a:cxnSpLocks/>
          </p:cNvCxnSpPr>
          <p:nvPr/>
        </p:nvCxnSpPr>
        <p:spPr>
          <a:xfrm flipV="1">
            <a:off x="130767" y="4525241"/>
            <a:ext cx="144621" cy="13649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ector recto 158">
            <a:extLst>
              <a:ext uri="{FF2B5EF4-FFF2-40B4-BE49-F238E27FC236}">
                <a16:creationId xmlns:a16="http://schemas.microsoft.com/office/drawing/2014/main" id="{2F4F483C-E71C-4C92-A3FC-805AE7C0629E}"/>
              </a:ext>
            </a:extLst>
          </p:cNvPr>
          <p:cNvCxnSpPr>
            <a:cxnSpLocks/>
          </p:cNvCxnSpPr>
          <p:nvPr/>
        </p:nvCxnSpPr>
        <p:spPr>
          <a:xfrm flipV="1">
            <a:off x="148262" y="4743221"/>
            <a:ext cx="144621" cy="13649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ector recto 159">
            <a:extLst>
              <a:ext uri="{FF2B5EF4-FFF2-40B4-BE49-F238E27FC236}">
                <a16:creationId xmlns:a16="http://schemas.microsoft.com/office/drawing/2014/main" id="{5D6F907B-E22B-423B-A290-6EED73F1A9B5}"/>
              </a:ext>
            </a:extLst>
          </p:cNvPr>
          <p:cNvCxnSpPr>
            <a:cxnSpLocks/>
          </p:cNvCxnSpPr>
          <p:nvPr/>
        </p:nvCxnSpPr>
        <p:spPr>
          <a:xfrm flipV="1">
            <a:off x="130768" y="4910362"/>
            <a:ext cx="144621" cy="13649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ector recto 161">
            <a:extLst>
              <a:ext uri="{FF2B5EF4-FFF2-40B4-BE49-F238E27FC236}">
                <a16:creationId xmlns:a16="http://schemas.microsoft.com/office/drawing/2014/main" id="{5DD1A5ED-B019-4B26-A117-F4580B9BEA29}"/>
              </a:ext>
            </a:extLst>
          </p:cNvPr>
          <p:cNvCxnSpPr>
            <a:cxnSpLocks/>
          </p:cNvCxnSpPr>
          <p:nvPr/>
        </p:nvCxnSpPr>
        <p:spPr>
          <a:xfrm flipV="1">
            <a:off x="176186" y="5114031"/>
            <a:ext cx="144621" cy="13649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ector recto 162">
            <a:extLst>
              <a:ext uri="{FF2B5EF4-FFF2-40B4-BE49-F238E27FC236}">
                <a16:creationId xmlns:a16="http://schemas.microsoft.com/office/drawing/2014/main" id="{DFBD2A2D-3768-4A66-A56A-004422877917}"/>
              </a:ext>
            </a:extLst>
          </p:cNvPr>
          <p:cNvCxnSpPr>
            <a:cxnSpLocks/>
          </p:cNvCxnSpPr>
          <p:nvPr/>
        </p:nvCxnSpPr>
        <p:spPr>
          <a:xfrm flipV="1">
            <a:off x="4601521" y="6599218"/>
            <a:ext cx="144621" cy="13649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ector recto 163">
            <a:extLst>
              <a:ext uri="{FF2B5EF4-FFF2-40B4-BE49-F238E27FC236}">
                <a16:creationId xmlns:a16="http://schemas.microsoft.com/office/drawing/2014/main" id="{72665EB3-ADAF-411B-B443-3F52682682EF}"/>
              </a:ext>
            </a:extLst>
          </p:cNvPr>
          <p:cNvCxnSpPr>
            <a:cxnSpLocks/>
          </p:cNvCxnSpPr>
          <p:nvPr/>
        </p:nvCxnSpPr>
        <p:spPr>
          <a:xfrm flipV="1">
            <a:off x="4619652" y="6368684"/>
            <a:ext cx="144621" cy="13649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ector recto 166">
            <a:extLst>
              <a:ext uri="{FF2B5EF4-FFF2-40B4-BE49-F238E27FC236}">
                <a16:creationId xmlns:a16="http://schemas.microsoft.com/office/drawing/2014/main" id="{7EC7922C-AC7F-42D6-8A70-CEE4BA7A49D0}"/>
              </a:ext>
            </a:extLst>
          </p:cNvPr>
          <p:cNvCxnSpPr>
            <a:cxnSpLocks/>
          </p:cNvCxnSpPr>
          <p:nvPr/>
        </p:nvCxnSpPr>
        <p:spPr>
          <a:xfrm flipV="1">
            <a:off x="4605798" y="6156147"/>
            <a:ext cx="144621" cy="13649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ector recto 187">
            <a:extLst>
              <a:ext uri="{FF2B5EF4-FFF2-40B4-BE49-F238E27FC236}">
                <a16:creationId xmlns:a16="http://schemas.microsoft.com/office/drawing/2014/main" id="{371FB855-7823-4BFD-A312-6365F5F25DA2}"/>
              </a:ext>
            </a:extLst>
          </p:cNvPr>
          <p:cNvCxnSpPr>
            <a:cxnSpLocks/>
          </p:cNvCxnSpPr>
          <p:nvPr/>
        </p:nvCxnSpPr>
        <p:spPr>
          <a:xfrm flipV="1">
            <a:off x="4588697" y="6027114"/>
            <a:ext cx="144621" cy="13649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ector recto 188">
            <a:extLst>
              <a:ext uri="{FF2B5EF4-FFF2-40B4-BE49-F238E27FC236}">
                <a16:creationId xmlns:a16="http://schemas.microsoft.com/office/drawing/2014/main" id="{20104202-2CE0-437A-8C36-6A4462BE2608}"/>
              </a:ext>
            </a:extLst>
          </p:cNvPr>
          <p:cNvCxnSpPr>
            <a:cxnSpLocks/>
          </p:cNvCxnSpPr>
          <p:nvPr/>
        </p:nvCxnSpPr>
        <p:spPr>
          <a:xfrm flipV="1">
            <a:off x="6129562" y="8296136"/>
            <a:ext cx="144621" cy="13649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ector recto 190">
            <a:extLst>
              <a:ext uri="{FF2B5EF4-FFF2-40B4-BE49-F238E27FC236}">
                <a16:creationId xmlns:a16="http://schemas.microsoft.com/office/drawing/2014/main" id="{5A9D4CD3-78E4-4963-9B28-BC59319FF467}"/>
              </a:ext>
            </a:extLst>
          </p:cNvPr>
          <p:cNvCxnSpPr>
            <a:cxnSpLocks/>
          </p:cNvCxnSpPr>
          <p:nvPr/>
        </p:nvCxnSpPr>
        <p:spPr>
          <a:xfrm flipV="1">
            <a:off x="6163735" y="8065690"/>
            <a:ext cx="144621" cy="13649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ector recto 192">
            <a:extLst>
              <a:ext uri="{FF2B5EF4-FFF2-40B4-BE49-F238E27FC236}">
                <a16:creationId xmlns:a16="http://schemas.microsoft.com/office/drawing/2014/main" id="{B814477E-0302-4041-BB75-7555EEAD8AB7}"/>
              </a:ext>
            </a:extLst>
          </p:cNvPr>
          <p:cNvCxnSpPr>
            <a:cxnSpLocks/>
          </p:cNvCxnSpPr>
          <p:nvPr/>
        </p:nvCxnSpPr>
        <p:spPr>
          <a:xfrm flipV="1">
            <a:off x="6182579" y="7636493"/>
            <a:ext cx="144621" cy="13649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ector recto 194">
            <a:extLst>
              <a:ext uri="{FF2B5EF4-FFF2-40B4-BE49-F238E27FC236}">
                <a16:creationId xmlns:a16="http://schemas.microsoft.com/office/drawing/2014/main" id="{0054F91A-5C88-46FA-8145-B76391FB78B2}"/>
              </a:ext>
            </a:extLst>
          </p:cNvPr>
          <p:cNvCxnSpPr>
            <a:cxnSpLocks/>
          </p:cNvCxnSpPr>
          <p:nvPr/>
        </p:nvCxnSpPr>
        <p:spPr>
          <a:xfrm flipV="1">
            <a:off x="6204489" y="7855080"/>
            <a:ext cx="144621" cy="13649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ector recto 196">
            <a:extLst>
              <a:ext uri="{FF2B5EF4-FFF2-40B4-BE49-F238E27FC236}">
                <a16:creationId xmlns:a16="http://schemas.microsoft.com/office/drawing/2014/main" id="{020FE2E6-A1A4-43F0-B4CE-4DC14A61B5C5}"/>
              </a:ext>
            </a:extLst>
          </p:cNvPr>
          <p:cNvCxnSpPr>
            <a:cxnSpLocks/>
          </p:cNvCxnSpPr>
          <p:nvPr/>
        </p:nvCxnSpPr>
        <p:spPr>
          <a:xfrm flipV="1">
            <a:off x="6171195" y="7507739"/>
            <a:ext cx="144621" cy="13649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Conector recto 198">
            <a:extLst>
              <a:ext uri="{FF2B5EF4-FFF2-40B4-BE49-F238E27FC236}">
                <a16:creationId xmlns:a16="http://schemas.microsoft.com/office/drawing/2014/main" id="{60793447-8BF4-4A31-8349-F629B8D91221}"/>
              </a:ext>
            </a:extLst>
          </p:cNvPr>
          <p:cNvCxnSpPr>
            <a:cxnSpLocks/>
          </p:cNvCxnSpPr>
          <p:nvPr/>
        </p:nvCxnSpPr>
        <p:spPr>
          <a:xfrm flipV="1">
            <a:off x="6224690" y="7293805"/>
            <a:ext cx="144621" cy="13649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856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28EF93E-8BB3-498C-856E-B3DD47F2760C}"/>
              </a:ext>
            </a:extLst>
          </p:cNvPr>
          <p:cNvSpPr/>
          <p:nvPr/>
        </p:nvSpPr>
        <p:spPr>
          <a:xfrm>
            <a:off x="316221" y="268442"/>
            <a:ext cx="7144719" cy="928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600" dirty="0">
                <a:latin typeface="Comic Sans MS" panose="030F0702030302020204" pitchFamily="66" charset="0"/>
                <a:cs typeface="Arial" panose="020B0604020202020204" pitchFamily="34" charset="0"/>
              </a:rPr>
              <a:t>Los aprendizajes esperados abarcados durante la mañana de trabajo, se trabajaron y desarrollaron de muy buena manera. Los alumnos tuvieron interés por las actividades y por el material utilizado para cada actividad, debido a que era llamativo y les permitía manipularlo. “Por lo tanto, la motivación y la planificación de las clases deben girar en torno a ello, es decir, buscar que, a través del juego e interacción con los materiales didácticos, el estudiante adquiera las habilidades requeridas en su proceso formativo”. (Manrique y Gallego, 2013). </a:t>
            </a:r>
          </a:p>
          <a:p>
            <a:pPr algn="just">
              <a:lnSpc>
                <a:spcPct val="150000"/>
              </a:lnSpc>
            </a:pPr>
            <a:r>
              <a:rPr lang="es-MX" sz="1600" dirty="0">
                <a:latin typeface="Comic Sans MS" panose="030F0702030302020204" pitchFamily="66" charset="0"/>
                <a:cs typeface="Arial" panose="020B0604020202020204" pitchFamily="34" charset="0"/>
              </a:rPr>
              <a:t>El nivel de complejidad fue el adecuado para el nivel de aprendizaje de los alumnos, puesto que implicaba un reto el cual era posible de resolver de acuerdo a sus esquemas mentales. Además mediante el desarrollo de la actividad, se englobaron más actividades, tales como el reconocimiento de letras y la lectura de palabras. </a:t>
            </a:r>
          </a:p>
          <a:p>
            <a:pPr algn="just">
              <a:lnSpc>
                <a:spcPct val="150000"/>
              </a:lnSpc>
            </a:pPr>
            <a:r>
              <a:rPr lang="es-MX" sz="1600" dirty="0">
                <a:latin typeface="Comic Sans MS" panose="030F0702030302020204" pitchFamily="66" charset="0"/>
                <a:cs typeface="Arial" panose="020B0604020202020204" pitchFamily="34" charset="0"/>
              </a:rPr>
              <a:t>Todos los alumnos estuvieron implicados en las actividades, el tiempo para cada actividad se tomó como se estipuló en el plan de trabajo. Los pequeños participaban como se esperaba, y mantenían constante interés por las actividades. Mi intervención docente fue buena, debido a que se daba respuesta a las necesidades o dudas que los alumnos presentaban. </a:t>
            </a:r>
          </a:p>
          <a:p>
            <a:pPr algn="just">
              <a:lnSpc>
                <a:spcPct val="150000"/>
              </a:lnSpc>
            </a:pPr>
            <a:r>
              <a:rPr lang="es-MX" sz="1600" dirty="0">
                <a:latin typeface="Comic Sans MS" panose="030F0702030302020204" pitchFamily="66" charset="0"/>
                <a:cs typeface="Arial" panose="020B0604020202020204" pitchFamily="34" charset="0"/>
              </a:rPr>
              <a:t>El dar oportunidad de que los alumnos aprendieran un poema en casa y lo memorizaran les pareció un momento divertido debido a que recibieron ayuda de sus padres, por lo cual hubo un momento de convivencia. Los alumnos se motivaban unos a otros a tomar confianza y decir el poema frente a sus compañeros. Un aspecto muy enriquecedor de la mañana de trabajo, fue que los alumnos desarrollaron su habilidad escritora y lectora a partir de los poemas.    </a:t>
            </a:r>
          </a:p>
        </p:txBody>
      </p:sp>
    </p:spTree>
    <p:extLst>
      <p:ext uri="{BB962C8B-B14F-4D97-AF65-F5344CB8AC3E}">
        <p14:creationId xmlns:p14="http://schemas.microsoft.com/office/powerpoint/2010/main" val="2824803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7B572E2-6083-439F-9FBA-EF0952295D23}"/>
              </a:ext>
            </a:extLst>
          </p:cNvPr>
          <p:cNvSpPr txBox="1"/>
          <p:nvPr/>
        </p:nvSpPr>
        <p:spPr>
          <a:xfrm>
            <a:off x="157941" y="762294"/>
            <a:ext cx="746127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Referencias bibliográficas</a:t>
            </a:r>
          </a:p>
          <a:p>
            <a:endParaRPr lang="es-MX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s-MX" sz="2000" dirty="0">
                <a:latin typeface="Comic Sans MS" panose="030F0702030302020204" pitchFamily="66" charset="0"/>
              </a:rPr>
              <a:t>Manrique, A. M., &amp; Gallego, A. M. (2013). El material didáctico para la construcción de aprendizajes significativos. Revista Colombiana de Ciencias Sociales, 101-108.</a:t>
            </a:r>
          </a:p>
          <a:p>
            <a:endParaRPr lang="es-MX" sz="2000" dirty="0">
              <a:latin typeface="Comic Sans MS" panose="030F0702030302020204" pitchFamily="66" charset="0"/>
            </a:endParaRPr>
          </a:p>
          <a:p>
            <a:r>
              <a:rPr lang="es-MX" sz="2000" dirty="0">
                <a:latin typeface="Comic Sans MS" panose="030F0702030302020204" pitchFamily="66" charset="0"/>
              </a:rPr>
              <a:t>María José. (s.f.). Cómo Funcionan los Materiales didácticos para preescolar. Obtenido de Maternidad Fácil: https://maternidadfacil.com/materiales-didacticos-parapreescolar/</a:t>
            </a:r>
          </a:p>
          <a:p>
            <a:endParaRPr lang="es-MX" sz="2000" dirty="0">
              <a:latin typeface="Comic Sans MS" panose="030F0702030302020204" pitchFamily="66" charset="0"/>
            </a:endParaRPr>
          </a:p>
          <a:p>
            <a:r>
              <a:rPr lang="es-MX" sz="2000" dirty="0">
                <a:latin typeface="Comic Sans MS" panose="030F0702030302020204" pitchFamily="66" charset="0"/>
              </a:rPr>
              <a:t>Pola, F. (2015). El uso de materiales didácticos favorecen el aprendizaje significativo de los alumnos. Obtenido de Eumed.net: http://www.eumed.net/librosgratis/2015/1457/constructivismo.htm</a:t>
            </a:r>
          </a:p>
          <a:p>
            <a:endParaRPr lang="es-MX" sz="2000" dirty="0">
              <a:latin typeface="Comic Sans MS" panose="030F0702030302020204" pitchFamily="66" charset="0"/>
            </a:endParaRPr>
          </a:p>
          <a:p>
            <a:r>
              <a:rPr lang="es-MX" sz="2000" dirty="0">
                <a:latin typeface="Comic Sans MS" panose="030F0702030302020204" pitchFamily="66" charset="0"/>
              </a:rPr>
              <a:t>Rodríguez, C. M (2005). Materiales y recursos en educación infantil: manual de usos prácticos para el docente. Ideas Propias, Editorial.   </a:t>
            </a:r>
          </a:p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08810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354</TotalTime>
  <Words>2078</Words>
  <Application>Microsoft Office PowerPoint</Application>
  <PresentationFormat>Personalizado</PresentationFormat>
  <Paragraphs>209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Tema de Office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Segovia Gomez</dc:creator>
  <cp:lastModifiedBy>Alexa Carrizales</cp:lastModifiedBy>
  <cp:revision>23</cp:revision>
  <dcterms:created xsi:type="dcterms:W3CDTF">2020-11-09T23:20:30Z</dcterms:created>
  <dcterms:modified xsi:type="dcterms:W3CDTF">2021-05-22T01:26:05Z</dcterms:modified>
</cp:coreProperties>
</file>