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59" r:id="rId5"/>
    <p:sldId id="266" r:id="rId6"/>
    <p:sldId id="267" r:id="rId7"/>
    <p:sldId id="261"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79DCFF"/>
    <a:srgbClr val="9966FF"/>
    <a:srgbClr val="FFFF66"/>
    <a:srgbClr val="CC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varScale="1">
        <p:scale>
          <a:sx n="34" d="100"/>
          <a:sy n="34" d="100"/>
        </p:scale>
        <p:origin x="16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pic>
        <p:nvPicPr>
          <p:cNvPr id="1025" name="Imagen 8">
            <a:extLst>
              <a:ext uri="{FF2B5EF4-FFF2-40B4-BE49-F238E27FC236}">
                <a16:creationId xmlns:a16="http://schemas.microsoft.com/office/drawing/2014/main" id="{E1151B0D-321A-4DE4-8FEF-EC68387E27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245" t="9261"/>
          <a:stretch>
            <a:fillRect/>
          </a:stretch>
        </p:blipFill>
        <p:spPr bwMode="auto">
          <a:xfrm>
            <a:off x="381000" y="857250"/>
            <a:ext cx="1047750" cy="1371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FE30AD5B-376C-4BB3-B1E6-8058B2C64ED0}"/>
              </a:ext>
            </a:extLst>
          </p:cNvPr>
          <p:cNvSpPr>
            <a:spLocks noChangeArrowheads="1"/>
          </p:cNvSpPr>
          <p:nvPr/>
        </p:nvSpPr>
        <p:spPr bwMode="auto">
          <a:xfrm>
            <a:off x="602456" y="457200"/>
            <a:ext cx="6572249" cy="8990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8088" tIns="47610" rIns="91440" bIns="47610" numCol="1" anchor="ctr" anchorCtr="0" compatLnSpc="1">
            <a:prstTxWarp prst="textNoShape">
              <a:avLst/>
            </a:prstTxWarp>
            <a:spAutoFit/>
          </a:bodyPr>
          <a:lstStyle/>
          <a:p>
            <a:pPr lvl="0" algn="ctr" defTabSz="914400" eaLnBrk="0" fontAlgn="base" hangingPunct="0">
              <a:spcBef>
                <a:spcPct val="0"/>
              </a:spcBef>
              <a:spcAft>
                <a:spcPct val="0"/>
              </a:spcAft>
            </a:pPr>
            <a:r>
              <a:rPr lang="es-MX" altLang="es-MX" b="1" dirty="0">
                <a:latin typeface="Arial" panose="020B0604020202020204" pitchFamily="34" charset="0"/>
                <a:ea typeface="Calibri" panose="020F0502020204030204" pitchFamily="34" charset="0"/>
                <a:cs typeface="Arial" panose="020B0604020202020204" pitchFamily="34" charset="0"/>
              </a:rPr>
              <a:t>Escuela Normal De Educaci</a:t>
            </a:r>
            <a:r>
              <a:rPr lang="es-MX" altLang="es-MX" b="1" dirty="0">
                <a:latin typeface="Calibri" panose="020F0502020204030204" pitchFamily="34" charset="0"/>
                <a:ea typeface="Calibri" panose="020F0502020204030204" pitchFamily="34" charset="0"/>
                <a:cs typeface="Arial" panose="020B0604020202020204" pitchFamily="34" charset="0"/>
              </a:rPr>
              <a:t>ó</a:t>
            </a:r>
            <a:r>
              <a:rPr lang="es-MX" altLang="es-MX" b="1" dirty="0">
                <a:latin typeface="Arial" panose="020B0604020202020204" pitchFamily="34" charset="0"/>
                <a:ea typeface="Calibri" panose="020F0502020204030204" pitchFamily="34" charset="0"/>
                <a:cs typeface="Arial" panose="020B0604020202020204" pitchFamily="34" charset="0"/>
              </a:rPr>
              <a:t>n Preescolar.</a:t>
            </a:r>
            <a:endParaRPr lang="es-MX" altLang="es-MX" sz="1050" dirty="0"/>
          </a:p>
          <a:p>
            <a:pPr lvl="0" algn="ctr" defTabSz="914400" eaLnBrk="0" fontAlgn="base" hangingPunct="0">
              <a:spcBef>
                <a:spcPct val="0"/>
              </a:spcBef>
              <a:spcAft>
                <a:spcPct val="0"/>
              </a:spcAft>
            </a:pPr>
            <a:r>
              <a:rPr lang="es-MX" altLang="es-MX" b="1" dirty="0">
                <a:latin typeface="Arial" panose="020B0604020202020204" pitchFamily="34" charset="0"/>
                <a:ea typeface="Calibri" panose="020F0502020204030204" pitchFamily="34" charset="0"/>
                <a:cs typeface="Arial" panose="020B0604020202020204" pitchFamily="34" charset="0"/>
              </a:rPr>
              <a:t>Licenciatura en educaci</a:t>
            </a:r>
            <a:r>
              <a:rPr lang="es-MX" altLang="es-MX" b="1" dirty="0">
                <a:latin typeface="Calibri" panose="020F0502020204030204" pitchFamily="34" charset="0"/>
                <a:ea typeface="Calibri" panose="020F0502020204030204" pitchFamily="34" charset="0"/>
                <a:cs typeface="Arial" panose="020B0604020202020204" pitchFamily="34" charset="0"/>
              </a:rPr>
              <a:t>ó</a:t>
            </a:r>
            <a:r>
              <a:rPr lang="es-MX" altLang="es-MX" b="1" dirty="0">
                <a:latin typeface="Arial" panose="020B0604020202020204" pitchFamily="34" charset="0"/>
                <a:ea typeface="Calibri" panose="020F0502020204030204" pitchFamily="34" charset="0"/>
                <a:cs typeface="Arial" panose="020B0604020202020204" pitchFamily="34" charset="0"/>
              </a:rPr>
              <a:t>n preescolar.</a:t>
            </a:r>
            <a:endParaRPr lang="es-MX" altLang="es-MX" sz="1050" dirty="0"/>
          </a:p>
          <a:p>
            <a:pPr lvl="0" algn="ctr" defTabSz="914400" eaLnBrk="0" fontAlgn="base" hangingPunct="0">
              <a:spcBef>
                <a:spcPct val="0"/>
              </a:spcBef>
              <a:spcAft>
                <a:spcPct val="0"/>
              </a:spcAft>
            </a:pPr>
            <a:r>
              <a:rPr lang="es-MX" altLang="es-MX" sz="1400" b="1" dirty="0">
                <a:latin typeface="Arial" panose="020B0604020202020204" pitchFamily="34" charset="0"/>
                <a:ea typeface="Calibri" panose="020F0502020204030204" pitchFamily="34" charset="0"/>
                <a:cs typeface="Arial" panose="020B0604020202020204" pitchFamily="34" charset="0"/>
              </a:rPr>
              <a:t>Sexto semestre.</a:t>
            </a:r>
            <a:endParaRPr lang="es-MX" altLang="es-MX" sz="1050" dirty="0"/>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Trabajo docente y proyectos de mejora escolar</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Maestra: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Dolores Patricia Segovia 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mez </a:t>
            </a:r>
            <a:endParaRPr kumimoji="0" lang="es-ES" altLang="es-MX" sz="1800" b="1"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“Diario de campo (segunda semana)”</a:t>
            </a:r>
            <a:endParaRPr kumimoji="0" lang="es-ES" altLang="es-MX" sz="1800" b="1"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Valeria Elizabeth Preciado Villalobos N°14</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Competencias de unidad:</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Plantea las necesidades formativas de los alumnos de acuerdo con sus procesos de desarrollo y de aprendizaje, con base en los nuevos enfoques pedag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Establece relaciones entre los principios, conceptos disciplinarios y contenidos del plan y programas de estudio en funci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del logro de aprendizaje de sus alumnos, asegurando la coherencia y continuidad entre los distintos grados y niveles educativos.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Utiliza metodolog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 pertinentes y actualizadas para promover el aprendizaje de los alumnos en los diferentes campos,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reas y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mbitos que propone el curr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culum, considerando los contextos y su desarrollo.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Incorpora los recursos y medios did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cticos 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neos para favorecer el aprendizaje de acuerdo con el conocimiento de los procesos de desarrollo cognitivo y socioemocional de los alumnos.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Elabora diagn</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sticos de los intereses, motivaciones y necesidades formativas de los alumnos para organizar las actividades de aprendizaje, as</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 las adecuaciones curriculares y did</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cticas pertinentes.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Selecciona estrategias que favorecen el desarrollo intelectual, f</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sico, social y emocional de los alumnos para procurar el logro de los aprendizajes.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Emplea los medios tecnol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las fuentes de informaci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cient</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fica disponibles para mantenerse actualizado respecto a los diversos campos de conocimiento que intervienen en su trabajo docente.</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Construye escenarios y experiencias de aprendizaje utilizando diversos recursos metodol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tecnol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para favorecer la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inclusiva.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Eval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ú</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 el aprendizaje de sus alumnos mediante la aplicaci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 distintas teor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 m</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todos e instrumentos considerando las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reas, campos y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mbitos de conocimiento, as</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como los saberes correspondientes al grado y nivel educativo.</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Elabora propuestas para mejorar los resultados de su ense</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ñ</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anza y los aprendizajes de sus alumnos.</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Utiliza los recursos metodol</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gicos y t</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cnicos de la investigaci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para explicar, comprender situaciones educativas y mejorar su docencia.</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Orienta su actuaci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profesional con sentido </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tico-valoral y asume los diversos principios y reglas que aseguran una mejor convivencia institucional y social, en beneficio de los alumnos y de la comunidad escolar.</a:t>
            </a:r>
            <a:endParaRPr kumimoji="0" lang="es-MX" altLang="es-MX"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Decide las estrategias pedag</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gicas para minimizar o eliminar las barreras para el aprendizaje y la participaci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asegurando una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inclusiva.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17/05/2021           </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8776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66FF"/>
        </a:solidFill>
        <a:effectLst/>
      </p:bgPr>
    </p:bg>
    <p:spTree>
      <p:nvGrpSpPr>
        <p:cNvPr id="1" name=""/>
        <p:cNvGrpSpPr/>
        <p:nvPr/>
      </p:nvGrpSpPr>
      <p:grpSpPr>
        <a:xfrm>
          <a:off x="0" y="0"/>
          <a:ext cx="0" cy="0"/>
          <a:chOff x="0" y="0"/>
          <a:chExt cx="0" cy="0"/>
        </a:xfrm>
      </p:grpSpPr>
      <p:sp>
        <p:nvSpPr>
          <p:cNvPr id="131" name="Rectángulo 130">
            <a:extLst>
              <a:ext uri="{FF2B5EF4-FFF2-40B4-BE49-F238E27FC236}">
                <a16:creationId xmlns:a16="http://schemas.microsoft.com/office/drawing/2014/main" id="{DC8EA9E7-DEFA-4004-BD61-F995DFDDBA34}"/>
              </a:ext>
            </a:extLst>
          </p:cNvPr>
          <p:cNvSpPr/>
          <p:nvPr/>
        </p:nvSpPr>
        <p:spPr>
          <a:xfrm>
            <a:off x="524407" y="227628"/>
            <a:ext cx="6728347" cy="9079409"/>
          </a:xfrm>
          <a:prstGeom prst="rect">
            <a:avLst/>
          </a:prstGeom>
          <a:noFill/>
        </p:spPr>
        <p:txBody>
          <a:bodyPr wrap="squar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Lunes 17 de mayo del 2021</a:t>
            </a:r>
          </a:p>
          <a:p>
            <a:pPr algn="ctr"/>
            <a:endPar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envió mensaje en la mañana al grupo de padres de familia por medio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deseándoles un buen inicio de semana y recordándoles que hay que realizar las actividades en casa que se pidieron.</a:t>
            </a:r>
          </a:p>
          <a:p>
            <a:r>
              <a:rPr lang="es-ES" sz="2400" dirty="0">
                <a:ln w="0"/>
                <a:latin typeface="Arial" panose="020B0604020202020204" pitchFamily="34" charset="0"/>
                <a:cs typeface="Arial" panose="020B0604020202020204" pitchFamily="34" charset="0"/>
              </a:rPr>
              <a:t>El día de hoy no se llevo a cabo clases en línea, pero se mando a los papás, las actividades de tarea que se entregan como evidencia de la semana el viernes y una imagen para motivar a los niños con los que cumplieron sus evidencias de la semana pasada.</a:t>
            </a:r>
          </a:p>
          <a:p>
            <a:r>
              <a:rPr lang="es-ES" sz="2400" dirty="0">
                <a:ln w="0"/>
                <a:latin typeface="Arial" panose="020B0604020202020204" pitchFamily="34" charset="0"/>
                <a:cs typeface="Arial" panose="020B0604020202020204" pitchFamily="34" charset="0"/>
              </a:rPr>
              <a:t>Se asistió a acompañar la clase de educación artísticas donde asiste todos los niños del jardín.</a:t>
            </a:r>
          </a:p>
          <a:p>
            <a:r>
              <a:rPr lang="es-ES" sz="2400" dirty="0">
                <a:latin typeface="Arial" panose="020B0604020202020204" pitchFamily="34" charset="0"/>
                <a:cs typeface="Arial" panose="020B0604020202020204" pitchFamily="34" charset="0"/>
              </a:rPr>
              <a:t>Caníl menciona que el involucramiento activo de los padres es sustancial para mejorar la calidad de vida de la niñez y adolescencia ya que posibilita la obtención de garantizar el derecho a la protección. A demás contribuye a brindarle mayores posibilidades para el desarrollo integral, beneficiando a sus conocimientos y necesidades. </a:t>
            </a:r>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534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1" name="Rectángulo 130">
            <a:extLst>
              <a:ext uri="{FF2B5EF4-FFF2-40B4-BE49-F238E27FC236}">
                <a16:creationId xmlns:a16="http://schemas.microsoft.com/office/drawing/2014/main" id="{DC8EA9E7-DEFA-4004-BD61-F995DFDDBA34}"/>
              </a:ext>
            </a:extLst>
          </p:cNvPr>
          <p:cNvSpPr/>
          <p:nvPr/>
        </p:nvSpPr>
        <p:spPr>
          <a:xfrm>
            <a:off x="524407" y="227628"/>
            <a:ext cx="6728347" cy="7971413"/>
          </a:xfrm>
          <a:prstGeom prst="rect">
            <a:avLst/>
          </a:prstGeom>
          <a:noFill/>
        </p:spPr>
        <p:txBody>
          <a:bodyPr wrap="squar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Martes 18 de mayo del 2021</a:t>
            </a:r>
          </a:p>
          <a:p>
            <a:pPr algn="ctr"/>
            <a:endPar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envió mensaje en la mañana al grupo de padres de familia por medio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deseándoles un buen inicio de semana y recordándoles que hay que realizar las actividades en casa que se pidieron.</a:t>
            </a:r>
          </a:p>
          <a:p>
            <a:r>
              <a:rPr lang="es-ES" sz="2400" dirty="0">
                <a:ln w="0"/>
                <a:latin typeface="Arial" panose="020B0604020202020204" pitchFamily="34" charset="0"/>
                <a:cs typeface="Arial" panose="020B0604020202020204" pitchFamily="34" charset="0"/>
              </a:rPr>
              <a:t>Se  explico de manera general la actividad que el día de hoy se va a realizar, el tema principal es la contaminación y los materiales que utilizaran son revistas y trabajos viejos, reciclando las imágenes que encuentren y clasificando la basura.</a:t>
            </a:r>
          </a:p>
          <a:p>
            <a:r>
              <a:rPr lang="es-ES" sz="2400" dirty="0">
                <a:ln w="0"/>
                <a:latin typeface="Arial" panose="020B0604020202020204" pitchFamily="34" charset="0"/>
                <a:cs typeface="Arial" panose="020B0604020202020204" pitchFamily="34" charset="0"/>
              </a:rPr>
              <a:t>El material que utilicen los alumnos es muy importante ya que </a:t>
            </a:r>
            <a:r>
              <a:rPr lang="es-ES" sz="2400" dirty="0">
                <a:latin typeface="Arial" panose="020B0604020202020204" pitchFamily="34" charset="0"/>
                <a:cs typeface="Arial" panose="020B0604020202020204" pitchFamily="34" charset="0"/>
              </a:rPr>
              <a:t>La inclusión de los materiales didácticos en un determinado contexto educativo exige que el profesor o el Equipo Docente correspondiente tengan claros cuáles son las principales funciones que pueden desempeñar los medios en el proceso de enseñanza-aprendizaje.</a:t>
            </a:r>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574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5" name="Rectángulo 124">
            <a:extLst>
              <a:ext uri="{FF2B5EF4-FFF2-40B4-BE49-F238E27FC236}">
                <a16:creationId xmlns:a16="http://schemas.microsoft.com/office/drawing/2014/main" id="{925C8D44-053B-43C7-AD47-1592146EBCC5}"/>
              </a:ext>
            </a:extLst>
          </p:cNvPr>
          <p:cNvSpPr/>
          <p:nvPr/>
        </p:nvSpPr>
        <p:spPr>
          <a:xfrm>
            <a:off x="1331119" y="450797"/>
            <a:ext cx="543739"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rPr>
              <a:t>X</a:t>
            </a:r>
          </a:p>
        </p:txBody>
      </p:sp>
      <p:sp>
        <p:nvSpPr>
          <p:cNvPr id="127" name="Rectángulo 126">
            <a:extLst>
              <a:ext uri="{FF2B5EF4-FFF2-40B4-BE49-F238E27FC236}">
                <a16:creationId xmlns:a16="http://schemas.microsoft.com/office/drawing/2014/main" id="{42812A20-6B7D-4899-BDA2-71538010D6C6}"/>
              </a:ext>
            </a:extLst>
          </p:cNvPr>
          <p:cNvSpPr/>
          <p:nvPr/>
        </p:nvSpPr>
        <p:spPr>
          <a:xfrm>
            <a:off x="684683" y="208379"/>
            <a:ext cx="2137125" cy="523220"/>
          </a:xfrm>
          <a:prstGeom prst="rect">
            <a:avLst/>
          </a:prstGeom>
          <a:noFill/>
        </p:spPr>
        <p:txBody>
          <a:bodyPr wrap="non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rPr>
              <a:t>19   05   2021</a:t>
            </a:r>
          </a:p>
        </p:txBody>
      </p:sp>
      <p:sp>
        <p:nvSpPr>
          <p:cNvPr id="131" name="Rectángulo 130">
            <a:extLst>
              <a:ext uri="{FF2B5EF4-FFF2-40B4-BE49-F238E27FC236}">
                <a16:creationId xmlns:a16="http://schemas.microsoft.com/office/drawing/2014/main" id="{D8FBB48C-5B37-4AF0-8245-6A6C2F6984DE}"/>
              </a:ext>
            </a:extLst>
          </p:cNvPr>
          <p:cNvSpPr/>
          <p:nvPr/>
        </p:nvSpPr>
        <p:spPr>
          <a:xfrm>
            <a:off x="3750933" y="4227673"/>
            <a:ext cx="3966116" cy="584775"/>
          </a:xfrm>
          <a:prstGeom prst="rect">
            <a:avLst/>
          </a:prstGeom>
          <a:noFill/>
        </p:spPr>
        <p:txBody>
          <a:bodyPr wrap="square" lIns="91440" tIns="45720" rIns="91440" bIns="45720">
            <a:spAutoFit/>
          </a:bodyPr>
          <a:lstStyle/>
          <a:p>
            <a:pPr algn="ctr"/>
            <a:r>
              <a:rPr lang="es-ES" sz="1600" b="0" cap="none" spc="0" dirty="0">
                <a:ln w="0"/>
                <a:effectLst>
                  <a:outerShdw blurRad="38100" dist="19050" dir="2700000" algn="tl" rotWithShape="0">
                    <a:schemeClr val="dk1">
                      <a:alpha val="40000"/>
                    </a:schemeClr>
                  </a:outerShdw>
                </a:effectLst>
              </a:rPr>
              <a:t>La actividad fue buena los niños se interesaron por las consignas y los videos.</a:t>
            </a:r>
          </a:p>
        </p:txBody>
      </p:sp>
      <p:sp>
        <p:nvSpPr>
          <p:cNvPr id="133" name="Rectángulo 132">
            <a:extLst>
              <a:ext uri="{FF2B5EF4-FFF2-40B4-BE49-F238E27FC236}">
                <a16:creationId xmlns:a16="http://schemas.microsoft.com/office/drawing/2014/main" id="{5FA814FA-5B9D-469E-852F-647CAD28CC6E}"/>
              </a:ext>
            </a:extLst>
          </p:cNvPr>
          <p:cNvSpPr/>
          <p:nvPr/>
        </p:nvSpPr>
        <p:spPr>
          <a:xfrm>
            <a:off x="1850601" y="2178489"/>
            <a:ext cx="543739"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rPr>
              <a:t>X</a:t>
            </a:r>
          </a:p>
        </p:txBody>
      </p:sp>
      <p:sp>
        <p:nvSpPr>
          <p:cNvPr id="134" name="Rectángulo 133">
            <a:extLst>
              <a:ext uri="{FF2B5EF4-FFF2-40B4-BE49-F238E27FC236}">
                <a16:creationId xmlns:a16="http://schemas.microsoft.com/office/drawing/2014/main" id="{ED0EB01B-EC71-47B6-A66C-5D85C1233046}"/>
              </a:ext>
            </a:extLst>
          </p:cNvPr>
          <p:cNvSpPr/>
          <p:nvPr/>
        </p:nvSpPr>
        <p:spPr>
          <a:xfrm>
            <a:off x="3029187" y="2853887"/>
            <a:ext cx="543739" cy="923330"/>
          </a:xfrm>
          <a:prstGeom prst="rect">
            <a:avLst/>
          </a:prstGeom>
          <a:noFill/>
        </p:spPr>
        <p:txBody>
          <a:bodyPr wrap="none" lIns="91440" tIns="45720" rIns="91440" bIns="45720">
            <a:spAutoFit/>
          </a:bodyPr>
          <a:lstStyle/>
          <a:p>
            <a:pPr algn="ctr"/>
            <a:r>
              <a:rPr lang="es-ES" sz="5400" b="0" cap="none" spc="0" dirty="0">
                <a:ln w="0"/>
                <a:solidFill>
                  <a:srgbClr val="FF0000"/>
                </a:solidFill>
                <a:effectLst>
                  <a:outerShdw blurRad="38100" dist="19050" dir="2700000" algn="tl" rotWithShape="0">
                    <a:schemeClr val="dk1">
                      <a:alpha val="40000"/>
                    </a:schemeClr>
                  </a:outerShdw>
                </a:effectLst>
              </a:rPr>
              <a:t>X</a:t>
            </a:r>
          </a:p>
        </p:txBody>
      </p:sp>
      <p:sp>
        <p:nvSpPr>
          <p:cNvPr id="154" name="Rectángulo 153">
            <a:extLst>
              <a:ext uri="{FF2B5EF4-FFF2-40B4-BE49-F238E27FC236}">
                <a16:creationId xmlns:a16="http://schemas.microsoft.com/office/drawing/2014/main" id="{F04D3D5E-666D-4693-A4B7-BB406864EC29}"/>
              </a:ext>
            </a:extLst>
          </p:cNvPr>
          <p:cNvSpPr/>
          <p:nvPr/>
        </p:nvSpPr>
        <p:spPr>
          <a:xfrm>
            <a:off x="71419" y="394959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56" name="Rectángulo 155">
            <a:extLst>
              <a:ext uri="{FF2B5EF4-FFF2-40B4-BE49-F238E27FC236}">
                <a16:creationId xmlns:a16="http://schemas.microsoft.com/office/drawing/2014/main" id="{778E9F2E-99E9-4336-82C5-C62CD6B13DC0}"/>
              </a:ext>
            </a:extLst>
          </p:cNvPr>
          <p:cNvSpPr/>
          <p:nvPr/>
        </p:nvSpPr>
        <p:spPr>
          <a:xfrm>
            <a:off x="60114" y="4182159"/>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57" name="Rectángulo 156">
            <a:extLst>
              <a:ext uri="{FF2B5EF4-FFF2-40B4-BE49-F238E27FC236}">
                <a16:creationId xmlns:a16="http://schemas.microsoft.com/office/drawing/2014/main" id="{200143FF-57E8-47CB-B76F-A301AC27D508}"/>
              </a:ext>
            </a:extLst>
          </p:cNvPr>
          <p:cNvSpPr/>
          <p:nvPr/>
        </p:nvSpPr>
        <p:spPr>
          <a:xfrm>
            <a:off x="64521" y="4388013"/>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58" name="Rectángulo 157">
            <a:extLst>
              <a:ext uri="{FF2B5EF4-FFF2-40B4-BE49-F238E27FC236}">
                <a16:creationId xmlns:a16="http://schemas.microsoft.com/office/drawing/2014/main" id="{B0A3CD3E-488A-4C9F-BEB5-1C970450E7FF}"/>
              </a:ext>
            </a:extLst>
          </p:cNvPr>
          <p:cNvSpPr/>
          <p:nvPr/>
        </p:nvSpPr>
        <p:spPr>
          <a:xfrm>
            <a:off x="60697" y="493532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0" name="Rectángulo 159">
            <a:extLst>
              <a:ext uri="{FF2B5EF4-FFF2-40B4-BE49-F238E27FC236}">
                <a16:creationId xmlns:a16="http://schemas.microsoft.com/office/drawing/2014/main" id="{0302D403-3B7F-4D3F-A168-AA55D224CE60}"/>
              </a:ext>
            </a:extLst>
          </p:cNvPr>
          <p:cNvSpPr/>
          <p:nvPr/>
        </p:nvSpPr>
        <p:spPr>
          <a:xfrm>
            <a:off x="4486080" y="582496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2" name="Rectángulo 161">
            <a:extLst>
              <a:ext uri="{FF2B5EF4-FFF2-40B4-BE49-F238E27FC236}">
                <a16:creationId xmlns:a16="http://schemas.microsoft.com/office/drawing/2014/main" id="{E3DEE329-220D-4E56-8F78-9780E32490CE}"/>
              </a:ext>
            </a:extLst>
          </p:cNvPr>
          <p:cNvSpPr/>
          <p:nvPr/>
        </p:nvSpPr>
        <p:spPr>
          <a:xfrm>
            <a:off x="4472228" y="601862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3" name="Rectángulo 162">
            <a:extLst>
              <a:ext uri="{FF2B5EF4-FFF2-40B4-BE49-F238E27FC236}">
                <a16:creationId xmlns:a16="http://schemas.microsoft.com/office/drawing/2014/main" id="{1DEEA2A6-1D31-433C-934F-6A266AFCC499}"/>
              </a:ext>
            </a:extLst>
          </p:cNvPr>
          <p:cNvSpPr/>
          <p:nvPr/>
        </p:nvSpPr>
        <p:spPr>
          <a:xfrm>
            <a:off x="4479154" y="622315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4" name="Rectángulo 163">
            <a:extLst>
              <a:ext uri="{FF2B5EF4-FFF2-40B4-BE49-F238E27FC236}">
                <a16:creationId xmlns:a16="http://schemas.microsoft.com/office/drawing/2014/main" id="{BE21D402-C446-45B8-94E2-382A2231FC2B}"/>
              </a:ext>
            </a:extLst>
          </p:cNvPr>
          <p:cNvSpPr/>
          <p:nvPr/>
        </p:nvSpPr>
        <p:spPr>
          <a:xfrm>
            <a:off x="4487200" y="6400968"/>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67" name="Rectángulo 166">
            <a:extLst>
              <a:ext uri="{FF2B5EF4-FFF2-40B4-BE49-F238E27FC236}">
                <a16:creationId xmlns:a16="http://schemas.microsoft.com/office/drawing/2014/main" id="{7D3C9F54-9D86-47F4-B662-545B12B58BB9}"/>
              </a:ext>
            </a:extLst>
          </p:cNvPr>
          <p:cNvSpPr/>
          <p:nvPr/>
        </p:nvSpPr>
        <p:spPr>
          <a:xfrm>
            <a:off x="6085757" y="715070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88" name="Rectángulo 187">
            <a:extLst>
              <a:ext uri="{FF2B5EF4-FFF2-40B4-BE49-F238E27FC236}">
                <a16:creationId xmlns:a16="http://schemas.microsoft.com/office/drawing/2014/main" id="{C50B2B99-E197-483E-9812-214566610D9B}"/>
              </a:ext>
            </a:extLst>
          </p:cNvPr>
          <p:cNvSpPr/>
          <p:nvPr/>
        </p:nvSpPr>
        <p:spPr>
          <a:xfrm>
            <a:off x="6085757" y="7342730"/>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89" name="Rectángulo 188">
            <a:extLst>
              <a:ext uri="{FF2B5EF4-FFF2-40B4-BE49-F238E27FC236}">
                <a16:creationId xmlns:a16="http://schemas.microsoft.com/office/drawing/2014/main" id="{6D4A94DC-F282-4A3D-8A58-CB55BA795BDB}"/>
              </a:ext>
            </a:extLst>
          </p:cNvPr>
          <p:cNvSpPr/>
          <p:nvPr/>
        </p:nvSpPr>
        <p:spPr>
          <a:xfrm>
            <a:off x="6086744" y="7547821"/>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1" name="Rectángulo 190">
            <a:extLst>
              <a:ext uri="{FF2B5EF4-FFF2-40B4-BE49-F238E27FC236}">
                <a16:creationId xmlns:a16="http://schemas.microsoft.com/office/drawing/2014/main" id="{F1FF963C-41F9-4C82-A83E-FFD1E08964CC}"/>
              </a:ext>
            </a:extLst>
          </p:cNvPr>
          <p:cNvSpPr/>
          <p:nvPr/>
        </p:nvSpPr>
        <p:spPr>
          <a:xfrm>
            <a:off x="6087766" y="7739985"/>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3" name="Rectángulo 192">
            <a:extLst>
              <a:ext uri="{FF2B5EF4-FFF2-40B4-BE49-F238E27FC236}">
                <a16:creationId xmlns:a16="http://schemas.microsoft.com/office/drawing/2014/main" id="{B52F6542-6DA3-4FE3-9A38-6A8826F4E61F}"/>
              </a:ext>
            </a:extLst>
          </p:cNvPr>
          <p:cNvSpPr/>
          <p:nvPr/>
        </p:nvSpPr>
        <p:spPr>
          <a:xfrm>
            <a:off x="6085757" y="7917369"/>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5" name="Rectángulo 194">
            <a:extLst>
              <a:ext uri="{FF2B5EF4-FFF2-40B4-BE49-F238E27FC236}">
                <a16:creationId xmlns:a16="http://schemas.microsoft.com/office/drawing/2014/main" id="{A44218AA-B75B-4C5F-8EEA-9060C0C3BD51}"/>
              </a:ext>
            </a:extLst>
          </p:cNvPr>
          <p:cNvSpPr/>
          <p:nvPr/>
        </p:nvSpPr>
        <p:spPr>
          <a:xfrm>
            <a:off x="6085757" y="809377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197" name="Rectángulo 196">
            <a:extLst>
              <a:ext uri="{FF2B5EF4-FFF2-40B4-BE49-F238E27FC236}">
                <a16:creationId xmlns:a16="http://schemas.microsoft.com/office/drawing/2014/main" id="{04ED9BD1-859F-4C82-9DCD-67D6CF8157FA}"/>
              </a:ext>
            </a:extLst>
          </p:cNvPr>
          <p:cNvSpPr/>
          <p:nvPr/>
        </p:nvSpPr>
        <p:spPr>
          <a:xfrm>
            <a:off x="-15012" y="8654940"/>
            <a:ext cx="3966116" cy="1200329"/>
          </a:xfrm>
          <a:prstGeom prst="rect">
            <a:avLst/>
          </a:prstGeom>
          <a:noFill/>
        </p:spPr>
        <p:txBody>
          <a:bodyPr wrap="square" lIns="91440" tIns="45720" rIns="91440" bIns="45720">
            <a:spAutoFit/>
          </a:bodyPr>
          <a:lstStyle/>
          <a:p>
            <a:pPr algn="ctr"/>
            <a:r>
              <a:rPr lang="es-ES" b="0" cap="none" spc="0" dirty="0">
                <a:ln w="0"/>
              </a:rPr>
              <a:t>Todos lo niños participaron y realizaron las consignas que se establecieron en clase, todos respetaron turnos para hablar. </a:t>
            </a:r>
          </a:p>
        </p:txBody>
      </p:sp>
      <p:sp>
        <p:nvSpPr>
          <p:cNvPr id="199" name="Rectángulo 198">
            <a:extLst>
              <a:ext uri="{FF2B5EF4-FFF2-40B4-BE49-F238E27FC236}">
                <a16:creationId xmlns:a16="http://schemas.microsoft.com/office/drawing/2014/main" id="{2227552F-9678-4805-BB4D-0F127E9B9A0B}"/>
              </a:ext>
            </a:extLst>
          </p:cNvPr>
          <p:cNvSpPr/>
          <p:nvPr/>
        </p:nvSpPr>
        <p:spPr>
          <a:xfrm>
            <a:off x="3849916" y="8645425"/>
            <a:ext cx="3966116" cy="830997"/>
          </a:xfrm>
          <a:prstGeom prst="rect">
            <a:avLst/>
          </a:prstGeom>
          <a:noFill/>
        </p:spPr>
        <p:txBody>
          <a:bodyPr wrap="square" lIns="91440" tIns="45720" rIns="91440" bIns="45720">
            <a:spAutoFit/>
          </a:bodyPr>
          <a:lstStyle/>
          <a:p>
            <a:pPr algn="ctr"/>
            <a:r>
              <a:rPr lang="es-ES" sz="1600" b="0" cap="none" spc="0" dirty="0">
                <a:ln w="0"/>
              </a:rPr>
              <a:t>En el vídeo de introducción el internet fallo y no se logro ver bien, pero la docente titular apoyo en compartir pantalla, y se vio el vídeo.</a:t>
            </a:r>
          </a:p>
        </p:txBody>
      </p:sp>
      <p:sp>
        <p:nvSpPr>
          <p:cNvPr id="159" name="Rectángulo 158">
            <a:extLst>
              <a:ext uri="{FF2B5EF4-FFF2-40B4-BE49-F238E27FC236}">
                <a16:creationId xmlns:a16="http://schemas.microsoft.com/office/drawing/2014/main" id="{F91672A3-46DF-4B89-806D-7C9B91FDB560}"/>
              </a:ext>
            </a:extLst>
          </p:cNvPr>
          <p:cNvSpPr/>
          <p:nvPr/>
        </p:nvSpPr>
        <p:spPr>
          <a:xfrm>
            <a:off x="71419" y="4556306"/>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
        <p:nvSpPr>
          <p:cNvPr id="200" name="Rectángulo 199">
            <a:extLst>
              <a:ext uri="{FF2B5EF4-FFF2-40B4-BE49-F238E27FC236}">
                <a16:creationId xmlns:a16="http://schemas.microsoft.com/office/drawing/2014/main" id="{B80063DD-D378-4C3D-8EA9-C2564EDE51ED}"/>
              </a:ext>
            </a:extLst>
          </p:cNvPr>
          <p:cNvSpPr/>
          <p:nvPr/>
        </p:nvSpPr>
        <p:spPr>
          <a:xfrm>
            <a:off x="64521" y="4741500"/>
            <a:ext cx="344966" cy="461665"/>
          </a:xfrm>
          <a:prstGeom prst="rect">
            <a:avLst/>
          </a:prstGeom>
          <a:noFill/>
        </p:spPr>
        <p:txBody>
          <a:bodyPr wrap="none" lIns="91440" tIns="45720" rIns="91440" bIns="45720">
            <a:spAutoFit/>
          </a:bodyPr>
          <a:lstStyle/>
          <a:p>
            <a:pPr algn="ctr"/>
            <a:r>
              <a:rPr lang="es-ES" sz="2400" b="0" cap="none" spc="0" dirty="0">
                <a:ln w="0"/>
                <a:solidFill>
                  <a:srgbClr val="FF0000"/>
                </a:solidFill>
                <a:effectLst>
                  <a:outerShdw blurRad="38100" dist="19050" dir="2700000" algn="tl" rotWithShape="0">
                    <a:schemeClr val="dk1">
                      <a:alpha val="40000"/>
                    </a:schemeClr>
                  </a:outerShdw>
                </a:effectLst>
              </a:rPr>
              <a:t>X</a:t>
            </a:r>
          </a:p>
        </p:txBody>
      </p:sp>
    </p:spTree>
    <p:extLst>
      <p:ext uri="{BB962C8B-B14F-4D97-AF65-F5344CB8AC3E}">
        <p14:creationId xmlns:p14="http://schemas.microsoft.com/office/powerpoint/2010/main" val="3321887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9DCFF"/>
        </a:solidFill>
        <a:effectLst/>
      </p:bgPr>
    </p:bg>
    <p:spTree>
      <p:nvGrpSpPr>
        <p:cNvPr id="1" name=""/>
        <p:cNvGrpSpPr/>
        <p:nvPr/>
      </p:nvGrpSpPr>
      <p:grpSpPr>
        <a:xfrm>
          <a:off x="0" y="0"/>
          <a:ext cx="0" cy="0"/>
          <a:chOff x="0" y="0"/>
          <a:chExt cx="0" cy="0"/>
        </a:xfrm>
      </p:grpSpPr>
      <p:sp>
        <p:nvSpPr>
          <p:cNvPr id="131" name="Rectángulo 130">
            <a:extLst>
              <a:ext uri="{FF2B5EF4-FFF2-40B4-BE49-F238E27FC236}">
                <a16:creationId xmlns:a16="http://schemas.microsoft.com/office/drawing/2014/main" id="{DC8EA9E7-DEFA-4004-BD61-F995DFDDBA34}"/>
              </a:ext>
            </a:extLst>
          </p:cNvPr>
          <p:cNvSpPr/>
          <p:nvPr/>
        </p:nvSpPr>
        <p:spPr>
          <a:xfrm>
            <a:off x="524407" y="599103"/>
            <a:ext cx="6728347" cy="8340745"/>
          </a:xfrm>
          <a:prstGeom prst="rect">
            <a:avLst/>
          </a:prstGeom>
          <a:noFill/>
        </p:spPr>
        <p:txBody>
          <a:bodyPr wrap="squar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Jueves 20 de mayo del 2021</a:t>
            </a:r>
          </a:p>
          <a:p>
            <a:pPr algn="ctr"/>
            <a:endPar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400" dirty="0">
                <a:ln w="0"/>
                <a:latin typeface="Arial" panose="020B0604020202020204" pitchFamily="34" charset="0"/>
                <a:cs typeface="Arial" panose="020B0604020202020204" pitchFamily="34" charset="0"/>
              </a:rPr>
              <a:t>Se envió mensaje en la mañana al grupo de padres de familia por medio de </a:t>
            </a:r>
            <a:r>
              <a:rPr lang="es-ES" sz="2400" dirty="0" err="1">
                <a:ln w="0"/>
                <a:latin typeface="Arial" panose="020B0604020202020204" pitchFamily="34" charset="0"/>
                <a:cs typeface="Arial" panose="020B0604020202020204" pitchFamily="34" charset="0"/>
              </a:rPr>
              <a:t>whats</a:t>
            </a:r>
            <a:r>
              <a:rPr lang="es-ES" sz="2400" dirty="0">
                <a:ln w="0"/>
                <a:latin typeface="Arial" panose="020B0604020202020204" pitchFamily="34" charset="0"/>
                <a:cs typeface="Arial" panose="020B0604020202020204" pitchFamily="34" charset="0"/>
              </a:rPr>
              <a:t> app, deseándoles un buen día y recordándoles que hay que realizar las actividades en casa que se pidieron.</a:t>
            </a:r>
          </a:p>
          <a:p>
            <a:r>
              <a:rPr lang="es-ES" sz="2400" dirty="0">
                <a:ln w="0"/>
                <a:latin typeface="Arial" panose="020B0604020202020204" pitchFamily="34" charset="0"/>
                <a:cs typeface="Arial" panose="020B0604020202020204" pitchFamily="34" charset="0"/>
              </a:rPr>
              <a:t>El tema que se manejo el día de hoy en las actividades fue el del poema ya que es importante aplicar actividades de lenguaje y comunicación en preescolar ya que estas ayudan a c</a:t>
            </a:r>
            <a:r>
              <a:rPr lang="es-ES" sz="2400" dirty="0">
                <a:latin typeface="Arial" panose="020B0604020202020204" pitchFamily="34" charset="0"/>
                <a:cs typeface="Arial" panose="020B0604020202020204" pitchFamily="34" charset="0"/>
              </a:rPr>
              <a:t>rear los espacios y proporcionar las condiciones necesarias para que los estudiantes se apropien de las prácticas del lenguaje socialmente relevantes, para que desarrollen la capacidad de interactuar y expresarse de manera eficaz en las diferentes situaciones de comunicación de las sociedades contemporáneas, para que comprendan la dimensión social del lenguaje en toda su magnitud y, al mismo tiempo, aprendan a valorar la diversidad de las lenguas y sus usos.</a:t>
            </a:r>
            <a:endParaRPr lang="es-ES" sz="2400" dirty="0">
              <a:ln w="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6128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6633"/>
        </a:solidFill>
        <a:effectLst/>
      </p:bgPr>
    </p:bg>
    <p:spTree>
      <p:nvGrpSpPr>
        <p:cNvPr id="1" name=""/>
        <p:cNvGrpSpPr/>
        <p:nvPr/>
      </p:nvGrpSpPr>
      <p:grpSpPr>
        <a:xfrm>
          <a:off x="0" y="0"/>
          <a:ext cx="0" cy="0"/>
          <a:chOff x="0" y="0"/>
          <a:chExt cx="0" cy="0"/>
        </a:xfrm>
      </p:grpSpPr>
      <p:sp>
        <p:nvSpPr>
          <p:cNvPr id="131" name="Rectángulo 130">
            <a:extLst>
              <a:ext uri="{FF2B5EF4-FFF2-40B4-BE49-F238E27FC236}">
                <a16:creationId xmlns:a16="http://schemas.microsoft.com/office/drawing/2014/main" id="{DC8EA9E7-DEFA-4004-BD61-F995DFDDBA34}"/>
              </a:ext>
            </a:extLst>
          </p:cNvPr>
          <p:cNvSpPr/>
          <p:nvPr/>
        </p:nvSpPr>
        <p:spPr>
          <a:xfrm>
            <a:off x="524407" y="599103"/>
            <a:ext cx="6728347" cy="1384995"/>
          </a:xfrm>
          <a:prstGeom prst="rect">
            <a:avLst/>
          </a:prstGeom>
          <a:noFill/>
        </p:spPr>
        <p:txBody>
          <a:bodyPr wrap="square" lIns="91440" tIns="45720" rIns="91440" bIns="45720">
            <a:spAutoFit/>
          </a:bodyPr>
          <a:lstStyle/>
          <a:p>
            <a:pPr algn="ctr"/>
            <a:r>
              <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Viernes 21 de mayo del 2021</a:t>
            </a:r>
          </a:p>
          <a:p>
            <a:pPr algn="ctr"/>
            <a:endParaRPr lang="es-ES" sz="2800" b="0" cap="none" spc="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ES" sz="2800" b="0" cap="none" spc="0" dirty="0">
                <a:ln w="0"/>
                <a:latin typeface="Arial" panose="020B0604020202020204" pitchFamily="34" charset="0"/>
                <a:cs typeface="Arial" panose="020B0604020202020204" pitchFamily="34" charset="0"/>
              </a:rPr>
              <a:t>Consejo técnico.</a:t>
            </a:r>
          </a:p>
        </p:txBody>
      </p:sp>
    </p:spTree>
    <p:extLst>
      <p:ext uri="{BB962C8B-B14F-4D97-AF65-F5344CB8AC3E}">
        <p14:creationId xmlns:p14="http://schemas.microsoft.com/office/powerpoint/2010/main" val="219886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9900"/>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CED051-6B21-4ED2-8449-8DF723F6ADF3}"/>
              </a:ext>
            </a:extLst>
          </p:cNvPr>
          <p:cNvSpPr>
            <a:spLocks noGrp="1"/>
          </p:cNvSpPr>
          <p:nvPr>
            <p:ph type="title"/>
          </p:nvPr>
        </p:nvSpPr>
        <p:spPr>
          <a:xfrm>
            <a:off x="534680" y="277667"/>
            <a:ext cx="6707803" cy="1408257"/>
          </a:xfrm>
        </p:spPr>
        <p:txBody>
          <a:bodyPr>
            <a:normAutofit/>
          </a:bodyPr>
          <a:lstStyle/>
          <a:p>
            <a:r>
              <a:rPr lang="es-ES_tradnl" sz="3200" b="1" dirty="0">
                <a:latin typeface="Arial" panose="020B0604020202020204" pitchFamily="34" charset="0"/>
                <a:cs typeface="Arial" panose="020B0604020202020204" pitchFamily="34" charset="0"/>
              </a:rPr>
              <a:t>Referencias bibliográficas </a:t>
            </a:r>
            <a:endParaRPr lang="es-MX" sz="32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F53F577-C2EE-4405-82C5-DBE4BEE83E44}"/>
              </a:ext>
            </a:extLst>
          </p:cNvPr>
          <p:cNvSpPr>
            <a:spLocks noGrp="1"/>
          </p:cNvSpPr>
          <p:nvPr>
            <p:ph idx="1"/>
          </p:nvPr>
        </p:nvSpPr>
        <p:spPr>
          <a:xfrm>
            <a:off x="534680" y="1457324"/>
            <a:ext cx="6707803" cy="7567757"/>
          </a:xfrm>
        </p:spPr>
        <p:txBody>
          <a:bodyPr>
            <a:normAutofit/>
          </a:bodyPr>
          <a:lstStyle/>
          <a:p>
            <a:pPr marL="0" indent="0">
              <a:buNone/>
            </a:pPr>
            <a:r>
              <a:rPr lang="es-MX" sz="2800" dirty="0" err="1">
                <a:latin typeface="Arial" panose="020B0604020202020204" pitchFamily="34" charset="0"/>
                <a:cs typeface="Arial" panose="020B0604020202020204" pitchFamily="34" charset="0"/>
              </a:rPr>
              <a:t>Caníl</a:t>
            </a:r>
            <a:r>
              <a:rPr lang="es-MX" sz="2800" dirty="0">
                <a:latin typeface="Arial" panose="020B0604020202020204" pitchFamily="34" charset="0"/>
                <a:cs typeface="Arial" panose="020B0604020202020204" pitchFamily="34" charset="0"/>
              </a:rPr>
              <a:t>, Juana Mateo . (2017). Campus P. César Augusto Jerez García, s. j. Quiché.</a:t>
            </a:r>
          </a:p>
          <a:p>
            <a:pPr marL="0" indent="0">
              <a:buNone/>
            </a:pPr>
            <a:endParaRPr lang="es-MX" sz="2800" dirty="0">
              <a:latin typeface="Arial" panose="020B0604020202020204" pitchFamily="34" charset="0"/>
              <a:cs typeface="Arial" panose="020B0604020202020204" pitchFamily="34" charset="0"/>
            </a:endParaRPr>
          </a:p>
          <a:p>
            <a:pPr marL="0" indent="0">
              <a:buNone/>
            </a:pPr>
            <a:r>
              <a:rPr lang="es-MX" sz="2800" dirty="0">
                <a:latin typeface="Arial" panose="020B0604020202020204" pitchFamily="34" charset="0"/>
                <a:cs typeface="Arial" panose="020B0604020202020204" pitchFamily="34" charset="0"/>
              </a:rPr>
              <a:t>Guerrero, Alberto. (2009). Materiales didácticos en el aula. Federación de enseñanza de CC. OO. Andalucía.</a:t>
            </a:r>
          </a:p>
          <a:p>
            <a:pPr marL="0" indent="0">
              <a:buNone/>
            </a:pPr>
            <a:endParaRPr lang="es-MX" sz="2800" dirty="0">
              <a:latin typeface="Arial" panose="020B0604020202020204" pitchFamily="34" charset="0"/>
              <a:cs typeface="Arial" panose="020B0604020202020204" pitchFamily="34" charset="0"/>
            </a:endParaRPr>
          </a:p>
          <a:p>
            <a:pPr marL="0" indent="0">
              <a:buNone/>
            </a:pPr>
            <a:r>
              <a:rPr lang="es-ES" sz="2800" dirty="0">
                <a:latin typeface="Arial" panose="020B0604020202020204" pitchFamily="34" charset="0"/>
                <a:cs typeface="Arial" panose="020B0604020202020204" pitchFamily="34" charset="0"/>
              </a:rPr>
              <a:t>© Secretaría de Educación Pública. (2017). Aprendizajes Clave. Argentina 28, Centro 06020. Ciudad de México. </a:t>
            </a:r>
            <a:endParaRPr lang="en-US" sz="2800" dirty="0">
              <a:latin typeface="Arial" panose="020B0604020202020204" pitchFamily="34" charset="0"/>
              <a:cs typeface="Arial" panose="020B0604020202020204" pitchFamily="34" charset="0"/>
            </a:endParaRPr>
          </a:p>
          <a:p>
            <a:pPr marL="0" indent="0">
              <a:buNone/>
            </a:pP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5989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423</TotalTime>
  <Words>1205</Words>
  <Application>Microsoft Office PowerPoint</Application>
  <PresentationFormat>Personalizado</PresentationFormat>
  <Paragraphs>127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Referencias bibliográficas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VALERIA ELIZABETH PRECIADO VILLALOBOS</cp:lastModifiedBy>
  <cp:revision>27</cp:revision>
  <dcterms:created xsi:type="dcterms:W3CDTF">2020-11-09T23:20:30Z</dcterms:created>
  <dcterms:modified xsi:type="dcterms:W3CDTF">2021-05-21T22:20:32Z</dcterms:modified>
</cp:coreProperties>
</file>