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4" r:id="rId6"/>
    <p:sldId id="265" r:id="rId7"/>
    <p:sldId id="263" r:id="rId8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9966FF"/>
    <a:srgbClr val="79DC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86" d="100"/>
          <a:sy n="86" d="100"/>
        </p:scale>
        <p:origin x="11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onografias.com/trabajos15/metodos-creativos/metodos-creativos.shtml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hyperlink" Target="https://www.monografias.com/trabajos16/teoria-sintetica-darwin/teoria-sintetica-darwin.shtml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www.monografias.com/trabajos14/administ-procesos/administ-procesos.shtml#PRO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ografias.com/trabajos98/actividades-ludicas-y-su-importancia-ninos-y-ninas-educacion-inicial/actividades-ludicas-y-su-importancia-ninos-y-ninas-educacion-inicial2.shtml" TargetMode="External"/><Relationship Id="rId2" Type="http://schemas.openxmlformats.org/officeDocument/2006/relationships/hyperlink" Target="file:///C:\Users\osiris\Downloads\42040-Texto%20del%20art&#195;&#173;culo-59325-3-10-20130701%20(1)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dined.mecd.gob.es/xmlui/bitstream/handle/11162/97912/rodriguez.pdf?sequenc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C5FC419-C280-4978-B8B7-F5D4E66D6955}"/>
              </a:ext>
            </a:extLst>
          </p:cNvPr>
          <p:cNvSpPr txBox="1"/>
          <p:nvPr/>
        </p:nvSpPr>
        <p:spPr>
          <a:xfrm>
            <a:off x="737643" y="151090"/>
            <a:ext cx="6703937" cy="971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preescolar.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Curso: Trabajo docente y proyectos de mejora escolar. 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Maestro: Fabiola Valero Torres. 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Alumna: Tamara Lizbeth López Hernández #7 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3° “B”</a:t>
            </a:r>
          </a:p>
          <a:p>
            <a:pPr algn="ctr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Actividad: “Diario de la educadora normalista (segunda semana)”</a:t>
            </a:r>
            <a:b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Plantea las necesidades formativas de los alumnos de acuerdo con sus procesos de desarrollo y de aprendizaje, con base en los nuevos enfoques pedagógicos.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Establece relaciones entre los principios, conceptos disciplinarios y contenidos del plan y programas de estudio en función del logro de aprendizaje de sus alumnos, asegurando la coherencia y continuidad entre los distintos grados y niveles educativos.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Utiliza metodologías pertinentes y actualizadas para promover el aprendizaje de los alumnos en los diferentes campos, áreas y ámbitos que propone el currículum, considerando los contextos y su desarrollo.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Incorpora los recursos y medios didácticos idóneos para favorecer el aprendizaje de acuerdo con el conocimiento de los procesos de desarrollo cognitivo y socioemocional de los alumnos.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Elabora diagnósticos de los intereses, motivaciones y necesidades formativas de los alumnos para organizar las actividades de aprendizaje, así como las adecuaciones curriculares y didácticas pertinentes.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Selecciona estrategias que favorecen el desarrollo intelectual, físico, social y emocional de los alumnos para procurar el logro de los aprendizajes.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Emplea los medios tecnológicos y las fuentes de información científica disponibles para mantenerse actualizado respecto a los diversos campos de conocimiento que intervienen en su trabajo docente.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Construye escenarios y experiencias de aprendizaje utilizando diversos recursos metodológicos y tecnológicos para favorecer la educación inclusiva.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Evalúa el aprendizaje de sus alumnos mediante la aplicación de distintas teorías, métodos e instrumentos considerando las áreas, campos y ámbitos de conocimiento, así como los saberes correspondientes al grado y nivel educativo.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Elabora propuestas para mejorar los resultados de su enseñanza y los aprendizajes de sus alumnos.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Utiliza los recursos metodológicos y técnicos de la investigación para explicar, comprender situaciones educativas y mejorar su docencia.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Orienta su actuación profesional con sentido ético-</a:t>
            </a:r>
            <a:r>
              <a:rPr lang="es-MX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valoral</a:t>
            </a: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asume los diversos principios y reglas que aseguran una mejor convivencia institucional y social, en beneficio de los alumnos y de la comunidad escolar.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Decide las estrategias pedagógicas para minimizar o eliminar las barreras para el aprendizaje y la participación asegurando una educación inclusiva.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 Coahuila                                                                21 de mayo del 2021</a:t>
            </a: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0493B09C-9845-40F4-BE98-E78465DD942B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335583" y="363742"/>
            <a:ext cx="1009124" cy="10777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869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9429" y="1249450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Lo puedo hacer &amp; Musicogramas.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698452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Los materiales fueron adecuados para los alumnos, las actividades se planearon de acuerdo a las necesidades de los alumnos con temática de actividades aisladas. El nivel de complejidad fue el adecuado para el grupo.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760628" y="8689108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Debido a la pandemia, realicé adecuaciones a cada actividad, de modo que se trabajara con pocos alumnos.</a:t>
              </a:r>
            </a:p>
            <a:p>
              <a:pPr marL="285750" indent="-2857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presentaron algunas dificultades con los padres de familia en cuanto a la disponibilidad de entregar las evidencias.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ruz 2">
            <a:extLst>
              <a:ext uri="{FF2B5EF4-FFF2-40B4-BE49-F238E27FC236}">
                <a16:creationId xmlns:a16="http://schemas.microsoft.com/office/drawing/2014/main" id="{3828705F-60DE-4854-8EF7-B98485F1B947}"/>
              </a:ext>
            </a:extLst>
          </p:cNvPr>
          <p:cNvSpPr/>
          <p:nvPr/>
        </p:nvSpPr>
        <p:spPr>
          <a:xfrm rot="18846770">
            <a:off x="363870" y="755022"/>
            <a:ext cx="399285" cy="388717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D3DA4F-E845-49B8-AF87-256C785169C8}"/>
              </a:ext>
            </a:extLst>
          </p:cNvPr>
          <p:cNvSpPr txBox="1"/>
          <p:nvPr/>
        </p:nvSpPr>
        <p:spPr>
          <a:xfrm>
            <a:off x="581618" y="159130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17    05   21</a:t>
            </a:r>
          </a:p>
        </p:txBody>
      </p:sp>
      <p:sp>
        <p:nvSpPr>
          <p:cNvPr id="127" name="Cruz 126">
            <a:extLst>
              <a:ext uri="{FF2B5EF4-FFF2-40B4-BE49-F238E27FC236}">
                <a16:creationId xmlns:a16="http://schemas.microsoft.com/office/drawing/2014/main" id="{E3C9C879-2E99-41D9-BA97-CCA2BB916638}"/>
              </a:ext>
            </a:extLst>
          </p:cNvPr>
          <p:cNvSpPr/>
          <p:nvPr/>
        </p:nvSpPr>
        <p:spPr>
          <a:xfrm rot="18846770">
            <a:off x="6555291" y="2281105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Cruz 128">
            <a:extLst>
              <a:ext uri="{FF2B5EF4-FFF2-40B4-BE49-F238E27FC236}">
                <a16:creationId xmlns:a16="http://schemas.microsoft.com/office/drawing/2014/main" id="{6EFEBBDB-D7B6-49A2-A3FE-31D060F782CF}"/>
              </a:ext>
            </a:extLst>
          </p:cNvPr>
          <p:cNvSpPr/>
          <p:nvPr/>
        </p:nvSpPr>
        <p:spPr>
          <a:xfrm rot="18846770">
            <a:off x="4060743" y="2992468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F8A3BDC4-E312-4C1E-9462-786447F73E12}"/>
              </a:ext>
            </a:extLst>
          </p:cNvPr>
          <p:cNvSpPr txBox="1"/>
          <p:nvPr/>
        </p:nvSpPr>
        <p:spPr>
          <a:xfrm>
            <a:off x="-40004" y="8913280"/>
            <a:ext cx="39014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- Se lograron los aprendizajes esperados.</a:t>
            </a:r>
          </a:p>
          <a:p>
            <a:pPr marL="285750" indent="-2857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Rescaté sus conocimientos y saberes previos.</a:t>
            </a:r>
          </a:p>
        </p:txBody>
      </p:sp>
      <p:sp>
        <p:nvSpPr>
          <p:cNvPr id="133" name="Cruz 132">
            <a:extLst>
              <a:ext uri="{FF2B5EF4-FFF2-40B4-BE49-F238E27FC236}">
                <a16:creationId xmlns:a16="http://schemas.microsoft.com/office/drawing/2014/main" id="{CFC365BC-F5B5-49CA-ADC0-1F6D5E49FA33}"/>
              </a:ext>
            </a:extLst>
          </p:cNvPr>
          <p:cNvSpPr/>
          <p:nvPr/>
        </p:nvSpPr>
        <p:spPr>
          <a:xfrm rot="18846770">
            <a:off x="4179782" y="2315335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48391"/>
            <a:chOff x="-60113" y="101667"/>
            <a:chExt cx="8202188" cy="9948391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104616" y="1322078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Contaminación acústica &amp; ¿Cuántos faltan para…? 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78426" y="8407136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Logros: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665063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presentaron algunos problemas con los padres de familia, respecto a su tiempo para poder enviar las evidencias de los alumnos.</a:t>
              </a:r>
            </a:p>
            <a:p>
              <a:pPr marL="171450" indent="-171450" algn="ctr">
                <a:buFontTx/>
                <a:buChar char="-"/>
              </a:pPr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realizaron adecuaciones en la actividad debido a la pandemia, de forma que se pudiera utilizar con material que se tuviera a la mano.</a:t>
              </a:r>
            </a:p>
            <a:p>
              <a:pPr algn="ctr"/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9B487A8F-F41C-4BB4-AD0B-7BCA1EDFF426}"/>
              </a:ext>
            </a:extLst>
          </p:cNvPr>
          <p:cNvSpPr txBox="1"/>
          <p:nvPr/>
        </p:nvSpPr>
        <p:spPr>
          <a:xfrm>
            <a:off x="581618" y="159130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18    05   21</a:t>
            </a:r>
          </a:p>
        </p:txBody>
      </p:sp>
      <p:sp>
        <p:nvSpPr>
          <p:cNvPr id="127" name="Cruz 126">
            <a:extLst>
              <a:ext uri="{FF2B5EF4-FFF2-40B4-BE49-F238E27FC236}">
                <a16:creationId xmlns:a16="http://schemas.microsoft.com/office/drawing/2014/main" id="{59222C6C-F490-47BA-9241-C3E7B7EE0747}"/>
              </a:ext>
            </a:extLst>
          </p:cNvPr>
          <p:cNvSpPr/>
          <p:nvPr/>
        </p:nvSpPr>
        <p:spPr>
          <a:xfrm rot="18846770">
            <a:off x="923386" y="734094"/>
            <a:ext cx="399285" cy="388717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Cruz 128">
            <a:extLst>
              <a:ext uri="{FF2B5EF4-FFF2-40B4-BE49-F238E27FC236}">
                <a16:creationId xmlns:a16="http://schemas.microsoft.com/office/drawing/2014/main" id="{3CC72638-AAD3-4D2C-BFAD-793565331E37}"/>
              </a:ext>
            </a:extLst>
          </p:cNvPr>
          <p:cNvSpPr/>
          <p:nvPr/>
        </p:nvSpPr>
        <p:spPr>
          <a:xfrm rot="18846770">
            <a:off x="2983260" y="2303814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Cruz 130">
            <a:extLst>
              <a:ext uri="{FF2B5EF4-FFF2-40B4-BE49-F238E27FC236}">
                <a16:creationId xmlns:a16="http://schemas.microsoft.com/office/drawing/2014/main" id="{0E43C957-94C3-41BD-B3A7-AEF68FDC4D8F}"/>
              </a:ext>
            </a:extLst>
          </p:cNvPr>
          <p:cNvSpPr/>
          <p:nvPr/>
        </p:nvSpPr>
        <p:spPr>
          <a:xfrm rot="18846770">
            <a:off x="1802786" y="2314876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Cruz 132">
            <a:extLst>
              <a:ext uri="{FF2B5EF4-FFF2-40B4-BE49-F238E27FC236}">
                <a16:creationId xmlns:a16="http://schemas.microsoft.com/office/drawing/2014/main" id="{A4FFD368-0B47-4F3C-B2A9-182593B95100}"/>
              </a:ext>
            </a:extLst>
          </p:cNvPr>
          <p:cNvSpPr/>
          <p:nvPr/>
        </p:nvSpPr>
        <p:spPr>
          <a:xfrm rot="18846770">
            <a:off x="2993064" y="2968046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B00C240C-A0B4-4383-8C23-93B1B4532CD5}"/>
              </a:ext>
            </a:extLst>
          </p:cNvPr>
          <p:cNvSpPr txBox="1"/>
          <p:nvPr/>
        </p:nvSpPr>
        <p:spPr>
          <a:xfrm>
            <a:off x="-40004" y="8592963"/>
            <a:ext cx="39014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Se logró el aprendizaje esperado.</a:t>
            </a:r>
          </a:p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Hubo mucha disponibilidad por parte de los alumnos y fomenté la autonomía con ayuda de la actividad.</a:t>
            </a:r>
          </a:p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Logré resolver las dificultades que se me presentaron, creando nuevas estrategias.</a:t>
            </a:r>
            <a:endParaRPr lang="es-MX" sz="1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A5432D79-5925-4B10-ABE6-C365E815C844}"/>
              </a:ext>
            </a:extLst>
          </p:cNvPr>
          <p:cNvSpPr txBox="1"/>
          <p:nvPr/>
        </p:nvSpPr>
        <p:spPr>
          <a:xfrm>
            <a:off x="3710783" y="4084864"/>
            <a:ext cx="41142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Comic Sans MS" panose="030F0702030302020204" pitchFamily="66" charset="0"/>
              </a:rPr>
              <a:t>Observaciones</a:t>
            </a:r>
          </a:p>
          <a:p>
            <a:pPr algn="ctr"/>
            <a:r>
              <a:rPr lang="es-MX" sz="1200" dirty="0">
                <a:solidFill>
                  <a:srgbClr val="FF9999"/>
                </a:solidFill>
                <a:latin typeface="Comic Sans MS" panose="030F0702030302020204" pitchFamily="66" charset="0"/>
              </a:rPr>
              <a:t>Las actividades fueron adecuadas, se utilizó material llamativo e innovador, haciendo uso de las </a:t>
            </a:r>
            <a:r>
              <a:rPr lang="es-MX" sz="1200" dirty="0" err="1">
                <a:solidFill>
                  <a:srgbClr val="FF9999"/>
                </a:solidFill>
                <a:latin typeface="Comic Sans MS" panose="030F0702030302020204" pitchFamily="66" charset="0"/>
              </a:rPr>
              <a:t>Tic’s</a:t>
            </a:r>
            <a:r>
              <a:rPr lang="es-MX" sz="1200" dirty="0">
                <a:solidFill>
                  <a:srgbClr val="FF9999"/>
                </a:solidFill>
                <a:latin typeface="Comic Sans MS" panose="030F0702030302020204" pitchFamily="66" charset="0"/>
              </a:rPr>
              <a:t>., y la organización fue adecuada de acuerdo a las necesidades de los alumnos. No se presentaron dificultades al momento de planear la actividad.</a:t>
            </a:r>
          </a:p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2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104616" y="1322078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Recitamos poemas.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557899" y="8194195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8901" y="8861495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Debido a la pandemia, realicé adecuaciones a cada actividad, de modo que se trabajara con pocos alumnos.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E0E0A49-7505-4E6F-A43F-88A665CECD1C}"/>
              </a:ext>
            </a:extLst>
          </p:cNvPr>
          <p:cNvSpPr txBox="1"/>
          <p:nvPr/>
        </p:nvSpPr>
        <p:spPr>
          <a:xfrm>
            <a:off x="581618" y="159130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19    05   21</a:t>
            </a:r>
          </a:p>
        </p:txBody>
      </p:sp>
      <p:sp>
        <p:nvSpPr>
          <p:cNvPr id="127" name="Cruz 126">
            <a:extLst>
              <a:ext uri="{FF2B5EF4-FFF2-40B4-BE49-F238E27FC236}">
                <a16:creationId xmlns:a16="http://schemas.microsoft.com/office/drawing/2014/main" id="{1EB8F216-B05E-4C27-951A-153763282689}"/>
              </a:ext>
            </a:extLst>
          </p:cNvPr>
          <p:cNvSpPr/>
          <p:nvPr/>
        </p:nvSpPr>
        <p:spPr>
          <a:xfrm rot="18846770">
            <a:off x="1407691" y="734093"/>
            <a:ext cx="399285" cy="388717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Cruz 128">
            <a:extLst>
              <a:ext uri="{FF2B5EF4-FFF2-40B4-BE49-F238E27FC236}">
                <a16:creationId xmlns:a16="http://schemas.microsoft.com/office/drawing/2014/main" id="{F0A08AF3-85A3-45E5-B9AC-9BC402E58E69}"/>
              </a:ext>
            </a:extLst>
          </p:cNvPr>
          <p:cNvSpPr/>
          <p:nvPr/>
        </p:nvSpPr>
        <p:spPr>
          <a:xfrm rot="18846770">
            <a:off x="628011" y="2314876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Cruz 132">
            <a:extLst>
              <a:ext uri="{FF2B5EF4-FFF2-40B4-BE49-F238E27FC236}">
                <a16:creationId xmlns:a16="http://schemas.microsoft.com/office/drawing/2014/main" id="{6395E7E9-E775-4A8B-A9DE-5562C7234527}"/>
              </a:ext>
            </a:extLst>
          </p:cNvPr>
          <p:cNvSpPr/>
          <p:nvPr/>
        </p:nvSpPr>
        <p:spPr>
          <a:xfrm rot="18846770">
            <a:off x="3000157" y="2964631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51E5A790-98EC-416C-9D4D-7F4C730E3FD3}"/>
              </a:ext>
            </a:extLst>
          </p:cNvPr>
          <p:cNvSpPr txBox="1"/>
          <p:nvPr/>
        </p:nvSpPr>
        <p:spPr>
          <a:xfrm>
            <a:off x="3640748" y="4066588"/>
            <a:ext cx="41142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Comic Sans MS" panose="030F0702030302020204" pitchFamily="66" charset="0"/>
              </a:rPr>
              <a:t>Observaciones</a:t>
            </a:r>
          </a:p>
          <a:p>
            <a:pPr algn="ctr"/>
            <a:r>
              <a:rPr lang="es-MX" sz="1200" dirty="0">
                <a:solidFill>
                  <a:srgbClr val="FF9999"/>
                </a:solidFill>
                <a:latin typeface="Comic Sans MS" panose="030F0702030302020204" pitchFamily="66" charset="0"/>
              </a:rPr>
              <a:t>La planeación didáctica se adecuó a las necesidades de los alumnos debido a la pandemia y las actividades se realizaron para pocos alumnos. No se presentaron inconvenientes con el material y el tiempo se dividió correctamente entre cada actividad. </a:t>
            </a:r>
          </a:p>
          <a:p>
            <a:pPr algn="ctr"/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ACAD7EC9-50E1-4DCB-AA4D-72717D8787DF}"/>
              </a:ext>
            </a:extLst>
          </p:cNvPr>
          <p:cNvSpPr txBox="1"/>
          <p:nvPr/>
        </p:nvSpPr>
        <p:spPr>
          <a:xfrm>
            <a:off x="104616" y="8350269"/>
            <a:ext cx="3901420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Logré fomentar el interés en los alumnos y la participación por medio del juego, </a:t>
            </a:r>
            <a:r>
              <a:rPr lang="es-MX" sz="11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Pellicciota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 citada por </a:t>
            </a:r>
            <a:r>
              <a:rPr lang="es-MX" sz="11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Zielinski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 (2000), señala que: "El 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juego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 es un móvil de fundamental importancia en el 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proceso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 de 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evolución</a:t>
            </a:r>
            <a:r>
              <a:rPr lang="es-MX" sz="1100" dirty="0">
                <a:solidFill>
                  <a:schemeClr val="bg1"/>
                </a:solidFill>
                <a:latin typeface="Comic Sans MS" panose="030F0702030302020204" pitchFamily="66" charset="0"/>
              </a:rPr>
              <a:t> infantil; desarrolla sus potencialidades por su ejercitación placentera, espontánea, de expresión de ideas, sentimientos, es elaboración de temores, angustias, es definitiva una actividad creadora".</a:t>
            </a:r>
          </a:p>
          <a:p>
            <a:pPr algn="ctr"/>
            <a:endParaRPr lang="es-MX" sz="1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9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104616" y="1322078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Detectives de números &amp; Escribo mi nombre...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E0E0A49-7505-4E6F-A43F-88A665CECD1C}"/>
              </a:ext>
            </a:extLst>
          </p:cNvPr>
          <p:cNvSpPr txBox="1"/>
          <p:nvPr/>
        </p:nvSpPr>
        <p:spPr>
          <a:xfrm>
            <a:off x="581618" y="159130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20    05   21</a:t>
            </a:r>
          </a:p>
        </p:txBody>
      </p:sp>
      <p:sp>
        <p:nvSpPr>
          <p:cNvPr id="127" name="Cruz 126">
            <a:extLst>
              <a:ext uri="{FF2B5EF4-FFF2-40B4-BE49-F238E27FC236}">
                <a16:creationId xmlns:a16="http://schemas.microsoft.com/office/drawing/2014/main" id="{1EB8F216-B05E-4C27-951A-153763282689}"/>
              </a:ext>
            </a:extLst>
          </p:cNvPr>
          <p:cNvSpPr/>
          <p:nvPr/>
        </p:nvSpPr>
        <p:spPr>
          <a:xfrm rot="18846770">
            <a:off x="1922589" y="703228"/>
            <a:ext cx="399285" cy="388717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Cruz 128">
            <a:extLst>
              <a:ext uri="{FF2B5EF4-FFF2-40B4-BE49-F238E27FC236}">
                <a16:creationId xmlns:a16="http://schemas.microsoft.com/office/drawing/2014/main" id="{F0A08AF3-85A3-45E5-B9AC-9BC402E58E69}"/>
              </a:ext>
            </a:extLst>
          </p:cNvPr>
          <p:cNvSpPr/>
          <p:nvPr/>
        </p:nvSpPr>
        <p:spPr>
          <a:xfrm rot="18846770">
            <a:off x="628011" y="2314876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Cruz 132">
            <a:extLst>
              <a:ext uri="{FF2B5EF4-FFF2-40B4-BE49-F238E27FC236}">
                <a16:creationId xmlns:a16="http://schemas.microsoft.com/office/drawing/2014/main" id="{6395E7E9-E775-4A8B-A9DE-5562C7234527}"/>
              </a:ext>
            </a:extLst>
          </p:cNvPr>
          <p:cNvSpPr/>
          <p:nvPr/>
        </p:nvSpPr>
        <p:spPr>
          <a:xfrm rot="18846770">
            <a:off x="2989660" y="2983880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Cruz 130">
            <a:extLst>
              <a:ext uri="{FF2B5EF4-FFF2-40B4-BE49-F238E27FC236}">
                <a16:creationId xmlns:a16="http://schemas.microsoft.com/office/drawing/2014/main" id="{C4C98192-AEF2-4A5B-9016-15AB0F96214C}"/>
              </a:ext>
            </a:extLst>
          </p:cNvPr>
          <p:cNvSpPr/>
          <p:nvPr/>
        </p:nvSpPr>
        <p:spPr>
          <a:xfrm rot="18846770">
            <a:off x="1834550" y="2317355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1B8DE631-9A5B-49A6-B560-7D0E246330CB}"/>
              </a:ext>
            </a:extLst>
          </p:cNvPr>
          <p:cNvSpPr txBox="1"/>
          <p:nvPr/>
        </p:nvSpPr>
        <p:spPr>
          <a:xfrm>
            <a:off x="3720514" y="3975448"/>
            <a:ext cx="411427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Comic Sans MS" panose="030F0702030302020204" pitchFamily="66" charset="0"/>
              </a:rPr>
              <a:t>Observaciones</a:t>
            </a:r>
          </a:p>
          <a:p>
            <a:pPr algn="ctr"/>
            <a:r>
              <a:rPr lang="es-MX" sz="1100" dirty="0">
                <a:solidFill>
                  <a:srgbClr val="FF9999"/>
                </a:solidFill>
                <a:latin typeface="Comic Sans MS" panose="030F0702030302020204" pitchFamily="66" charset="0"/>
              </a:rPr>
              <a:t>El material didáctico fue adecuado para la actividad, llamativo y creativo. Doménech y Viñas (1997), consideran que en el desarrollo educativo de los alumnos de educación infantil, juegan un papel muy importante los materiales que utilizamos en el proceso de enseñanza/aprendizaje, siendo éstos, elementos mediadores entre el educador y el entorno que lo rodea.</a:t>
            </a:r>
          </a:p>
          <a:p>
            <a:pPr algn="ctr"/>
            <a:endParaRPr lang="es-MX" sz="1200" dirty="0">
              <a:solidFill>
                <a:srgbClr val="FF9999"/>
              </a:solidFill>
              <a:latin typeface="Comic Sans MS" panose="030F0702030302020204" pitchFamily="66" charset="0"/>
            </a:endParaRP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3B1E26C9-87F2-40F2-BD37-05BD596D83C8}"/>
              </a:ext>
            </a:extLst>
          </p:cNvPr>
          <p:cNvSpPr txBox="1"/>
          <p:nvPr/>
        </p:nvSpPr>
        <p:spPr>
          <a:xfrm>
            <a:off x="-18246" y="8723622"/>
            <a:ext cx="3901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- Rescaté y retroalimenté los saberes previos de cada niño.</a:t>
            </a:r>
          </a:p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Fomenté el interés de los alumnos por las actividades y el tema.</a:t>
            </a:r>
            <a:endParaRPr lang="es-MX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BFFF0D7E-37F9-4B37-9144-12618B681766}"/>
              </a:ext>
            </a:extLst>
          </p:cNvPr>
          <p:cNvSpPr txBox="1"/>
          <p:nvPr/>
        </p:nvSpPr>
        <p:spPr>
          <a:xfrm>
            <a:off x="3815629" y="8764171"/>
            <a:ext cx="3901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El material se adecuó dependiendo de las necesidades de cada alumno.</a:t>
            </a:r>
          </a:p>
          <a:p>
            <a:pPr marL="285750" indent="-2857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Algunos padres de familia tuvieron problemas para enviar las evidencias de los niños.</a:t>
            </a:r>
            <a:endParaRPr lang="es-MX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75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104616" y="1322078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¿Y los ingredientes?                          (Clase virtual)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bg1"/>
                  </a:solidFill>
                </a:endParaRPr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79DCFF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665018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Pienso que el material no fue el adecuado considerando las necesidades y el contexto de los alumnos. La actividad puede mejorar utilizando material que se pueda encontrar dentro de casa o material más económico.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9999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9966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634719" y="8184925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678645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presentaron algunos problemas en cuanto a la asistencia de los alumnos dentro de la clase.</a:t>
              </a:r>
            </a:p>
            <a:p>
              <a:pPr marL="171450" indent="-1714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material presentado no fue muy accesible para los alumnos considerando su contexto.</a:t>
              </a:r>
            </a:p>
            <a:p>
              <a:pPr marL="171450" indent="-171450" algn="ctr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Hubieron dificultades con las herramientas tecnológicas utilizadas para dar la clase.</a:t>
              </a:r>
              <a:endParaRPr lang="es-MX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E0E0A49-7505-4E6F-A43F-88A665CECD1C}"/>
              </a:ext>
            </a:extLst>
          </p:cNvPr>
          <p:cNvSpPr txBox="1"/>
          <p:nvPr/>
        </p:nvSpPr>
        <p:spPr>
          <a:xfrm>
            <a:off x="581618" y="159130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20    05   21</a:t>
            </a:r>
          </a:p>
        </p:txBody>
      </p:sp>
      <p:sp>
        <p:nvSpPr>
          <p:cNvPr id="127" name="Cruz 126">
            <a:extLst>
              <a:ext uri="{FF2B5EF4-FFF2-40B4-BE49-F238E27FC236}">
                <a16:creationId xmlns:a16="http://schemas.microsoft.com/office/drawing/2014/main" id="{1EB8F216-B05E-4C27-951A-153763282689}"/>
              </a:ext>
            </a:extLst>
          </p:cNvPr>
          <p:cNvSpPr/>
          <p:nvPr/>
        </p:nvSpPr>
        <p:spPr>
          <a:xfrm rot="18846770">
            <a:off x="1922589" y="703228"/>
            <a:ext cx="399285" cy="388717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Cruz 132">
            <a:extLst>
              <a:ext uri="{FF2B5EF4-FFF2-40B4-BE49-F238E27FC236}">
                <a16:creationId xmlns:a16="http://schemas.microsoft.com/office/drawing/2014/main" id="{6395E7E9-E775-4A8B-A9DE-5562C7234527}"/>
              </a:ext>
            </a:extLst>
          </p:cNvPr>
          <p:cNvSpPr/>
          <p:nvPr/>
        </p:nvSpPr>
        <p:spPr>
          <a:xfrm rot="18846770">
            <a:off x="4073275" y="2975093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Cruz 130">
            <a:extLst>
              <a:ext uri="{FF2B5EF4-FFF2-40B4-BE49-F238E27FC236}">
                <a16:creationId xmlns:a16="http://schemas.microsoft.com/office/drawing/2014/main" id="{C4C98192-AEF2-4A5B-9016-15AB0F96214C}"/>
              </a:ext>
            </a:extLst>
          </p:cNvPr>
          <p:cNvSpPr/>
          <p:nvPr/>
        </p:nvSpPr>
        <p:spPr>
          <a:xfrm rot="18846770">
            <a:off x="614716" y="2302472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Cruz 133">
            <a:extLst>
              <a:ext uri="{FF2B5EF4-FFF2-40B4-BE49-F238E27FC236}">
                <a16:creationId xmlns:a16="http://schemas.microsoft.com/office/drawing/2014/main" id="{D27B4057-8E3E-49C0-B69B-E3D6FFFAF532}"/>
              </a:ext>
            </a:extLst>
          </p:cNvPr>
          <p:cNvSpPr/>
          <p:nvPr/>
        </p:nvSpPr>
        <p:spPr>
          <a:xfrm rot="18846770">
            <a:off x="1793022" y="2310022"/>
            <a:ext cx="658419" cy="648459"/>
          </a:xfrm>
          <a:prstGeom prst="plus">
            <a:avLst>
              <a:gd name="adj" fmla="val 4339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3EBFDDF7-D5EB-45F2-9A45-D8D6454EF4F2}"/>
              </a:ext>
            </a:extLst>
          </p:cNvPr>
          <p:cNvSpPr txBox="1"/>
          <p:nvPr/>
        </p:nvSpPr>
        <p:spPr>
          <a:xfrm>
            <a:off x="-40395" y="8454797"/>
            <a:ext cx="39014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Se fomentó el aprendizaje significativo en los alumnos por medio de actividades con conceptos que ya conocían. Ausubel (1976 – 2002), menciona el aprendizaje significativo como el proceso según el cual se relaciona un nuevo conocimiento o una nueva información con la estructura cognitiva de la persona.</a:t>
            </a:r>
          </a:p>
        </p:txBody>
      </p:sp>
    </p:spTree>
    <p:extLst>
      <p:ext uri="{BB962C8B-B14F-4D97-AF65-F5344CB8AC3E}">
        <p14:creationId xmlns:p14="http://schemas.microsoft.com/office/powerpoint/2010/main" val="2513049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81BD446-EACF-497F-B783-04CCC053F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145" y="651564"/>
            <a:ext cx="5832872" cy="4199836"/>
          </a:xfrm>
        </p:spPr>
        <p:txBody>
          <a:bodyPr>
            <a:normAutofit fontScale="92500" lnSpcReduction="20000"/>
          </a:bodyPr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l"/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Doménech, J. &amp; Viñas, J. (1997).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“La organización del espacio y del tiempo en el centro educativo”.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Barcelona, Grao. </a:t>
            </a:r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file:///C:/Users/osiris/Downloads/42040-Texto%20del%20art%C3%ADculo-59325-3-10-20130701%20(1).pdf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1200" dirty="0"/>
          </a:p>
          <a:p>
            <a:pPr algn="l"/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Zielinski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T. (2000).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“Juegos y actividades preescolares”.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Ediciones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Ceac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Barcelona. España. II Edición.</a:t>
            </a:r>
          </a:p>
          <a:p>
            <a:pPr algn="l"/>
            <a:r>
              <a:rPr lang="es-MX" sz="1200" dirty="0">
                <a:hlinkClick r:id="rId3"/>
              </a:rPr>
              <a:t>https://www.monografias.com/trabajos98/actividades-ludicas-y-su-importancia-ninos-y-ninas-educacion-inicial/actividades-ludicas-y-su-importancia-ninos-y-ninas-educacion-inicial2.shtml</a:t>
            </a:r>
            <a:endParaRPr lang="es-MX" sz="1200" dirty="0"/>
          </a:p>
          <a:p>
            <a:pPr algn="l"/>
            <a:endParaRPr lang="es-MX" sz="1200" dirty="0"/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Ausubel, D. P. (1976).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Psicología educativa. Un punto de vista cognoscitivo.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México: Ed. Trillas.</a:t>
            </a:r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https://redined.mecd.gob.es/xmlui/bitstream/handle/11162/97912/rodriguez.pdf?sequence=1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Ausubel, D. P. (2002). </a:t>
            </a:r>
            <a:r>
              <a:rPr lang="es-MX" sz="1200" i="1" dirty="0">
                <a:latin typeface="Arial" panose="020B0604020202020204" pitchFamily="34" charset="0"/>
                <a:cs typeface="Arial" panose="020B0604020202020204" pitchFamily="34" charset="0"/>
              </a:rPr>
              <a:t>Adquisición y retención del conocimiento. Una perspectiva cognitiva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Barcelona: Ed. Paidós. </a:t>
            </a:r>
          </a:p>
          <a:p>
            <a:pPr algn="l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https://redined.mecd.gob.es/xmlui/bitstream/handle/11162/97912/rodriguez.pdf?sequence=1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MX" sz="1200" dirty="0"/>
          </a:p>
          <a:p>
            <a:pPr algn="l"/>
            <a:endParaRPr lang="es-MX" sz="1200" b="1" dirty="0">
              <a:latin typeface="Comic Sans MS" panose="030F0702030302020204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848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2175</TotalTime>
  <Words>2036</Words>
  <Application>Microsoft Office PowerPoint</Application>
  <PresentationFormat>Personalizado</PresentationFormat>
  <Paragraphs>308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MONSERRAT GUADALUPE ROBLES GARCIA</cp:lastModifiedBy>
  <cp:revision>39</cp:revision>
  <dcterms:created xsi:type="dcterms:W3CDTF">2020-11-09T23:20:30Z</dcterms:created>
  <dcterms:modified xsi:type="dcterms:W3CDTF">2021-05-21T07:04:37Z</dcterms:modified>
</cp:coreProperties>
</file>