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1" r:id="rId5"/>
    <p:sldId id="262" r:id="rId6"/>
    <p:sldId id="263" r:id="rId7"/>
    <p:sldId id="265" r:id="rId8"/>
    <p:sldId id="267" r:id="rId9"/>
    <p:sldId id="268" r:id="rId10"/>
    <p:sldId id="269" r:id="rId11"/>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varScale="1">
        <p:scale>
          <a:sx n="49" d="100"/>
          <a:sy n="49" d="100"/>
        </p:scale>
        <p:origin x="197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21/05/2021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21/05/2021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21/05/2021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21/05/2021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4679" y="165191"/>
            <a:ext cx="6707803" cy="1649191"/>
          </a:xfrm>
        </p:spPr>
        <p:txBody>
          <a:bodyPr>
            <a:normAutofit/>
          </a:bodyPr>
          <a:lstStyle/>
          <a:p>
            <a:pPr algn="ctr"/>
            <a:r>
              <a:rPr lang="es-MX" sz="2000" b="1" dirty="0" smtClean="0">
                <a:latin typeface="Arial" panose="020B0604020202020204" pitchFamily="34" charset="0"/>
                <a:cs typeface="Arial" panose="020B0604020202020204" pitchFamily="34" charset="0"/>
              </a:rPr>
              <a:t>Escuela Normal de Educación Preescolar del Estado de Coahuila</a:t>
            </a:r>
            <a:br>
              <a:rPr lang="es-MX" sz="2000" b="1" dirty="0" smtClean="0">
                <a:latin typeface="Arial" panose="020B0604020202020204" pitchFamily="34" charset="0"/>
                <a:cs typeface="Arial" panose="020B0604020202020204" pitchFamily="34" charset="0"/>
              </a:rPr>
            </a:br>
            <a:r>
              <a:rPr lang="es-MX" sz="2000" b="1" dirty="0" smtClean="0">
                <a:latin typeface="Arial" panose="020B0604020202020204" pitchFamily="34" charset="0"/>
                <a:cs typeface="Arial" panose="020B0604020202020204" pitchFamily="34" charset="0"/>
              </a:rPr>
              <a:t>2020 – 2021</a:t>
            </a:r>
            <a:r>
              <a:rPr lang="es-MX" sz="2800" b="1" dirty="0" smtClean="0">
                <a:latin typeface="Arial" panose="020B0604020202020204" pitchFamily="34" charset="0"/>
                <a:cs typeface="Arial" panose="020B0604020202020204" pitchFamily="34" charset="0"/>
              </a:rPr>
              <a:t/>
            </a:r>
            <a:br>
              <a:rPr lang="es-MX" sz="2800" b="1" dirty="0" smtClean="0">
                <a:latin typeface="Arial" panose="020B0604020202020204" pitchFamily="34" charset="0"/>
                <a:cs typeface="Arial" panose="020B0604020202020204" pitchFamily="34" charset="0"/>
              </a:rPr>
            </a:br>
            <a:endParaRPr lang="es-MX" sz="2800" b="1" dirty="0">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2706" y="1351339"/>
            <a:ext cx="1231746" cy="1511111"/>
          </a:xfrm>
        </p:spPr>
      </p:pic>
      <p:sp>
        <p:nvSpPr>
          <p:cNvPr id="5" name="CuadroTexto 4"/>
          <p:cNvSpPr txBox="1"/>
          <p:nvPr/>
        </p:nvSpPr>
        <p:spPr>
          <a:xfrm>
            <a:off x="172613" y="3136717"/>
            <a:ext cx="7431932" cy="6001643"/>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Docente: </a:t>
            </a:r>
            <a:r>
              <a:rPr lang="es-MX" sz="1600" dirty="0">
                <a:latin typeface="Arial" panose="020B0604020202020204" pitchFamily="34" charset="0"/>
                <a:cs typeface="Arial" panose="020B0604020202020204" pitchFamily="34" charset="0"/>
              </a:rPr>
              <a:t>Dolores Patricia Segovia Gómez. </a:t>
            </a:r>
          </a:p>
          <a:p>
            <a:pPr algn="ctr"/>
            <a:r>
              <a:rPr lang="es-MX" sz="1600" b="1" dirty="0">
                <a:latin typeface="Arial" panose="020B0604020202020204" pitchFamily="34" charset="0"/>
                <a:cs typeface="Arial" panose="020B0604020202020204" pitchFamily="34" charset="0"/>
              </a:rPr>
              <a:t>Asignatura: </a:t>
            </a:r>
            <a:r>
              <a:rPr lang="es-MX" sz="1600" dirty="0">
                <a:latin typeface="Arial" panose="020B0604020202020204" pitchFamily="34" charset="0"/>
                <a:cs typeface="Arial" panose="020B0604020202020204" pitchFamily="34" charset="0"/>
              </a:rPr>
              <a:t>Trabajo docente y proyectos de mejora escolar.</a:t>
            </a:r>
          </a:p>
          <a:p>
            <a:pPr algn="ctr"/>
            <a:r>
              <a:rPr lang="es-MX" sz="1600" b="1" dirty="0" smtClean="0">
                <a:latin typeface="Arial" panose="020B0604020202020204" pitchFamily="34" charset="0"/>
                <a:cs typeface="Arial" panose="020B0604020202020204" pitchFamily="34" charset="0"/>
              </a:rPr>
              <a:t>Diario </a:t>
            </a:r>
          </a:p>
          <a:p>
            <a:pPr algn="ctr"/>
            <a:r>
              <a:rPr lang="es-MX" sz="1600" b="1" dirty="0" smtClean="0">
                <a:latin typeface="Arial" panose="020B0604020202020204" pitchFamily="34" charset="0"/>
                <a:cs typeface="Arial" panose="020B0604020202020204" pitchFamily="34" charset="0"/>
              </a:rPr>
              <a:t>Competencias</a:t>
            </a:r>
            <a:r>
              <a:rPr lang="es-MX" sz="1600" b="1" dirty="0">
                <a:latin typeface="Arial" panose="020B0604020202020204" pitchFamily="34" charset="0"/>
                <a:cs typeface="Arial" panose="020B0604020202020204" pitchFamily="34" charset="0"/>
              </a:rPr>
              <a:t>: </a:t>
            </a:r>
          </a:p>
          <a:p>
            <a:pPr algn="just"/>
            <a:r>
              <a:rPr lang="es-MX" sz="16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Alumna: Adanary Avigail Rodríguez Moreno #17. </a:t>
            </a:r>
          </a:p>
          <a:p>
            <a:pPr algn="ctr"/>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3° “A”</a:t>
            </a:r>
          </a:p>
          <a:p>
            <a:pPr algn="ctr"/>
            <a:r>
              <a:rPr lang="es-MX" sz="1600" dirty="0" smtClean="0">
                <a:latin typeface="Arial" panose="020B0604020202020204" pitchFamily="34" charset="0"/>
                <a:cs typeface="Arial" panose="020B0604020202020204" pitchFamily="34" charset="0"/>
              </a:rPr>
              <a:t>Saltillo Coahuila, a Mayo del 2021                                                                                                                                                                                        </a:t>
            </a:r>
            <a:endParaRPr lang="es-MX" sz="1600" dirty="0"/>
          </a:p>
        </p:txBody>
      </p:sp>
    </p:spTree>
    <p:extLst>
      <p:ext uri="{BB962C8B-B14F-4D97-AF65-F5344CB8AC3E}">
        <p14:creationId xmlns:p14="http://schemas.microsoft.com/office/powerpoint/2010/main" val="733152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31132" y="992221"/>
            <a:ext cx="5680953" cy="1200329"/>
          </a:xfrm>
          <a:prstGeom prst="rect">
            <a:avLst/>
          </a:prstGeom>
          <a:noFill/>
        </p:spPr>
        <p:txBody>
          <a:bodyPr wrap="square" rtlCol="0">
            <a:spAutoFit/>
          </a:bodyPr>
          <a:lstStyle/>
          <a:p>
            <a:pPr algn="ctr"/>
            <a:r>
              <a:rPr lang="es-MX" sz="3600" b="1" dirty="0" smtClean="0"/>
              <a:t>Viernes 21 de Mayo, Consejo Técnico Escolar</a:t>
            </a:r>
            <a:endParaRPr lang="es-MX" sz="3600" b="1" dirty="0"/>
          </a:p>
        </p:txBody>
      </p:sp>
    </p:spTree>
    <p:extLst>
      <p:ext uri="{BB962C8B-B14F-4D97-AF65-F5344CB8AC3E}">
        <p14:creationId xmlns:p14="http://schemas.microsoft.com/office/powerpoint/2010/main" val="541896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60113" y="101667"/>
            <a:ext cx="8202188" cy="9874888"/>
            <a:chOff x="-60113" y="101667"/>
            <a:chExt cx="8202188" cy="9874888"/>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a:t>
              </a:r>
              <a:r>
                <a:rPr lang="es-MX" dirty="0" smtClean="0"/>
                <a:t>: Aprende en casa</a:t>
              </a:r>
              <a:endParaRPr lang="es-MX" dirty="0"/>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En cuanto a la organización pasó un pequeño malentendido, las actividades se enviaron en tiempo y forma, pero para motivar a los alumnos mandé reconocimientos a los que cumplieron con todo, siendo autorizado por la educadora titular y siguiendo sus consejos en todo momento. (siguiente diapositiva) </a:t>
                </a:r>
                <a:endParaRPr lang="es-MX" sz="1200" dirty="0">
                  <a:latin typeface="Comic Sans MS" panose="030F0702030302020204" pitchFamily="66" charset="0"/>
                </a:endParaRP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40004" y="8592963"/>
              <a:ext cx="3901420" cy="830997"/>
            </a:xfrm>
            <a:prstGeom prst="rect">
              <a:avLst/>
            </a:prstGeom>
            <a:noFill/>
          </p:spPr>
          <p:txBody>
            <a:bodyPr wrap="square">
              <a:spAutoFit/>
            </a:bodyPr>
            <a:lstStyle/>
            <a:p>
              <a:pPr algn="ctr"/>
              <a:r>
                <a:rPr lang="es-MX" sz="1200" dirty="0" smtClean="0">
                  <a:latin typeface="Comic Sans MS" panose="030F0702030302020204" pitchFamily="66" charset="0"/>
                </a:rPr>
                <a:t>En los vídeos se mostró participación y entusiasmo por parte de los alumnos, algunos se explayaron más y dieron buenas explicaciones.</a:t>
              </a:r>
            </a:p>
            <a:p>
              <a:pPr algn="ctr"/>
              <a:r>
                <a:rPr lang="es-MX" sz="1200" dirty="0" smtClean="0">
                  <a:latin typeface="Comic Sans MS" panose="030F0702030302020204" pitchFamily="66" charset="0"/>
                </a:rPr>
                <a:t>Además hubo acercamiento con padres de familia. </a:t>
              </a:r>
              <a:endParaRPr lang="es-MX" sz="1200" dirty="0">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25086" y="8591560"/>
              <a:ext cx="3901420" cy="1384995"/>
            </a:xfrm>
            <a:prstGeom prst="rect">
              <a:avLst/>
            </a:prstGeom>
            <a:noFill/>
          </p:spPr>
          <p:txBody>
            <a:bodyPr wrap="square">
              <a:spAutoFit/>
            </a:bodyPr>
            <a:lstStyle/>
            <a:p>
              <a:pPr algn="ctr"/>
              <a:r>
                <a:rPr lang="es-MX" sz="1200" dirty="0" smtClean="0">
                  <a:latin typeface="Comic Sans MS" panose="030F0702030302020204" pitchFamily="66" charset="0"/>
                </a:rPr>
                <a:t>Respecto a la actividad no hubo tal cual dificultad, pero si un mal entendido en cuanto a comunicación con una madre de familia, sin embargo actué con valores y aclaramos todo, siendo apoyada siempre por la educadora titular. </a:t>
              </a:r>
            </a:p>
            <a:p>
              <a:pPr algn="ctr"/>
              <a:r>
                <a:rPr lang="es-MX" sz="1200" dirty="0" smtClean="0">
                  <a:latin typeface="Comic Sans MS" panose="030F0702030302020204" pitchFamily="66" charset="0"/>
                </a:rPr>
                <a:t>Otra dificultad es que sí hay asistencia pero no todos envían la </a:t>
              </a:r>
              <a:r>
                <a:rPr lang="es-MX" sz="1200" dirty="0" err="1" smtClean="0">
                  <a:latin typeface="Comic Sans MS" panose="030F0702030302020204" pitchFamily="66" charset="0"/>
                </a:rPr>
                <a:t>acividad</a:t>
              </a:r>
              <a:r>
                <a:rPr lang="es-MX" sz="1200" dirty="0" smtClean="0">
                  <a:latin typeface="Comic Sans MS" panose="030F0702030302020204" pitchFamily="66" charset="0"/>
                </a:rPr>
                <a:t>. </a:t>
              </a:r>
              <a:endParaRPr lang="es-MX" sz="11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smtClean="0"/>
              <a:t>17</a:t>
            </a:r>
            <a:endParaRPr lang="es-MX" dirty="0"/>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smtClean="0"/>
              <a:t>Mayo</a:t>
            </a:r>
            <a:endParaRPr lang="es-MX" dirty="0"/>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smtClean="0"/>
              <a:t>2021</a:t>
            </a:r>
            <a:endParaRPr lang="es-MX" dirty="0"/>
          </a:p>
        </p:txBody>
      </p:sp>
      <p:sp>
        <p:nvSpPr>
          <p:cNvPr id="14" name="Multiplicar 13"/>
          <p:cNvSpPr/>
          <p:nvPr/>
        </p:nvSpPr>
        <p:spPr>
          <a:xfrm>
            <a:off x="6670501" y="2386668"/>
            <a:ext cx="375662" cy="50343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7" name="Imagen 16"/>
          <p:cNvPicPr>
            <a:picLocks noChangeAspect="1"/>
          </p:cNvPicPr>
          <p:nvPr/>
        </p:nvPicPr>
        <p:blipFill>
          <a:blip r:embed="rId8"/>
          <a:stretch>
            <a:fillRect/>
          </a:stretch>
        </p:blipFill>
        <p:spPr>
          <a:xfrm>
            <a:off x="5370404" y="3124493"/>
            <a:ext cx="292633" cy="341406"/>
          </a:xfrm>
          <a:prstGeom prst="rect">
            <a:avLst/>
          </a:prstGeom>
        </p:spPr>
      </p:pic>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 xmlns:a16="http://schemas.microsoft.com/office/drawing/2014/main" id="{25E92943-3F55-46FD-819B-08C437F114C6}"/>
              </a:ext>
            </a:extLst>
          </p:cNvPr>
          <p:cNvSpPr txBox="1"/>
          <p:nvPr/>
        </p:nvSpPr>
        <p:spPr>
          <a:xfrm>
            <a:off x="736979" y="1030634"/>
            <a:ext cx="6428096" cy="7540526"/>
          </a:xfrm>
          <a:prstGeom prst="rect">
            <a:avLst/>
          </a:prstGeom>
          <a:noFill/>
        </p:spPr>
        <p:txBody>
          <a:bodyPr wrap="square" rtlCol="0">
            <a:spAutoFit/>
          </a:bodyPr>
          <a:lstStyle/>
          <a:p>
            <a:r>
              <a:rPr lang="es-MX" sz="2400" b="1" dirty="0" smtClean="0">
                <a:latin typeface="Comic Sans MS" panose="030F0702030302020204" pitchFamily="66" charset="0"/>
              </a:rPr>
              <a:t>Observaciones</a:t>
            </a:r>
          </a:p>
          <a:p>
            <a:r>
              <a:rPr lang="es-MX" dirty="0" smtClean="0">
                <a:latin typeface="Comic Sans MS" panose="030F0702030302020204" pitchFamily="66" charset="0"/>
              </a:rPr>
              <a:t>En cuanto a la organización pasó un pequeño malentendido, las actividades se enviaron en tiempo y forma, pero para motivar a los alumnos mandé reconocimientos a los que cumplieron con todo, siendo autorizado por la educadora titular y siguiendo sus consejos en todo momento. </a:t>
            </a:r>
          </a:p>
          <a:p>
            <a:r>
              <a:rPr lang="es-MX" dirty="0" smtClean="0">
                <a:latin typeface="Comic Sans MS" panose="030F0702030302020204" pitchFamily="66" charset="0"/>
              </a:rPr>
              <a:t>Sin embargo a una madre de familia no le pareció correcto, y lo hizo notar, pero siempre actué con respeto, y la señora se mostró flexible.</a:t>
            </a:r>
          </a:p>
          <a:p>
            <a:endParaRPr lang="es-MX" dirty="0">
              <a:latin typeface="Comic Sans MS" panose="030F0702030302020204" pitchFamily="66" charset="0"/>
            </a:endParaRPr>
          </a:p>
          <a:p>
            <a:r>
              <a:rPr lang="es-MX" dirty="0" smtClean="0">
                <a:latin typeface="Comic Sans MS" panose="030F0702030302020204" pitchFamily="66" charset="0"/>
              </a:rPr>
              <a:t>Hubo la comunicación y las cosas se arreglaron en el momento, quedando claro que la estrategia implementada fue sólo para motivar. </a:t>
            </a:r>
          </a:p>
          <a:p>
            <a:r>
              <a:rPr lang="es-ES" dirty="0" smtClean="0">
                <a:latin typeface="Comic Sans MS" panose="030F0702030302020204" pitchFamily="66" charset="0"/>
              </a:rPr>
              <a:t>Tal como señala Bolívar </a:t>
            </a:r>
            <a:r>
              <a:rPr lang="es-ES" dirty="0">
                <a:latin typeface="Comic Sans MS" panose="030F0702030302020204" pitchFamily="66" charset="0"/>
              </a:rPr>
              <a:t>(</a:t>
            </a:r>
            <a:r>
              <a:rPr lang="es-ES" dirty="0" smtClean="0">
                <a:latin typeface="Comic Sans MS" panose="030F0702030302020204" pitchFamily="66" charset="0"/>
              </a:rPr>
              <a:t>2006), que </a:t>
            </a:r>
            <a:r>
              <a:rPr lang="es-ES" dirty="0">
                <a:latin typeface="Comic Sans MS" panose="030F0702030302020204" pitchFamily="66" charset="0"/>
              </a:rPr>
              <a:t>cuando</a:t>
            </a:r>
          </a:p>
          <a:p>
            <a:r>
              <a:rPr lang="es-ES" dirty="0">
                <a:latin typeface="Comic Sans MS" panose="030F0702030302020204" pitchFamily="66" charset="0"/>
              </a:rPr>
              <a:t>las escuelas trabajan conjuntamente con las familias, los hijos incrementan el rendimiento académico</a:t>
            </a:r>
          </a:p>
          <a:p>
            <a:r>
              <a:rPr lang="es-ES" dirty="0">
                <a:latin typeface="Comic Sans MS" panose="030F0702030302020204" pitchFamily="66" charset="0"/>
              </a:rPr>
              <a:t>y, además, el centro mejora su calidad educativa</a:t>
            </a:r>
            <a:r>
              <a:rPr lang="es-ES" dirty="0" smtClean="0">
                <a:latin typeface="Comic Sans MS" panose="030F0702030302020204" pitchFamily="66" charset="0"/>
              </a:rPr>
              <a:t>.</a:t>
            </a:r>
          </a:p>
          <a:p>
            <a:endParaRPr lang="es-ES" dirty="0">
              <a:latin typeface="Comic Sans MS" panose="030F0702030302020204" pitchFamily="66" charset="0"/>
            </a:endParaRPr>
          </a:p>
          <a:p>
            <a:r>
              <a:rPr lang="es-MX" dirty="0" smtClean="0">
                <a:latin typeface="Comic Sans MS" panose="030F0702030302020204" pitchFamily="66" charset="0"/>
              </a:rPr>
              <a:t>Por tano </a:t>
            </a:r>
            <a:r>
              <a:rPr lang="es-ES" dirty="0">
                <a:latin typeface="Comic Sans MS" panose="030F0702030302020204" pitchFamily="66" charset="0"/>
              </a:rPr>
              <a:t>l</a:t>
            </a:r>
            <a:r>
              <a:rPr lang="es-ES" dirty="0" smtClean="0">
                <a:latin typeface="Comic Sans MS" panose="030F0702030302020204" pitchFamily="66" charset="0"/>
              </a:rPr>
              <a:t>a </a:t>
            </a:r>
            <a:r>
              <a:rPr lang="es-ES" dirty="0">
                <a:latin typeface="Comic Sans MS" panose="030F0702030302020204" pitchFamily="66" charset="0"/>
              </a:rPr>
              <a:t>participación </a:t>
            </a:r>
            <a:r>
              <a:rPr lang="es-ES" dirty="0" smtClean="0">
                <a:latin typeface="Comic Sans MS" panose="030F0702030302020204" pitchFamily="66" charset="0"/>
              </a:rPr>
              <a:t>y comunicación de </a:t>
            </a:r>
            <a:r>
              <a:rPr lang="es-ES" dirty="0">
                <a:latin typeface="Comic Sans MS" panose="030F0702030302020204" pitchFamily="66" charset="0"/>
              </a:rPr>
              <a:t>los </a:t>
            </a:r>
            <a:r>
              <a:rPr lang="es-ES" dirty="0" smtClean="0">
                <a:latin typeface="Comic Sans MS" panose="030F0702030302020204" pitchFamily="66" charset="0"/>
              </a:rPr>
              <a:t>padres y/o tutores en </a:t>
            </a:r>
            <a:r>
              <a:rPr lang="es-ES" dirty="0">
                <a:latin typeface="Comic Sans MS" panose="030F0702030302020204" pitchFamily="66" charset="0"/>
              </a:rPr>
              <a:t>la escuela es </a:t>
            </a:r>
            <a:r>
              <a:rPr lang="es-ES" dirty="0" smtClean="0">
                <a:latin typeface="Comic Sans MS" panose="030F0702030302020204" pitchFamily="66" charset="0"/>
              </a:rPr>
              <a:t>importante para la enseñanza – aprendizaje del alumno.</a:t>
            </a:r>
          </a:p>
          <a:p>
            <a:endParaRPr lang="es-ES" dirty="0">
              <a:latin typeface="Comic Sans MS" panose="030F0702030302020204" pitchFamily="66" charset="0"/>
            </a:endParaRPr>
          </a:p>
          <a:p>
            <a:endParaRPr lang="es-ES" dirty="0" smtClean="0">
              <a:latin typeface="Comic Sans MS" panose="030F0702030302020204" pitchFamily="66" charset="0"/>
            </a:endParaRPr>
          </a:p>
          <a:p>
            <a:r>
              <a:rPr lang="es-ES" b="1" dirty="0" smtClean="0">
                <a:latin typeface="Calibri" panose="020F0502020204030204" pitchFamily="34" charset="0"/>
              </a:rPr>
              <a:t>Referencia bibliográfica:</a:t>
            </a:r>
          </a:p>
          <a:p>
            <a:r>
              <a:rPr lang="es-ES" dirty="0" smtClean="0">
                <a:latin typeface="Calibri" panose="020F0502020204030204" pitchFamily="34" charset="0"/>
              </a:rPr>
              <a:t>Bolívar</a:t>
            </a:r>
            <a:r>
              <a:rPr lang="es-ES" dirty="0">
                <a:latin typeface="Calibri" panose="020F0502020204030204" pitchFamily="34" charset="0"/>
              </a:rPr>
              <a:t>, A. (2006): </a:t>
            </a:r>
            <a:r>
              <a:rPr lang="es-ES" i="1" dirty="0">
                <a:latin typeface="Calibri" panose="020F0502020204030204" pitchFamily="34" charset="0"/>
              </a:rPr>
              <a:t>Familia y escuela : dos mundos llamados a trabajar en común</a:t>
            </a:r>
            <a:r>
              <a:rPr lang="es-ES" dirty="0">
                <a:latin typeface="Calibri" panose="020F0502020204030204" pitchFamily="34" charset="0"/>
              </a:rPr>
              <a:t>, Revista de </a:t>
            </a:r>
            <a:r>
              <a:rPr lang="es-ES" dirty="0" smtClean="0">
                <a:latin typeface="Calibri" panose="020F0502020204030204" pitchFamily="34" charset="0"/>
              </a:rPr>
              <a:t>Educación, 339</a:t>
            </a:r>
            <a:r>
              <a:rPr lang="es-ES" dirty="0">
                <a:latin typeface="Calibri" panose="020F0502020204030204" pitchFamily="34" charset="0"/>
              </a:rPr>
              <a:t>, 119-146.</a:t>
            </a:r>
            <a:endParaRPr lang="es-MX" dirty="0">
              <a:latin typeface="Calibri" panose="020F0502020204030204" pitchFamily="34" charset="0"/>
            </a:endParaRPr>
          </a:p>
        </p:txBody>
      </p:sp>
    </p:spTree>
    <p:extLst>
      <p:ext uri="{BB962C8B-B14F-4D97-AF65-F5344CB8AC3E}">
        <p14:creationId xmlns:p14="http://schemas.microsoft.com/office/powerpoint/2010/main" val="3009121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 xmlns:a16="http://schemas.microsoft.com/office/drawing/2014/main" id="{B9B108D8-2D8D-467D-B61E-DE552F2B74A5}"/>
                </a:ext>
              </a:extLst>
            </p:cNvPr>
            <p:cNvGrpSpPr/>
            <p:nvPr/>
          </p:nvGrpSpPr>
          <p:grpSpPr>
            <a:xfrm>
              <a:off x="353625" y="692919"/>
              <a:ext cx="424941" cy="523220"/>
              <a:chOff x="323320" y="950132"/>
              <a:chExt cx="424941" cy="523220"/>
            </a:xfrm>
          </p:grpSpPr>
          <p:sp>
            <p:nvSpPr>
              <p:cNvPr id="11" name="Elipse 10">
                <a:extLst>
                  <a:ext uri="{FF2B5EF4-FFF2-40B4-BE49-F238E27FC236}">
                    <a16:creationId xmlns="" xmlns:a16="http://schemas.microsoft.com/office/drawing/2014/main" id="{880D7D52-E52E-46A6-9AD5-0FE86D8981B4}"/>
                  </a:ext>
                </a:extLst>
              </p:cNvPr>
              <p:cNvSpPr/>
              <p:nvPr/>
            </p:nvSpPr>
            <p:spPr>
              <a:xfrm>
                <a:off x="323320" y="975140"/>
                <a:ext cx="406400" cy="426720"/>
              </a:xfrm>
              <a:prstGeom prst="ellipse">
                <a:avLst/>
              </a:prstGeom>
              <a:solidFill>
                <a:schemeClr val="bg1"/>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 xmlns:a16="http://schemas.microsoft.com/office/drawing/2014/main" id="{2E00C428-416A-4D97-97D6-9A76941C2425}"/>
                  </a:ext>
                </a:extLst>
              </p:cNvPr>
              <p:cNvSpPr txBox="1"/>
              <p:nvPr/>
            </p:nvSpPr>
            <p:spPr>
              <a:xfrm>
                <a:off x="366425" y="950132"/>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solidFill>
              <a:srgbClr val="FFC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 xmlns:a16="http://schemas.microsoft.com/office/drawing/2014/main" id="{BE575634-FC98-441D-ACDC-E1C8A1435C25}"/>
                </a:ext>
              </a:extLst>
            </p:cNvPr>
            <p:cNvSpPr txBox="1"/>
            <p:nvPr/>
          </p:nvSpPr>
          <p:spPr>
            <a:xfrm>
              <a:off x="877359" y="666041"/>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a:t>
              </a:r>
              <a:r>
                <a:rPr lang="es-MX" dirty="0" smtClean="0"/>
                <a:t>: Aprende en casa</a:t>
              </a:r>
              <a:endParaRPr lang="es-MX" dirty="0"/>
            </a:p>
          </p:txBody>
        </p:sp>
        <p:sp>
          <p:nvSpPr>
            <p:cNvPr id="39" name="Rectángulo 38">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chemeClr val="bg1"/>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chemeClr val="bg1"/>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chemeClr val="accent6">
                  <a:lumMod val="40000"/>
                  <a:lumOff val="6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 xmlns:a16="http://schemas.microsoft.com/office/drawing/2014/main" id="{25E92943-3F55-46FD-819B-08C437F114C6}"/>
                  </a:ext>
                </a:extLst>
              </p:cNvPr>
              <p:cNvSpPr txBox="1"/>
              <p:nvPr/>
            </p:nvSpPr>
            <p:spPr>
              <a:xfrm>
                <a:off x="3639550" y="3590250"/>
                <a:ext cx="4114277" cy="27699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p:txBody>
          </p:sp>
        </p:grpSp>
        <p:grpSp>
          <p:nvGrpSpPr>
            <p:cNvPr id="168" name="Grupo 167">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solidFill>
                    <a:schemeClr val="accent6">
                      <a:lumMod val="40000"/>
                      <a:lumOff val="6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 xmlns:a16="http://schemas.microsoft.com/office/drawing/2014/main" id="{85E2E26E-9342-4297-B7CB-788C1192AFE7}"/>
                </a:ext>
              </a:extLst>
            </p:cNvPr>
            <p:cNvSpPr txBox="1"/>
            <p:nvPr/>
          </p:nvSpPr>
          <p:spPr>
            <a:xfrm>
              <a:off x="-40004" y="8592963"/>
              <a:ext cx="3901420" cy="276999"/>
            </a:xfrm>
            <a:prstGeom prst="rect">
              <a:avLst/>
            </a:prstGeom>
            <a:noFill/>
          </p:spPr>
          <p:txBody>
            <a:bodyPr wrap="square">
              <a:spAutoFit/>
            </a:bodyPr>
            <a:lstStyle/>
            <a:p>
              <a:pPr algn="ctr"/>
              <a:r>
                <a:rPr lang="es-MX" sz="1200" dirty="0" smtClean="0">
                  <a:latin typeface="Comic Sans MS" panose="030F0702030302020204" pitchFamily="66" charset="0"/>
                </a:rPr>
                <a:t>. </a:t>
              </a:r>
              <a:endParaRPr lang="es-MX" sz="1200" dirty="0">
                <a:latin typeface="Comic Sans MS" panose="030F0702030302020204" pitchFamily="66" charset="0"/>
              </a:endParaRPr>
            </a:p>
          </p:txBody>
        </p:sp>
        <p:sp>
          <p:nvSpPr>
            <p:cNvPr id="194"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 xmlns:a16="http://schemas.microsoft.com/office/drawing/2014/main" id="{8EA301CD-1810-4DA1-96E7-490B3EEE9E43}"/>
                </a:ext>
              </a:extLst>
            </p:cNvPr>
            <p:cNvSpPr txBox="1"/>
            <p:nvPr/>
          </p:nvSpPr>
          <p:spPr>
            <a:xfrm>
              <a:off x="3860843" y="8764171"/>
              <a:ext cx="3901420" cy="830997"/>
            </a:xfrm>
            <a:prstGeom prst="rect">
              <a:avLst/>
            </a:prstGeom>
            <a:noFill/>
          </p:spPr>
          <p:txBody>
            <a:bodyPr wrap="square">
              <a:spAutoFit/>
            </a:bodyPr>
            <a:lstStyle/>
            <a:p>
              <a:pPr algn="ctr"/>
              <a:r>
                <a:rPr lang="es-MX" sz="1200" dirty="0" smtClean="0">
                  <a:latin typeface="Comic Sans MS" panose="030F0702030302020204" pitchFamily="66" charset="0"/>
                </a:rPr>
                <a:t>En una actividad planeada el material (imagen), no se apreciaba muy bien por lo que algunas respuestas de los alumnos no fueron las correctas (la actividad era sobre colecciones). </a:t>
              </a:r>
              <a:endParaRPr lang="es-MX" sz="11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smtClean="0"/>
              <a:t>18</a:t>
            </a:r>
            <a:endParaRPr lang="es-MX" dirty="0"/>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smtClean="0"/>
              <a:t>Mayo</a:t>
            </a:r>
            <a:endParaRPr lang="es-MX" dirty="0"/>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smtClean="0"/>
              <a:t>2021</a:t>
            </a:r>
            <a:endParaRPr lang="es-MX" dirty="0"/>
          </a:p>
        </p:txBody>
      </p:sp>
      <p:sp>
        <p:nvSpPr>
          <p:cNvPr id="14" name="Multiplicar 13"/>
          <p:cNvSpPr/>
          <p:nvPr/>
        </p:nvSpPr>
        <p:spPr>
          <a:xfrm>
            <a:off x="3030965" y="2368316"/>
            <a:ext cx="375662" cy="50343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7" name="Imagen 16"/>
          <p:cNvPicPr>
            <a:picLocks noChangeAspect="1"/>
          </p:cNvPicPr>
          <p:nvPr/>
        </p:nvPicPr>
        <p:blipFill>
          <a:blip r:embed="rId8"/>
          <a:stretch>
            <a:fillRect/>
          </a:stretch>
        </p:blipFill>
        <p:spPr>
          <a:xfrm>
            <a:off x="4221883" y="3161102"/>
            <a:ext cx="292633" cy="341406"/>
          </a:xfrm>
          <a:prstGeom prst="rect">
            <a:avLst/>
          </a:prstGeom>
        </p:spPr>
      </p:pic>
      <p:pic>
        <p:nvPicPr>
          <p:cNvPr id="131" name="Imagen 130"/>
          <p:cNvPicPr>
            <a:picLocks noChangeAspect="1"/>
          </p:cNvPicPr>
          <p:nvPr/>
        </p:nvPicPr>
        <p:blipFill>
          <a:blip r:embed="rId8"/>
          <a:stretch>
            <a:fillRect/>
          </a:stretch>
        </p:blipFill>
        <p:spPr>
          <a:xfrm>
            <a:off x="2000905" y="2441751"/>
            <a:ext cx="292633" cy="341406"/>
          </a:xfrm>
          <a:prstGeom prst="rect">
            <a:avLst/>
          </a:prstGeom>
        </p:spPr>
      </p:pic>
      <p:sp>
        <p:nvSpPr>
          <p:cNvPr id="133" name="CuadroTexto 132">
            <a:extLst>
              <a:ext uri="{FF2B5EF4-FFF2-40B4-BE49-F238E27FC236}">
                <a16:creationId xmlns="" xmlns:a16="http://schemas.microsoft.com/office/drawing/2014/main" id="{8EA301CD-1810-4DA1-96E7-490B3EEE9E43}"/>
              </a:ext>
            </a:extLst>
          </p:cNvPr>
          <p:cNvSpPr txBox="1"/>
          <p:nvPr/>
        </p:nvSpPr>
        <p:spPr>
          <a:xfrm>
            <a:off x="-7820" y="8776865"/>
            <a:ext cx="3901420" cy="600164"/>
          </a:xfrm>
          <a:prstGeom prst="rect">
            <a:avLst/>
          </a:prstGeom>
          <a:noFill/>
        </p:spPr>
        <p:txBody>
          <a:bodyPr wrap="square">
            <a:spAutoFit/>
          </a:bodyPr>
          <a:lstStyle/>
          <a:p>
            <a:pPr algn="ctr"/>
            <a:r>
              <a:rPr lang="es-MX" sz="1100" dirty="0" smtClean="0">
                <a:latin typeface="Comic Sans MS" panose="030F0702030302020204" pitchFamily="66" charset="0"/>
              </a:rPr>
              <a:t>Más involucramiento de padres de familia con las actividades de los educando, más confianza en el grupo, más conexión con </a:t>
            </a:r>
            <a:r>
              <a:rPr lang="es-MX" sz="1100" smtClean="0">
                <a:latin typeface="Comic Sans MS" panose="030F0702030302020204" pitchFamily="66" charset="0"/>
              </a:rPr>
              <a:t>los alumnos. </a:t>
            </a:r>
            <a:endParaRPr lang="es-MX" sz="1100" dirty="0">
              <a:latin typeface="Comic Sans MS" panose="030F0702030302020204" pitchFamily="66" charset="0"/>
            </a:endParaRPr>
          </a:p>
        </p:txBody>
      </p:sp>
      <p:sp>
        <p:nvSpPr>
          <p:cNvPr id="20" name="CuadroTexto 19"/>
          <p:cNvSpPr txBox="1"/>
          <p:nvPr/>
        </p:nvSpPr>
        <p:spPr>
          <a:xfrm>
            <a:off x="3893600" y="4350877"/>
            <a:ext cx="3727899" cy="938719"/>
          </a:xfrm>
          <a:prstGeom prst="rect">
            <a:avLst/>
          </a:prstGeom>
          <a:noFill/>
        </p:spPr>
        <p:txBody>
          <a:bodyPr wrap="square" rtlCol="0">
            <a:spAutoFit/>
          </a:bodyPr>
          <a:lstStyle/>
          <a:p>
            <a:r>
              <a:rPr lang="es-MX" sz="1100" dirty="0" smtClean="0"/>
              <a:t>En cuanto al material educativo empleado para la actividad del campo de pensamiento matemático, no fue del tamaño adecuado, a pesar de que a la imagen se le pude hacer zoom no tomamos en cuenta la dificultad para algunos de los padres de familia. (Siguiente diapositiva). </a:t>
            </a:r>
            <a:endParaRPr lang="es-MX" sz="1100" dirty="0"/>
          </a:p>
        </p:txBody>
      </p:sp>
    </p:spTree>
    <p:extLst>
      <p:ext uri="{BB962C8B-B14F-4D97-AF65-F5344CB8AC3E}">
        <p14:creationId xmlns:p14="http://schemas.microsoft.com/office/powerpoint/2010/main" val="1919089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736979" y="620519"/>
            <a:ext cx="6523630" cy="8494633"/>
          </a:xfrm>
          <a:prstGeom prst="rect">
            <a:avLst/>
          </a:prstGeom>
        </p:spPr>
        <p:txBody>
          <a:bodyPr wrap="square">
            <a:spAutoFit/>
          </a:bodyPr>
          <a:lstStyle/>
          <a:p>
            <a:r>
              <a:rPr lang="es-ES" sz="2400" b="1" dirty="0" smtClean="0">
                <a:latin typeface="Comic Sans MS" panose="030F0702030302020204" pitchFamily="66" charset="0"/>
              </a:rPr>
              <a:t>Observaciones</a:t>
            </a:r>
          </a:p>
          <a:p>
            <a:r>
              <a:rPr lang="es-ES" dirty="0" smtClean="0">
                <a:latin typeface="Comic Sans MS" panose="030F0702030302020204" pitchFamily="66" charset="0"/>
              </a:rPr>
              <a:t>En </a:t>
            </a:r>
            <a:r>
              <a:rPr lang="es-ES" dirty="0">
                <a:latin typeface="Comic Sans MS" panose="030F0702030302020204" pitchFamily="66" charset="0"/>
              </a:rPr>
              <a:t>cuanto al material educativo empleado para la actividad del campo de pensamiento matemático, no fue del tamaño adecuado, a pesar de que a la imagen se le pude hacer zoom no tomamos en cuenta la dificultad para algunos de los padres de </a:t>
            </a:r>
            <a:r>
              <a:rPr lang="es-ES" dirty="0" smtClean="0">
                <a:latin typeface="Comic Sans MS" panose="030F0702030302020204" pitchFamily="66" charset="0"/>
              </a:rPr>
              <a:t>familia, por lo que algunos de ellos se comunicaron conmigo para resolver algunas dudas.</a:t>
            </a:r>
          </a:p>
          <a:p>
            <a:endParaRPr lang="es-ES" dirty="0" smtClean="0">
              <a:latin typeface="Comic Sans MS" panose="030F0702030302020204" pitchFamily="66" charset="0"/>
            </a:endParaRPr>
          </a:p>
          <a:p>
            <a:endParaRPr lang="es-ES" dirty="0">
              <a:latin typeface="Comic Sans MS" panose="030F0702030302020204" pitchFamily="66" charset="0"/>
            </a:endParaRPr>
          </a:p>
          <a:p>
            <a:r>
              <a:rPr lang="es-ES" dirty="0" smtClean="0">
                <a:latin typeface="Comic Sans MS" panose="030F0702030302020204" pitchFamily="66" charset="0"/>
              </a:rPr>
              <a:t>Tal y como menciona Orozco et al.(2013), los </a:t>
            </a:r>
            <a:r>
              <a:rPr lang="es-ES" dirty="0">
                <a:latin typeface="Comic Sans MS" panose="030F0702030302020204" pitchFamily="66" charset="0"/>
              </a:rPr>
              <a:t>materiales didácticos son herramientas usadas por los docentes en las aulas </a:t>
            </a:r>
            <a:r>
              <a:rPr lang="es-ES" dirty="0" smtClean="0">
                <a:latin typeface="Comic Sans MS" panose="030F0702030302020204" pitchFamily="66" charset="0"/>
              </a:rPr>
              <a:t>de clase</a:t>
            </a:r>
            <a:r>
              <a:rPr lang="es-ES" dirty="0">
                <a:latin typeface="Comic Sans MS" panose="030F0702030302020204" pitchFamily="66" charset="0"/>
              </a:rPr>
              <a:t>, en favor de aprendizajes </a:t>
            </a:r>
            <a:r>
              <a:rPr lang="es-ES" dirty="0" smtClean="0">
                <a:latin typeface="Comic Sans MS" panose="030F0702030302020204" pitchFamily="66" charset="0"/>
              </a:rPr>
              <a:t>significativos, y aunque la actividad traía consigo el aprendizaje significativo, el material lo delimitó un poco.</a:t>
            </a:r>
          </a:p>
          <a:p>
            <a:r>
              <a:rPr lang="es-ES" dirty="0">
                <a:latin typeface="Comic Sans MS" panose="030F0702030302020204" pitchFamily="66" charset="0"/>
              </a:rPr>
              <a:t>El material didáctico es aquel que reúne medios y recursos que facilitan la enseñanza y el </a:t>
            </a:r>
            <a:r>
              <a:rPr lang="es-ES" dirty="0" smtClean="0">
                <a:latin typeface="Comic Sans MS" panose="030F0702030302020204" pitchFamily="66" charset="0"/>
              </a:rPr>
              <a:t>aprendizaje, y como lo mencioné anteriormente, el tamaño no fue el adecuado por lo que complicó un poco la comprensión. </a:t>
            </a:r>
          </a:p>
          <a:p>
            <a:endParaRPr lang="es-ES" dirty="0" smtClean="0">
              <a:latin typeface="Comic Sans MS" panose="030F0702030302020204" pitchFamily="66" charset="0"/>
            </a:endParaRPr>
          </a:p>
          <a:p>
            <a:endParaRPr lang="es-ES" dirty="0">
              <a:latin typeface="Comic Sans MS" panose="030F0702030302020204" pitchFamily="66" charset="0"/>
            </a:endParaRPr>
          </a:p>
          <a:p>
            <a:endParaRPr lang="es-ES" dirty="0" smtClean="0">
              <a:latin typeface="Comic Sans MS" panose="030F0702030302020204" pitchFamily="66" charset="0"/>
            </a:endParaRPr>
          </a:p>
          <a:p>
            <a:endParaRPr lang="es-ES" dirty="0">
              <a:latin typeface="Comic Sans MS" panose="030F0702030302020204" pitchFamily="66" charset="0"/>
            </a:endParaRPr>
          </a:p>
          <a:p>
            <a:endParaRPr lang="es-ES" dirty="0" smtClean="0">
              <a:latin typeface="Comic Sans MS" panose="030F0702030302020204" pitchFamily="66" charset="0"/>
            </a:endParaRPr>
          </a:p>
          <a:p>
            <a:r>
              <a:rPr lang="es-ES" b="1" dirty="0"/>
              <a:t>Referencia bibliográfica:</a:t>
            </a:r>
          </a:p>
          <a:p>
            <a:r>
              <a:rPr lang="es-ES" dirty="0" smtClean="0"/>
              <a:t>Manrique </a:t>
            </a:r>
            <a:r>
              <a:rPr lang="es-ES" dirty="0"/>
              <a:t>Orozco, </a:t>
            </a:r>
            <a:r>
              <a:rPr lang="es-ES" dirty="0" err="1"/>
              <a:t>Anyela</a:t>
            </a:r>
            <a:r>
              <a:rPr lang="es-ES" dirty="0"/>
              <a:t> Milena, &amp; Gallego Henao, Adriana María (2013). </a:t>
            </a:r>
            <a:r>
              <a:rPr lang="es-ES" i="1" dirty="0"/>
              <a:t>EL MATERIAL DIDÁCTICO PARA LA CONSTRUCCIÓN DEAPRENDIZAJES SIGNIFICATIVOS</a:t>
            </a:r>
            <a:r>
              <a:rPr lang="es-ES" dirty="0"/>
              <a:t>. Revista Colombiana de Ciencias Sociales, 4(1),101-108.[fecha de Consulta 18 de Mayo de 2021]. ISSN: . Disponible en:   https://www.redalyc.org/articulo.oa?id=497856284008</a:t>
            </a:r>
          </a:p>
        </p:txBody>
      </p:sp>
    </p:spTree>
    <p:extLst>
      <p:ext uri="{BB962C8B-B14F-4D97-AF65-F5344CB8AC3E}">
        <p14:creationId xmlns:p14="http://schemas.microsoft.com/office/powerpoint/2010/main" val="727650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4" name="Paralelogramo 3">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Paralelogramo 4">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2021</a:t>
              </a:r>
              <a:endParaRPr lang="es-MX" dirty="0">
                <a:solidFill>
                  <a:schemeClr val="tx1"/>
                </a:solidFill>
              </a:endParaRPr>
            </a:p>
          </p:txBody>
        </p:sp>
        <p:grpSp>
          <p:nvGrpSpPr>
            <p:cNvPr id="7" name="Grupo 6">
              <a:extLst>
                <a:ext uri="{FF2B5EF4-FFF2-40B4-BE49-F238E27FC236}">
                  <a16:creationId xmlns="" xmlns:a16="http://schemas.microsoft.com/office/drawing/2014/main" id="{B9B108D8-2D8D-467D-B61E-DE552F2B74A5}"/>
                </a:ext>
              </a:extLst>
            </p:cNvPr>
            <p:cNvGrpSpPr/>
            <p:nvPr/>
          </p:nvGrpSpPr>
          <p:grpSpPr>
            <a:xfrm>
              <a:off x="353625" y="692919"/>
              <a:ext cx="424941" cy="523220"/>
              <a:chOff x="323320" y="950132"/>
              <a:chExt cx="424941" cy="523220"/>
            </a:xfrm>
          </p:grpSpPr>
          <p:sp>
            <p:nvSpPr>
              <p:cNvPr id="123" name="Elipse 122">
                <a:extLst>
                  <a:ext uri="{FF2B5EF4-FFF2-40B4-BE49-F238E27FC236}">
                    <a16:creationId xmlns="" xmlns:a16="http://schemas.microsoft.com/office/drawing/2014/main" id="{880D7D52-E52E-46A6-9AD5-0FE86D8981B4}"/>
                  </a:ext>
                </a:extLst>
              </p:cNvPr>
              <p:cNvSpPr/>
              <p:nvPr/>
            </p:nvSpPr>
            <p:spPr>
              <a:xfrm>
                <a:off x="323320" y="975140"/>
                <a:ext cx="406400" cy="426720"/>
              </a:xfrm>
              <a:prstGeom prst="ellipse">
                <a:avLst/>
              </a:prstGeom>
              <a:solidFill>
                <a:schemeClr val="bg1"/>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4" name="CuadroTexto 123">
                <a:extLst>
                  <a:ext uri="{FF2B5EF4-FFF2-40B4-BE49-F238E27FC236}">
                    <a16:creationId xmlns="" xmlns:a16="http://schemas.microsoft.com/office/drawing/2014/main" id="{2E00C428-416A-4D97-97D6-9A76941C2425}"/>
                  </a:ext>
                </a:extLst>
              </p:cNvPr>
              <p:cNvSpPr txBox="1"/>
              <p:nvPr/>
            </p:nvSpPr>
            <p:spPr>
              <a:xfrm>
                <a:off x="366425" y="950132"/>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8" name="Elipse 7">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 xmlns:a16="http://schemas.microsoft.com/office/drawing/2014/main" id="{BE575634-FC98-441D-ACDC-E1C8A1435C25}"/>
                </a:ext>
              </a:extLst>
            </p:cNvPr>
            <p:cNvSpPr txBox="1"/>
            <p:nvPr/>
          </p:nvSpPr>
          <p:spPr>
            <a:xfrm>
              <a:off x="879340" y="66604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0" name="Elipse 9">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solidFill>
              <a:schemeClr val="accent2">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CuadroTexto 10">
              <a:extLst>
                <a:ext uri="{FF2B5EF4-FFF2-40B4-BE49-F238E27FC236}">
                  <a16:creationId xmlns="" xmlns:a16="http://schemas.microsoft.com/office/drawing/2014/main" id="{01D9B938-D65D-4623-994E-C181087BDD6E}"/>
                </a:ext>
              </a:extLst>
            </p:cNvPr>
            <p:cNvSpPr txBox="1"/>
            <p:nvPr/>
          </p:nvSpPr>
          <p:spPr>
            <a:xfrm>
              <a:off x="1369479" y="689831"/>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2" name="Elipse 11">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3" name="CuadroTexto 12">
              <a:extLst>
                <a:ext uri="{FF2B5EF4-FFF2-40B4-BE49-F238E27FC236}">
                  <a16:creationId xmlns=""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4" name="Elipse 1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CuadroTexto 1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6" name="Grupo 15">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8" name="Imagen 117"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19" name="Imagen 118"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0" name="Imagen 11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1" name="Imagen 120">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2" name="Imagen 121"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7" name="CuadroTexto 16">
              <a:extLst>
                <a:ext uri="{FF2B5EF4-FFF2-40B4-BE49-F238E27FC236}">
                  <a16:creationId xmlns=""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a:t>
              </a:r>
              <a:r>
                <a:rPr lang="es-MX" dirty="0" smtClean="0"/>
                <a:t>: Aprende en casa</a:t>
              </a:r>
              <a:endParaRPr lang="es-MX" dirty="0"/>
            </a:p>
          </p:txBody>
        </p:sp>
        <p:sp>
          <p:nvSpPr>
            <p:cNvPr id="18" name="Rectángulo 17">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0" name="Grupo 19">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100" name="Grupo 99">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6" name="Rectángulo 115">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7" name="CuadroTexto 116">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1" name="Grupo 100">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4" name="Rectángulo 113">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2" name="Rectángulo 111">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3" name="CuadroTexto 112">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10" name="Rectángulo 109">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1" name="CuadroTexto 110">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8" name="Rectángulo 107">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9" name="CuadroTexto 108">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6" name="Rectángulo 105">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7" name="CuadroTexto 106">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1" name="Grupo 20">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1" name="CuadroTexto 90">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2" name="Paralelogramo 91">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Paralelogramo 92">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CuadroTexto 95">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7" name="CuadroTexto 96">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8" name="CuadroTexto 97">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99" name="CuadroTexto 9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2" name="Grupo 21">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80" name="Grupo 7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89" name="Rectángulo 88">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0" name="CuadroTexto 89">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1" name="CuadroTexto 80">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2" name="Elipse 81">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Elipse 82">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chemeClr val="accent6">
                  <a:lumMod val="40000"/>
                  <a:lumOff val="6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chemeClr val="accent6">
                  <a:lumMod val="40000"/>
                  <a:lumOff val="6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chemeClr val="accent6">
                  <a:lumMod val="40000"/>
                  <a:lumOff val="6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CuadroTexto 87">
                <a:extLst>
                  <a:ext uri="{FF2B5EF4-FFF2-40B4-BE49-F238E27FC236}">
                    <a16:creationId xmlns="" xmlns:a16="http://schemas.microsoft.com/office/drawing/2014/main" id="{25E92943-3F55-46FD-819B-08C437F114C6}"/>
                  </a:ext>
                </a:extLst>
              </p:cNvPr>
              <p:cNvSpPr txBox="1"/>
              <p:nvPr/>
            </p:nvSpPr>
            <p:spPr>
              <a:xfrm>
                <a:off x="3639550" y="3590250"/>
                <a:ext cx="4114277" cy="27699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p:txBody>
          </p:sp>
        </p:grpSp>
        <p:grpSp>
          <p:nvGrpSpPr>
            <p:cNvPr id="23" name="Grupo 22">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55" name="Grupo 54">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78" name="Rectángulo 77">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9" name="CuadroTexto 78">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6" name="CuadroTexto 55">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7" name="CuadroTexto 56">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8" name="Grupo 57">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4" name="Elipse 7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Elipse 74">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59" name="Grupo 58">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70" name="Elipse 69">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Elipse 70">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6" name="Elipse 65">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7" name="Elipse 66">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2" name="Elipse 61">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3" name="Elipse 62">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Elipse 63">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4" name="Grupo 23">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53" name="Rectángulo 52">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5" name="CuadroTexto 2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6" name="Grupo 25">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3" name="CuadroTexto 32">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4" name="Grupo 33">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5" name="Grupo 34">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1" name="Elipse 50">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solidFill>
                    <a:schemeClr val="accent6">
                      <a:lumMod val="40000"/>
                      <a:lumOff val="6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2" name="Elipse 51">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solidFill>
                    <a:schemeClr val="bg1"/>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6" name="Grupo 35">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49" name="Elipse 48">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Elipse 49">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7" name="Elipse 46">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8" name="Elipse 47">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5" name="Elipse 44">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Elipse 45">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3" name="Elipse 42">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Elipse 43">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1" name="Elipse 40">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2" name="Elipse 41">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CuadroTexto 27">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29" name="CuadroTexto 28">
              <a:extLst>
                <a:ext uri="{FF2B5EF4-FFF2-40B4-BE49-F238E27FC236}">
                  <a16:creationId xmlns="" xmlns:a16="http://schemas.microsoft.com/office/drawing/2014/main" id="{85E2E26E-9342-4297-B7CB-788C1192AFE7}"/>
                </a:ext>
              </a:extLst>
            </p:cNvPr>
            <p:cNvSpPr txBox="1"/>
            <p:nvPr/>
          </p:nvSpPr>
          <p:spPr>
            <a:xfrm>
              <a:off x="133839" y="8751477"/>
              <a:ext cx="3549323" cy="830997"/>
            </a:xfrm>
            <a:prstGeom prst="rect">
              <a:avLst/>
            </a:prstGeom>
            <a:noFill/>
          </p:spPr>
          <p:txBody>
            <a:bodyPr wrap="square">
              <a:spAutoFit/>
            </a:bodyPr>
            <a:lstStyle/>
            <a:p>
              <a:pPr algn="ctr"/>
              <a:r>
                <a:rPr lang="es-MX" sz="1200" dirty="0" smtClean="0">
                  <a:latin typeface="Comic Sans MS" panose="030F0702030302020204" pitchFamily="66" charset="0"/>
                </a:rPr>
                <a:t>Participación de alumnos, rescatar saberes </a:t>
              </a:r>
              <a:r>
                <a:rPr lang="es-MX" sz="1200" smtClean="0">
                  <a:latin typeface="Comic Sans MS" panose="030F0702030302020204" pitchFamily="66" charset="0"/>
                </a:rPr>
                <a:t>previos a través </a:t>
              </a:r>
              <a:r>
                <a:rPr lang="es-MX" sz="1200" dirty="0" smtClean="0">
                  <a:latin typeface="Comic Sans MS" panose="030F0702030302020204" pitchFamily="66" charset="0"/>
                </a:rPr>
                <a:t>de la estrategia del pase de asistencia, entusiasmo por hacerlo mejor, conversación por medio de audio con alumnos. </a:t>
              </a:r>
              <a:endParaRPr lang="es-MX" sz="1200" dirty="0">
                <a:latin typeface="Comic Sans MS" panose="030F0702030302020204" pitchFamily="66" charset="0"/>
              </a:endParaRPr>
            </a:p>
          </p:txBody>
        </p:sp>
        <p:sp>
          <p:nvSpPr>
            <p:cNvPr id="30"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1" name="CuadroTexto 30">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2" name="CuadroTexto 31">
              <a:extLst>
                <a:ext uri="{FF2B5EF4-FFF2-40B4-BE49-F238E27FC236}">
                  <a16:creationId xmlns="" xmlns:a16="http://schemas.microsoft.com/office/drawing/2014/main" id="{8EA301CD-1810-4DA1-96E7-490B3EEE9E43}"/>
                </a:ext>
              </a:extLst>
            </p:cNvPr>
            <p:cNvSpPr txBox="1"/>
            <p:nvPr/>
          </p:nvSpPr>
          <p:spPr>
            <a:xfrm>
              <a:off x="3860843" y="8764171"/>
              <a:ext cx="3901420" cy="261610"/>
            </a:xfrm>
            <a:prstGeom prst="rect">
              <a:avLst/>
            </a:prstGeom>
            <a:noFill/>
          </p:spPr>
          <p:txBody>
            <a:bodyPr wrap="square">
              <a:spAutoFit/>
            </a:bodyPr>
            <a:lstStyle/>
            <a:p>
              <a:pPr algn="ctr"/>
              <a:endParaRPr lang="es-MX" sz="1100" dirty="0">
                <a:latin typeface="Comic Sans MS" panose="030F0702030302020204" pitchFamily="66" charset="0"/>
              </a:endParaRPr>
            </a:p>
          </p:txBody>
        </p:sp>
      </p:grpSp>
      <p:sp>
        <p:nvSpPr>
          <p:cNvPr id="125" name="CuadroTexto 124"/>
          <p:cNvSpPr txBox="1"/>
          <p:nvPr/>
        </p:nvSpPr>
        <p:spPr>
          <a:xfrm>
            <a:off x="682191" y="293011"/>
            <a:ext cx="418704" cy="369332"/>
          </a:xfrm>
          <a:prstGeom prst="rect">
            <a:avLst/>
          </a:prstGeom>
          <a:noFill/>
        </p:spPr>
        <p:txBody>
          <a:bodyPr wrap="none" rtlCol="0">
            <a:spAutoFit/>
          </a:bodyPr>
          <a:lstStyle/>
          <a:p>
            <a:r>
              <a:rPr lang="es-MX" dirty="0" smtClean="0"/>
              <a:t>19</a:t>
            </a:r>
            <a:endParaRPr lang="es-MX" dirty="0"/>
          </a:p>
        </p:txBody>
      </p:sp>
      <p:sp>
        <p:nvSpPr>
          <p:cNvPr id="126" name="CuadroTexto 125"/>
          <p:cNvSpPr txBox="1"/>
          <p:nvPr/>
        </p:nvSpPr>
        <p:spPr>
          <a:xfrm>
            <a:off x="1317392" y="249629"/>
            <a:ext cx="711477" cy="369332"/>
          </a:xfrm>
          <a:prstGeom prst="rect">
            <a:avLst/>
          </a:prstGeom>
          <a:noFill/>
        </p:spPr>
        <p:txBody>
          <a:bodyPr wrap="none" rtlCol="0">
            <a:spAutoFit/>
          </a:bodyPr>
          <a:lstStyle/>
          <a:p>
            <a:r>
              <a:rPr lang="es-MX" dirty="0" smtClean="0"/>
              <a:t>Mayo</a:t>
            </a:r>
            <a:endParaRPr lang="es-MX" dirty="0"/>
          </a:p>
        </p:txBody>
      </p:sp>
      <p:sp>
        <p:nvSpPr>
          <p:cNvPr id="127" name="Multiplicar 126"/>
          <p:cNvSpPr/>
          <p:nvPr/>
        </p:nvSpPr>
        <p:spPr>
          <a:xfrm>
            <a:off x="711105" y="2411113"/>
            <a:ext cx="502467" cy="37264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Multiplicar 127"/>
          <p:cNvSpPr/>
          <p:nvPr/>
        </p:nvSpPr>
        <p:spPr>
          <a:xfrm>
            <a:off x="4091395" y="3127920"/>
            <a:ext cx="502467" cy="37264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CuadroTexto 128"/>
          <p:cNvSpPr txBox="1"/>
          <p:nvPr/>
        </p:nvSpPr>
        <p:spPr>
          <a:xfrm>
            <a:off x="3759017" y="4202679"/>
            <a:ext cx="3642603" cy="1200329"/>
          </a:xfrm>
          <a:prstGeom prst="rect">
            <a:avLst/>
          </a:prstGeom>
          <a:noFill/>
        </p:spPr>
        <p:txBody>
          <a:bodyPr wrap="square" rtlCol="0">
            <a:spAutoFit/>
          </a:bodyPr>
          <a:lstStyle/>
          <a:p>
            <a:r>
              <a:rPr lang="es-MX" sz="1200" dirty="0" smtClean="0"/>
              <a:t>Al realizar esta actividad, pude notar la participación y entusiasmo de los alumnos, incluso hubo niños que reenviaron su vídeo diciendo el poema y haciendo ademanes, el material que se envió fue bueno, de apoyo y con una complejidad adecuada.  (siguiente diapositiva). </a:t>
            </a:r>
            <a:endParaRPr lang="es-MX" sz="1200" dirty="0"/>
          </a:p>
        </p:txBody>
      </p:sp>
      <p:sp>
        <p:nvSpPr>
          <p:cNvPr id="130" name="CuadroTexto 129">
            <a:extLst>
              <a:ext uri="{FF2B5EF4-FFF2-40B4-BE49-F238E27FC236}">
                <a16:creationId xmlns="" xmlns:a16="http://schemas.microsoft.com/office/drawing/2014/main" id="{85E2E26E-9342-4297-B7CB-788C1192AFE7}"/>
              </a:ext>
            </a:extLst>
          </p:cNvPr>
          <p:cNvSpPr txBox="1"/>
          <p:nvPr/>
        </p:nvSpPr>
        <p:spPr>
          <a:xfrm>
            <a:off x="4039101" y="8692415"/>
            <a:ext cx="3549323" cy="1200329"/>
          </a:xfrm>
          <a:prstGeom prst="rect">
            <a:avLst/>
          </a:prstGeom>
          <a:noFill/>
        </p:spPr>
        <p:txBody>
          <a:bodyPr wrap="square">
            <a:spAutoFit/>
          </a:bodyPr>
          <a:lstStyle/>
          <a:p>
            <a:pPr algn="ctr"/>
            <a:r>
              <a:rPr lang="es-MX" sz="1200" dirty="0" smtClean="0">
                <a:latin typeface="Comic Sans MS" panose="030F0702030302020204" pitchFamily="66" charset="0"/>
              </a:rPr>
              <a:t>No se presentaron este día, la actividad estuvo muy entendible, sólo podría ser que no todos envían las evidencias, pero los que la realizan lo hacen muy bien, además algunos padres envían todo hasta un día después, y eso a veces si causa confusión. </a:t>
            </a:r>
            <a:endParaRPr lang="es-MX" sz="1200" dirty="0">
              <a:latin typeface="Comic Sans MS" panose="030F0702030302020204" pitchFamily="66" charset="0"/>
            </a:endParaRPr>
          </a:p>
        </p:txBody>
      </p:sp>
    </p:spTree>
    <p:extLst>
      <p:ext uri="{BB962C8B-B14F-4D97-AF65-F5344CB8AC3E}">
        <p14:creationId xmlns:p14="http://schemas.microsoft.com/office/powerpoint/2010/main" val="352118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736979" y="620519"/>
            <a:ext cx="6523630" cy="8771632"/>
          </a:xfrm>
          <a:prstGeom prst="rect">
            <a:avLst/>
          </a:prstGeom>
        </p:spPr>
        <p:txBody>
          <a:bodyPr wrap="square">
            <a:spAutoFit/>
          </a:bodyPr>
          <a:lstStyle/>
          <a:p>
            <a:r>
              <a:rPr lang="es-ES" sz="2400" b="1" dirty="0" smtClean="0">
                <a:latin typeface="Comic Sans MS" panose="030F0702030302020204" pitchFamily="66" charset="0"/>
              </a:rPr>
              <a:t>Observaciones</a:t>
            </a:r>
          </a:p>
          <a:p>
            <a:r>
              <a:rPr lang="es-MX" dirty="0"/>
              <a:t>Al realizar esta actividad, pude notar la </a:t>
            </a:r>
            <a:r>
              <a:rPr lang="es-MX" dirty="0" smtClean="0"/>
              <a:t>participación, entusiasmo y motivación </a:t>
            </a:r>
            <a:r>
              <a:rPr lang="es-MX" dirty="0"/>
              <a:t>de los alumnos, incluso hubo niños que reenviaron su vídeo diciendo el poema y haciendo ademanes, el material que se envió fue bueno, de apoyo y con una complejidad adecuada.  </a:t>
            </a:r>
            <a:r>
              <a:rPr lang="es-MX" dirty="0" smtClean="0"/>
              <a:t>El hecho de los alumnos vean y reconozcan que lo pueden hacer mejor es un gran avance, como lo mencioné anteriormente, algunos alumnos hicieron del vídeo de nuevo porque al escuchar los comentarios les pareció que lo podían hacer mejor.</a:t>
            </a:r>
          </a:p>
          <a:p>
            <a:endParaRPr lang="es-MX" dirty="0" smtClean="0"/>
          </a:p>
          <a:p>
            <a:r>
              <a:rPr lang="es-MX" dirty="0" smtClean="0"/>
              <a:t>Como menciona Anaya D. y Anaya H. (2010), </a:t>
            </a:r>
            <a:r>
              <a:rPr lang="es-ES" dirty="0" smtClean="0"/>
              <a:t>la motivación </a:t>
            </a:r>
            <a:r>
              <a:rPr lang="es-ES" dirty="0"/>
              <a:t>académica implica un deseo de </a:t>
            </a:r>
            <a:r>
              <a:rPr lang="es-ES" dirty="0" smtClean="0"/>
              <a:t>desempeñarse bien </a:t>
            </a:r>
            <a:r>
              <a:rPr lang="es-ES" dirty="0"/>
              <a:t>en el aula y </a:t>
            </a:r>
            <a:r>
              <a:rPr lang="es-ES" dirty="0" smtClean="0"/>
              <a:t>con esto, </a:t>
            </a:r>
            <a:r>
              <a:rPr lang="es-ES" dirty="0"/>
              <a:t>se ve reflejado </a:t>
            </a:r>
            <a:r>
              <a:rPr lang="es-ES" dirty="0" smtClean="0"/>
              <a:t>en conductas </a:t>
            </a:r>
            <a:r>
              <a:rPr lang="es-ES" dirty="0"/>
              <a:t>voluntarias que eventualmente llevan a </a:t>
            </a:r>
            <a:r>
              <a:rPr lang="es-ES" dirty="0" smtClean="0"/>
              <a:t>un desempeño contrastable, tal y como el enviar su vídeo dos veces.</a:t>
            </a:r>
            <a:endParaRPr lang="es-MX" dirty="0"/>
          </a:p>
          <a:p>
            <a:endParaRPr lang="es-MX" dirty="0" smtClean="0"/>
          </a:p>
          <a:p>
            <a:r>
              <a:rPr lang="es-MX" dirty="0" smtClean="0"/>
              <a:t>Además hubo buenos comentarios por parte de los padres de familia</a:t>
            </a:r>
            <a:r>
              <a:rPr lang="es-MX" dirty="0"/>
              <a:t> </a:t>
            </a:r>
            <a:r>
              <a:rPr lang="es-MX" dirty="0" smtClean="0"/>
              <a:t>y de la educadora titular. </a:t>
            </a:r>
          </a:p>
          <a:p>
            <a:endParaRPr lang="es-ES" dirty="0" smtClean="0">
              <a:latin typeface="Comic Sans MS" panose="030F0702030302020204" pitchFamily="66" charset="0"/>
            </a:endParaRPr>
          </a:p>
          <a:p>
            <a:endParaRPr lang="es-ES" dirty="0">
              <a:latin typeface="Comic Sans MS" panose="030F0702030302020204" pitchFamily="66" charset="0"/>
            </a:endParaRPr>
          </a:p>
          <a:p>
            <a:endParaRPr lang="es-ES" dirty="0" smtClean="0">
              <a:latin typeface="Comic Sans MS" panose="030F0702030302020204" pitchFamily="66" charset="0"/>
            </a:endParaRPr>
          </a:p>
          <a:p>
            <a:endParaRPr lang="es-ES" dirty="0" smtClean="0">
              <a:latin typeface="Comic Sans MS" panose="030F0702030302020204" pitchFamily="66" charset="0"/>
            </a:endParaRPr>
          </a:p>
          <a:p>
            <a:r>
              <a:rPr lang="es-ES" b="1" dirty="0"/>
              <a:t>Referencia bibliográfica</a:t>
            </a:r>
            <a:r>
              <a:rPr lang="es-ES" b="1" dirty="0" smtClean="0"/>
              <a:t>:</a:t>
            </a:r>
          </a:p>
          <a:p>
            <a:r>
              <a:rPr lang="es-ES" dirty="0"/>
              <a:t>Anaya-Durand, Alejandro, &amp; Anaya-Huertas, Celina (2010</a:t>
            </a:r>
            <a:r>
              <a:rPr lang="es-ES" i="1" dirty="0"/>
              <a:t>). ¿Motivar para aprobar o para aprender? Estrategias de motivación del aprendizaje para los estudiantes.</a:t>
            </a:r>
            <a:r>
              <a:rPr lang="es-ES" dirty="0"/>
              <a:t> Tecnología, Ciencia, Educación, 25(1),5-14.[fecha de Consulta 20 de Mayo de 2021]. ISSN: 0186-6036. Disponible en:   https://www.redalyc.org/articulo.oa?id=48215094002</a:t>
            </a:r>
            <a:endParaRPr lang="es-ES" dirty="0" smtClean="0"/>
          </a:p>
          <a:p>
            <a:endParaRPr lang="es-ES" b="1" dirty="0"/>
          </a:p>
          <a:p>
            <a:endParaRPr lang="es-ES" b="1" dirty="0" smtClean="0"/>
          </a:p>
        </p:txBody>
      </p:sp>
    </p:spTree>
    <p:extLst>
      <p:ext uri="{BB962C8B-B14F-4D97-AF65-F5344CB8AC3E}">
        <p14:creationId xmlns:p14="http://schemas.microsoft.com/office/powerpoint/2010/main" val="4097900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4" name="Paralelogramo 3">
              <a:extLst>
                <a:ext uri="{FF2B5EF4-FFF2-40B4-BE49-F238E27FC236}">
                  <a16:creationId xmlns=""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 name="Paralelogramo 4">
              <a:extLst>
                <a:ext uri="{FF2B5EF4-FFF2-40B4-BE49-F238E27FC236}">
                  <a16:creationId xmlns=""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 name="Paralelogramo 5">
              <a:extLst>
                <a:ext uri="{FF2B5EF4-FFF2-40B4-BE49-F238E27FC236}">
                  <a16:creationId xmlns=""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2021</a:t>
              </a:r>
              <a:endParaRPr lang="es-MX" dirty="0">
                <a:solidFill>
                  <a:prstClr val="black"/>
                </a:solidFill>
              </a:endParaRPr>
            </a:p>
          </p:txBody>
        </p:sp>
        <p:grpSp>
          <p:nvGrpSpPr>
            <p:cNvPr id="7" name="Grupo 6">
              <a:extLst>
                <a:ext uri="{FF2B5EF4-FFF2-40B4-BE49-F238E27FC236}">
                  <a16:creationId xmlns="" xmlns:a16="http://schemas.microsoft.com/office/drawing/2014/main" id="{B9B108D8-2D8D-467D-B61E-DE552F2B74A5}"/>
                </a:ext>
              </a:extLst>
            </p:cNvPr>
            <p:cNvGrpSpPr/>
            <p:nvPr/>
          </p:nvGrpSpPr>
          <p:grpSpPr>
            <a:xfrm>
              <a:off x="353625" y="692919"/>
              <a:ext cx="424941" cy="523220"/>
              <a:chOff x="323320" y="950132"/>
              <a:chExt cx="424941" cy="523220"/>
            </a:xfrm>
          </p:grpSpPr>
          <p:sp>
            <p:nvSpPr>
              <p:cNvPr id="123" name="Elipse 122">
                <a:extLst>
                  <a:ext uri="{FF2B5EF4-FFF2-40B4-BE49-F238E27FC236}">
                    <a16:creationId xmlns="" xmlns:a16="http://schemas.microsoft.com/office/drawing/2014/main" id="{880D7D52-E52E-46A6-9AD5-0FE86D8981B4}"/>
                  </a:ext>
                </a:extLst>
              </p:cNvPr>
              <p:cNvSpPr/>
              <p:nvPr/>
            </p:nvSpPr>
            <p:spPr>
              <a:xfrm>
                <a:off x="323320" y="975140"/>
                <a:ext cx="406400" cy="426720"/>
              </a:xfrm>
              <a:prstGeom prst="ellipse">
                <a:avLst/>
              </a:prstGeom>
              <a:solidFill>
                <a:schemeClr val="bg1"/>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4" name="CuadroTexto 123">
                <a:extLst>
                  <a:ext uri="{FF2B5EF4-FFF2-40B4-BE49-F238E27FC236}">
                    <a16:creationId xmlns="" xmlns:a16="http://schemas.microsoft.com/office/drawing/2014/main" id="{2E00C428-416A-4D97-97D6-9A76941C2425}"/>
                  </a:ext>
                </a:extLst>
              </p:cNvPr>
              <p:cNvSpPr txBox="1"/>
              <p:nvPr/>
            </p:nvSpPr>
            <p:spPr>
              <a:xfrm>
                <a:off x="366425" y="950132"/>
                <a:ext cx="381836"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L</a:t>
                </a:r>
              </a:p>
            </p:txBody>
          </p:sp>
        </p:grpSp>
        <p:sp>
          <p:nvSpPr>
            <p:cNvPr id="8" name="Elipse 7">
              <a:extLst>
                <a:ext uri="{FF2B5EF4-FFF2-40B4-BE49-F238E27FC236}">
                  <a16:creationId xmlns="" xmlns:a16="http://schemas.microsoft.com/office/drawing/2014/main" id="{1082DC44-6046-4DB4-9D18-B9DE01490DD4}"/>
                </a:ext>
              </a:extLst>
            </p:cNvPr>
            <p:cNvSpPr/>
            <p:nvPr/>
          </p:nvSpPr>
          <p:spPr>
            <a:xfrm>
              <a:off x="911740" y="699102"/>
              <a:ext cx="406400" cy="426720"/>
            </a:xfrm>
            <a:prstGeom prst="ellips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 name="CuadroTexto 8">
              <a:extLst>
                <a:ext uri="{FF2B5EF4-FFF2-40B4-BE49-F238E27FC236}">
                  <a16:creationId xmlns="" xmlns:a16="http://schemas.microsoft.com/office/drawing/2014/main" id="{BE575634-FC98-441D-ACDC-E1C8A1435C25}"/>
                </a:ext>
              </a:extLst>
            </p:cNvPr>
            <p:cNvSpPr txBox="1"/>
            <p:nvPr/>
          </p:nvSpPr>
          <p:spPr>
            <a:xfrm>
              <a:off x="879340" y="666047"/>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10" name="Elipse 9">
              <a:extLst>
                <a:ext uri="{FF2B5EF4-FFF2-40B4-BE49-F238E27FC236}">
                  <a16:creationId xmlns="" xmlns:a16="http://schemas.microsoft.com/office/drawing/2014/main" id="{AB18F75A-0196-4C2E-8DAD-CD0713D15D0C}"/>
                </a:ext>
              </a:extLst>
            </p:cNvPr>
            <p:cNvSpPr/>
            <p:nvPr/>
          </p:nvSpPr>
          <p:spPr>
            <a:xfrm>
              <a:off x="1399789" y="699102"/>
              <a:ext cx="406400" cy="426720"/>
            </a:xfrm>
            <a:prstGeom prst="ellipse">
              <a:avLst/>
            </a:prstGeom>
            <a:solidFill>
              <a:schemeClr val="bg1"/>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 name="CuadroTexto 10">
              <a:extLst>
                <a:ext uri="{FF2B5EF4-FFF2-40B4-BE49-F238E27FC236}">
                  <a16:creationId xmlns="" xmlns:a16="http://schemas.microsoft.com/office/drawing/2014/main" id="{01D9B938-D65D-4623-994E-C181087BDD6E}"/>
                </a:ext>
              </a:extLst>
            </p:cNvPr>
            <p:cNvSpPr txBox="1"/>
            <p:nvPr/>
          </p:nvSpPr>
          <p:spPr>
            <a:xfrm>
              <a:off x="1328908" y="690600"/>
              <a:ext cx="502061"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M</a:t>
              </a:r>
            </a:p>
          </p:txBody>
        </p:sp>
        <p:sp>
          <p:nvSpPr>
            <p:cNvPr id="12" name="Elipse 11">
              <a:extLst>
                <a:ext uri="{FF2B5EF4-FFF2-40B4-BE49-F238E27FC236}">
                  <a16:creationId xmlns="" xmlns:a16="http://schemas.microsoft.com/office/drawing/2014/main" id="{85E30B17-2BF6-437C-83C0-21DA04B245F6}"/>
                </a:ext>
              </a:extLst>
            </p:cNvPr>
            <p:cNvSpPr/>
            <p:nvPr/>
          </p:nvSpPr>
          <p:spPr>
            <a:xfrm>
              <a:off x="1910707" y="682587"/>
              <a:ext cx="406400" cy="426720"/>
            </a:xfrm>
            <a:prstGeom prst="ellipse">
              <a:avLst/>
            </a:prstGeom>
            <a:solidFill>
              <a:schemeClr val="accent2">
                <a:lumMod val="60000"/>
                <a:lumOff val="40000"/>
              </a:schemeClr>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  </a:t>
              </a:r>
            </a:p>
          </p:txBody>
        </p:sp>
        <p:sp>
          <p:nvSpPr>
            <p:cNvPr id="13" name="CuadroTexto 12">
              <a:extLst>
                <a:ext uri="{FF2B5EF4-FFF2-40B4-BE49-F238E27FC236}">
                  <a16:creationId xmlns="" xmlns:a16="http://schemas.microsoft.com/office/drawing/2014/main" id="{D10FE9A1-28D5-4310-BD57-3A5884781B43}"/>
                </a:ext>
              </a:extLst>
            </p:cNvPr>
            <p:cNvSpPr txBox="1"/>
            <p:nvPr/>
          </p:nvSpPr>
          <p:spPr>
            <a:xfrm>
              <a:off x="1948678" y="702116"/>
              <a:ext cx="310716" cy="523220"/>
            </a:xfrm>
            <a:prstGeom prst="rect">
              <a:avLst/>
            </a:prstGeom>
            <a:noFill/>
          </p:spPr>
          <p:txBody>
            <a:bodyPr wrap="square" rtlCol="0">
              <a:spAutoFit/>
            </a:bodyPr>
            <a:lstStyle/>
            <a:p>
              <a:r>
                <a:rPr lang="es-MX" sz="2800" dirty="0">
                  <a:solidFill>
                    <a:prstClr val="black"/>
                  </a:solidFill>
                  <a:latin typeface="Comic Sans MS" panose="030F0702030302020204" pitchFamily="66" charset="0"/>
                </a:rPr>
                <a:t>J</a:t>
              </a:r>
            </a:p>
          </p:txBody>
        </p:sp>
        <p:sp>
          <p:nvSpPr>
            <p:cNvPr id="14" name="Elipse 13">
              <a:extLst>
                <a:ext uri="{FF2B5EF4-FFF2-40B4-BE49-F238E27FC236}">
                  <a16:creationId xmlns=""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5" name="CuadroTexto 14">
              <a:extLst>
                <a:ext uri="{FF2B5EF4-FFF2-40B4-BE49-F238E27FC236}">
                  <a16:creationId xmlns=""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solidFill>
                    <a:prstClr val="black"/>
                  </a:solidFill>
                  <a:latin typeface="Comic Sans MS" panose="030F0702030302020204" pitchFamily="66" charset="0"/>
                </a:rPr>
                <a:t>V</a:t>
              </a:r>
            </a:p>
          </p:txBody>
        </p:sp>
        <p:grpSp>
          <p:nvGrpSpPr>
            <p:cNvPr id="16" name="Grupo 15">
              <a:extLst>
                <a:ext uri="{FF2B5EF4-FFF2-40B4-BE49-F238E27FC236}">
                  <a16:creationId xmlns=""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118" name="Imagen 117" descr="Imagen que contiene cuarto, reloj&#10;&#10;Descripción generada automáticamente">
                <a:extLst>
                  <a:ext uri="{FF2B5EF4-FFF2-40B4-BE49-F238E27FC236}">
                    <a16:creationId xmlns=""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19" name="Imagen 118" descr="Imagen que contiene camiseta&#10;&#10;Descripción generada automáticamente">
                <a:extLst>
                  <a:ext uri="{FF2B5EF4-FFF2-40B4-BE49-F238E27FC236}">
                    <a16:creationId xmlns=""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0" name="Imagen 119" descr="Imagen que contiene dibujo&#10;&#10;Descripción generada automáticamente">
                <a:extLst>
                  <a:ext uri="{FF2B5EF4-FFF2-40B4-BE49-F238E27FC236}">
                    <a16:creationId xmlns=""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1" name="Imagen 120">
                <a:extLst>
                  <a:ext uri="{FF2B5EF4-FFF2-40B4-BE49-F238E27FC236}">
                    <a16:creationId xmlns=""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2" name="Imagen 121" descr="Imagen que contiene dibujo&#10;&#10;Descripción generada automáticamente">
                <a:extLst>
                  <a:ext uri="{FF2B5EF4-FFF2-40B4-BE49-F238E27FC236}">
                    <a16:creationId xmlns=""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7" name="CuadroTexto 16">
              <a:extLst>
                <a:ext uri="{FF2B5EF4-FFF2-40B4-BE49-F238E27FC236}">
                  <a16:creationId xmlns=""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solidFill>
                    <a:prstClr val="black"/>
                  </a:solidFill>
                </a:rPr>
                <a:t>Situación de Aprendizaje</a:t>
              </a:r>
              <a:r>
                <a:rPr lang="es-MX" dirty="0" smtClean="0">
                  <a:solidFill>
                    <a:prstClr val="black"/>
                  </a:solidFill>
                </a:rPr>
                <a:t>: Aprende en casa</a:t>
              </a:r>
              <a:endParaRPr lang="es-MX" dirty="0">
                <a:solidFill>
                  <a:prstClr val="black"/>
                </a:solidFill>
              </a:endParaRPr>
            </a:p>
          </p:txBody>
        </p:sp>
        <p:sp>
          <p:nvSpPr>
            <p:cNvPr id="18" name="Rectángulo 17">
              <a:extLst>
                <a:ext uri="{FF2B5EF4-FFF2-40B4-BE49-F238E27FC236}">
                  <a16:creationId xmlns=""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9" name="CuadroTexto 18">
              <a:extLst>
                <a:ext uri="{FF2B5EF4-FFF2-40B4-BE49-F238E27FC236}">
                  <a16:creationId xmlns=""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Campos de formación y/o áreas de desarrollo personal y social a favorecer </a:t>
              </a:r>
            </a:p>
          </p:txBody>
        </p:sp>
        <p:grpSp>
          <p:nvGrpSpPr>
            <p:cNvPr id="20" name="Grupo 19">
              <a:extLst>
                <a:ext uri="{FF2B5EF4-FFF2-40B4-BE49-F238E27FC236}">
                  <a16:creationId xmlns=""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100" name="Grupo 99">
                <a:extLst>
                  <a:ext uri="{FF2B5EF4-FFF2-40B4-BE49-F238E27FC236}">
                    <a16:creationId xmlns=""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116" name="Rectángulo 115">
                  <a:extLst>
                    <a:ext uri="{FF2B5EF4-FFF2-40B4-BE49-F238E27FC236}">
                      <a16:creationId xmlns=""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7" name="CuadroTexto 116">
                  <a:extLst>
                    <a:ext uri="{FF2B5EF4-FFF2-40B4-BE49-F238E27FC236}">
                      <a16:creationId xmlns=""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Lenguaje y</a:t>
                  </a:r>
                </a:p>
                <a:p>
                  <a:pPr algn="ctr"/>
                  <a:r>
                    <a:rPr lang="es-MX" sz="1400" b="1" dirty="0">
                      <a:solidFill>
                        <a:prstClr val="white"/>
                      </a:solidFill>
                      <a:latin typeface="Comic Sans MS" panose="030F0702030302020204" pitchFamily="66" charset="0"/>
                    </a:rPr>
                    <a:t>comunicación</a:t>
                  </a:r>
                  <a:endParaRPr lang="es-MX" b="1" dirty="0">
                    <a:solidFill>
                      <a:prstClr val="white"/>
                    </a:solidFill>
                    <a:latin typeface="Comic Sans MS" panose="030F0702030302020204" pitchFamily="66" charset="0"/>
                  </a:endParaRPr>
                </a:p>
              </p:txBody>
            </p:sp>
          </p:grpSp>
          <p:grpSp>
            <p:nvGrpSpPr>
              <p:cNvPr id="101" name="Grupo 100">
                <a:extLst>
                  <a:ext uri="{FF2B5EF4-FFF2-40B4-BE49-F238E27FC236}">
                    <a16:creationId xmlns=""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114" name="Rectángulo 113">
                  <a:extLst>
                    <a:ext uri="{FF2B5EF4-FFF2-40B4-BE49-F238E27FC236}">
                      <a16:creationId xmlns=""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5" name="CuadroTexto 114">
                  <a:extLst>
                    <a:ext uri="{FF2B5EF4-FFF2-40B4-BE49-F238E27FC236}">
                      <a16:creationId xmlns=""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Pensamiento </a:t>
                  </a:r>
                </a:p>
                <a:p>
                  <a:pPr algn="ctr"/>
                  <a:r>
                    <a:rPr lang="es-MX" sz="1400" b="1" dirty="0">
                      <a:solidFill>
                        <a:prstClr val="white"/>
                      </a:solidFill>
                      <a:latin typeface="Comic Sans MS" panose="030F0702030302020204" pitchFamily="66" charset="0"/>
                    </a:rPr>
                    <a:t>matemático</a:t>
                  </a:r>
                  <a:endParaRPr lang="es-MX" b="1" dirty="0">
                    <a:solidFill>
                      <a:prstClr val="white"/>
                    </a:solidFill>
                    <a:latin typeface="Comic Sans MS" panose="030F0702030302020204" pitchFamily="66" charset="0"/>
                  </a:endParaRPr>
                </a:p>
              </p:txBody>
            </p:sp>
          </p:grpSp>
          <p:grpSp>
            <p:nvGrpSpPr>
              <p:cNvPr id="102" name="Grupo 101">
                <a:extLst>
                  <a:ext uri="{FF2B5EF4-FFF2-40B4-BE49-F238E27FC236}">
                    <a16:creationId xmlns=""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112" name="Rectángulo 111">
                  <a:extLst>
                    <a:ext uri="{FF2B5EF4-FFF2-40B4-BE49-F238E27FC236}">
                      <a16:creationId xmlns=""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3" name="CuadroTexto 112">
                  <a:extLst>
                    <a:ext uri="{FF2B5EF4-FFF2-40B4-BE49-F238E27FC236}">
                      <a16:creationId xmlns=""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Exploración del mundo natural y social</a:t>
                  </a:r>
                  <a:endParaRPr lang="es-MX" sz="1400" b="1" dirty="0">
                    <a:solidFill>
                      <a:prstClr val="white"/>
                    </a:solidFill>
                    <a:latin typeface="Comic Sans MS" panose="030F0702030302020204" pitchFamily="66" charset="0"/>
                  </a:endParaRPr>
                </a:p>
              </p:txBody>
            </p:sp>
          </p:grpSp>
          <p:grpSp>
            <p:nvGrpSpPr>
              <p:cNvPr id="103" name="Grupo 102">
                <a:extLst>
                  <a:ext uri="{FF2B5EF4-FFF2-40B4-BE49-F238E27FC236}">
                    <a16:creationId xmlns=""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110" name="Rectángulo 109">
                  <a:extLst>
                    <a:ext uri="{FF2B5EF4-FFF2-40B4-BE49-F238E27FC236}">
                      <a16:creationId xmlns=""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1" name="CuadroTexto 110">
                  <a:extLst>
                    <a:ext uri="{FF2B5EF4-FFF2-40B4-BE49-F238E27FC236}">
                      <a16:creationId xmlns=""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Artes</a:t>
                  </a:r>
                  <a:endParaRPr lang="es-MX" b="1" dirty="0">
                    <a:solidFill>
                      <a:prstClr val="white"/>
                    </a:solidFill>
                    <a:latin typeface="Comic Sans MS" panose="030F0702030302020204" pitchFamily="66" charset="0"/>
                  </a:endParaRPr>
                </a:p>
              </p:txBody>
            </p:sp>
          </p:grpSp>
          <p:grpSp>
            <p:nvGrpSpPr>
              <p:cNvPr id="104" name="Grupo 103">
                <a:extLst>
                  <a:ext uri="{FF2B5EF4-FFF2-40B4-BE49-F238E27FC236}">
                    <a16:creationId xmlns=""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108" name="Rectángulo 107">
                  <a:extLst>
                    <a:ext uri="{FF2B5EF4-FFF2-40B4-BE49-F238E27FC236}">
                      <a16:creationId xmlns=""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9" name="CuadroTexto 108">
                  <a:extLst>
                    <a:ext uri="{FF2B5EF4-FFF2-40B4-BE49-F238E27FC236}">
                      <a16:creationId xmlns=""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prstClr val="white"/>
                      </a:solidFill>
                      <a:latin typeface="Comic Sans MS" panose="030F0702030302020204" pitchFamily="66" charset="0"/>
                    </a:rPr>
                    <a:t>Educación </a:t>
                  </a:r>
                </a:p>
                <a:p>
                  <a:pPr algn="ctr"/>
                  <a:r>
                    <a:rPr lang="es-MX" sz="1400" b="1" dirty="0">
                      <a:solidFill>
                        <a:prstClr val="white"/>
                      </a:solidFill>
                      <a:latin typeface="Comic Sans MS" panose="030F0702030302020204" pitchFamily="66" charset="0"/>
                    </a:rPr>
                    <a:t>Física</a:t>
                  </a:r>
                  <a:endParaRPr lang="es-MX" b="1" dirty="0">
                    <a:solidFill>
                      <a:prstClr val="white"/>
                    </a:solidFill>
                    <a:latin typeface="Comic Sans MS" panose="030F0702030302020204" pitchFamily="66" charset="0"/>
                  </a:endParaRPr>
                </a:p>
              </p:txBody>
            </p:sp>
          </p:grpSp>
          <p:grpSp>
            <p:nvGrpSpPr>
              <p:cNvPr id="105" name="Grupo 104">
                <a:extLst>
                  <a:ext uri="{FF2B5EF4-FFF2-40B4-BE49-F238E27FC236}">
                    <a16:creationId xmlns=""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106" name="Rectángulo 105">
                  <a:extLst>
                    <a:ext uri="{FF2B5EF4-FFF2-40B4-BE49-F238E27FC236}">
                      <a16:creationId xmlns=""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7" name="CuadroTexto 106">
                  <a:extLst>
                    <a:ext uri="{FF2B5EF4-FFF2-40B4-BE49-F238E27FC236}">
                      <a16:creationId xmlns=""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prstClr val="white"/>
                      </a:solidFill>
                      <a:latin typeface="Comic Sans MS" panose="030F0702030302020204" pitchFamily="66" charset="0"/>
                    </a:rPr>
                    <a:t>Educación Socioemocional</a:t>
                  </a:r>
                  <a:endParaRPr lang="es-MX" sz="1400" b="1" dirty="0">
                    <a:solidFill>
                      <a:prstClr val="white"/>
                    </a:solidFill>
                    <a:latin typeface="Comic Sans MS" panose="030F0702030302020204" pitchFamily="66" charset="0"/>
                  </a:endParaRPr>
                </a:p>
              </p:txBody>
            </p:sp>
          </p:grpSp>
        </p:grpSp>
        <p:grpSp>
          <p:nvGrpSpPr>
            <p:cNvPr id="21" name="Grupo 20">
              <a:extLst>
                <a:ext uri="{FF2B5EF4-FFF2-40B4-BE49-F238E27FC236}">
                  <a16:creationId xmlns=""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91" name="CuadroTexto 90">
                <a:extLst>
                  <a:ext uri="{FF2B5EF4-FFF2-40B4-BE49-F238E27FC236}">
                    <a16:creationId xmlns=""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solidFill>
                      <a:prstClr val="black"/>
                    </a:solidFill>
                    <a:latin typeface="Comic Sans MS" panose="030F0702030302020204" pitchFamily="66" charset="0"/>
                  </a:rPr>
                  <a:t>La jornada de trabajo fue</a:t>
                </a:r>
                <a:r>
                  <a:rPr lang="es-MX" dirty="0">
                    <a:solidFill>
                      <a:prstClr val="black"/>
                    </a:solidFill>
                  </a:rPr>
                  <a:t>:</a:t>
                </a:r>
              </a:p>
            </p:txBody>
          </p:sp>
          <p:sp>
            <p:nvSpPr>
              <p:cNvPr id="92" name="Paralelogramo 91">
                <a:extLst>
                  <a:ext uri="{FF2B5EF4-FFF2-40B4-BE49-F238E27FC236}">
                    <a16:creationId xmlns=""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3" name="Paralelogramo 92">
                <a:extLst>
                  <a:ext uri="{FF2B5EF4-FFF2-40B4-BE49-F238E27FC236}">
                    <a16:creationId xmlns=""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4" name="Paralelogramo 93">
                <a:extLst>
                  <a:ext uri="{FF2B5EF4-FFF2-40B4-BE49-F238E27FC236}">
                    <a16:creationId xmlns=""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5" name="Paralelogramo 94">
                <a:extLst>
                  <a:ext uri="{FF2B5EF4-FFF2-40B4-BE49-F238E27FC236}">
                    <a16:creationId xmlns=""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6" name="CuadroTexto 95">
                <a:extLst>
                  <a:ext uri="{FF2B5EF4-FFF2-40B4-BE49-F238E27FC236}">
                    <a16:creationId xmlns=""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Exitosa</a:t>
                </a:r>
              </a:p>
            </p:txBody>
          </p:sp>
          <p:sp>
            <p:nvSpPr>
              <p:cNvPr id="97" name="CuadroTexto 96">
                <a:extLst>
                  <a:ext uri="{FF2B5EF4-FFF2-40B4-BE49-F238E27FC236}">
                    <a16:creationId xmlns=""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Buena</a:t>
                </a:r>
              </a:p>
            </p:txBody>
          </p:sp>
          <p:sp>
            <p:nvSpPr>
              <p:cNvPr id="98" name="CuadroTexto 97">
                <a:extLst>
                  <a:ext uri="{FF2B5EF4-FFF2-40B4-BE49-F238E27FC236}">
                    <a16:creationId xmlns=""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Regular</a:t>
                </a:r>
                <a:endParaRPr lang="es-MX" sz="1100" dirty="0">
                  <a:solidFill>
                    <a:prstClr val="black"/>
                  </a:solidFill>
                </a:endParaRPr>
              </a:p>
            </p:txBody>
          </p:sp>
          <p:sp>
            <p:nvSpPr>
              <p:cNvPr id="99" name="CuadroTexto 98">
                <a:extLst>
                  <a:ext uri="{FF2B5EF4-FFF2-40B4-BE49-F238E27FC236}">
                    <a16:creationId xmlns=""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Mala</a:t>
                </a:r>
                <a:endParaRPr lang="es-MX" sz="1400" dirty="0">
                  <a:solidFill>
                    <a:prstClr val="black"/>
                  </a:solidFill>
                </a:endParaRPr>
              </a:p>
            </p:txBody>
          </p:sp>
        </p:grpSp>
        <p:grpSp>
          <p:nvGrpSpPr>
            <p:cNvPr id="22" name="Grupo 21">
              <a:extLst>
                <a:ext uri="{FF2B5EF4-FFF2-40B4-BE49-F238E27FC236}">
                  <a16:creationId xmlns=""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80" name="Grupo 79">
                <a:extLst>
                  <a:ext uri="{FF2B5EF4-FFF2-40B4-BE49-F238E27FC236}">
                    <a16:creationId xmlns=""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89" name="Rectángulo 88">
                  <a:extLst>
                    <a:ext uri="{FF2B5EF4-FFF2-40B4-BE49-F238E27FC236}">
                      <a16:creationId xmlns=""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0" name="CuadroTexto 89">
                  <a:extLst>
                    <a:ext uri="{FF2B5EF4-FFF2-40B4-BE49-F238E27FC236}">
                      <a16:creationId xmlns=""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Aspectos de la planeación didáctica </a:t>
                  </a:r>
                </a:p>
              </p:txBody>
            </p:sp>
          </p:grpSp>
          <p:sp>
            <p:nvSpPr>
              <p:cNvPr id="81" name="CuadroTexto 80">
                <a:extLst>
                  <a:ext uri="{FF2B5EF4-FFF2-40B4-BE49-F238E27FC236}">
                    <a16:creationId xmlns=""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Logro de los aprendizajes esperados </a:t>
                </a:r>
                <a:endParaRPr lang="es-MX" sz="1400" dirty="0">
                  <a:solidFill>
                    <a:prstClr val="black"/>
                  </a:solidFill>
                  <a:latin typeface="Comic Sans MS" panose="030F0702030302020204" pitchFamily="66" charset="0"/>
                </a:endParaRPr>
              </a:p>
              <a:p>
                <a:r>
                  <a:rPr lang="es-MX" sz="1400" dirty="0">
                    <a:solidFill>
                      <a:prstClr val="black"/>
                    </a:solidFill>
                    <a:latin typeface="Comic Sans MS" panose="030F0702030302020204" pitchFamily="66" charset="0"/>
                  </a:rPr>
                  <a:t>      </a:t>
                </a:r>
                <a:r>
                  <a:rPr lang="es-MX" sz="1200" dirty="0">
                    <a:solidFill>
                      <a:prstClr val="black"/>
                    </a:solidFill>
                    <a:latin typeface="Comic Sans MS" panose="030F0702030302020204" pitchFamily="66" charset="0"/>
                  </a:rPr>
                  <a:t>Materiales educativos adecuados</a:t>
                </a:r>
              </a:p>
              <a:p>
                <a:r>
                  <a:rPr lang="es-MX" sz="1200" dirty="0">
                    <a:solidFill>
                      <a:prstClr val="black"/>
                    </a:solidFill>
                    <a:latin typeface="Comic Sans MS" panose="030F0702030302020204" pitchFamily="66" charset="0"/>
                  </a:rPr>
                  <a:t>       Nivel de complejidad adecuado </a:t>
                </a:r>
              </a:p>
              <a:p>
                <a:r>
                  <a:rPr lang="es-MX" sz="1200" dirty="0">
                    <a:solidFill>
                      <a:prstClr val="black"/>
                    </a:solidFill>
                    <a:latin typeface="Comic Sans MS" panose="030F0702030302020204" pitchFamily="66" charset="0"/>
                  </a:rPr>
                  <a:t>       Organización adecuada</a:t>
                </a:r>
              </a:p>
              <a:p>
                <a:r>
                  <a:rPr lang="es-MX" sz="1200" dirty="0">
                    <a:solidFill>
                      <a:prstClr val="black"/>
                    </a:solidFill>
                    <a:latin typeface="Comic Sans MS" panose="030F0702030302020204" pitchFamily="66" charset="0"/>
                  </a:rPr>
                  <a:t>       Tiempo planeado correctamente</a:t>
                </a:r>
              </a:p>
              <a:p>
                <a:r>
                  <a:rPr lang="es-MX" sz="1200" dirty="0">
                    <a:solidFill>
                      <a:prstClr val="black"/>
                    </a:solidFill>
                    <a:latin typeface="Comic Sans MS" panose="030F0702030302020204" pitchFamily="66" charset="0"/>
                  </a:rPr>
                  <a:t>       Actividades planeadas conforme a lo planeado </a:t>
                </a:r>
              </a:p>
              <a:p>
                <a:endParaRPr lang="es-MX" sz="1400" dirty="0">
                  <a:solidFill>
                    <a:prstClr val="black"/>
                  </a:solidFill>
                </a:endParaRPr>
              </a:p>
            </p:txBody>
          </p:sp>
          <p:sp>
            <p:nvSpPr>
              <p:cNvPr id="82" name="Elipse 81">
                <a:extLst>
                  <a:ext uri="{FF2B5EF4-FFF2-40B4-BE49-F238E27FC236}">
                    <a16:creationId xmlns="" xmlns:a16="http://schemas.microsoft.com/office/drawing/2014/main" id="{4A5C0622-884D-49F4-B550-4041500CA3C7}"/>
                  </a:ext>
                </a:extLst>
              </p:cNvPr>
              <p:cNvSpPr/>
              <p:nvPr/>
            </p:nvSpPr>
            <p:spPr>
              <a:xfrm>
                <a:off x="124089" y="3674275"/>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3" name="Elipse 82">
                <a:extLst>
                  <a:ext uri="{FF2B5EF4-FFF2-40B4-BE49-F238E27FC236}">
                    <a16:creationId xmlns="" xmlns:a16="http://schemas.microsoft.com/office/drawing/2014/main" id="{1506E085-6A92-4E7F-8A05-A323A3E5E11A}"/>
                  </a:ext>
                </a:extLst>
              </p:cNvPr>
              <p:cNvSpPr/>
              <p:nvPr/>
            </p:nvSpPr>
            <p:spPr>
              <a:xfrm>
                <a:off x="121868" y="3907985"/>
                <a:ext cx="140071" cy="148881"/>
              </a:xfrm>
              <a:prstGeom prst="ellipse">
                <a:avLst/>
              </a:prstGeom>
              <a:solidFill>
                <a:schemeClr val="accent6">
                  <a:lumMod val="40000"/>
                  <a:lumOff val="6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4" name="Elipse 83">
                <a:extLst>
                  <a:ext uri="{FF2B5EF4-FFF2-40B4-BE49-F238E27FC236}">
                    <a16:creationId xmlns="" xmlns:a16="http://schemas.microsoft.com/office/drawing/2014/main" id="{1212747E-7242-4965-9DA4-929E41C6D9E7}"/>
                  </a:ext>
                </a:extLst>
              </p:cNvPr>
              <p:cNvSpPr/>
              <p:nvPr/>
            </p:nvSpPr>
            <p:spPr>
              <a:xfrm>
                <a:off x="121867" y="4101514"/>
                <a:ext cx="140071" cy="148881"/>
              </a:xfrm>
              <a:prstGeom prst="ellipse">
                <a:avLst/>
              </a:prstGeom>
              <a:solidFill>
                <a:schemeClr val="accent6">
                  <a:lumMod val="40000"/>
                  <a:lumOff val="6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5" name="Elipse 84">
                <a:extLst>
                  <a:ext uri="{FF2B5EF4-FFF2-40B4-BE49-F238E27FC236}">
                    <a16:creationId xmlns="" xmlns:a16="http://schemas.microsoft.com/office/drawing/2014/main" id="{AEEE6733-B8DB-4A76-A1EF-35918716BFAE}"/>
                  </a:ext>
                </a:extLst>
              </p:cNvPr>
              <p:cNvSpPr/>
              <p:nvPr/>
            </p:nvSpPr>
            <p:spPr>
              <a:xfrm>
                <a:off x="121867" y="4295044"/>
                <a:ext cx="140071" cy="148881"/>
              </a:xfrm>
              <a:prstGeom prst="ellipse">
                <a:avLst/>
              </a:prstGeom>
              <a:solidFill>
                <a:schemeClr val="accent6">
                  <a:lumMod val="40000"/>
                  <a:lumOff val="6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6" name="Elipse 85">
                <a:extLst>
                  <a:ext uri="{FF2B5EF4-FFF2-40B4-BE49-F238E27FC236}">
                    <a16:creationId xmlns="" xmlns:a16="http://schemas.microsoft.com/office/drawing/2014/main" id="{049B3706-E439-4954-A6A5-40C7B2714B0B}"/>
                  </a:ext>
                </a:extLst>
              </p:cNvPr>
              <p:cNvSpPr/>
              <p:nvPr/>
            </p:nvSpPr>
            <p:spPr>
              <a:xfrm>
                <a:off x="121867" y="4468535"/>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7" name="Elipse 86">
                <a:extLst>
                  <a:ext uri="{FF2B5EF4-FFF2-40B4-BE49-F238E27FC236}">
                    <a16:creationId xmlns="" xmlns:a16="http://schemas.microsoft.com/office/drawing/2014/main" id="{6324721C-3F31-47D7-9E44-60A4C321DE28}"/>
                  </a:ext>
                </a:extLst>
              </p:cNvPr>
              <p:cNvSpPr/>
              <p:nvPr/>
            </p:nvSpPr>
            <p:spPr>
              <a:xfrm>
                <a:off x="121866" y="4655227"/>
                <a:ext cx="140071" cy="148881"/>
              </a:xfrm>
              <a:prstGeom prst="ellipse">
                <a:avLst/>
              </a:prstGeom>
              <a:solidFill>
                <a:schemeClr val="accent6">
                  <a:lumMod val="60000"/>
                  <a:lumOff val="40000"/>
                </a:schemeClr>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8" name="CuadroTexto 87">
                <a:extLst>
                  <a:ext uri="{FF2B5EF4-FFF2-40B4-BE49-F238E27FC236}">
                    <a16:creationId xmlns="" xmlns:a16="http://schemas.microsoft.com/office/drawing/2014/main" id="{25E92943-3F55-46FD-819B-08C437F114C6}"/>
                  </a:ext>
                </a:extLst>
              </p:cNvPr>
              <p:cNvSpPr txBox="1"/>
              <p:nvPr/>
            </p:nvSpPr>
            <p:spPr>
              <a:xfrm>
                <a:off x="3639550" y="3590250"/>
                <a:ext cx="4114277" cy="276999"/>
              </a:xfrm>
              <a:prstGeom prst="rect">
                <a:avLst/>
              </a:prstGeom>
              <a:noFill/>
            </p:spPr>
            <p:txBody>
              <a:bodyPr wrap="square" rtlCol="0">
                <a:spAutoFit/>
              </a:bodyPr>
              <a:lstStyle/>
              <a:p>
                <a:pPr algn="ctr"/>
                <a:r>
                  <a:rPr lang="es-MX" sz="1200" dirty="0" smtClean="0">
                    <a:solidFill>
                      <a:prstClr val="black"/>
                    </a:solidFill>
                    <a:latin typeface="Comic Sans MS" panose="030F0702030302020204" pitchFamily="66" charset="0"/>
                  </a:rPr>
                  <a:t>Observaciones</a:t>
                </a:r>
              </a:p>
            </p:txBody>
          </p:sp>
        </p:grpSp>
        <p:grpSp>
          <p:nvGrpSpPr>
            <p:cNvPr id="23" name="Grupo 22">
              <a:extLst>
                <a:ext uri="{FF2B5EF4-FFF2-40B4-BE49-F238E27FC236}">
                  <a16:creationId xmlns=""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55" name="Grupo 54">
                <a:extLst>
                  <a:ext uri="{FF2B5EF4-FFF2-40B4-BE49-F238E27FC236}">
                    <a16:creationId xmlns=""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78" name="Rectángulo 77">
                  <a:extLst>
                    <a:ext uri="{FF2B5EF4-FFF2-40B4-BE49-F238E27FC236}">
                      <a16:creationId xmlns=""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9" name="CuadroTexto 78">
                  <a:extLst>
                    <a:ext uri="{FF2B5EF4-FFF2-40B4-BE49-F238E27FC236}">
                      <a16:creationId xmlns=""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Manifestaciones de los alumnos</a:t>
                  </a:r>
                </a:p>
              </p:txBody>
            </p:sp>
          </p:grpSp>
          <p:sp>
            <p:nvSpPr>
              <p:cNvPr id="56" name="CuadroTexto 55">
                <a:extLst>
                  <a:ext uri="{FF2B5EF4-FFF2-40B4-BE49-F238E27FC236}">
                    <a16:creationId xmlns=""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Interés en las actividades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Participación de la manera esperada</a:t>
                </a:r>
              </a:p>
              <a:p>
                <a:pPr algn="just"/>
                <a:r>
                  <a:rPr lang="es-MX" sz="1200" dirty="0">
                    <a:solidFill>
                      <a:prstClr val="black"/>
                    </a:solidFill>
                    <a:latin typeface="Comic Sans MS" panose="030F0702030302020204" pitchFamily="66" charset="0"/>
                  </a:rPr>
                  <a:t>Adaptación a la organización establecida</a:t>
                </a:r>
              </a:p>
              <a:p>
                <a:pPr algn="just"/>
                <a:r>
                  <a:rPr lang="es-MX" sz="1200" dirty="0">
                    <a:solidFill>
                      <a:prstClr val="black"/>
                    </a:solidFill>
                    <a:latin typeface="Comic Sans MS" panose="030F0702030302020204" pitchFamily="66" charset="0"/>
                  </a:rPr>
                  <a:t>Seguridad y cooperación al realizar las actividades</a:t>
                </a:r>
              </a:p>
            </p:txBody>
          </p:sp>
          <p:sp>
            <p:nvSpPr>
              <p:cNvPr id="57" name="CuadroTexto 56">
                <a:extLst>
                  <a:ext uri="{FF2B5EF4-FFF2-40B4-BE49-F238E27FC236}">
                    <a16:creationId xmlns=""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Todos   Algunos  Pocos   Ninguno</a:t>
                </a:r>
              </a:p>
              <a:p>
                <a:pPr algn="ctr"/>
                <a:endParaRPr lang="es-MX" sz="1200" dirty="0">
                  <a:solidFill>
                    <a:prstClr val="black"/>
                  </a:solidFill>
                  <a:latin typeface="Comic Sans MS" panose="030F0702030302020204" pitchFamily="66" charset="0"/>
                </a:endParaRPr>
              </a:p>
            </p:txBody>
          </p:sp>
          <p:grpSp>
            <p:nvGrpSpPr>
              <p:cNvPr id="58" name="Grupo 57">
                <a:extLst>
                  <a:ext uri="{FF2B5EF4-FFF2-40B4-BE49-F238E27FC236}">
                    <a16:creationId xmlns=""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74" name="Elipse 73">
                  <a:extLst>
                    <a:ext uri="{FF2B5EF4-FFF2-40B4-BE49-F238E27FC236}">
                      <a16:creationId xmlns=""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5" name="Elipse 74">
                  <a:extLst>
                    <a:ext uri="{FF2B5EF4-FFF2-40B4-BE49-F238E27FC236}">
                      <a16:creationId xmlns="" xmlns:a16="http://schemas.microsoft.com/office/drawing/2014/main" id="{04898E7A-EFA5-4C5D-AA3E-E61854C86E67}"/>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6" name="Elipse 75">
                  <a:extLst>
                    <a:ext uri="{FF2B5EF4-FFF2-40B4-BE49-F238E27FC236}">
                      <a16:creationId xmlns=""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7" name="Elipse 76">
                  <a:extLst>
                    <a:ext uri="{FF2B5EF4-FFF2-40B4-BE49-F238E27FC236}">
                      <a16:creationId xmlns=""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59" name="Grupo 58">
                <a:extLst>
                  <a:ext uri="{FF2B5EF4-FFF2-40B4-BE49-F238E27FC236}">
                    <a16:creationId xmlns=""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70" name="Elipse 69">
                  <a:extLst>
                    <a:ext uri="{FF2B5EF4-FFF2-40B4-BE49-F238E27FC236}">
                      <a16:creationId xmlns=""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1" name="Elipse 70">
                  <a:extLst>
                    <a:ext uri="{FF2B5EF4-FFF2-40B4-BE49-F238E27FC236}">
                      <a16:creationId xmlns="" xmlns:a16="http://schemas.microsoft.com/office/drawing/2014/main" id="{9106BBF0-3FDA-43EF-82D8-A91CE86F7BCC}"/>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2" name="Elipse 71">
                  <a:extLst>
                    <a:ext uri="{FF2B5EF4-FFF2-40B4-BE49-F238E27FC236}">
                      <a16:creationId xmlns=""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3" name="Elipse 72">
                  <a:extLst>
                    <a:ext uri="{FF2B5EF4-FFF2-40B4-BE49-F238E27FC236}">
                      <a16:creationId xmlns=""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60" name="Grupo 59">
                <a:extLst>
                  <a:ext uri="{FF2B5EF4-FFF2-40B4-BE49-F238E27FC236}">
                    <a16:creationId xmlns=""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66" name="Elipse 65">
                  <a:extLst>
                    <a:ext uri="{FF2B5EF4-FFF2-40B4-BE49-F238E27FC236}">
                      <a16:creationId xmlns=""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7" name="Elipse 66">
                  <a:extLst>
                    <a:ext uri="{FF2B5EF4-FFF2-40B4-BE49-F238E27FC236}">
                      <a16:creationId xmlns="" xmlns:a16="http://schemas.microsoft.com/office/drawing/2014/main" id="{3DD59AD9-06DA-4644-919C-E7BC15F6BED6}"/>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8" name="Elipse 67">
                  <a:extLst>
                    <a:ext uri="{FF2B5EF4-FFF2-40B4-BE49-F238E27FC236}">
                      <a16:creationId xmlns=""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9" name="Elipse 68">
                  <a:extLst>
                    <a:ext uri="{FF2B5EF4-FFF2-40B4-BE49-F238E27FC236}">
                      <a16:creationId xmlns=""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61" name="Grupo 60">
                <a:extLst>
                  <a:ext uri="{FF2B5EF4-FFF2-40B4-BE49-F238E27FC236}">
                    <a16:creationId xmlns=""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62" name="Elipse 61">
                  <a:extLst>
                    <a:ext uri="{FF2B5EF4-FFF2-40B4-BE49-F238E27FC236}">
                      <a16:creationId xmlns=""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3" name="Elipse 62">
                  <a:extLst>
                    <a:ext uri="{FF2B5EF4-FFF2-40B4-BE49-F238E27FC236}">
                      <a16:creationId xmlns="" xmlns:a16="http://schemas.microsoft.com/office/drawing/2014/main" id="{A020B64C-03E0-4C7A-BBB0-B1EB17ACCB9A}"/>
                    </a:ext>
                  </a:extLst>
                </p:cNvPr>
                <p:cNvSpPr/>
                <p:nvPr/>
              </p:nvSpPr>
              <p:spPr>
                <a:xfrm>
                  <a:off x="5071405" y="5453154"/>
                  <a:ext cx="140071" cy="148881"/>
                </a:xfrm>
                <a:prstGeom prst="ellipse">
                  <a:avLst/>
                </a:prstGeom>
                <a:solidFill>
                  <a:schemeClr val="accent6">
                    <a:lumMod val="60000"/>
                    <a:lumOff val="40000"/>
                  </a:schemeClr>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4" name="Elipse 63">
                  <a:extLst>
                    <a:ext uri="{FF2B5EF4-FFF2-40B4-BE49-F238E27FC236}">
                      <a16:creationId xmlns=""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65" name="Elipse 64">
                  <a:extLst>
                    <a:ext uri="{FF2B5EF4-FFF2-40B4-BE49-F238E27FC236}">
                      <a16:creationId xmlns=""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grpSp>
          <p:nvGrpSpPr>
            <p:cNvPr id="24" name="Grupo 23">
              <a:extLst>
                <a:ext uri="{FF2B5EF4-FFF2-40B4-BE49-F238E27FC236}">
                  <a16:creationId xmlns=""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53" name="Rectángulo 52">
                <a:extLst>
                  <a:ext uri="{FF2B5EF4-FFF2-40B4-BE49-F238E27FC236}">
                    <a16:creationId xmlns=""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4" name="CuadroTexto 53">
                <a:extLst>
                  <a:ext uri="{FF2B5EF4-FFF2-40B4-BE49-F238E27FC236}">
                    <a16:creationId xmlns=""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prstClr val="white"/>
                    </a:solidFill>
                    <a:latin typeface="Comic Sans MS" panose="030F0702030302020204" pitchFamily="66" charset="0"/>
                  </a:rPr>
                  <a:t>Autoevaluación</a:t>
                </a:r>
              </a:p>
            </p:txBody>
          </p:sp>
        </p:grpSp>
        <p:sp>
          <p:nvSpPr>
            <p:cNvPr id="25" name="CuadroTexto 24">
              <a:extLst>
                <a:ext uri="{FF2B5EF4-FFF2-40B4-BE49-F238E27FC236}">
                  <a16:creationId xmlns=""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Rescato los conocimientos previos</a:t>
              </a:r>
              <a:endParaRPr lang="es-MX" sz="1400" dirty="0">
                <a:solidFill>
                  <a:prstClr val="black"/>
                </a:solidFill>
                <a:latin typeface="Comic Sans MS" panose="030F0702030302020204" pitchFamily="66" charset="0"/>
              </a:endParaRPr>
            </a:p>
            <a:p>
              <a:pPr algn="just"/>
              <a:r>
                <a:rPr lang="es-MX" sz="1200" dirty="0">
                  <a:solidFill>
                    <a:prstClr val="black"/>
                  </a:solidFill>
                  <a:latin typeface="Comic Sans MS" panose="030F0702030302020204" pitchFamily="66" charset="0"/>
                </a:rPr>
                <a:t>Identifico y actúa conforme a las necesidades e intereses de los alumnos  </a:t>
              </a:r>
            </a:p>
            <a:p>
              <a:pPr algn="just"/>
              <a:r>
                <a:rPr lang="es-MX" sz="1200" dirty="0">
                  <a:solidFill>
                    <a:prstClr val="black"/>
                  </a:solidFill>
                  <a:latin typeface="Comic Sans MS" panose="030F0702030302020204" pitchFamily="66" charset="0"/>
                </a:rPr>
                <a:t>Fomento la participación de todos los alumnos </a:t>
              </a:r>
            </a:p>
            <a:p>
              <a:pPr algn="just"/>
              <a:r>
                <a:rPr lang="es-MX" sz="1200" dirty="0">
                  <a:solidFill>
                    <a:prstClr val="black"/>
                  </a:solidFill>
                  <a:latin typeface="Comic Sans MS" panose="030F0702030302020204" pitchFamily="66" charset="0"/>
                </a:rPr>
                <a:t>Otorgo consignas claras</a:t>
              </a:r>
            </a:p>
            <a:p>
              <a:pPr algn="just"/>
              <a:r>
                <a:rPr lang="es-MX" sz="1200" dirty="0">
                  <a:solidFill>
                    <a:prstClr val="black"/>
                  </a:solidFill>
                  <a:latin typeface="Comic Sans MS" panose="030F0702030302020204" pitchFamily="66" charset="0"/>
                </a:rPr>
                <a:t>Intervengo adecuadamente</a:t>
              </a:r>
            </a:p>
            <a:p>
              <a:pPr algn="just"/>
              <a:r>
                <a:rPr lang="es-MX" sz="1200" dirty="0">
                  <a:solidFill>
                    <a:prstClr val="black"/>
                  </a:solidFill>
                  <a:latin typeface="Comic Sans MS" panose="030F0702030302020204" pitchFamily="66" charset="0"/>
                </a:rPr>
                <a:t>Fomento la autonomía de los alumnos </a:t>
              </a:r>
            </a:p>
          </p:txBody>
        </p:sp>
        <p:grpSp>
          <p:nvGrpSpPr>
            <p:cNvPr id="26" name="Grupo 25">
              <a:extLst>
                <a:ext uri="{FF2B5EF4-FFF2-40B4-BE49-F238E27FC236}">
                  <a16:creationId xmlns=""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33" name="CuadroTexto 32">
                <a:extLst>
                  <a:ext uri="{FF2B5EF4-FFF2-40B4-BE49-F238E27FC236}">
                    <a16:creationId xmlns=""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solidFill>
                      <a:prstClr val="black"/>
                    </a:solidFill>
                    <a:latin typeface="Comic Sans MS" panose="030F0702030302020204" pitchFamily="66" charset="0"/>
                  </a:rPr>
                  <a:t>     Si            No   </a:t>
                </a:r>
              </a:p>
              <a:p>
                <a:pPr algn="ctr"/>
                <a:endParaRPr lang="es-MX" sz="1200" dirty="0">
                  <a:solidFill>
                    <a:prstClr val="black"/>
                  </a:solidFill>
                  <a:latin typeface="Comic Sans MS" panose="030F0702030302020204" pitchFamily="66" charset="0"/>
                </a:endParaRPr>
              </a:p>
            </p:txBody>
          </p:sp>
          <p:grpSp>
            <p:nvGrpSpPr>
              <p:cNvPr id="34" name="Grupo 33">
                <a:extLst>
                  <a:ext uri="{FF2B5EF4-FFF2-40B4-BE49-F238E27FC236}">
                    <a16:creationId xmlns=""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35" name="Grupo 34">
                  <a:extLst>
                    <a:ext uri="{FF2B5EF4-FFF2-40B4-BE49-F238E27FC236}">
                      <a16:creationId xmlns=""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51" name="Elipse 50">
                    <a:extLst>
                      <a:ext uri="{FF2B5EF4-FFF2-40B4-BE49-F238E27FC236}">
                        <a16:creationId xmlns="" xmlns:a16="http://schemas.microsoft.com/office/drawing/2014/main" id="{FE1FD20A-6ED7-4845-8B11-A1EC792790C5}"/>
                      </a:ext>
                    </a:extLst>
                  </p:cNvPr>
                  <p:cNvSpPr/>
                  <p:nvPr/>
                </p:nvSpPr>
                <p:spPr>
                  <a:xfrm>
                    <a:off x="6014569" y="7925198"/>
                    <a:ext cx="140071" cy="148881"/>
                  </a:xfrm>
                  <a:prstGeom prst="ellipse">
                    <a:avLst/>
                  </a:prstGeom>
                  <a:solidFill>
                    <a:schemeClr val="accent6">
                      <a:lumMod val="40000"/>
                      <a:lumOff val="6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2" name="Elipse 51">
                    <a:extLst>
                      <a:ext uri="{FF2B5EF4-FFF2-40B4-BE49-F238E27FC236}">
                        <a16:creationId xmlns="" xmlns:a16="http://schemas.microsoft.com/office/drawing/2014/main" id="{5D71AD41-6D0E-4CDB-B05D-3B103104F30C}"/>
                      </a:ext>
                    </a:extLst>
                  </p:cNvPr>
                  <p:cNvSpPr/>
                  <p:nvPr/>
                </p:nvSpPr>
                <p:spPr>
                  <a:xfrm>
                    <a:off x="6734591" y="7907624"/>
                    <a:ext cx="140071" cy="148881"/>
                  </a:xfrm>
                  <a:prstGeom prst="ellipse">
                    <a:avLst/>
                  </a:prstGeom>
                  <a:solidFill>
                    <a:schemeClr val="bg1"/>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36" name="Grupo 35">
                  <a:extLst>
                    <a:ext uri="{FF2B5EF4-FFF2-40B4-BE49-F238E27FC236}">
                      <a16:creationId xmlns=""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49" name="Elipse 48">
                    <a:extLst>
                      <a:ext uri="{FF2B5EF4-FFF2-40B4-BE49-F238E27FC236}">
                        <a16:creationId xmlns="" xmlns:a16="http://schemas.microsoft.com/office/drawing/2014/main" id="{E5A1820A-225E-426C-BB18-42E8BAA0D935}"/>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0" name="Elipse 49">
                    <a:extLst>
                      <a:ext uri="{FF2B5EF4-FFF2-40B4-BE49-F238E27FC236}">
                        <a16:creationId xmlns=""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37" name="Grupo 36">
                  <a:extLst>
                    <a:ext uri="{FF2B5EF4-FFF2-40B4-BE49-F238E27FC236}">
                      <a16:creationId xmlns=""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47" name="Elipse 46">
                    <a:extLst>
                      <a:ext uri="{FF2B5EF4-FFF2-40B4-BE49-F238E27FC236}">
                        <a16:creationId xmlns="" xmlns:a16="http://schemas.microsoft.com/office/drawing/2014/main" id="{5628CDCD-EA35-4E0D-A852-C8D40DB87C60}"/>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8" name="Elipse 47">
                    <a:extLst>
                      <a:ext uri="{FF2B5EF4-FFF2-40B4-BE49-F238E27FC236}">
                        <a16:creationId xmlns=""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38" name="Grupo 37">
                  <a:extLst>
                    <a:ext uri="{FF2B5EF4-FFF2-40B4-BE49-F238E27FC236}">
                      <a16:creationId xmlns=""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45" name="Elipse 44">
                    <a:extLst>
                      <a:ext uri="{FF2B5EF4-FFF2-40B4-BE49-F238E27FC236}">
                        <a16:creationId xmlns="" xmlns:a16="http://schemas.microsoft.com/office/drawing/2014/main" id="{2CBBDFBE-EB0C-41CC-A88B-D5A807205905}"/>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6" name="Elipse 45">
                    <a:extLst>
                      <a:ext uri="{FF2B5EF4-FFF2-40B4-BE49-F238E27FC236}">
                        <a16:creationId xmlns=""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39" name="Grupo 38">
                  <a:extLst>
                    <a:ext uri="{FF2B5EF4-FFF2-40B4-BE49-F238E27FC236}">
                      <a16:creationId xmlns=""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43" name="Elipse 42">
                    <a:extLst>
                      <a:ext uri="{FF2B5EF4-FFF2-40B4-BE49-F238E27FC236}">
                        <a16:creationId xmlns="" xmlns:a16="http://schemas.microsoft.com/office/drawing/2014/main" id="{E7A56ADF-EACC-40C7-9184-0E3F0740A45D}"/>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4" name="Elipse 43">
                    <a:extLst>
                      <a:ext uri="{FF2B5EF4-FFF2-40B4-BE49-F238E27FC236}">
                        <a16:creationId xmlns=""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nvGrpSpPr>
                <p:cNvPr id="40" name="Grupo 39">
                  <a:extLst>
                    <a:ext uri="{FF2B5EF4-FFF2-40B4-BE49-F238E27FC236}">
                      <a16:creationId xmlns=""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41" name="Elipse 40">
                    <a:extLst>
                      <a:ext uri="{FF2B5EF4-FFF2-40B4-BE49-F238E27FC236}">
                        <a16:creationId xmlns="" xmlns:a16="http://schemas.microsoft.com/office/drawing/2014/main" id="{A25605AE-999C-4A5F-B9C0-9B6032B44867}"/>
                      </a:ext>
                    </a:extLst>
                  </p:cNvPr>
                  <p:cNvSpPr/>
                  <p:nvPr/>
                </p:nvSpPr>
                <p:spPr>
                  <a:xfrm>
                    <a:off x="6014569" y="7925198"/>
                    <a:ext cx="140071" cy="148881"/>
                  </a:xfrm>
                  <a:prstGeom prst="ellipse">
                    <a:avLst/>
                  </a:prstGeom>
                  <a:solidFill>
                    <a:schemeClr val="accent6">
                      <a:lumMod val="60000"/>
                      <a:lumOff val="40000"/>
                    </a:schemeClr>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2" name="Elipse 41">
                    <a:extLst>
                      <a:ext uri="{FF2B5EF4-FFF2-40B4-BE49-F238E27FC236}">
                        <a16:creationId xmlns=""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grpSp>
          </p:grpSp>
        </p:grpSp>
        <p:sp>
          <p:nvSpPr>
            <p:cNvPr id="27" name="Rectángulo: esquinas redondeadas 186">
              <a:extLst>
                <a:ext uri="{FF2B5EF4-FFF2-40B4-BE49-F238E27FC236}">
                  <a16:creationId xmlns=""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8" name="CuadroTexto 27">
              <a:extLst>
                <a:ext uri="{FF2B5EF4-FFF2-40B4-BE49-F238E27FC236}">
                  <a16:creationId xmlns=""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Logros</a:t>
              </a:r>
            </a:p>
          </p:txBody>
        </p:sp>
        <p:sp>
          <p:nvSpPr>
            <p:cNvPr id="29" name="CuadroTexto 28">
              <a:extLst>
                <a:ext uri="{FF2B5EF4-FFF2-40B4-BE49-F238E27FC236}">
                  <a16:creationId xmlns="" xmlns:a16="http://schemas.microsoft.com/office/drawing/2014/main" id="{85E2E26E-9342-4297-B7CB-788C1192AFE7}"/>
                </a:ext>
              </a:extLst>
            </p:cNvPr>
            <p:cNvSpPr txBox="1"/>
            <p:nvPr/>
          </p:nvSpPr>
          <p:spPr>
            <a:xfrm>
              <a:off x="133839" y="8639273"/>
              <a:ext cx="3549323" cy="461665"/>
            </a:xfrm>
            <a:prstGeom prst="rect">
              <a:avLst/>
            </a:prstGeom>
            <a:noFill/>
          </p:spPr>
          <p:txBody>
            <a:bodyPr wrap="square">
              <a:spAutoFit/>
            </a:bodyPr>
            <a:lstStyle/>
            <a:p>
              <a:pPr algn="ctr"/>
              <a:r>
                <a:rPr lang="es-MX" sz="1200" dirty="0" smtClean="0">
                  <a:solidFill>
                    <a:prstClr val="black"/>
                  </a:solidFill>
                  <a:latin typeface="Comic Sans MS" panose="030F0702030302020204" pitchFamily="66" charset="0"/>
                </a:rPr>
                <a:t>Participación de </a:t>
              </a:r>
              <a:r>
                <a:rPr lang="es-MX" sz="1200" smtClean="0">
                  <a:solidFill>
                    <a:prstClr val="black"/>
                  </a:solidFill>
                  <a:latin typeface="Comic Sans MS" panose="030F0702030302020204" pitchFamily="66" charset="0"/>
                </a:rPr>
                <a:t>alumnos, conversación </a:t>
              </a:r>
              <a:r>
                <a:rPr lang="es-MX" sz="1200" dirty="0" smtClean="0">
                  <a:solidFill>
                    <a:prstClr val="black"/>
                  </a:solidFill>
                  <a:latin typeface="Comic Sans MS" panose="030F0702030302020204" pitchFamily="66" charset="0"/>
                </a:rPr>
                <a:t>por medio de audio </a:t>
              </a:r>
              <a:r>
                <a:rPr lang="es-MX" sz="1200" smtClean="0">
                  <a:solidFill>
                    <a:prstClr val="black"/>
                  </a:solidFill>
                  <a:latin typeface="Comic Sans MS" panose="030F0702030302020204" pitchFamily="66" charset="0"/>
                </a:rPr>
                <a:t>con alumnos, </a:t>
              </a:r>
              <a:endParaRPr lang="es-MX" sz="1200" dirty="0">
                <a:solidFill>
                  <a:prstClr val="black"/>
                </a:solidFill>
                <a:latin typeface="Comic Sans MS" panose="030F0702030302020204" pitchFamily="66" charset="0"/>
              </a:endParaRPr>
            </a:p>
          </p:txBody>
        </p:sp>
        <p:sp>
          <p:nvSpPr>
            <p:cNvPr id="30" name="Rectángulo: esquinas redondeadas 193">
              <a:extLst>
                <a:ext uri="{FF2B5EF4-FFF2-40B4-BE49-F238E27FC236}">
                  <a16:creationId xmlns=""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31" name="CuadroTexto 30">
              <a:extLst>
                <a:ext uri="{FF2B5EF4-FFF2-40B4-BE49-F238E27FC236}">
                  <a16:creationId xmlns=""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prstClr val="white"/>
                  </a:solidFill>
                  <a:latin typeface="Comic Sans MS" panose="030F0702030302020204" pitchFamily="66" charset="0"/>
                </a:rPr>
                <a:t>Dificultades</a:t>
              </a:r>
            </a:p>
          </p:txBody>
        </p:sp>
        <p:sp>
          <p:nvSpPr>
            <p:cNvPr id="32" name="CuadroTexto 31">
              <a:extLst>
                <a:ext uri="{FF2B5EF4-FFF2-40B4-BE49-F238E27FC236}">
                  <a16:creationId xmlns="" xmlns:a16="http://schemas.microsoft.com/office/drawing/2014/main" id="{8EA301CD-1810-4DA1-96E7-490B3EEE9E43}"/>
                </a:ext>
              </a:extLst>
            </p:cNvPr>
            <p:cNvSpPr txBox="1"/>
            <p:nvPr/>
          </p:nvSpPr>
          <p:spPr>
            <a:xfrm>
              <a:off x="3860843" y="8764171"/>
              <a:ext cx="3901420" cy="261610"/>
            </a:xfrm>
            <a:prstGeom prst="rect">
              <a:avLst/>
            </a:prstGeom>
            <a:noFill/>
          </p:spPr>
          <p:txBody>
            <a:bodyPr wrap="square">
              <a:spAutoFit/>
            </a:bodyPr>
            <a:lstStyle/>
            <a:p>
              <a:pPr algn="ctr"/>
              <a:endParaRPr lang="es-MX" sz="1100" dirty="0">
                <a:solidFill>
                  <a:prstClr val="black"/>
                </a:solidFill>
                <a:latin typeface="Comic Sans MS" panose="030F0702030302020204" pitchFamily="66" charset="0"/>
              </a:endParaRPr>
            </a:p>
          </p:txBody>
        </p:sp>
      </p:grpSp>
      <p:sp>
        <p:nvSpPr>
          <p:cNvPr id="125" name="CuadroTexto 124"/>
          <p:cNvSpPr txBox="1"/>
          <p:nvPr/>
        </p:nvSpPr>
        <p:spPr>
          <a:xfrm>
            <a:off x="682191" y="293011"/>
            <a:ext cx="418704" cy="369332"/>
          </a:xfrm>
          <a:prstGeom prst="rect">
            <a:avLst/>
          </a:prstGeom>
          <a:noFill/>
        </p:spPr>
        <p:txBody>
          <a:bodyPr wrap="none" rtlCol="0">
            <a:spAutoFit/>
          </a:bodyPr>
          <a:lstStyle/>
          <a:p>
            <a:r>
              <a:rPr lang="es-MX" dirty="0" smtClean="0">
                <a:solidFill>
                  <a:prstClr val="black"/>
                </a:solidFill>
              </a:rPr>
              <a:t>20</a:t>
            </a:r>
            <a:endParaRPr lang="es-MX" dirty="0">
              <a:solidFill>
                <a:prstClr val="black"/>
              </a:solidFill>
            </a:endParaRPr>
          </a:p>
        </p:txBody>
      </p:sp>
      <p:sp>
        <p:nvSpPr>
          <p:cNvPr id="126" name="CuadroTexto 125"/>
          <p:cNvSpPr txBox="1"/>
          <p:nvPr/>
        </p:nvSpPr>
        <p:spPr>
          <a:xfrm>
            <a:off x="1317392" y="249629"/>
            <a:ext cx="711477" cy="369332"/>
          </a:xfrm>
          <a:prstGeom prst="rect">
            <a:avLst/>
          </a:prstGeom>
          <a:noFill/>
        </p:spPr>
        <p:txBody>
          <a:bodyPr wrap="none" rtlCol="0">
            <a:spAutoFit/>
          </a:bodyPr>
          <a:lstStyle/>
          <a:p>
            <a:r>
              <a:rPr lang="es-MX" dirty="0" smtClean="0">
                <a:solidFill>
                  <a:prstClr val="black"/>
                </a:solidFill>
              </a:rPr>
              <a:t>Mayo</a:t>
            </a:r>
            <a:endParaRPr lang="es-MX" dirty="0">
              <a:solidFill>
                <a:prstClr val="black"/>
              </a:solidFill>
            </a:endParaRPr>
          </a:p>
        </p:txBody>
      </p:sp>
      <p:sp>
        <p:nvSpPr>
          <p:cNvPr id="127" name="Multiplicar 126"/>
          <p:cNvSpPr/>
          <p:nvPr/>
        </p:nvSpPr>
        <p:spPr>
          <a:xfrm>
            <a:off x="711105" y="2411113"/>
            <a:ext cx="502467" cy="37264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8" name="Multiplicar 127"/>
          <p:cNvSpPr/>
          <p:nvPr/>
        </p:nvSpPr>
        <p:spPr>
          <a:xfrm>
            <a:off x="1872983" y="2408474"/>
            <a:ext cx="502467" cy="37264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9" name="CuadroTexto 128"/>
          <p:cNvSpPr txBox="1"/>
          <p:nvPr/>
        </p:nvSpPr>
        <p:spPr>
          <a:xfrm>
            <a:off x="3759017" y="4202679"/>
            <a:ext cx="3642603" cy="1015663"/>
          </a:xfrm>
          <a:prstGeom prst="rect">
            <a:avLst/>
          </a:prstGeom>
          <a:noFill/>
        </p:spPr>
        <p:txBody>
          <a:bodyPr wrap="square" rtlCol="0">
            <a:spAutoFit/>
          </a:bodyPr>
          <a:lstStyle/>
          <a:p>
            <a:r>
              <a:rPr lang="es-MX" sz="1200" dirty="0" smtClean="0">
                <a:solidFill>
                  <a:prstClr val="black"/>
                </a:solidFill>
              </a:rPr>
              <a:t>Este día la actividad planeada fue muy buena, el material que se brindó fue de comprensión, al igual que la organización, la actividad de deletreo la ejecutaron muy bien, se identificó que el aprendizaje al identificar su nombre se llevó a cabo.  (siguiente diapositiva). </a:t>
            </a:r>
            <a:endParaRPr lang="es-MX" sz="1200" dirty="0">
              <a:solidFill>
                <a:prstClr val="black"/>
              </a:solidFill>
            </a:endParaRPr>
          </a:p>
        </p:txBody>
      </p:sp>
      <p:sp>
        <p:nvSpPr>
          <p:cNvPr id="130" name="CuadroTexto 129">
            <a:extLst>
              <a:ext uri="{FF2B5EF4-FFF2-40B4-BE49-F238E27FC236}">
                <a16:creationId xmlns="" xmlns:a16="http://schemas.microsoft.com/office/drawing/2014/main" id="{85E2E26E-9342-4297-B7CB-788C1192AFE7}"/>
              </a:ext>
            </a:extLst>
          </p:cNvPr>
          <p:cNvSpPr txBox="1"/>
          <p:nvPr/>
        </p:nvSpPr>
        <p:spPr>
          <a:xfrm>
            <a:off x="4039101" y="8692415"/>
            <a:ext cx="3549323" cy="276999"/>
          </a:xfrm>
          <a:prstGeom prst="rect">
            <a:avLst/>
          </a:prstGeom>
          <a:noFill/>
        </p:spPr>
        <p:txBody>
          <a:bodyPr wrap="square">
            <a:spAutoFit/>
          </a:bodyPr>
          <a:lstStyle/>
          <a:p>
            <a:pPr algn="ctr"/>
            <a:r>
              <a:rPr lang="es-MX" sz="1200" dirty="0" smtClean="0">
                <a:solidFill>
                  <a:prstClr val="black"/>
                </a:solidFill>
                <a:latin typeface="Comic Sans MS" panose="030F0702030302020204" pitchFamily="66" charset="0"/>
              </a:rPr>
              <a:t>No se presentaron este día. </a:t>
            </a:r>
            <a:endParaRPr lang="es-MX" sz="1200" dirty="0">
              <a:solidFill>
                <a:prstClr val="black"/>
              </a:solidFill>
              <a:latin typeface="Comic Sans MS" panose="030F0702030302020204" pitchFamily="66" charset="0"/>
            </a:endParaRPr>
          </a:p>
        </p:txBody>
      </p:sp>
      <p:pic>
        <p:nvPicPr>
          <p:cNvPr id="2" name="Imagen 1"/>
          <p:cNvPicPr>
            <a:picLocks noChangeAspect="1"/>
          </p:cNvPicPr>
          <p:nvPr/>
        </p:nvPicPr>
        <p:blipFill>
          <a:blip r:embed="rId7"/>
          <a:stretch>
            <a:fillRect/>
          </a:stretch>
        </p:blipFill>
        <p:spPr>
          <a:xfrm>
            <a:off x="4212483" y="3187753"/>
            <a:ext cx="335309" cy="286537"/>
          </a:xfrm>
          <a:prstGeom prst="rect">
            <a:avLst/>
          </a:prstGeom>
        </p:spPr>
      </p:pic>
    </p:spTree>
    <p:extLst>
      <p:ext uri="{BB962C8B-B14F-4D97-AF65-F5344CB8AC3E}">
        <p14:creationId xmlns:p14="http://schemas.microsoft.com/office/powerpoint/2010/main" val="3654006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36979" y="620519"/>
            <a:ext cx="6523630" cy="6001643"/>
          </a:xfrm>
          <a:prstGeom prst="rect">
            <a:avLst/>
          </a:prstGeom>
        </p:spPr>
        <p:txBody>
          <a:bodyPr wrap="square">
            <a:spAutoFit/>
          </a:bodyPr>
          <a:lstStyle/>
          <a:p>
            <a:r>
              <a:rPr lang="es-ES" sz="2400" b="1" dirty="0" smtClean="0">
                <a:latin typeface="Comic Sans MS" panose="030F0702030302020204" pitchFamily="66" charset="0"/>
              </a:rPr>
              <a:t>Observaciones</a:t>
            </a:r>
          </a:p>
          <a:p>
            <a:r>
              <a:rPr lang="es-ES" dirty="0" smtClean="0">
                <a:latin typeface="Comic Sans MS" panose="030F0702030302020204" pitchFamily="66" charset="0"/>
              </a:rPr>
              <a:t>Este </a:t>
            </a:r>
            <a:r>
              <a:rPr lang="es-ES" dirty="0">
                <a:latin typeface="Comic Sans MS" panose="030F0702030302020204" pitchFamily="66" charset="0"/>
              </a:rPr>
              <a:t>día la actividad planeada fue muy buena, el material que se brindó fue de comprensión, al igual que la organización, la actividad de deletreo la ejecutaron muy bien, se identificó que </a:t>
            </a:r>
            <a:r>
              <a:rPr lang="es-ES" dirty="0" smtClean="0">
                <a:latin typeface="Comic Sans MS" panose="030F0702030302020204" pitchFamily="66" charset="0"/>
              </a:rPr>
              <a:t>el </a:t>
            </a:r>
            <a:r>
              <a:rPr lang="es-ES" dirty="0">
                <a:latin typeface="Comic Sans MS" panose="030F0702030302020204" pitchFamily="66" charset="0"/>
              </a:rPr>
              <a:t>aprendizaje </a:t>
            </a:r>
            <a:r>
              <a:rPr lang="es-ES" dirty="0" smtClean="0">
                <a:latin typeface="Comic Sans MS" panose="030F0702030302020204" pitchFamily="66" charset="0"/>
              </a:rPr>
              <a:t>sobre su nombre </a:t>
            </a:r>
            <a:r>
              <a:rPr lang="es-ES" dirty="0">
                <a:latin typeface="Comic Sans MS" panose="030F0702030302020204" pitchFamily="66" charset="0"/>
              </a:rPr>
              <a:t>se llevó a </a:t>
            </a:r>
            <a:r>
              <a:rPr lang="es-ES" dirty="0" smtClean="0">
                <a:latin typeface="Comic Sans MS" panose="030F0702030302020204" pitchFamily="66" charset="0"/>
              </a:rPr>
              <a:t>cabo, gracias al audio y a la foto de evidencia.</a:t>
            </a:r>
          </a:p>
          <a:p>
            <a:endParaRPr lang="es-ES" dirty="0">
              <a:latin typeface="Comic Sans MS" panose="030F0702030302020204" pitchFamily="66" charset="0"/>
            </a:endParaRPr>
          </a:p>
          <a:p>
            <a:r>
              <a:rPr lang="es-ES" dirty="0" smtClean="0">
                <a:latin typeface="Comic Sans MS" panose="030F0702030302020204" pitchFamily="66" charset="0"/>
              </a:rPr>
              <a:t>Según Zapata Ospina et </a:t>
            </a:r>
            <a:r>
              <a:rPr lang="es-ES" dirty="0">
                <a:latin typeface="Comic Sans MS" panose="030F0702030302020204" pitchFamily="66" charset="0"/>
              </a:rPr>
              <a:t>al</a:t>
            </a:r>
            <a:r>
              <a:rPr lang="es-ES" dirty="0" smtClean="0">
                <a:latin typeface="Comic Sans MS" panose="030F0702030302020204" pitchFamily="66" charset="0"/>
              </a:rPr>
              <a:t>.(2013), los aprendizajes </a:t>
            </a:r>
            <a:r>
              <a:rPr lang="es-ES" dirty="0">
                <a:latin typeface="Comic Sans MS" panose="030F0702030302020204" pitchFamily="66" charset="0"/>
              </a:rPr>
              <a:t>son </a:t>
            </a:r>
            <a:r>
              <a:rPr lang="es-ES" dirty="0" smtClean="0">
                <a:latin typeface="Comic Sans MS" panose="030F0702030302020204" pitchFamily="66" charset="0"/>
              </a:rPr>
              <a:t>elementos </a:t>
            </a:r>
            <a:r>
              <a:rPr lang="es-ES" dirty="0">
                <a:latin typeface="Comic Sans MS" panose="030F0702030302020204" pitchFamily="66" charset="0"/>
              </a:rPr>
              <a:t>clave </a:t>
            </a:r>
            <a:r>
              <a:rPr lang="es-ES" dirty="0" smtClean="0">
                <a:latin typeface="Comic Sans MS" panose="030F0702030302020204" pitchFamily="66" charset="0"/>
              </a:rPr>
              <a:t>para la </a:t>
            </a:r>
            <a:r>
              <a:rPr lang="es-ES" dirty="0">
                <a:latin typeface="Comic Sans MS" panose="030F0702030302020204" pitchFamily="66" charset="0"/>
              </a:rPr>
              <a:t>vida y desarrollo de los </a:t>
            </a:r>
            <a:r>
              <a:rPr lang="es-ES" dirty="0" smtClean="0">
                <a:latin typeface="Comic Sans MS" panose="030F0702030302020204" pitchFamily="66" charset="0"/>
              </a:rPr>
              <a:t>sujetos, y en vista de esto, puedo decir que la actividad que realizaron será de gran enseñanza y sobre todo de provecho para identificar su nombre y reconocer que tiene propósito cuando se usa. </a:t>
            </a:r>
            <a:endParaRPr lang="es-ES" dirty="0"/>
          </a:p>
          <a:p>
            <a:endParaRPr lang="es-ES" dirty="0" smtClean="0"/>
          </a:p>
          <a:p>
            <a:r>
              <a:rPr lang="es-ES" b="1" dirty="0"/>
              <a:t>Referencia bibliográfica:</a:t>
            </a:r>
          </a:p>
          <a:p>
            <a:r>
              <a:rPr lang="es-ES" dirty="0"/>
              <a:t>Zapata Ospina, Beatriz Elena, &amp; Restrepo Mesa, José Hernán (2013). Aprendizajes relevantes para los niños y las niñas en la primera infancia. Revista Latinoamericana de Ciencias Sociales, Niñez y Juventud, 11(1),217-227.[fecha de Consulta 20 de Mayo de 2021]. ISSN: 1692-715X. Disponible en:   https://www.redalyc.org/articulo.oa?id=77325885003</a:t>
            </a:r>
            <a:endParaRPr lang="es-ES" dirty="0" smtClean="0"/>
          </a:p>
        </p:txBody>
      </p:sp>
    </p:spTree>
    <p:extLst>
      <p:ext uri="{BB962C8B-B14F-4D97-AF65-F5344CB8AC3E}">
        <p14:creationId xmlns:p14="http://schemas.microsoft.com/office/powerpoint/2010/main" val="178454695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1215</TotalTime>
  <Words>2082</Words>
  <Application>Microsoft Office PowerPoint</Application>
  <PresentationFormat>Personalizado</PresentationFormat>
  <Paragraphs>282</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Comic Sans MS</vt:lpstr>
      <vt:lpstr>Tema de Office</vt:lpstr>
      <vt:lpstr>Escuela Normal de Educación Preescolar del Estado de Coahuila 2020 – 2021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ADANARY</cp:lastModifiedBy>
  <cp:revision>82</cp:revision>
  <dcterms:created xsi:type="dcterms:W3CDTF">2020-11-09T23:20:30Z</dcterms:created>
  <dcterms:modified xsi:type="dcterms:W3CDTF">2021-05-21T23:33:17Z</dcterms:modified>
</cp:coreProperties>
</file>