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2" r:id="rId3"/>
    <p:sldId id="257" r:id="rId4"/>
    <p:sldId id="259" r:id="rId5"/>
    <p:sldId id="260" r:id="rId6"/>
    <p:sldId id="261" r:id="rId7"/>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DCFF"/>
    <a:srgbClr val="9966FF"/>
    <a:srgbClr val="FF9999"/>
    <a:srgbClr val="CC9900"/>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69BE75-9B5E-43CA-BC09-403D6B4CF0B9}" v="9" dt="2020-11-10T04:08:31.3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750" autoAdjust="0"/>
    <p:restoredTop sz="94249" autoAdjust="0"/>
  </p:normalViewPr>
  <p:slideViewPr>
    <p:cSldViewPr snapToGrid="0">
      <p:cViewPr>
        <p:scale>
          <a:sx n="46" d="100"/>
          <a:sy n="46" d="100"/>
        </p:scale>
        <p:origin x="2142"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20/05/2021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20/05/2021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20/05/2021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20/05/2021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20/05/2021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20/05/2021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20/05/2021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20/05/2021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i.pinimg.com/564x/a7/d6/0f/a7d60fcf1a3372a8af9c7a7ee41b49f3.jpg"/>
          <p:cNvPicPr>
            <a:picLocks noChangeAspect="1" noChangeArrowheads="1"/>
          </p:cNvPicPr>
          <p:nvPr/>
        </p:nvPicPr>
        <p:blipFill rotWithShape="1">
          <a:blip r:embed="rId2">
            <a:extLst>
              <a:ext uri="{28A0092B-C50C-407E-A947-70E740481C1C}">
                <a14:useLocalDpi xmlns:a14="http://schemas.microsoft.com/office/drawing/2010/main" val="0"/>
              </a:ext>
            </a:extLst>
          </a:blip>
          <a:srcRect l="1584"/>
          <a:stretch/>
        </p:blipFill>
        <p:spPr bwMode="auto">
          <a:xfrm rot="16200000">
            <a:off x="-1212275" y="1221360"/>
            <a:ext cx="10210802" cy="7768078"/>
          </a:xfrm>
          <a:prstGeom prst="rect">
            <a:avLst/>
          </a:prstGeom>
          <a:noFill/>
          <a:extLst>
            <a:ext uri="{909E8E84-426E-40DD-AFC4-6F175D3DCCD1}">
              <a14:hiddenFill xmlns:a14="http://schemas.microsoft.com/office/drawing/2010/main">
                <a:solidFill>
                  <a:srgbClr val="FFFFFF"/>
                </a:solidFill>
              </a14:hiddenFill>
            </a:ext>
          </a:extLst>
        </p:spPr>
      </p:pic>
      <p:sp>
        <p:nvSpPr>
          <p:cNvPr id="5" name="Marcador de contenido 4"/>
          <p:cNvSpPr txBox="1">
            <a:spLocks noGrp="1"/>
          </p:cNvSpPr>
          <p:nvPr>
            <p:ph idx="1"/>
          </p:nvPr>
        </p:nvSpPr>
        <p:spPr>
          <a:xfrm>
            <a:off x="439429" y="2407503"/>
            <a:ext cx="6875771" cy="7354321"/>
          </a:xfrm>
          <a:prstGeom prst="rect">
            <a:avLst/>
          </a:prstGeom>
          <a:noFill/>
        </p:spPr>
        <p:txBody>
          <a:bodyPr wrap="square" rtlCol="0">
            <a:spAutoFit/>
          </a:bodyPr>
          <a:lstStyle/>
          <a:p>
            <a:pPr marL="0" indent="0" algn="ctr">
              <a:buNone/>
            </a:pPr>
            <a:r>
              <a:rPr lang="es-MX" sz="1600" b="1" dirty="0">
                <a:latin typeface="Arial" panose="020B0604020202020204" pitchFamily="34" charset="0"/>
                <a:cs typeface="Arial" panose="020B0604020202020204" pitchFamily="34" charset="0"/>
              </a:rPr>
              <a:t>Docente: </a:t>
            </a:r>
            <a:r>
              <a:rPr lang="es-MX" sz="1600" dirty="0">
                <a:latin typeface="Arial" panose="020B0604020202020204" pitchFamily="34" charset="0"/>
                <a:cs typeface="Arial" panose="020B0604020202020204" pitchFamily="34" charset="0"/>
              </a:rPr>
              <a:t>Dolores Patricia Segovia Gómez. </a:t>
            </a:r>
          </a:p>
          <a:p>
            <a:pPr marL="0" indent="0" algn="ctr">
              <a:buNone/>
            </a:pPr>
            <a:r>
              <a:rPr lang="es-MX" sz="1600" b="1" dirty="0">
                <a:latin typeface="Arial" panose="020B0604020202020204" pitchFamily="34" charset="0"/>
                <a:cs typeface="Arial" panose="020B0604020202020204" pitchFamily="34" charset="0"/>
              </a:rPr>
              <a:t>Asignatura: </a:t>
            </a:r>
            <a:r>
              <a:rPr lang="es-MX" sz="1600" dirty="0">
                <a:latin typeface="Arial" panose="020B0604020202020204" pitchFamily="34" charset="0"/>
                <a:cs typeface="Arial" panose="020B0604020202020204" pitchFamily="34" charset="0"/>
              </a:rPr>
              <a:t>Trabajo docente y proyectos de mejora escolar.</a:t>
            </a:r>
          </a:p>
          <a:p>
            <a:pPr marL="0" indent="0" algn="ctr">
              <a:buNone/>
            </a:pPr>
            <a:r>
              <a:rPr lang="es-MX" sz="1600" b="1" dirty="0">
                <a:latin typeface="Arial" panose="020B0604020202020204" pitchFamily="34" charset="0"/>
                <a:cs typeface="Arial" panose="020B0604020202020204" pitchFamily="34" charset="0"/>
              </a:rPr>
              <a:t>Diario </a:t>
            </a:r>
          </a:p>
          <a:p>
            <a:pPr marL="0" indent="0" algn="ctr">
              <a:buNone/>
            </a:pPr>
            <a:r>
              <a:rPr lang="es-MX" sz="1600" b="1" dirty="0">
                <a:latin typeface="Arial" panose="020B0604020202020204" pitchFamily="34" charset="0"/>
                <a:cs typeface="Arial" panose="020B0604020202020204" pitchFamily="34" charset="0"/>
              </a:rPr>
              <a:t>Competencias: </a:t>
            </a:r>
          </a:p>
          <a:p>
            <a:pPr algn="just"/>
            <a:r>
              <a:rPr lang="es-MX" sz="1600" dirty="0" smtClean="0">
                <a:latin typeface="Arial" panose="020B0604020202020204" pitchFamily="34" charset="0"/>
                <a:cs typeface="Arial" panose="020B0604020202020204" pitchFamily="34" charset="0"/>
              </a:rPr>
              <a:t> </a:t>
            </a:r>
            <a:r>
              <a:rPr lang="es-MX" sz="1600" dirty="0">
                <a:latin typeface="Arial" panose="020B0604020202020204" pitchFamily="34" charset="0"/>
                <a:cs typeface="Arial" panose="020B0604020202020204" pitchFamily="34" charset="0"/>
              </a:rPr>
              <a:t>Detecta los procesos de aprendizaje de sus alumnos para favorecer su desarrollo cognitivo y socioemocional.</a:t>
            </a:r>
          </a:p>
          <a:p>
            <a:pPr algn="just"/>
            <a:r>
              <a:rPr lang="es-MX" sz="1600" dirty="0" smtClean="0">
                <a:latin typeface="Arial" panose="020B0604020202020204" pitchFamily="34" charset="0"/>
                <a:cs typeface="Arial" panose="020B0604020202020204" pitchFamily="34" charset="0"/>
              </a:rPr>
              <a:t>Aplica </a:t>
            </a:r>
            <a:r>
              <a:rPr lang="es-MX" sz="1600" dirty="0">
                <a:latin typeface="Arial" panose="020B0604020202020204" pitchFamily="34" charset="0"/>
                <a:cs typeface="Arial" panose="020B0604020202020204" pitchFamily="34" charset="0"/>
              </a:rPr>
              <a:t>el plan y programa de estudio para alcanzar los propósitos educativos y contribuir al pleno desenvolvimiento de las capacidades de sus alumnos.</a:t>
            </a:r>
          </a:p>
          <a:p>
            <a:pPr algn="just"/>
            <a:r>
              <a:rPr lang="es-MX" sz="1600" dirty="0" smtClean="0">
                <a:latin typeface="Arial" panose="020B0604020202020204" pitchFamily="34" charset="0"/>
                <a:cs typeface="Arial" panose="020B0604020202020204" pitchFamily="34" charset="0"/>
              </a:rPr>
              <a:t>Diseña </a:t>
            </a:r>
            <a:r>
              <a:rPr lang="es-MX" sz="1600" dirty="0">
                <a:latin typeface="Arial" panose="020B0604020202020204" pitchFamily="34" charset="0"/>
                <a:cs typeface="Arial" panose="020B0604020202020204" pitchFamily="34" charset="0"/>
              </a:rPr>
              <a:t>planeaciones aplicando sus conocimientos curriculares, psicopedagógicos, disciplinares, didácticos y tecnológicos para propiciar espacios de aprendizaje incluyentes que respondan a las necesidades de todos los alumnos en el marco del plan y programas de estudio.</a:t>
            </a:r>
          </a:p>
          <a:p>
            <a:pPr algn="just"/>
            <a:r>
              <a:rPr lang="es-MX" sz="1600" dirty="0" smtClean="0">
                <a:latin typeface="Arial" panose="020B0604020202020204" pitchFamily="34" charset="0"/>
                <a:cs typeface="Arial" panose="020B0604020202020204" pitchFamily="34" charset="0"/>
              </a:rPr>
              <a:t>Emplea </a:t>
            </a:r>
            <a:r>
              <a:rPr lang="es-MX" sz="1600" dirty="0">
                <a:latin typeface="Arial" panose="020B0604020202020204" pitchFamily="34" charset="0"/>
                <a:cs typeface="Arial" panose="020B0604020202020204" pitchFamily="34" charset="0"/>
              </a:rPr>
              <a:t>la evaluación para intervenir en los diferentes ámbitos y momentos de la tarea educativa para mejorar los aprendizajes de sus alumnos.</a:t>
            </a:r>
          </a:p>
          <a:p>
            <a:pPr algn="just"/>
            <a:r>
              <a:rPr lang="es-MX" sz="1600" dirty="0" smtClean="0">
                <a:latin typeface="Arial" panose="020B0604020202020204" pitchFamily="34" charset="0"/>
                <a:cs typeface="Arial" panose="020B0604020202020204" pitchFamily="34" charset="0"/>
              </a:rPr>
              <a:t>Integra </a:t>
            </a:r>
            <a:r>
              <a:rPr lang="es-MX" sz="1600" dirty="0">
                <a:latin typeface="Arial" panose="020B0604020202020204" pitchFamily="34" charset="0"/>
                <a:cs typeface="Arial" panose="020B0604020202020204" pitchFamily="34" charset="0"/>
              </a:rPr>
              <a:t>recursos de la investigación educativa para enriquecer su práctica profesional, expresando su interés por el conocimiento, la ciencia y la mejora de la educación.</a:t>
            </a:r>
          </a:p>
          <a:p>
            <a:pPr algn="just"/>
            <a:r>
              <a:rPr lang="es-MX" sz="1600" dirty="0" smtClean="0">
                <a:latin typeface="Arial" panose="020B0604020202020204" pitchFamily="34" charset="0"/>
                <a:cs typeface="Arial" panose="020B0604020202020204" pitchFamily="34" charset="0"/>
              </a:rPr>
              <a:t>Actúa </a:t>
            </a:r>
            <a:r>
              <a:rPr lang="es-MX" sz="1600" dirty="0">
                <a:latin typeface="Arial" panose="020B0604020202020204" pitchFamily="34" charset="0"/>
                <a:cs typeface="Arial" panose="020B0604020202020204" pitchFamily="34" charset="0"/>
              </a:rPr>
              <a:t>de manera ética ante la diversidad de situaciones que se presentan en la práctica profesional.</a:t>
            </a:r>
          </a:p>
          <a:p>
            <a:endParaRPr lang="es-MX" sz="1600" dirty="0">
              <a:latin typeface="Arial" panose="020B0604020202020204" pitchFamily="34" charset="0"/>
              <a:cs typeface="Arial" panose="020B0604020202020204" pitchFamily="34" charset="0"/>
            </a:endParaRPr>
          </a:p>
          <a:p>
            <a:pPr marL="0" indent="0" algn="ctr">
              <a:buNone/>
            </a:pPr>
            <a:r>
              <a:rPr lang="es-MX" sz="1600" dirty="0">
                <a:latin typeface="Arial" panose="020B0604020202020204" pitchFamily="34" charset="0"/>
                <a:cs typeface="Arial" panose="020B0604020202020204" pitchFamily="34" charset="0"/>
              </a:rPr>
              <a:t>Alumna: Paulina Guerrero Sánchez #9. </a:t>
            </a:r>
          </a:p>
          <a:p>
            <a:pPr marL="0" indent="0" algn="ctr">
              <a:buNone/>
            </a:pPr>
            <a:r>
              <a:rPr lang="es-MX" sz="1600" dirty="0">
                <a:latin typeface="Arial" panose="020B0604020202020204" pitchFamily="34" charset="0"/>
                <a:cs typeface="Arial" panose="020B0604020202020204" pitchFamily="34" charset="0"/>
              </a:rPr>
              <a:t>3° “A”</a:t>
            </a:r>
          </a:p>
          <a:p>
            <a:pPr marL="0" indent="0" algn="ctr">
              <a:buNone/>
            </a:pPr>
            <a:r>
              <a:rPr lang="es-MX" sz="1600" dirty="0">
                <a:latin typeface="Arial" panose="020B0604020202020204" pitchFamily="34" charset="0"/>
                <a:cs typeface="Arial" panose="020B0604020202020204" pitchFamily="34" charset="0"/>
              </a:rPr>
              <a:t>Saltillo Coahuila, a Mayo del 2021                                                                                                                                                                                        </a:t>
            </a:r>
            <a:endParaRPr lang="es-MX" sz="1600" dirty="0"/>
          </a:p>
        </p:txBody>
      </p:sp>
      <p:pic>
        <p:nvPicPr>
          <p:cNvPr id="6" name="Marcador de contenido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72707" y="896392"/>
            <a:ext cx="1231746" cy="1511111"/>
          </a:xfrm>
          <a:prstGeom prst="rect">
            <a:avLst/>
          </a:prstGeom>
        </p:spPr>
      </p:pic>
      <p:sp>
        <p:nvSpPr>
          <p:cNvPr id="7" name="CuadroTexto 6"/>
          <p:cNvSpPr txBox="1"/>
          <p:nvPr/>
        </p:nvSpPr>
        <p:spPr>
          <a:xfrm>
            <a:off x="878680" y="250061"/>
            <a:ext cx="6019800" cy="646331"/>
          </a:xfrm>
          <a:prstGeom prst="rect">
            <a:avLst/>
          </a:prstGeom>
          <a:noFill/>
        </p:spPr>
        <p:txBody>
          <a:bodyPr wrap="square" rtlCol="0">
            <a:spAutoFit/>
          </a:bodyPr>
          <a:lstStyle/>
          <a:p>
            <a:pPr algn="ctr"/>
            <a:r>
              <a:rPr lang="es-MX" b="1" dirty="0" smtClean="0"/>
              <a:t>Licenciatura en Educación Preescolar </a:t>
            </a:r>
          </a:p>
          <a:p>
            <a:pPr algn="ctr"/>
            <a:r>
              <a:rPr lang="es-MX" b="1" dirty="0" smtClean="0"/>
              <a:t>Escuela Normal de Educación Preescolar </a:t>
            </a:r>
            <a:endParaRPr lang="es-MX" b="1" dirty="0"/>
          </a:p>
        </p:txBody>
      </p:sp>
    </p:spTree>
    <p:extLst>
      <p:ext uri="{BB962C8B-B14F-4D97-AF65-F5344CB8AC3E}">
        <p14:creationId xmlns:p14="http://schemas.microsoft.com/office/powerpoint/2010/main" val="1166791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i.pinimg.com/564x/53/43/c7/5343c7d9ca7fd07bab98fa4c6351765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7777163" cy="10058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4096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96305"/>
            <a:chOff x="-60113" y="101667"/>
            <a:chExt cx="8202188" cy="9896305"/>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635515"/>
                <a:ext cx="4114277" cy="1200329"/>
              </a:xfrm>
              <a:prstGeom prst="rect">
                <a:avLst/>
              </a:prstGeom>
              <a:noFill/>
            </p:spPr>
            <p:txBody>
              <a:bodyPr wrap="square" rtlCol="0">
                <a:spAutoFit/>
              </a:bodyPr>
              <a:lstStyle/>
              <a:p>
                <a:pPr algn="ctr"/>
                <a:r>
                  <a:rPr lang="es-MX" sz="1200" dirty="0" smtClean="0">
                    <a:latin typeface="Comic Sans MS" panose="030F0702030302020204" pitchFamily="66" charset="0"/>
                  </a:rPr>
                  <a:t>Observaciones</a:t>
                </a:r>
              </a:p>
              <a:p>
                <a:pPr algn="ctr"/>
                <a:r>
                  <a:rPr lang="es-MX" sz="1200" dirty="0" smtClean="0">
                    <a:latin typeface="Comic Sans MS" panose="030F0702030302020204" pitchFamily="66" charset="0"/>
                  </a:rPr>
                  <a:t>Las actividades que se planearon el día de hoy fueron acordes al programa en casa y basándonos en el material adecuado para los niños, la organización fue la más adecuada y se realizaron conforme a lo que se pretendía en la planeación</a:t>
                </a:r>
                <a:endParaRPr lang="es-MX" sz="1200" dirty="0">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307777"/>
            </a:xfrm>
            <a:prstGeom prst="rect">
              <a:avLst/>
            </a:prstGeom>
            <a:noFill/>
          </p:spPr>
          <p:txBody>
            <a:bodyPr wrap="square" rtlCol="0">
              <a:spAutoFit/>
            </a:bodyPr>
            <a:lstStyle/>
            <a:p>
              <a:pPr algn="ctr"/>
              <a:r>
                <a:rPr lang="es-MX" sz="1400" b="1" dirty="0">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243" y="8612977"/>
              <a:ext cx="3901420" cy="1384995"/>
            </a:xfrm>
            <a:prstGeom prst="rect">
              <a:avLst/>
            </a:prstGeom>
            <a:noFill/>
          </p:spPr>
          <p:txBody>
            <a:bodyPr wrap="square">
              <a:spAutoFit/>
            </a:bodyPr>
            <a:lstStyle/>
            <a:p>
              <a:pPr algn="ctr"/>
              <a:r>
                <a:rPr lang="es-MX" sz="1200" dirty="0" smtClean="0">
                  <a:latin typeface="Comic Sans MS" panose="030F0702030302020204" pitchFamily="66" charset="0"/>
                </a:rPr>
                <a:t>Este día hubo mucha participación por parte de los alumnos, se veían entusiasmados cuando realizaban sus actividades, según las evidencias que mandaban al grupo. Es importante motivarlos siempre a seguir realizando las actividades que se planean cada día, para que no sientan que es una carga más o lo hagan solo por cumplir. </a:t>
              </a:r>
              <a:endParaRPr lang="es-MX" sz="1200" dirty="0">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b="1" dirty="0">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619416"/>
              <a:ext cx="3901420" cy="1200329"/>
            </a:xfrm>
            <a:prstGeom prst="rect">
              <a:avLst/>
            </a:prstGeom>
            <a:noFill/>
          </p:spPr>
          <p:txBody>
            <a:bodyPr wrap="square">
              <a:spAutoFit/>
            </a:bodyPr>
            <a:lstStyle/>
            <a:p>
              <a:pPr algn="ctr"/>
              <a:r>
                <a:rPr lang="es-MX" sz="1200" dirty="0" smtClean="0">
                  <a:latin typeface="Comic Sans MS" panose="030F0702030302020204" pitchFamily="66" charset="0"/>
                </a:rPr>
                <a:t>Cuando planeamos la actividad de este dio pensamos que a la mayoría si no es que a todos los niños les gustaría realizarla, y con ello tendríamos mas evidencias, a pesar de  que si hubo una gran respuesta, teníamos la confianza que serian mas y no fue así. </a:t>
              </a:r>
              <a:endParaRPr lang="es-MX" sz="1200" dirty="0">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127" name="CuadroTexto 126"/>
          <p:cNvSpPr txBox="1"/>
          <p:nvPr/>
        </p:nvSpPr>
        <p:spPr>
          <a:xfrm>
            <a:off x="1277161" y="271545"/>
            <a:ext cx="723744" cy="369332"/>
          </a:xfrm>
          <a:prstGeom prst="rect">
            <a:avLst/>
          </a:prstGeom>
          <a:noFill/>
        </p:spPr>
        <p:txBody>
          <a:bodyPr wrap="square" rtlCol="0">
            <a:spAutoFit/>
          </a:bodyPr>
          <a:lstStyle/>
          <a:p>
            <a:r>
              <a:rPr lang="es-MX" dirty="0"/>
              <a:t>Mayo</a:t>
            </a:r>
          </a:p>
        </p:txBody>
      </p:sp>
      <p:sp>
        <p:nvSpPr>
          <p:cNvPr id="129" name="CuadroTexto 128"/>
          <p:cNvSpPr txBox="1"/>
          <p:nvPr/>
        </p:nvSpPr>
        <p:spPr>
          <a:xfrm>
            <a:off x="2113908" y="272841"/>
            <a:ext cx="689080" cy="369332"/>
          </a:xfrm>
          <a:prstGeom prst="rect">
            <a:avLst/>
          </a:prstGeom>
          <a:noFill/>
        </p:spPr>
        <p:txBody>
          <a:bodyPr wrap="square" rtlCol="0">
            <a:spAutoFit/>
          </a:bodyPr>
          <a:lstStyle/>
          <a:p>
            <a:r>
              <a:rPr lang="es-MX" dirty="0"/>
              <a:t>2021</a:t>
            </a:r>
          </a:p>
        </p:txBody>
      </p:sp>
      <p:sp>
        <p:nvSpPr>
          <p:cNvPr id="131" name="CuadroTexto 130"/>
          <p:cNvSpPr txBox="1"/>
          <p:nvPr/>
        </p:nvSpPr>
        <p:spPr>
          <a:xfrm>
            <a:off x="615807" y="272079"/>
            <a:ext cx="417362" cy="369332"/>
          </a:xfrm>
          <a:prstGeom prst="rect">
            <a:avLst/>
          </a:prstGeom>
          <a:noFill/>
        </p:spPr>
        <p:txBody>
          <a:bodyPr wrap="square" rtlCol="0">
            <a:spAutoFit/>
          </a:bodyPr>
          <a:lstStyle/>
          <a:p>
            <a:r>
              <a:rPr lang="es-MX" dirty="0" smtClean="0"/>
              <a:t>17</a:t>
            </a:r>
            <a:endParaRPr lang="es-MX" dirty="0"/>
          </a:p>
        </p:txBody>
      </p:sp>
      <p:sp>
        <p:nvSpPr>
          <p:cNvPr id="133" name="Multiplicar 132"/>
          <p:cNvSpPr/>
          <p:nvPr/>
        </p:nvSpPr>
        <p:spPr>
          <a:xfrm>
            <a:off x="319488" y="679746"/>
            <a:ext cx="488049" cy="50590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34" name="CuadroTexto 133">
            <a:extLst>
              <a:ext uri="{FF2B5EF4-FFF2-40B4-BE49-F238E27FC236}">
                <a16:creationId xmlns:a16="http://schemas.microsoft.com/office/drawing/2014/main" id="{C0070B9A-B372-4799-9461-A579B3A946DE}"/>
              </a:ext>
            </a:extLst>
          </p:cNvPr>
          <p:cNvSpPr txBox="1"/>
          <p:nvPr/>
        </p:nvSpPr>
        <p:spPr>
          <a:xfrm>
            <a:off x="53133" y="1318700"/>
            <a:ext cx="7777163" cy="369332"/>
          </a:xfrm>
          <a:prstGeom prst="rect">
            <a:avLst/>
          </a:prstGeom>
          <a:noFill/>
        </p:spPr>
        <p:txBody>
          <a:bodyPr wrap="square" rtlCol="0">
            <a:spAutoFit/>
          </a:bodyPr>
          <a:lstStyle/>
          <a:p>
            <a:r>
              <a:rPr lang="es-MX" dirty="0"/>
              <a:t>Situación de Aprendizaje: </a:t>
            </a:r>
            <a:r>
              <a:rPr lang="es-MX" u="sng" dirty="0" smtClean="0"/>
              <a:t>Trabajando </a:t>
            </a:r>
            <a:r>
              <a:rPr lang="es-MX" u="sng" dirty="0"/>
              <a:t>en </a:t>
            </a:r>
            <a:r>
              <a:rPr lang="es-MX" u="sng" dirty="0" smtClean="0"/>
              <a:t>casa</a:t>
            </a:r>
            <a:endParaRPr lang="es-MX" u="sng" dirty="0"/>
          </a:p>
        </p:txBody>
      </p:sp>
      <p:sp>
        <p:nvSpPr>
          <p:cNvPr id="154" name="Multiplicar 153"/>
          <p:cNvSpPr/>
          <p:nvPr/>
        </p:nvSpPr>
        <p:spPr>
          <a:xfrm>
            <a:off x="6530687" y="2296194"/>
            <a:ext cx="700074" cy="624056"/>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7" name="Multiplicar 156"/>
          <p:cNvSpPr/>
          <p:nvPr/>
        </p:nvSpPr>
        <p:spPr>
          <a:xfrm>
            <a:off x="4075247" y="3001716"/>
            <a:ext cx="609781" cy="588558"/>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8" name="Multiplicar 157"/>
          <p:cNvSpPr/>
          <p:nvPr/>
        </p:nvSpPr>
        <p:spPr>
          <a:xfrm>
            <a:off x="141563" y="4342118"/>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9" name="Multiplicar 158"/>
          <p:cNvSpPr/>
          <p:nvPr/>
        </p:nvSpPr>
        <p:spPr>
          <a:xfrm>
            <a:off x="154641" y="4539802"/>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0" name="Multiplicar 159"/>
          <p:cNvSpPr/>
          <p:nvPr/>
        </p:nvSpPr>
        <p:spPr>
          <a:xfrm>
            <a:off x="146746" y="4728061"/>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2" name="Multiplicar 161"/>
          <p:cNvSpPr/>
          <p:nvPr/>
        </p:nvSpPr>
        <p:spPr>
          <a:xfrm>
            <a:off x="154641" y="4900297"/>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3" name="Multiplicar 162"/>
          <p:cNvSpPr/>
          <p:nvPr/>
        </p:nvSpPr>
        <p:spPr>
          <a:xfrm>
            <a:off x="153950" y="5098119"/>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4" name="Multiplicar 163"/>
          <p:cNvSpPr/>
          <p:nvPr/>
        </p:nvSpPr>
        <p:spPr>
          <a:xfrm>
            <a:off x="5163467" y="6001837"/>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7" name="Multiplicar 166"/>
          <p:cNvSpPr/>
          <p:nvPr/>
        </p:nvSpPr>
        <p:spPr>
          <a:xfrm>
            <a:off x="5161034" y="6183140"/>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88" name="Multiplicar 187"/>
          <p:cNvSpPr/>
          <p:nvPr/>
        </p:nvSpPr>
        <p:spPr>
          <a:xfrm>
            <a:off x="5161035" y="6364673"/>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89" name="Multiplicar 188"/>
          <p:cNvSpPr/>
          <p:nvPr/>
        </p:nvSpPr>
        <p:spPr>
          <a:xfrm>
            <a:off x="5171596" y="6563243"/>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1" name="Multiplicar 190"/>
          <p:cNvSpPr/>
          <p:nvPr/>
        </p:nvSpPr>
        <p:spPr>
          <a:xfrm>
            <a:off x="6182706" y="7496527"/>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3" name="Multiplicar 192"/>
          <p:cNvSpPr/>
          <p:nvPr/>
        </p:nvSpPr>
        <p:spPr>
          <a:xfrm>
            <a:off x="6173681" y="7694847"/>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5" name="Multiplicar 194"/>
          <p:cNvSpPr/>
          <p:nvPr/>
        </p:nvSpPr>
        <p:spPr>
          <a:xfrm>
            <a:off x="6163654" y="7877927"/>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7" name="Multiplicar 196"/>
          <p:cNvSpPr/>
          <p:nvPr/>
        </p:nvSpPr>
        <p:spPr>
          <a:xfrm>
            <a:off x="6162106" y="8074945"/>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9" name="Multiplicar 198"/>
          <p:cNvSpPr/>
          <p:nvPr/>
        </p:nvSpPr>
        <p:spPr>
          <a:xfrm>
            <a:off x="6161294" y="8271772"/>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52632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02744"/>
            <a:chOff x="-60113" y="101667"/>
            <a:chExt cx="8202188" cy="990274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635515"/>
                <a:ext cx="4114277" cy="1200329"/>
              </a:xfrm>
              <a:prstGeom prst="rect">
                <a:avLst/>
              </a:prstGeom>
              <a:noFill/>
            </p:spPr>
            <p:txBody>
              <a:bodyPr wrap="square" rtlCol="0">
                <a:spAutoFit/>
              </a:bodyPr>
              <a:lstStyle/>
              <a:p>
                <a:pPr algn="ctr"/>
                <a:r>
                  <a:rPr lang="es-MX" sz="1200" dirty="0" smtClean="0">
                    <a:latin typeface="Comic Sans MS" panose="030F0702030302020204" pitchFamily="66" charset="0"/>
                  </a:rPr>
                  <a:t>Observaciones</a:t>
                </a:r>
              </a:p>
              <a:p>
                <a:pPr algn="ctr"/>
                <a:r>
                  <a:rPr lang="es-MX" sz="1200" dirty="0" smtClean="0">
                    <a:latin typeface="Comic Sans MS" panose="030F0702030302020204" pitchFamily="66" charset="0"/>
                  </a:rPr>
                  <a:t>Las actividades que se planearon el día de hoy fueron acordes al programa en casa y basándonos en el material adecuado para los niños, la organización fue la más adecuada y se realizaron conforme a lo que se pretendía en la planeación</a:t>
                </a:r>
                <a:endParaRPr lang="es-MX" sz="1200" dirty="0">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307777"/>
            </a:xfrm>
            <a:prstGeom prst="rect">
              <a:avLst/>
            </a:prstGeom>
            <a:noFill/>
          </p:spPr>
          <p:txBody>
            <a:bodyPr wrap="square" rtlCol="0">
              <a:spAutoFit/>
            </a:bodyPr>
            <a:lstStyle/>
            <a:p>
              <a:pPr algn="ctr"/>
              <a:r>
                <a:rPr lang="es-MX" sz="1400" b="1" dirty="0">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243" y="8612977"/>
              <a:ext cx="3901420" cy="276999"/>
            </a:xfrm>
            <a:prstGeom prst="rect">
              <a:avLst/>
            </a:prstGeom>
            <a:noFill/>
          </p:spPr>
          <p:txBody>
            <a:bodyPr wrap="square">
              <a:spAutoFit/>
            </a:bodyPr>
            <a:lstStyle/>
            <a:p>
              <a:pPr algn="ctr"/>
              <a:endParaRPr lang="es-MX" sz="1200" dirty="0">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b="1" dirty="0">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619416"/>
              <a:ext cx="3901420" cy="1384995"/>
            </a:xfrm>
            <a:prstGeom prst="rect">
              <a:avLst/>
            </a:prstGeom>
            <a:noFill/>
          </p:spPr>
          <p:txBody>
            <a:bodyPr wrap="square">
              <a:spAutoFit/>
            </a:bodyPr>
            <a:lstStyle/>
            <a:p>
              <a:pPr algn="ctr"/>
              <a:r>
                <a:rPr lang="es-MX" sz="1200" dirty="0" smtClean="0">
                  <a:latin typeface="Comic Sans MS" panose="030F0702030302020204" pitchFamily="66" charset="0"/>
                </a:rPr>
                <a:t>Este día planeamos actividades un poco largas, debido a que los aprendizajes que se presentaban en el programa  requerían de actividades con un gran de complejidad alto, adecuamos las actividades para que fueran acordes al nivel del grado de los niños, es por ello que hubo menos participación en la entrega de evidencias. </a:t>
              </a:r>
              <a:endParaRPr lang="es-MX" sz="1200" dirty="0">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127" name="CuadroTexto 126"/>
          <p:cNvSpPr txBox="1"/>
          <p:nvPr/>
        </p:nvSpPr>
        <p:spPr>
          <a:xfrm>
            <a:off x="1277161" y="271545"/>
            <a:ext cx="723744" cy="369332"/>
          </a:xfrm>
          <a:prstGeom prst="rect">
            <a:avLst/>
          </a:prstGeom>
          <a:noFill/>
        </p:spPr>
        <p:txBody>
          <a:bodyPr wrap="square" rtlCol="0">
            <a:spAutoFit/>
          </a:bodyPr>
          <a:lstStyle/>
          <a:p>
            <a:r>
              <a:rPr lang="es-MX" dirty="0"/>
              <a:t>Mayo</a:t>
            </a:r>
          </a:p>
        </p:txBody>
      </p:sp>
      <p:sp>
        <p:nvSpPr>
          <p:cNvPr id="129" name="CuadroTexto 128"/>
          <p:cNvSpPr txBox="1"/>
          <p:nvPr/>
        </p:nvSpPr>
        <p:spPr>
          <a:xfrm>
            <a:off x="2113908" y="272841"/>
            <a:ext cx="689080" cy="369332"/>
          </a:xfrm>
          <a:prstGeom prst="rect">
            <a:avLst/>
          </a:prstGeom>
          <a:noFill/>
        </p:spPr>
        <p:txBody>
          <a:bodyPr wrap="square" rtlCol="0">
            <a:spAutoFit/>
          </a:bodyPr>
          <a:lstStyle/>
          <a:p>
            <a:r>
              <a:rPr lang="es-MX" dirty="0"/>
              <a:t>2021</a:t>
            </a:r>
          </a:p>
        </p:txBody>
      </p:sp>
      <p:sp>
        <p:nvSpPr>
          <p:cNvPr id="131" name="CuadroTexto 130"/>
          <p:cNvSpPr txBox="1"/>
          <p:nvPr/>
        </p:nvSpPr>
        <p:spPr>
          <a:xfrm>
            <a:off x="615807" y="272079"/>
            <a:ext cx="417362" cy="369332"/>
          </a:xfrm>
          <a:prstGeom prst="rect">
            <a:avLst/>
          </a:prstGeom>
          <a:noFill/>
        </p:spPr>
        <p:txBody>
          <a:bodyPr wrap="square" rtlCol="0">
            <a:spAutoFit/>
          </a:bodyPr>
          <a:lstStyle/>
          <a:p>
            <a:r>
              <a:rPr lang="es-MX" dirty="0" smtClean="0"/>
              <a:t>18</a:t>
            </a:r>
            <a:endParaRPr lang="es-MX" dirty="0"/>
          </a:p>
        </p:txBody>
      </p:sp>
      <p:sp>
        <p:nvSpPr>
          <p:cNvPr id="133" name="Multiplicar 132"/>
          <p:cNvSpPr/>
          <p:nvPr/>
        </p:nvSpPr>
        <p:spPr>
          <a:xfrm>
            <a:off x="870193" y="651968"/>
            <a:ext cx="488049" cy="50590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34" name="CuadroTexto 133">
            <a:extLst>
              <a:ext uri="{FF2B5EF4-FFF2-40B4-BE49-F238E27FC236}">
                <a16:creationId xmlns:a16="http://schemas.microsoft.com/office/drawing/2014/main" id="{C0070B9A-B372-4799-9461-A579B3A946DE}"/>
              </a:ext>
            </a:extLst>
          </p:cNvPr>
          <p:cNvSpPr txBox="1"/>
          <p:nvPr/>
        </p:nvSpPr>
        <p:spPr>
          <a:xfrm>
            <a:off x="53133" y="1318700"/>
            <a:ext cx="7777163" cy="369332"/>
          </a:xfrm>
          <a:prstGeom prst="rect">
            <a:avLst/>
          </a:prstGeom>
          <a:noFill/>
        </p:spPr>
        <p:txBody>
          <a:bodyPr wrap="square" rtlCol="0">
            <a:spAutoFit/>
          </a:bodyPr>
          <a:lstStyle/>
          <a:p>
            <a:r>
              <a:rPr lang="es-MX" dirty="0"/>
              <a:t>Situación de Aprendizaje: </a:t>
            </a:r>
            <a:r>
              <a:rPr lang="es-MX" u="sng" dirty="0" smtClean="0"/>
              <a:t>Trabajando </a:t>
            </a:r>
            <a:r>
              <a:rPr lang="es-MX" u="sng" dirty="0"/>
              <a:t>en </a:t>
            </a:r>
            <a:r>
              <a:rPr lang="es-MX" u="sng" dirty="0" smtClean="0"/>
              <a:t>casa</a:t>
            </a:r>
            <a:endParaRPr lang="es-MX" u="sng" dirty="0"/>
          </a:p>
        </p:txBody>
      </p:sp>
      <p:sp>
        <p:nvSpPr>
          <p:cNvPr id="154" name="Multiplicar 153"/>
          <p:cNvSpPr/>
          <p:nvPr/>
        </p:nvSpPr>
        <p:spPr>
          <a:xfrm>
            <a:off x="1743607" y="2260239"/>
            <a:ext cx="700074" cy="624056"/>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6" name="Multiplicar 155"/>
          <p:cNvSpPr/>
          <p:nvPr/>
        </p:nvSpPr>
        <p:spPr>
          <a:xfrm>
            <a:off x="2926773" y="2250080"/>
            <a:ext cx="700074" cy="624056"/>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7" name="Multiplicar 156"/>
          <p:cNvSpPr/>
          <p:nvPr/>
        </p:nvSpPr>
        <p:spPr>
          <a:xfrm>
            <a:off x="4075247" y="3001716"/>
            <a:ext cx="609781" cy="588558"/>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8" name="Multiplicar 157"/>
          <p:cNvSpPr/>
          <p:nvPr/>
        </p:nvSpPr>
        <p:spPr>
          <a:xfrm>
            <a:off x="141563" y="4342118"/>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9" name="Multiplicar 158"/>
          <p:cNvSpPr/>
          <p:nvPr/>
        </p:nvSpPr>
        <p:spPr>
          <a:xfrm>
            <a:off x="154641" y="4539802"/>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0" name="Multiplicar 159"/>
          <p:cNvSpPr/>
          <p:nvPr/>
        </p:nvSpPr>
        <p:spPr>
          <a:xfrm>
            <a:off x="146746" y="4728061"/>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2" name="Multiplicar 161"/>
          <p:cNvSpPr/>
          <p:nvPr/>
        </p:nvSpPr>
        <p:spPr>
          <a:xfrm>
            <a:off x="154641" y="4900297"/>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3" name="Multiplicar 162"/>
          <p:cNvSpPr/>
          <p:nvPr/>
        </p:nvSpPr>
        <p:spPr>
          <a:xfrm>
            <a:off x="153950" y="5098119"/>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4" name="Multiplicar 163"/>
          <p:cNvSpPr/>
          <p:nvPr/>
        </p:nvSpPr>
        <p:spPr>
          <a:xfrm>
            <a:off x="5163467" y="6001837"/>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7" name="Multiplicar 166"/>
          <p:cNvSpPr/>
          <p:nvPr/>
        </p:nvSpPr>
        <p:spPr>
          <a:xfrm>
            <a:off x="5161034" y="6183140"/>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88" name="Multiplicar 187"/>
          <p:cNvSpPr/>
          <p:nvPr/>
        </p:nvSpPr>
        <p:spPr>
          <a:xfrm>
            <a:off x="5161035" y="6364673"/>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89" name="Multiplicar 188"/>
          <p:cNvSpPr/>
          <p:nvPr/>
        </p:nvSpPr>
        <p:spPr>
          <a:xfrm>
            <a:off x="5171596" y="6563243"/>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1" name="Multiplicar 190"/>
          <p:cNvSpPr/>
          <p:nvPr/>
        </p:nvSpPr>
        <p:spPr>
          <a:xfrm>
            <a:off x="6182706" y="7496527"/>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3" name="Multiplicar 192"/>
          <p:cNvSpPr/>
          <p:nvPr/>
        </p:nvSpPr>
        <p:spPr>
          <a:xfrm>
            <a:off x="6173681" y="7694847"/>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5" name="Multiplicar 194"/>
          <p:cNvSpPr/>
          <p:nvPr/>
        </p:nvSpPr>
        <p:spPr>
          <a:xfrm>
            <a:off x="6163654" y="7877927"/>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7" name="Multiplicar 196"/>
          <p:cNvSpPr/>
          <p:nvPr/>
        </p:nvSpPr>
        <p:spPr>
          <a:xfrm>
            <a:off x="6162106" y="8074945"/>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9" name="Multiplicar 198"/>
          <p:cNvSpPr/>
          <p:nvPr/>
        </p:nvSpPr>
        <p:spPr>
          <a:xfrm>
            <a:off x="6161294" y="8271772"/>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00" name="CuadroTexto 199">
            <a:extLst>
              <a:ext uri="{FF2B5EF4-FFF2-40B4-BE49-F238E27FC236}">
                <a16:creationId xmlns:a16="http://schemas.microsoft.com/office/drawing/2014/main" id="{8EA301CD-1810-4DA1-96E7-490B3EEE9E43}"/>
              </a:ext>
            </a:extLst>
          </p:cNvPr>
          <p:cNvSpPr txBox="1"/>
          <p:nvPr/>
        </p:nvSpPr>
        <p:spPr>
          <a:xfrm>
            <a:off x="4598" y="8626027"/>
            <a:ext cx="3812216" cy="1015663"/>
          </a:xfrm>
          <a:prstGeom prst="rect">
            <a:avLst/>
          </a:prstGeom>
          <a:noFill/>
        </p:spPr>
        <p:txBody>
          <a:bodyPr wrap="square">
            <a:spAutoFit/>
          </a:bodyPr>
          <a:lstStyle/>
          <a:p>
            <a:pPr algn="ctr"/>
            <a:r>
              <a:rPr lang="es-MX" sz="1200" dirty="0" smtClean="0">
                <a:latin typeface="Comic Sans MS" panose="030F0702030302020204" pitchFamily="66" charset="0"/>
              </a:rPr>
              <a:t>A pesar de que los aprendizajes y las actividades que presentaba el programa eran difíciles, las adecuamos al grado de los niños, y los que hicieron y mandaron sus evidencias si entendieron lo que se dio a conocer y  realizaron bien sus trabajos.</a:t>
            </a:r>
            <a:endParaRPr lang="es-MX" sz="1200" dirty="0">
              <a:latin typeface="Comic Sans MS" panose="030F0702030302020204" pitchFamily="66" charset="0"/>
            </a:endParaRPr>
          </a:p>
        </p:txBody>
      </p:sp>
    </p:spTree>
    <p:extLst>
      <p:ext uri="{BB962C8B-B14F-4D97-AF65-F5344CB8AC3E}">
        <p14:creationId xmlns:p14="http://schemas.microsoft.com/office/powerpoint/2010/main" val="2365034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635515"/>
                <a:ext cx="4114277" cy="1200329"/>
              </a:xfrm>
              <a:prstGeom prst="rect">
                <a:avLst/>
              </a:prstGeom>
              <a:noFill/>
            </p:spPr>
            <p:txBody>
              <a:bodyPr wrap="square" rtlCol="0">
                <a:spAutoFit/>
              </a:bodyPr>
              <a:lstStyle/>
              <a:p>
                <a:pPr algn="ctr"/>
                <a:r>
                  <a:rPr lang="es-MX" sz="1200" dirty="0" smtClean="0">
                    <a:latin typeface="Comic Sans MS" panose="030F0702030302020204" pitchFamily="66" charset="0"/>
                  </a:rPr>
                  <a:t>Observaciones</a:t>
                </a:r>
              </a:p>
              <a:p>
                <a:pPr algn="ctr"/>
                <a:r>
                  <a:rPr lang="es-MX" sz="1200" dirty="0" smtClean="0">
                    <a:latin typeface="Comic Sans MS" panose="030F0702030302020204" pitchFamily="66" charset="0"/>
                  </a:rPr>
                  <a:t>Las actividades que se planearon el día de hoy fueron acordes al programa en casa y basándonos en el material adecuado para los niños, la organización fue la más adecuada y se realizaron conforme a lo que se pretendía en la planeación</a:t>
                </a:r>
                <a:endParaRPr lang="es-MX" sz="1200" dirty="0">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307777"/>
            </a:xfrm>
            <a:prstGeom prst="rect">
              <a:avLst/>
            </a:prstGeom>
            <a:noFill/>
          </p:spPr>
          <p:txBody>
            <a:bodyPr wrap="square" rtlCol="0">
              <a:spAutoFit/>
            </a:bodyPr>
            <a:lstStyle/>
            <a:p>
              <a:pPr algn="ctr"/>
              <a:r>
                <a:rPr lang="es-MX" sz="1400" b="1" dirty="0">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243" y="8612977"/>
              <a:ext cx="3901420" cy="276999"/>
            </a:xfrm>
            <a:prstGeom prst="rect">
              <a:avLst/>
            </a:prstGeom>
            <a:noFill/>
          </p:spPr>
          <p:txBody>
            <a:bodyPr wrap="square">
              <a:spAutoFit/>
            </a:bodyPr>
            <a:lstStyle/>
            <a:p>
              <a:pPr algn="ctr"/>
              <a:endParaRPr lang="es-MX" sz="1200" dirty="0">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b="1" dirty="0">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619416"/>
              <a:ext cx="3901420" cy="646331"/>
            </a:xfrm>
            <a:prstGeom prst="rect">
              <a:avLst/>
            </a:prstGeom>
            <a:noFill/>
          </p:spPr>
          <p:txBody>
            <a:bodyPr wrap="square">
              <a:spAutoFit/>
            </a:bodyPr>
            <a:lstStyle/>
            <a:p>
              <a:pPr algn="ctr"/>
              <a:r>
                <a:rPr lang="es-MX" sz="1200" dirty="0" smtClean="0">
                  <a:latin typeface="Comic Sans MS" panose="030F0702030302020204" pitchFamily="66" charset="0"/>
                </a:rPr>
                <a:t>Los niños a pesar de que fue poca carga de trabajo el día de hoy, casi no hubo respuesta con la realización de las actividades planeadas. </a:t>
              </a:r>
              <a:endParaRPr lang="es-MX" sz="1200" dirty="0">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127" name="CuadroTexto 126"/>
          <p:cNvSpPr txBox="1"/>
          <p:nvPr/>
        </p:nvSpPr>
        <p:spPr>
          <a:xfrm>
            <a:off x="1277161" y="271545"/>
            <a:ext cx="723744" cy="369332"/>
          </a:xfrm>
          <a:prstGeom prst="rect">
            <a:avLst/>
          </a:prstGeom>
          <a:noFill/>
        </p:spPr>
        <p:txBody>
          <a:bodyPr wrap="square" rtlCol="0">
            <a:spAutoFit/>
          </a:bodyPr>
          <a:lstStyle/>
          <a:p>
            <a:r>
              <a:rPr lang="es-MX" dirty="0"/>
              <a:t>Mayo</a:t>
            </a:r>
          </a:p>
        </p:txBody>
      </p:sp>
      <p:sp>
        <p:nvSpPr>
          <p:cNvPr id="129" name="CuadroTexto 128"/>
          <p:cNvSpPr txBox="1"/>
          <p:nvPr/>
        </p:nvSpPr>
        <p:spPr>
          <a:xfrm>
            <a:off x="2113908" y="272841"/>
            <a:ext cx="689080" cy="369332"/>
          </a:xfrm>
          <a:prstGeom prst="rect">
            <a:avLst/>
          </a:prstGeom>
          <a:noFill/>
        </p:spPr>
        <p:txBody>
          <a:bodyPr wrap="square" rtlCol="0">
            <a:spAutoFit/>
          </a:bodyPr>
          <a:lstStyle/>
          <a:p>
            <a:r>
              <a:rPr lang="es-MX" dirty="0"/>
              <a:t>2021</a:t>
            </a:r>
          </a:p>
        </p:txBody>
      </p:sp>
      <p:sp>
        <p:nvSpPr>
          <p:cNvPr id="131" name="CuadroTexto 130"/>
          <p:cNvSpPr txBox="1"/>
          <p:nvPr/>
        </p:nvSpPr>
        <p:spPr>
          <a:xfrm>
            <a:off x="615807" y="272079"/>
            <a:ext cx="417362" cy="369332"/>
          </a:xfrm>
          <a:prstGeom prst="rect">
            <a:avLst/>
          </a:prstGeom>
          <a:noFill/>
        </p:spPr>
        <p:txBody>
          <a:bodyPr wrap="square" rtlCol="0">
            <a:spAutoFit/>
          </a:bodyPr>
          <a:lstStyle/>
          <a:p>
            <a:r>
              <a:rPr lang="es-MX" dirty="0" smtClean="0"/>
              <a:t>19</a:t>
            </a:r>
            <a:endParaRPr lang="es-MX" dirty="0"/>
          </a:p>
        </p:txBody>
      </p:sp>
      <p:sp>
        <p:nvSpPr>
          <p:cNvPr id="133" name="Multiplicar 132"/>
          <p:cNvSpPr/>
          <p:nvPr/>
        </p:nvSpPr>
        <p:spPr>
          <a:xfrm>
            <a:off x="1365001" y="668600"/>
            <a:ext cx="488049" cy="50590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34" name="CuadroTexto 133">
            <a:extLst>
              <a:ext uri="{FF2B5EF4-FFF2-40B4-BE49-F238E27FC236}">
                <a16:creationId xmlns:a16="http://schemas.microsoft.com/office/drawing/2014/main" id="{C0070B9A-B372-4799-9461-A579B3A946DE}"/>
              </a:ext>
            </a:extLst>
          </p:cNvPr>
          <p:cNvSpPr txBox="1"/>
          <p:nvPr/>
        </p:nvSpPr>
        <p:spPr>
          <a:xfrm>
            <a:off x="53133" y="1318700"/>
            <a:ext cx="7777163" cy="369332"/>
          </a:xfrm>
          <a:prstGeom prst="rect">
            <a:avLst/>
          </a:prstGeom>
          <a:noFill/>
        </p:spPr>
        <p:txBody>
          <a:bodyPr wrap="square" rtlCol="0">
            <a:spAutoFit/>
          </a:bodyPr>
          <a:lstStyle/>
          <a:p>
            <a:r>
              <a:rPr lang="es-MX" dirty="0"/>
              <a:t>Situación de Aprendizaje: </a:t>
            </a:r>
            <a:r>
              <a:rPr lang="es-MX" u="sng" dirty="0" smtClean="0"/>
              <a:t>Trabajando </a:t>
            </a:r>
            <a:r>
              <a:rPr lang="es-MX" u="sng" dirty="0"/>
              <a:t>en </a:t>
            </a:r>
            <a:r>
              <a:rPr lang="es-MX" u="sng" dirty="0" smtClean="0"/>
              <a:t>casa</a:t>
            </a:r>
            <a:endParaRPr lang="es-MX" u="sng" dirty="0"/>
          </a:p>
        </p:txBody>
      </p:sp>
      <p:sp>
        <p:nvSpPr>
          <p:cNvPr id="154" name="Multiplicar 153"/>
          <p:cNvSpPr/>
          <p:nvPr/>
        </p:nvSpPr>
        <p:spPr>
          <a:xfrm>
            <a:off x="542823" y="2317272"/>
            <a:ext cx="700074" cy="624056"/>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7" name="Multiplicar 156"/>
          <p:cNvSpPr/>
          <p:nvPr/>
        </p:nvSpPr>
        <p:spPr>
          <a:xfrm>
            <a:off x="5300709" y="2982972"/>
            <a:ext cx="609781" cy="588558"/>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8" name="Multiplicar 157"/>
          <p:cNvSpPr/>
          <p:nvPr/>
        </p:nvSpPr>
        <p:spPr>
          <a:xfrm>
            <a:off x="141563" y="4342118"/>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9" name="Multiplicar 158"/>
          <p:cNvSpPr/>
          <p:nvPr/>
        </p:nvSpPr>
        <p:spPr>
          <a:xfrm>
            <a:off x="154641" y="4539802"/>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0" name="Multiplicar 159"/>
          <p:cNvSpPr/>
          <p:nvPr/>
        </p:nvSpPr>
        <p:spPr>
          <a:xfrm>
            <a:off x="146746" y="4728061"/>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2" name="Multiplicar 161"/>
          <p:cNvSpPr/>
          <p:nvPr/>
        </p:nvSpPr>
        <p:spPr>
          <a:xfrm>
            <a:off x="154641" y="4900297"/>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3" name="Multiplicar 162"/>
          <p:cNvSpPr/>
          <p:nvPr/>
        </p:nvSpPr>
        <p:spPr>
          <a:xfrm>
            <a:off x="153950" y="5098119"/>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4" name="Multiplicar 163"/>
          <p:cNvSpPr/>
          <p:nvPr/>
        </p:nvSpPr>
        <p:spPr>
          <a:xfrm>
            <a:off x="5692817" y="6005640"/>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7" name="Multiplicar 166"/>
          <p:cNvSpPr/>
          <p:nvPr/>
        </p:nvSpPr>
        <p:spPr>
          <a:xfrm>
            <a:off x="5682327" y="6191686"/>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88" name="Multiplicar 187"/>
          <p:cNvSpPr/>
          <p:nvPr/>
        </p:nvSpPr>
        <p:spPr>
          <a:xfrm>
            <a:off x="5690871" y="6390311"/>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89" name="Multiplicar 188"/>
          <p:cNvSpPr/>
          <p:nvPr/>
        </p:nvSpPr>
        <p:spPr>
          <a:xfrm>
            <a:off x="5684342" y="6580335"/>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1" name="Multiplicar 190"/>
          <p:cNvSpPr/>
          <p:nvPr/>
        </p:nvSpPr>
        <p:spPr>
          <a:xfrm>
            <a:off x="6182706" y="7496527"/>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3" name="Multiplicar 192"/>
          <p:cNvSpPr/>
          <p:nvPr/>
        </p:nvSpPr>
        <p:spPr>
          <a:xfrm>
            <a:off x="6173681" y="7694847"/>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5" name="Multiplicar 194"/>
          <p:cNvSpPr/>
          <p:nvPr/>
        </p:nvSpPr>
        <p:spPr>
          <a:xfrm>
            <a:off x="6163654" y="7877927"/>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7" name="Multiplicar 196"/>
          <p:cNvSpPr/>
          <p:nvPr/>
        </p:nvSpPr>
        <p:spPr>
          <a:xfrm>
            <a:off x="6162106" y="8074945"/>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9" name="Multiplicar 198"/>
          <p:cNvSpPr/>
          <p:nvPr/>
        </p:nvSpPr>
        <p:spPr>
          <a:xfrm>
            <a:off x="6161294" y="8271772"/>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00" name="CuadroTexto 199">
            <a:extLst>
              <a:ext uri="{FF2B5EF4-FFF2-40B4-BE49-F238E27FC236}">
                <a16:creationId xmlns:a16="http://schemas.microsoft.com/office/drawing/2014/main" id="{8EA301CD-1810-4DA1-96E7-490B3EEE9E43}"/>
              </a:ext>
            </a:extLst>
          </p:cNvPr>
          <p:cNvSpPr txBox="1"/>
          <p:nvPr/>
        </p:nvSpPr>
        <p:spPr>
          <a:xfrm>
            <a:off x="-78330" y="8634558"/>
            <a:ext cx="4036672" cy="1661993"/>
          </a:xfrm>
          <a:prstGeom prst="rect">
            <a:avLst/>
          </a:prstGeom>
          <a:noFill/>
        </p:spPr>
        <p:txBody>
          <a:bodyPr wrap="square">
            <a:spAutoFit/>
          </a:bodyPr>
          <a:lstStyle/>
          <a:p>
            <a:pPr algn="ctr"/>
            <a:r>
              <a:rPr lang="es-MX" sz="1000" dirty="0" smtClean="0">
                <a:latin typeface="Comic Sans MS" panose="030F0702030302020204" pitchFamily="66" charset="0"/>
              </a:rPr>
              <a:t>El día de hoy fueron solo una actividad y media lo que se planeo para los niños, consistía en aprenderse un poema, los que mandaron sus evidencias logran aprenderse sus poemas muy bien.</a:t>
            </a:r>
          </a:p>
          <a:p>
            <a:pPr algn="ctr"/>
            <a:r>
              <a:rPr lang="es-MX" sz="1000" dirty="0">
                <a:latin typeface="Comic Sans MS" panose="030F0702030302020204" pitchFamily="66" charset="0"/>
              </a:rPr>
              <a:t>Recitar </a:t>
            </a:r>
            <a:r>
              <a:rPr lang="es-MX" sz="1000" b="1" dirty="0">
                <a:latin typeface="Comic Sans MS" panose="030F0702030302020204" pitchFamily="66" charset="0"/>
              </a:rPr>
              <a:t>poemas</a:t>
            </a:r>
            <a:r>
              <a:rPr lang="es-MX" sz="1000" dirty="0">
                <a:latin typeface="Comic Sans MS" panose="030F0702030302020204" pitchFamily="66" charset="0"/>
              </a:rPr>
              <a:t> ayuda a los niños a conectar con su propio cuerpo, contribuyendo a mejorar su coordinación y capacidad motora. Y es que la música y ritmo de los versos favorece la expresión corporal y la libertad de movimiento a la hora de leer o recitar</a:t>
            </a:r>
            <a:r>
              <a:rPr lang="es-MX" sz="1000" dirty="0" smtClean="0">
                <a:latin typeface="Comic Sans MS" panose="030F0702030302020204" pitchFamily="66" charset="0"/>
              </a:rPr>
              <a:t>.  </a:t>
            </a:r>
            <a:r>
              <a:rPr lang="es-MX" sz="1000" dirty="0" err="1" smtClean="0">
                <a:latin typeface="Comic Sans MS" panose="030F0702030302020204" pitchFamily="66" charset="0"/>
              </a:rPr>
              <a:t>Diaz</a:t>
            </a:r>
            <a:r>
              <a:rPr lang="es-MX" sz="1000" dirty="0" smtClean="0">
                <a:latin typeface="Comic Sans MS" panose="030F0702030302020204" pitchFamily="66" charset="0"/>
              </a:rPr>
              <a:t> (2015)</a:t>
            </a:r>
            <a:endParaRPr lang="es-MX" sz="1000" dirty="0">
              <a:latin typeface="Comic Sans MS" panose="030F0702030302020204" pitchFamily="66" charset="0"/>
            </a:endParaRPr>
          </a:p>
          <a:p>
            <a:pPr algn="ctr"/>
            <a:r>
              <a:rPr lang="es-MX" sz="1000" dirty="0">
                <a:latin typeface="Comic Sans MS" panose="030F0702030302020204" pitchFamily="66" charset="0"/>
              </a:rPr>
              <a:t/>
            </a:r>
            <a:br>
              <a:rPr lang="es-MX" sz="1000" dirty="0">
                <a:latin typeface="Comic Sans MS" panose="030F0702030302020204" pitchFamily="66" charset="0"/>
              </a:rPr>
            </a:br>
            <a:r>
              <a:rPr lang="es-MX" sz="1200" dirty="0" smtClean="0">
                <a:latin typeface="Comic Sans MS" panose="030F0702030302020204" pitchFamily="66" charset="0"/>
              </a:rPr>
              <a:t> </a:t>
            </a:r>
            <a:endParaRPr lang="es-MX" sz="1200" dirty="0">
              <a:latin typeface="Comic Sans MS" panose="030F0702030302020204" pitchFamily="66" charset="0"/>
            </a:endParaRPr>
          </a:p>
        </p:txBody>
      </p:sp>
    </p:spTree>
    <p:extLst>
      <p:ext uri="{BB962C8B-B14F-4D97-AF65-F5344CB8AC3E}">
        <p14:creationId xmlns:p14="http://schemas.microsoft.com/office/powerpoint/2010/main" val="1576606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635515"/>
                <a:ext cx="4114277" cy="1200329"/>
              </a:xfrm>
              <a:prstGeom prst="rect">
                <a:avLst/>
              </a:prstGeom>
              <a:noFill/>
            </p:spPr>
            <p:txBody>
              <a:bodyPr wrap="square" rtlCol="0">
                <a:spAutoFit/>
              </a:bodyPr>
              <a:lstStyle/>
              <a:p>
                <a:pPr algn="ctr"/>
                <a:r>
                  <a:rPr lang="es-MX" sz="1200" dirty="0" smtClean="0">
                    <a:latin typeface="Comic Sans MS" panose="030F0702030302020204" pitchFamily="66" charset="0"/>
                  </a:rPr>
                  <a:t>Observaciones</a:t>
                </a:r>
              </a:p>
              <a:p>
                <a:pPr algn="ctr"/>
                <a:r>
                  <a:rPr lang="es-MX" sz="1200" dirty="0" smtClean="0">
                    <a:latin typeface="Comic Sans MS" panose="030F0702030302020204" pitchFamily="66" charset="0"/>
                  </a:rPr>
                  <a:t>Las actividades que se planearon el día de hoy fueron acordes al programa en casa y basándonos en el material adecuado para los niños, la organización fue la más adecuada y se realizaron conforme a lo que se pretendía en la planeación</a:t>
                </a:r>
                <a:endParaRPr lang="es-MX" sz="1200" dirty="0">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307777"/>
            </a:xfrm>
            <a:prstGeom prst="rect">
              <a:avLst/>
            </a:prstGeom>
            <a:noFill/>
          </p:spPr>
          <p:txBody>
            <a:bodyPr wrap="square" rtlCol="0">
              <a:spAutoFit/>
            </a:bodyPr>
            <a:lstStyle/>
            <a:p>
              <a:pPr algn="ctr"/>
              <a:r>
                <a:rPr lang="es-MX" sz="1400" b="1" dirty="0">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243" y="8612977"/>
              <a:ext cx="3901420" cy="276999"/>
            </a:xfrm>
            <a:prstGeom prst="rect">
              <a:avLst/>
            </a:prstGeom>
            <a:noFill/>
          </p:spPr>
          <p:txBody>
            <a:bodyPr wrap="square">
              <a:spAutoFit/>
            </a:bodyPr>
            <a:lstStyle/>
            <a:p>
              <a:pPr algn="ctr"/>
              <a:endParaRPr lang="es-MX" sz="1200" dirty="0">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b="1" dirty="0">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619416"/>
              <a:ext cx="3901420" cy="276999"/>
            </a:xfrm>
            <a:prstGeom prst="rect">
              <a:avLst/>
            </a:prstGeom>
            <a:noFill/>
          </p:spPr>
          <p:txBody>
            <a:bodyPr wrap="square">
              <a:spAutoFit/>
            </a:bodyPr>
            <a:lstStyle/>
            <a:p>
              <a:pPr algn="ctr"/>
              <a:endParaRPr lang="es-MX" sz="1200" dirty="0">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127" name="CuadroTexto 126"/>
          <p:cNvSpPr txBox="1"/>
          <p:nvPr/>
        </p:nvSpPr>
        <p:spPr>
          <a:xfrm>
            <a:off x="1277161" y="271545"/>
            <a:ext cx="723744" cy="369332"/>
          </a:xfrm>
          <a:prstGeom prst="rect">
            <a:avLst/>
          </a:prstGeom>
          <a:noFill/>
        </p:spPr>
        <p:txBody>
          <a:bodyPr wrap="square" rtlCol="0">
            <a:spAutoFit/>
          </a:bodyPr>
          <a:lstStyle/>
          <a:p>
            <a:r>
              <a:rPr lang="es-MX" dirty="0"/>
              <a:t>Mayo</a:t>
            </a:r>
          </a:p>
        </p:txBody>
      </p:sp>
      <p:sp>
        <p:nvSpPr>
          <p:cNvPr id="129" name="CuadroTexto 128"/>
          <p:cNvSpPr txBox="1"/>
          <p:nvPr/>
        </p:nvSpPr>
        <p:spPr>
          <a:xfrm>
            <a:off x="2113908" y="272841"/>
            <a:ext cx="689080" cy="369332"/>
          </a:xfrm>
          <a:prstGeom prst="rect">
            <a:avLst/>
          </a:prstGeom>
          <a:noFill/>
        </p:spPr>
        <p:txBody>
          <a:bodyPr wrap="square" rtlCol="0">
            <a:spAutoFit/>
          </a:bodyPr>
          <a:lstStyle/>
          <a:p>
            <a:r>
              <a:rPr lang="es-MX" dirty="0"/>
              <a:t>2021</a:t>
            </a:r>
          </a:p>
        </p:txBody>
      </p:sp>
      <p:sp>
        <p:nvSpPr>
          <p:cNvPr id="131" name="CuadroTexto 130"/>
          <p:cNvSpPr txBox="1"/>
          <p:nvPr/>
        </p:nvSpPr>
        <p:spPr>
          <a:xfrm>
            <a:off x="615807" y="272079"/>
            <a:ext cx="417362" cy="369332"/>
          </a:xfrm>
          <a:prstGeom prst="rect">
            <a:avLst/>
          </a:prstGeom>
          <a:noFill/>
        </p:spPr>
        <p:txBody>
          <a:bodyPr wrap="square" rtlCol="0">
            <a:spAutoFit/>
          </a:bodyPr>
          <a:lstStyle/>
          <a:p>
            <a:r>
              <a:rPr lang="es-MX" dirty="0" smtClean="0"/>
              <a:t>20</a:t>
            </a:r>
            <a:endParaRPr lang="es-MX" dirty="0"/>
          </a:p>
        </p:txBody>
      </p:sp>
      <p:sp>
        <p:nvSpPr>
          <p:cNvPr id="133" name="Multiplicar 132"/>
          <p:cNvSpPr/>
          <p:nvPr/>
        </p:nvSpPr>
        <p:spPr>
          <a:xfrm>
            <a:off x="1880322" y="647406"/>
            <a:ext cx="488049" cy="50590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34" name="CuadroTexto 133">
            <a:extLst>
              <a:ext uri="{FF2B5EF4-FFF2-40B4-BE49-F238E27FC236}">
                <a16:creationId xmlns:a16="http://schemas.microsoft.com/office/drawing/2014/main" id="{C0070B9A-B372-4799-9461-A579B3A946DE}"/>
              </a:ext>
            </a:extLst>
          </p:cNvPr>
          <p:cNvSpPr txBox="1"/>
          <p:nvPr/>
        </p:nvSpPr>
        <p:spPr>
          <a:xfrm>
            <a:off x="53133" y="1318700"/>
            <a:ext cx="7777163" cy="369332"/>
          </a:xfrm>
          <a:prstGeom prst="rect">
            <a:avLst/>
          </a:prstGeom>
          <a:noFill/>
        </p:spPr>
        <p:txBody>
          <a:bodyPr wrap="square" rtlCol="0">
            <a:spAutoFit/>
          </a:bodyPr>
          <a:lstStyle/>
          <a:p>
            <a:r>
              <a:rPr lang="es-MX" dirty="0"/>
              <a:t>Situación de Aprendizaje: </a:t>
            </a:r>
            <a:r>
              <a:rPr lang="es-MX" u="sng" dirty="0" smtClean="0"/>
              <a:t>Trabajando </a:t>
            </a:r>
            <a:r>
              <a:rPr lang="es-MX" u="sng" dirty="0"/>
              <a:t>en </a:t>
            </a:r>
            <a:r>
              <a:rPr lang="es-MX" u="sng" dirty="0" smtClean="0"/>
              <a:t>casa</a:t>
            </a:r>
            <a:endParaRPr lang="es-MX" u="sng" dirty="0"/>
          </a:p>
        </p:txBody>
      </p:sp>
      <p:sp>
        <p:nvSpPr>
          <p:cNvPr id="154" name="Multiplicar 153"/>
          <p:cNvSpPr/>
          <p:nvPr/>
        </p:nvSpPr>
        <p:spPr>
          <a:xfrm>
            <a:off x="542823" y="2317272"/>
            <a:ext cx="700074" cy="624056"/>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7" name="Multiplicar 156"/>
          <p:cNvSpPr/>
          <p:nvPr/>
        </p:nvSpPr>
        <p:spPr>
          <a:xfrm>
            <a:off x="4056509" y="2996310"/>
            <a:ext cx="609781" cy="588558"/>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8" name="Multiplicar 157"/>
          <p:cNvSpPr/>
          <p:nvPr/>
        </p:nvSpPr>
        <p:spPr>
          <a:xfrm>
            <a:off x="141563" y="4342118"/>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9" name="Multiplicar 158"/>
          <p:cNvSpPr/>
          <p:nvPr/>
        </p:nvSpPr>
        <p:spPr>
          <a:xfrm>
            <a:off x="154641" y="4539802"/>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0" name="Multiplicar 159"/>
          <p:cNvSpPr/>
          <p:nvPr/>
        </p:nvSpPr>
        <p:spPr>
          <a:xfrm>
            <a:off x="146746" y="4728061"/>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2" name="Multiplicar 161"/>
          <p:cNvSpPr/>
          <p:nvPr/>
        </p:nvSpPr>
        <p:spPr>
          <a:xfrm>
            <a:off x="154641" y="4900297"/>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3" name="Multiplicar 162"/>
          <p:cNvSpPr/>
          <p:nvPr/>
        </p:nvSpPr>
        <p:spPr>
          <a:xfrm>
            <a:off x="153950" y="5098119"/>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4" name="Multiplicar 163"/>
          <p:cNvSpPr/>
          <p:nvPr/>
        </p:nvSpPr>
        <p:spPr>
          <a:xfrm>
            <a:off x="5165020" y="5992477"/>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7" name="Multiplicar 166"/>
          <p:cNvSpPr/>
          <p:nvPr/>
        </p:nvSpPr>
        <p:spPr>
          <a:xfrm>
            <a:off x="5173962" y="6179109"/>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88" name="Multiplicar 187"/>
          <p:cNvSpPr/>
          <p:nvPr/>
        </p:nvSpPr>
        <p:spPr>
          <a:xfrm>
            <a:off x="5173104" y="6379064"/>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89" name="Multiplicar 188"/>
          <p:cNvSpPr/>
          <p:nvPr/>
        </p:nvSpPr>
        <p:spPr>
          <a:xfrm>
            <a:off x="5139582" y="6580412"/>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1" name="Multiplicar 190"/>
          <p:cNvSpPr/>
          <p:nvPr/>
        </p:nvSpPr>
        <p:spPr>
          <a:xfrm>
            <a:off x="6182706" y="7496527"/>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3" name="Multiplicar 192"/>
          <p:cNvSpPr/>
          <p:nvPr/>
        </p:nvSpPr>
        <p:spPr>
          <a:xfrm>
            <a:off x="6173681" y="7694847"/>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5" name="Multiplicar 194"/>
          <p:cNvSpPr/>
          <p:nvPr/>
        </p:nvSpPr>
        <p:spPr>
          <a:xfrm>
            <a:off x="6163654" y="7877927"/>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7" name="Multiplicar 196"/>
          <p:cNvSpPr/>
          <p:nvPr/>
        </p:nvSpPr>
        <p:spPr>
          <a:xfrm>
            <a:off x="6162106" y="8074945"/>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9" name="Multiplicar 198"/>
          <p:cNvSpPr/>
          <p:nvPr/>
        </p:nvSpPr>
        <p:spPr>
          <a:xfrm>
            <a:off x="6161294" y="8271772"/>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00" name="CuadroTexto 199">
            <a:extLst>
              <a:ext uri="{FF2B5EF4-FFF2-40B4-BE49-F238E27FC236}">
                <a16:creationId xmlns:a16="http://schemas.microsoft.com/office/drawing/2014/main" id="{8EA301CD-1810-4DA1-96E7-490B3EEE9E43}"/>
              </a:ext>
            </a:extLst>
          </p:cNvPr>
          <p:cNvSpPr txBox="1"/>
          <p:nvPr/>
        </p:nvSpPr>
        <p:spPr>
          <a:xfrm>
            <a:off x="-78330" y="8494191"/>
            <a:ext cx="4036672" cy="1369606"/>
          </a:xfrm>
          <a:prstGeom prst="rect">
            <a:avLst/>
          </a:prstGeom>
          <a:noFill/>
        </p:spPr>
        <p:txBody>
          <a:bodyPr wrap="square">
            <a:spAutoFit/>
          </a:bodyPr>
          <a:lstStyle/>
          <a:p>
            <a:pPr algn="ctr"/>
            <a:r>
              <a:rPr lang="es-MX" sz="900" dirty="0">
                <a:latin typeface="Comic Sans MS" panose="030F0702030302020204" pitchFamily="66" charset="0"/>
              </a:rPr>
              <a:t/>
            </a:r>
            <a:br>
              <a:rPr lang="es-MX" sz="900" dirty="0">
                <a:latin typeface="Comic Sans MS" panose="030F0702030302020204" pitchFamily="66" charset="0"/>
              </a:rPr>
            </a:br>
            <a:r>
              <a:rPr lang="es-MX" sz="1100" dirty="0" smtClean="0">
                <a:latin typeface="Comic Sans MS" panose="030F0702030302020204" pitchFamily="66" charset="0"/>
              </a:rPr>
              <a:t> </a:t>
            </a:r>
            <a:r>
              <a:rPr lang="es-MX" sz="1050" dirty="0" smtClean="0">
                <a:latin typeface="Comic Sans MS" panose="030F0702030302020204" pitchFamily="66" charset="0"/>
              </a:rPr>
              <a:t>El día de hoy concluimos con esta</a:t>
            </a:r>
            <a:r>
              <a:rPr lang="es-MX" sz="1050" dirty="0" smtClean="0">
                <a:latin typeface="Comic Sans MS" panose="030F0702030302020204" pitchFamily="66" charset="0"/>
              </a:rPr>
              <a:t> jornada de practica, a mi parecer los niños si estuvieron mandando sus evidencias por ser el ultimo día de clases de la semana, las actividades eran mas lúdicas. </a:t>
            </a:r>
            <a:r>
              <a:rPr lang="es-MX" sz="1050" dirty="0">
                <a:latin typeface="Comic Sans MS" panose="030F0702030302020204" pitchFamily="66" charset="0"/>
              </a:rPr>
              <a:t>as actividades lúdicas representan un importante estimulo del aprendizaje, puesto que cuando el niño y la niña juegan, al mismo tiempo están </a:t>
            </a:r>
            <a:r>
              <a:rPr lang="es-MX" sz="1050" dirty="0" smtClean="0">
                <a:latin typeface="Comic Sans MS" panose="030F0702030302020204" pitchFamily="66" charset="0"/>
              </a:rPr>
              <a:t>aprendiendo, experimentando explorando </a:t>
            </a:r>
            <a:r>
              <a:rPr lang="es-MX" sz="1050" dirty="0">
                <a:latin typeface="Comic Sans MS" panose="030F0702030302020204" pitchFamily="66" charset="0"/>
              </a:rPr>
              <a:t>y descubriendo su entorno. </a:t>
            </a:r>
            <a:r>
              <a:rPr lang="es-MX" sz="1050" dirty="0" smtClean="0">
                <a:latin typeface="Comic Sans MS" panose="030F0702030302020204" pitchFamily="66" charset="0"/>
              </a:rPr>
              <a:t> Gómez R. (2015)</a:t>
            </a:r>
            <a:endParaRPr lang="es-MX" sz="1050" dirty="0">
              <a:latin typeface="Comic Sans MS" panose="030F0702030302020204" pitchFamily="66" charset="0"/>
            </a:endParaRPr>
          </a:p>
        </p:txBody>
      </p:sp>
      <p:sp>
        <p:nvSpPr>
          <p:cNvPr id="156" name="Multiplicar 155"/>
          <p:cNvSpPr/>
          <p:nvPr/>
        </p:nvSpPr>
        <p:spPr>
          <a:xfrm>
            <a:off x="1794238" y="2314693"/>
            <a:ext cx="609781" cy="588558"/>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03" name="CuadroTexto 202">
            <a:extLst>
              <a:ext uri="{FF2B5EF4-FFF2-40B4-BE49-F238E27FC236}">
                <a16:creationId xmlns:a16="http://schemas.microsoft.com/office/drawing/2014/main" id="{8EA301CD-1810-4DA1-96E7-490B3EEE9E43}"/>
              </a:ext>
            </a:extLst>
          </p:cNvPr>
          <p:cNvSpPr txBox="1"/>
          <p:nvPr/>
        </p:nvSpPr>
        <p:spPr>
          <a:xfrm>
            <a:off x="3769771" y="8520057"/>
            <a:ext cx="4036672" cy="1046440"/>
          </a:xfrm>
          <a:prstGeom prst="rect">
            <a:avLst/>
          </a:prstGeom>
          <a:noFill/>
        </p:spPr>
        <p:txBody>
          <a:bodyPr wrap="square">
            <a:spAutoFit/>
          </a:bodyPr>
          <a:lstStyle/>
          <a:p>
            <a:pPr algn="ctr"/>
            <a:r>
              <a:rPr lang="es-MX" sz="900" dirty="0">
                <a:latin typeface="Comic Sans MS" panose="030F0702030302020204" pitchFamily="66" charset="0"/>
              </a:rPr>
              <a:t/>
            </a:r>
            <a:br>
              <a:rPr lang="es-MX" sz="900" dirty="0">
                <a:latin typeface="Comic Sans MS" panose="030F0702030302020204" pitchFamily="66" charset="0"/>
              </a:rPr>
            </a:br>
            <a:r>
              <a:rPr lang="es-MX" sz="1100" dirty="0" smtClean="0">
                <a:latin typeface="Comic Sans MS" panose="030F0702030302020204" pitchFamily="66" charset="0"/>
              </a:rPr>
              <a:t> </a:t>
            </a:r>
            <a:r>
              <a:rPr lang="es-MX" sz="1050" dirty="0" smtClean="0">
                <a:latin typeface="Comic Sans MS" panose="030F0702030302020204" pitchFamily="66" charset="0"/>
              </a:rPr>
              <a:t>Eran muchas actividades las que se realizaron para el día de hoy pues se juntaron las del PNCE y PEMC con las que nosotras programamos en nuestras planeaciones, y había un poco de confusión en el grupo por que había actividades muy parecidas.  </a:t>
            </a:r>
            <a:endParaRPr lang="es-MX" sz="1050" dirty="0">
              <a:latin typeface="Comic Sans MS" panose="030F0702030302020204" pitchFamily="66" charset="0"/>
            </a:endParaRPr>
          </a:p>
        </p:txBody>
      </p:sp>
    </p:spTree>
    <p:extLst>
      <p:ext uri="{BB962C8B-B14F-4D97-AF65-F5344CB8AC3E}">
        <p14:creationId xmlns:p14="http://schemas.microsoft.com/office/powerpoint/2010/main" val="210378675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408</TotalTime>
  <Words>1463</Words>
  <Application>Microsoft Office PowerPoint</Application>
  <PresentationFormat>Personalizado</PresentationFormat>
  <Paragraphs>234</Paragraphs>
  <Slides>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vt:i4>
      </vt:variant>
    </vt:vector>
  </HeadingPairs>
  <TitlesOfParts>
    <vt:vector size="11" baseType="lpstr">
      <vt:lpstr>Arial</vt:lpstr>
      <vt:lpstr>Calibri</vt:lpstr>
      <vt:lpstr>Calibri Light</vt:lpstr>
      <vt:lpstr>Comic Sans MS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paulina guerrero sanchez</cp:lastModifiedBy>
  <cp:revision>26</cp:revision>
  <dcterms:created xsi:type="dcterms:W3CDTF">2020-11-09T23:20:30Z</dcterms:created>
  <dcterms:modified xsi:type="dcterms:W3CDTF">2021-05-21T04:29:42Z</dcterms:modified>
</cp:coreProperties>
</file>