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2" r:id="rId3"/>
    <p:sldId id="260" r:id="rId4"/>
    <p:sldId id="267" r:id="rId5"/>
    <p:sldId id="268" r:id="rId6"/>
    <p:sldId id="269" r:id="rId7"/>
    <p:sldId id="270" r:id="rId8"/>
    <p:sldId id="272" r:id="rId9"/>
    <p:sldId id="271" r:id="rId10"/>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CC9900"/>
    <a:srgbClr val="79DCFF"/>
    <a:srgbClr val="FF9999"/>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70" d="100"/>
          <a:sy n="70" d="100"/>
        </p:scale>
        <p:origin x="714"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21/05/2021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21/05/2021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21/05/2021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21/05/2021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hyperlink" Target="http://reme.uji.es/articulos/pa0001/texto.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F04BAF8-12D3-4DFF-B9B5-5BED450A4DD8}"/>
              </a:ext>
            </a:extLst>
          </p:cNvPr>
          <p:cNvSpPr/>
          <p:nvPr/>
        </p:nvSpPr>
        <p:spPr>
          <a:xfrm>
            <a:off x="1" y="257174"/>
            <a:ext cx="7777162" cy="9556462"/>
          </a:xfrm>
          <a:prstGeom prst="rect">
            <a:avLst/>
          </a:prstGeom>
        </p:spPr>
        <p:txBody>
          <a:bodyPr wrap="square">
            <a:spAutoFit/>
          </a:bodyPr>
          <a:lstStyle/>
          <a:p>
            <a:pPr algn="ctr">
              <a:lnSpc>
                <a:spcPct val="107000"/>
              </a:lnSpc>
              <a:spcAft>
                <a:spcPts val="0"/>
              </a:spcAft>
            </a:pPr>
            <a:r>
              <a:rPr lang="es-MX" sz="1600" b="1" dirty="0">
                <a:latin typeface="Calibri" panose="020F0502020204030204" pitchFamily="34" charset="0"/>
                <a:ea typeface="Calibri" panose="020F0502020204030204" pitchFamily="34" charset="0"/>
                <a:cs typeface="Times New Roman" panose="02020603050405020304" pitchFamily="18" charset="0"/>
              </a:rPr>
              <a:t>Escuela Normal De Educación Preescolar</a:t>
            </a:r>
          </a:p>
          <a:p>
            <a:pPr algn="ctr">
              <a:lnSpc>
                <a:spcPct val="107000"/>
              </a:lnSpc>
              <a:spcAft>
                <a:spcPts val="0"/>
              </a:spcAft>
            </a:pPr>
            <a:endParaRPr lang="es-MX" sz="16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6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6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6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600" b="1" dirty="0">
              <a:latin typeface="Calibri" panose="020F0502020204030204" pitchFamily="34" charset="0"/>
              <a:ea typeface="Calibri" panose="020F0502020204030204" pitchFamily="34" charset="0"/>
              <a:cs typeface="Times New Roman" panose="02020603050405020304" pitchFamily="18" charset="0"/>
            </a:endParaRPr>
          </a:p>
          <a:p>
            <a:pPr algn="ctr"/>
            <a:r>
              <a:rPr lang="es-MX" sz="1600" b="1" dirty="0"/>
              <a:t>Licenciatura en educación preescolar</a:t>
            </a:r>
            <a:endParaRPr lang="es-ES" sz="1600" dirty="0"/>
          </a:p>
          <a:p>
            <a:pPr algn="ctr"/>
            <a:r>
              <a:rPr lang="es-MX" sz="1600" b="1" dirty="0"/>
              <a:t>Materia: </a:t>
            </a:r>
            <a:r>
              <a:rPr lang="es-MX" sz="1600" dirty="0"/>
              <a:t>Trabajo docente y proyectos de mejora escolar </a:t>
            </a:r>
            <a:endParaRPr lang="es-ES" sz="1600" dirty="0"/>
          </a:p>
          <a:p>
            <a:pPr algn="ctr"/>
            <a:r>
              <a:rPr lang="es-MX" sz="1600" b="1" dirty="0"/>
              <a:t>Maestro: </a:t>
            </a:r>
            <a:r>
              <a:rPr lang="es-MX" sz="1600" dirty="0"/>
              <a:t>Fabiola Valero Torres </a:t>
            </a:r>
            <a:endParaRPr lang="es-ES" sz="1600" dirty="0"/>
          </a:p>
          <a:p>
            <a:pPr algn="ctr"/>
            <a:r>
              <a:rPr lang="es-MX" sz="1600" b="1" dirty="0"/>
              <a:t>Unidad de aprendizaje 2: </a:t>
            </a:r>
            <a:r>
              <a:rPr lang="es-MX" sz="1600" dirty="0"/>
              <a:t>Propuestas de innovación al trabajo docente en el marco del Proyecto Escolar de Mejora Continua (PEMC) </a:t>
            </a:r>
            <a:endParaRPr lang="es-ES" sz="1600" dirty="0"/>
          </a:p>
          <a:p>
            <a:pPr algn="ctr"/>
            <a:r>
              <a:rPr lang="es-MX" sz="1600" b="1" dirty="0"/>
              <a:t>Competencias de la unidad de aprendizaje:</a:t>
            </a:r>
            <a:endParaRPr lang="es-ES" sz="1600" dirty="0"/>
          </a:p>
          <a:p>
            <a:pPr marL="285750" lvl="0" indent="-285750">
              <a:buFont typeface="Arial" panose="020B0604020202020204" pitchFamily="34" charset="0"/>
              <a:buChar char="•"/>
            </a:pPr>
            <a:r>
              <a:rPr lang="es-ES" sz="1200" dirty="0"/>
              <a:t>Plantea las necesidades formativas de los alumnos de acuerdo con sus procesos de desarrollo y de aprendizaje, con base en los nuevos enfoques pedagógico. </a:t>
            </a:r>
          </a:p>
          <a:p>
            <a:pPr marL="285750" lvl="0" indent="-285750">
              <a:buFont typeface="Arial" panose="020B0604020202020204" pitchFamily="34" charset="0"/>
              <a:buChar char="•"/>
            </a:pPr>
            <a:r>
              <a:rPr lang="es-ES" sz="1200" dirty="0"/>
              <a:t>Establece relaciones entre los principios, conceptos disciplinarios y contenidos del plan y programas de estudio en función del logro de aprendizaje de sus alumnos, asegurando la coherencia y continuidad entre los distintos grados y niveles educativos.</a:t>
            </a:r>
          </a:p>
          <a:p>
            <a:pPr marL="285750" lvl="0" indent="-285750">
              <a:buFont typeface="Arial" panose="020B0604020202020204" pitchFamily="34" charset="0"/>
              <a:buChar char="•"/>
            </a:pPr>
            <a:r>
              <a:rPr lang="es-ES" sz="1200" dirty="0"/>
              <a:t>Utiliza metodologías pertinentes y actualizadas para promover el aprendizaje de los alumnos en los diferentes campos, áreas y ámbitos que propone el currículum, considerando los contextos y su desarrollo.</a:t>
            </a:r>
          </a:p>
          <a:p>
            <a:pPr marL="285750" lvl="0" indent="-285750">
              <a:buFont typeface="Arial" panose="020B0604020202020204" pitchFamily="34" charset="0"/>
              <a:buChar char="•"/>
            </a:pPr>
            <a:r>
              <a:rPr lang="es-ES" sz="1200" dirty="0"/>
              <a:t>Incorpora los recursos y medios didácticos idóneos para favorecer el aprendizaje de acuerdo con el conocimiento de los procesos de desarrollo cognitivo y socioemocional de los alumnos.</a:t>
            </a:r>
          </a:p>
          <a:p>
            <a:pPr marL="285750" lvl="0" indent="-285750">
              <a:buFont typeface="Arial" panose="020B0604020202020204" pitchFamily="34" charset="0"/>
              <a:buChar char="•"/>
            </a:pPr>
            <a:r>
              <a:rPr lang="es-ES" sz="1200" dirty="0"/>
              <a:t>Elabora diagnósticos de los intereses, motivaciones y necesidades formativas de los alumnos para organizar las actividades de aprendizaje, así como las adecuaciones curriculares y didácticas pertinentes.</a:t>
            </a:r>
          </a:p>
          <a:p>
            <a:pPr marL="285750" lvl="0" indent="-285750">
              <a:buFont typeface="Arial" panose="020B0604020202020204" pitchFamily="34" charset="0"/>
              <a:buChar char="•"/>
            </a:pPr>
            <a:r>
              <a:rPr lang="es-ES" sz="1200" dirty="0"/>
              <a:t>Selecciona estrategias que favorecen el desarrollo intelectual, físico, social y emocional de los alumnos para procurar el logro de los aprendizajes.</a:t>
            </a:r>
          </a:p>
          <a:p>
            <a:pPr marL="285750" lvl="0" indent="-285750">
              <a:buFont typeface="Arial" panose="020B0604020202020204" pitchFamily="34" charset="0"/>
              <a:buChar char="•"/>
            </a:pPr>
            <a:r>
              <a:rPr lang="es-ES" sz="1200" dirty="0"/>
              <a:t>Emplea los medios tecnológicos y las fuentes de información científica disponibles para mantenerse actualizado respecto a los diversos campos de conocimiento que intervienen en su trabajo docente.</a:t>
            </a:r>
          </a:p>
          <a:p>
            <a:pPr marL="285750" lvl="0" indent="-285750">
              <a:buFont typeface="Arial" panose="020B0604020202020204" pitchFamily="34" charset="0"/>
              <a:buChar char="•"/>
            </a:pPr>
            <a:r>
              <a:rPr lang="es-ES" sz="1200" dirty="0"/>
              <a:t>Construye escenarios y experiencias de aprendizaje utilizando diversos recursos metodológicos y tecnológicos para favorecer la educación inclusiva.</a:t>
            </a:r>
          </a:p>
          <a:p>
            <a:pPr marL="285750" lvl="0" indent="-285750">
              <a:buFont typeface="Arial" panose="020B0604020202020204" pitchFamily="34" charset="0"/>
              <a:buChar char="•"/>
            </a:pPr>
            <a:r>
              <a:rPr lang="es-ES" sz="1200" dirty="0"/>
              <a:t>Evalúa el aprendizaje de sus alumnos mediante la aplicación de distintas teorías, métodos e instrumentos considerando las áreas, campos y ámbitos de conocimiento, así como los saberes correspondientes al grado y nivel educativo.</a:t>
            </a:r>
          </a:p>
          <a:p>
            <a:pPr marL="285750" lvl="0" indent="-285750">
              <a:buFont typeface="Arial" panose="020B0604020202020204" pitchFamily="34" charset="0"/>
              <a:buChar char="•"/>
            </a:pPr>
            <a:r>
              <a:rPr lang="es-ES" sz="1200" dirty="0"/>
              <a:t>Elabora propuestas para mejorar los resultados de su enseñanza y los aprendizajes de sus alumnos.</a:t>
            </a:r>
          </a:p>
          <a:p>
            <a:pPr marL="285750" lvl="0" indent="-285750">
              <a:buFont typeface="Arial" panose="020B0604020202020204" pitchFamily="34" charset="0"/>
              <a:buChar char="•"/>
            </a:pPr>
            <a:r>
              <a:rPr lang="es-ES" sz="1200" dirty="0"/>
              <a:t>Utiliza los recursos metodológicos y técnicos de la investigación para explicar, comprender situaciones educativas y mejorar su docencia.</a:t>
            </a:r>
          </a:p>
          <a:p>
            <a:pPr marL="285750" lvl="0" indent="-285750">
              <a:buFont typeface="Arial" panose="020B0604020202020204" pitchFamily="34" charset="0"/>
              <a:buChar char="•"/>
            </a:pPr>
            <a:r>
              <a:rPr lang="es-ES" sz="1200" dirty="0"/>
              <a:t>Orienta su actuación profesional con sentido ético-valoral y asume los diversos principios y reglas que aseguran una mejor convivencia institucional y social, en beneficio de los alumnos y de la comunidad escolar.</a:t>
            </a:r>
          </a:p>
          <a:p>
            <a:pPr marL="285750" lvl="0" indent="-285750">
              <a:buFont typeface="Arial" panose="020B0604020202020204" pitchFamily="34" charset="0"/>
              <a:buChar char="•"/>
            </a:pPr>
            <a:r>
              <a:rPr lang="es-ES" sz="1200" dirty="0"/>
              <a:t>Decide las estrategias pedagógicas para minimizar o eliminar las barreras para el aprendizaje y la participación asegurando una educación inclusiva.</a:t>
            </a:r>
          </a:p>
          <a:p>
            <a:pPr algn="ctr"/>
            <a:r>
              <a:rPr lang="es-ES" sz="1600" b="1" u="sng" dirty="0"/>
              <a:t>Diario de campo</a:t>
            </a:r>
            <a:endParaRPr lang="es-ES" sz="1600" b="1" dirty="0"/>
          </a:p>
          <a:p>
            <a:pPr algn="ctr"/>
            <a:r>
              <a:rPr lang="es-MX" sz="1600" b="1" dirty="0"/>
              <a:t>Alumna: </a:t>
            </a:r>
            <a:r>
              <a:rPr lang="es-MX" sz="1600" dirty="0"/>
              <a:t>Griselda Estefanía García Barrera </a:t>
            </a:r>
            <a:r>
              <a:rPr lang="es-MX" sz="1600" b="1" dirty="0"/>
              <a:t>N.L. </a:t>
            </a:r>
            <a:r>
              <a:rPr lang="es-MX" sz="1600" dirty="0"/>
              <a:t>4</a:t>
            </a:r>
            <a:endParaRPr lang="es-ES" sz="1600" dirty="0"/>
          </a:p>
          <a:p>
            <a:pPr algn="ctr"/>
            <a:r>
              <a:rPr lang="es-MX" sz="1600" b="1" dirty="0"/>
              <a:t>Sexto semestre Sección B</a:t>
            </a:r>
            <a:endParaRPr lang="es-ES" sz="1600" dirty="0"/>
          </a:p>
          <a:p>
            <a:pPr algn="r"/>
            <a:r>
              <a:rPr lang="es-MX" sz="1600" dirty="0"/>
              <a:t>Saltillo, Coahuila</a:t>
            </a:r>
            <a:endParaRPr lang="es-ES" sz="1600" dirty="0"/>
          </a:p>
          <a:p>
            <a:pPr algn="r"/>
            <a:r>
              <a:rPr lang="es-MX" sz="1600" dirty="0"/>
              <a:t>21 de mayo de 2021</a:t>
            </a:r>
            <a:endParaRPr lang="es-ES" sz="1600" dirty="0"/>
          </a:p>
          <a:p>
            <a:pPr algn="ctr">
              <a:lnSpc>
                <a:spcPct val="107000"/>
              </a:lnSpc>
              <a:spcAft>
                <a:spcPts val="0"/>
              </a:spcAft>
            </a:pP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1.png">
            <a:extLst>
              <a:ext uri="{FF2B5EF4-FFF2-40B4-BE49-F238E27FC236}">
                <a16:creationId xmlns:a16="http://schemas.microsoft.com/office/drawing/2014/main" id="{C6760C63-E1CD-47E8-8484-C6EBFCDE81BE}"/>
              </a:ext>
            </a:extLst>
          </p:cNvPr>
          <p:cNvPicPr/>
          <p:nvPr/>
        </p:nvPicPr>
        <p:blipFill>
          <a:blip r:embed="rId2"/>
          <a:srcRect/>
          <a:stretch>
            <a:fillRect/>
          </a:stretch>
        </p:blipFill>
        <p:spPr>
          <a:xfrm>
            <a:off x="3063081" y="667702"/>
            <a:ext cx="1651000" cy="1109345"/>
          </a:xfrm>
          <a:prstGeom prst="rect">
            <a:avLst/>
          </a:prstGeom>
          <a:ln/>
        </p:spPr>
      </p:pic>
    </p:spTree>
    <p:extLst>
      <p:ext uri="{BB962C8B-B14F-4D97-AF65-F5344CB8AC3E}">
        <p14:creationId xmlns:p14="http://schemas.microsoft.com/office/powerpoint/2010/main" val="3470089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118626" y="101667"/>
            <a:ext cx="8260701" cy="9807304"/>
            <a:chOff x="-118626" y="101667"/>
            <a:chExt cx="8260701"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solidFill>
                <a:srgbClr val="FF9999"/>
              </a:solid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0" y="682587"/>
              <a:ext cx="424945"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118626" y="1242765"/>
              <a:ext cx="7777163" cy="646331"/>
            </a:xfrm>
            <a:prstGeom prst="rect">
              <a:avLst/>
            </a:prstGeom>
            <a:noFill/>
          </p:spPr>
          <p:txBody>
            <a:bodyPr wrap="square" rtlCol="0">
              <a:spAutoFit/>
            </a:bodyPr>
            <a:lstStyle/>
            <a:p>
              <a:pPr algn="ctr"/>
              <a:r>
                <a:rPr lang="es-MX" dirty="0"/>
                <a:t>Situación de Aprendizaje: </a:t>
              </a:r>
            </a:p>
            <a:p>
              <a:pPr algn="ctr"/>
              <a:r>
                <a:rPr lang="es-MX" dirty="0"/>
                <a:t>Lo puedo hacer</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latin typeface="Comic Sans MS" panose="030F0702030302020204" pitchFamily="66" charset="0"/>
                    </a:rPr>
                    <a:t>Educación Socioemocional</a:t>
                  </a:r>
                  <a:endParaRPr lang="es-MX" sz="1400" b="1" dirty="0">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5"/>
                <a:ext cx="749553"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En la siguiente página se encuentra las observaciones de este apartado.  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276999"/>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276999"/>
              </a:xfrm>
              <a:prstGeom prst="rect">
                <a:avLst/>
              </a:prstGeom>
              <a:noFill/>
            </p:spPr>
            <p:txBody>
              <a:bodyPr wrap="square" rtlCol="0">
                <a:spAutoFit/>
              </a:bodyPr>
              <a:lstStyle/>
              <a:p>
                <a:pPr algn="ctr"/>
                <a:r>
                  <a:rPr lang="es-MX" sz="1200" dirty="0">
                    <a:latin typeface="Comic Sans MS" panose="030F0702030302020204" pitchFamily="66" charset="0"/>
                  </a:rPr>
                  <a:t>     Si            No   </a:t>
                </a: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392707"/>
              <a:ext cx="3553735" cy="1384995"/>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a:p>
              <a:r>
                <a:rPr lang="es-MX" sz="1200" dirty="0">
                  <a:solidFill>
                    <a:schemeClr val="bg1"/>
                  </a:solidFill>
                  <a:latin typeface="Comic Sans MS" panose="030F0702030302020204" pitchFamily="66" charset="0"/>
                </a:rPr>
                <a:t>Se pudo ver a través de las evidencias enviadas por los alumnos los aprendizajes previos y su avance en cuando al aprendizaje. </a:t>
              </a:r>
            </a:p>
            <a:p>
              <a:r>
                <a:rPr lang="es-MX" sz="1200" dirty="0">
                  <a:solidFill>
                    <a:schemeClr val="bg1"/>
                  </a:solidFill>
                  <a:latin typeface="Comic Sans MS" panose="030F0702030302020204" pitchFamily="66" charset="0"/>
                </a:rPr>
                <a:t>La semana anterior no se vio el área de educación socioemocional, por lo que el haberla visto esta semana fue un logro.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10680"/>
              <a:ext cx="3553735" cy="830997"/>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a:p>
              <a:r>
                <a:rPr lang="es-MX" sz="1200" dirty="0">
                  <a:solidFill>
                    <a:schemeClr val="bg1"/>
                  </a:solidFill>
                  <a:latin typeface="Comic Sans MS" panose="030F0702030302020204" pitchFamily="66" charset="0"/>
                </a:rPr>
                <a:t>No todos los alumnos enviaron sus evidencias, reduce la cantidad al no tener acompañamiento por zoom. </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8CBC40ED-D229-428B-8F96-E6BB51C5C355}"/>
              </a:ext>
            </a:extLst>
          </p:cNvPr>
          <p:cNvSpPr txBox="1"/>
          <p:nvPr/>
        </p:nvSpPr>
        <p:spPr>
          <a:xfrm>
            <a:off x="561474" y="241225"/>
            <a:ext cx="578203" cy="400110"/>
          </a:xfrm>
          <a:prstGeom prst="rect">
            <a:avLst/>
          </a:prstGeom>
          <a:noFill/>
        </p:spPr>
        <p:txBody>
          <a:bodyPr wrap="square" rtlCol="0">
            <a:spAutoFit/>
          </a:bodyPr>
          <a:lstStyle/>
          <a:p>
            <a:pPr algn="ctr"/>
            <a:r>
              <a:rPr lang="es-MX" sz="2000" dirty="0"/>
              <a:t>17</a:t>
            </a:r>
          </a:p>
        </p:txBody>
      </p:sp>
      <p:sp>
        <p:nvSpPr>
          <p:cNvPr id="127" name="CuadroTexto 126">
            <a:extLst>
              <a:ext uri="{FF2B5EF4-FFF2-40B4-BE49-F238E27FC236}">
                <a16:creationId xmlns:a16="http://schemas.microsoft.com/office/drawing/2014/main" id="{48A70E96-AB5C-44F8-955E-601C994E35FD}"/>
              </a:ext>
            </a:extLst>
          </p:cNvPr>
          <p:cNvSpPr txBox="1"/>
          <p:nvPr/>
        </p:nvSpPr>
        <p:spPr>
          <a:xfrm>
            <a:off x="1311250" y="248446"/>
            <a:ext cx="578203" cy="400110"/>
          </a:xfrm>
          <a:prstGeom prst="rect">
            <a:avLst/>
          </a:prstGeom>
          <a:noFill/>
        </p:spPr>
        <p:txBody>
          <a:bodyPr wrap="square" rtlCol="0">
            <a:spAutoFit/>
          </a:bodyPr>
          <a:lstStyle/>
          <a:p>
            <a:pPr algn="ctr"/>
            <a:r>
              <a:rPr lang="es-MX" sz="2000" dirty="0"/>
              <a:t>05</a:t>
            </a:r>
          </a:p>
        </p:txBody>
      </p:sp>
      <p:sp>
        <p:nvSpPr>
          <p:cNvPr id="129" name="CuadroTexto 128">
            <a:extLst>
              <a:ext uri="{FF2B5EF4-FFF2-40B4-BE49-F238E27FC236}">
                <a16:creationId xmlns:a16="http://schemas.microsoft.com/office/drawing/2014/main" id="{2749FA64-2571-42EE-B6CC-18148E7B86CF}"/>
              </a:ext>
            </a:extLst>
          </p:cNvPr>
          <p:cNvSpPr txBox="1"/>
          <p:nvPr/>
        </p:nvSpPr>
        <p:spPr>
          <a:xfrm>
            <a:off x="1960974" y="240076"/>
            <a:ext cx="812288" cy="400110"/>
          </a:xfrm>
          <a:prstGeom prst="rect">
            <a:avLst/>
          </a:prstGeom>
          <a:noFill/>
        </p:spPr>
        <p:txBody>
          <a:bodyPr wrap="square" rtlCol="0">
            <a:spAutoFit/>
          </a:bodyPr>
          <a:lstStyle/>
          <a:p>
            <a:pPr algn="ctr"/>
            <a:r>
              <a:rPr lang="es-MX" sz="2000" dirty="0"/>
              <a:t>2021</a:t>
            </a:r>
          </a:p>
        </p:txBody>
      </p:sp>
    </p:spTree>
    <p:extLst>
      <p:ext uri="{BB962C8B-B14F-4D97-AF65-F5344CB8AC3E}">
        <p14:creationId xmlns:p14="http://schemas.microsoft.com/office/powerpoint/2010/main" val="308715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163DBA6-61A3-4A64-AB91-8BB4479DE772}"/>
              </a:ext>
            </a:extLst>
          </p:cNvPr>
          <p:cNvSpPr txBox="1"/>
          <p:nvPr/>
        </p:nvSpPr>
        <p:spPr>
          <a:xfrm>
            <a:off x="0" y="275045"/>
            <a:ext cx="7777162" cy="523220"/>
          </a:xfrm>
          <a:prstGeom prst="rect">
            <a:avLst/>
          </a:prstGeom>
          <a:noFill/>
        </p:spPr>
        <p:txBody>
          <a:bodyPr wrap="square" rtlCol="0">
            <a:spAutoFit/>
          </a:bodyPr>
          <a:lstStyle/>
          <a:p>
            <a:pPr algn="ctr"/>
            <a:r>
              <a:rPr lang="es-MX" sz="2800" b="1" dirty="0">
                <a:solidFill>
                  <a:schemeClr val="bg1"/>
                </a:solidFill>
                <a:latin typeface="Comic Sans MS" panose="030F0702030302020204" pitchFamily="66" charset="0"/>
              </a:rPr>
              <a:t>Aspectos de la planeación didáctica </a:t>
            </a:r>
          </a:p>
        </p:txBody>
      </p:sp>
      <p:sp>
        <p:nvSpPr>
          <p:cNvPr id="3" name="Rectángulo 2">
            <a:extLst>
              <a:ext uri="{FF2B5EF4-FFF2-40B4-BE49-F238E27FC236}">
                <a16:creationId xmlns:a16="http://schemas.microsoft.com/office/drawing/2014/main" id="{21BA8E58-0676-420C-B2C8-D0B177E7E7D0}"/>
              </a:ext>
            </a:extLst>
          </p:cNvPr>
          <p:cNvSpPr/>
          <p:nvPr/>
        </p:nvSpPr>
        <p:spPr>
          <a:xfrm>
            <a:off x="112535" y="798265"/>
            <a:ext cx="7552091" cy="4339650"/>
          </a:xfrm>
          <a:prstGeom prst="rect">
            <a:avLst/>
          </a:prstGeom>
        </p:spPr>
        <p:txBody>
          <a:bodyPr wrap="square">
            <a:spAutoFit/>
          </a:bodyPr>
          <a:lstStyle/>
          <a:p>
            <a:pPr algn="ctr"/>
            <a:r>
              <a:rPr lang="es-MX" sz="1600" dirty="0">
                <a:latin typeface="Comic Sans MS" panose="030F0702030302020204" pitchFamily="66" charset="0"/>
              </a:rPr>
              <a:t>Logro de los aprendizajes esperados </a:t>
            </a:r>
          </a:p>
          <a:p>
            <a:r>
              <a:rPr lang="es-MX" sz="1200" dirty="0">
                <a:latin typeface="Arial" panose="020B0604020202020204" pitchFamily="34" charset="0"/>
                <a:cs typeface="Arial" panose="020B0604020202020204" pitchFamily="34" charset="0"/>
              </a:rPr>
              <a:t>Si bien yo no tuve una interacción con los pequeños para ver sus avances, ellos respondieron preguntas y enviaron sus evidencias en las cuales se ve un buen avance sobre su autocuidado, logrando el aprendizaje esperado que se tenía planteado. </a:t>
            </a:r>
          </a:p>
          <a:p>
            <a:pPr algn="ctr"/>
            <a:r>
              <a:rPr lang="es-MX" sz="1600" dirty="0">
                <a:latin typeface="Comic Sans MS" panose="030F0702030302020204" pitchFamily="66" charset="0"/>
              </a:rPr>
              <a:t>Materiales educativos adecuados</a:t>
            </a:r>
          </a:p>
          <a:p>
            <a:r>
              <a:rPr lang="es-MX" sz="1200" dirty="0">
                <a:latin typeface="Arial" panose="020B0604020202020204" pitchFamily="34" charset="0"/>
                <a:cs typeface="Arial" panose="020B0604020202020204" pitchFamily="34" charset="0"/>
              </a:rPr>
              <a:t>Retomando que se trabajó a distancia se empleo un anexo que los niños resolvieron con facilidad e igualmente se les compartió un video que les ayudó a comprender mejor el tema, por lo que los materiales fueron adecuados para la modalidad bajo la que se trabaja. </a:t>
            </a:r>
          </a:p>
          <a:p>
            <a:pPr algn="ctr"/>
            <a:r>
              <a:rPr lang="es-MX" sz="1600" dirty="0">
                <a:latin typeface="Comic Sans MS" panose="030F0702030302020204" pitchFamily="66" charset="0"/>
              </a:rPr>
              <a:t>Nivel de complejidad adecuado</a:t>
            </a:r>
          </a:p>
          <a:p>
            <a:r>
              <a:rPr lang="es-ES_tradnl" sz="1200" dirty="0">
                <a:latin typeface="Arial" panose="020B0604020202020204" pitchFamily="34" charset="0"/>
                <a:cs typeface="Arial" panose="020B0604020202020204" pitchFamily="34" charset="0"/>
              </a:rPr>
              <a:t>Observando las evidencias y cómo la resolvieron se logra apreciar que lo hicieron con mucha facilidad por lo que se podría haber hecho algo más complejo para los alumnos de tercer año. </a:t>
            </a:r>
            <a:endParaRPr lang="es-MX" sz="1200" dirty="0">
              <a:latin typeface="Arial" panose="020B0604020202020204" pitchFamily="34" charset="0"/>
              <a:cs typeface="Arial" panose="020B0604020202020204" pitchFamily="34" charset="0"/>
            </a:endParaRPr>
          </a:p>
          <a:p>
            <a:pPr algn="ctr"/>
            <a:r>
              <a:rPr lang="es-MX" sz="1600" dirty="0">
                <a:latin typeface="Comic Sans MS" panose="030F0702030302020204" pitchFamily="66" charset="0"/>
              </a:rPr>
              <a:t>Organización adecuada</a:t>
            </a:r>
          </a:p>
          <a:p>
            <a:r>
              <a:rPr lang="es-MX" sz="1200" dirty="0">
                <a:latin typeface="Arial" panose="020B0604020202020204" pitchFamily="34" charset="0"/>
                <a:cs typeface="Arial" panose="020B0604020202020204" pitchFamily="34" charset="0"/>
              </a:rPr>
              <a:t>Puesto que cada alumno trabaja en casa y recibe el apoyo de su familia las actividades fueron principalmente individuales y fue adecuado para la situación bajo la que trabajamos actualmente. </a:t>
            </a:r>
          </a:p>
          <a:p>
            <a:pPr algn="ctr"/>
            <a:r>
              <a:rPr lang="es-MX" sz="1600" dirty="0">
                <a:latin typeface="Comic Sans MS" panose="030F0702030302020204" pitchFamily="66" charset="0"/>
              </a:rPr>
              <a:t>Tiempo planeado correctamente</a:t>
            </a:r>
          </a:p>
          <a:p>
            <a:r>
              <a:rPr lang="es-MX" sz="1200" dirty="0">
                <a:latin typeface="Arial" panose="020B0604020202020204" pitchFamily="34" charset="0"/>
                <a:cs typeface="Arial" panose="020B0604020202020204" pitchFamily="34" charset="0"/>
              </a:rPr>
              <a:t>Considero que no aplica pues la actividad la trabajan en casa solos en el tiempo que ellos consideren pertinentes. </a:t>
            </a:r>
          </a:p>
          <a:p>
            <a:pPr algn="ctr"/>
            <a:r>
              <a:rPr lang="es-MX" sz="1600" dirty="0">
                <a:latin typeface="Comic Sans MS" panose="030F0702030302020204" pitchFamily="66" charset="0"/>
              </a:rPr>
              <a:t>Actividades planeadas conforme a lo planeado</a:t>
            </a:r>
          </a:p>
          <a:p>
            <a:r>
              <a:rPr lang="es-MX" sz="1200" dirty="0">
                <a:latin typeface="Arial" panose="020B0604020202020204" pitchFamily="34" charset="0"/>
                <a:cs typeface="Arial" panose="020B0604020202020204" pitchFamily="34" charset="0"/>
              </a:rPr>
              <a:t>Se recibieron actividades de acuerdo a lo solicitado por lo que se puede apreciar que se llevaron a cabo conforme a lo estipulado en la planeación. </a:t>
            </a:r>
          </a:p>
          <a:p>
            <a:endParaRPr lang="es-MX"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6585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118626" y="101667"/>
            <a:ext cx="8260701" cy="9807304"/>
            <a:chOff x="-118626" y="101667"/>
            <a:chExt cx="8260701"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solidFill>
              <a:srgbClr val="79DCFF"/>
            </a:solid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0" y="682587"/>
              <a:ext cx="424945"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118626" y="1242765"/>
              <a:ext cx="7777163" cy="646331"/>
            </a:xfrm>
            <a:prstGeom prst="rect">
              <a:avLst/>
            </a:prstGeom>
            <a:noFill/>
          </p:spPr>
          <p:txBody>
            <a:bodyPr wrap="square" rtlCol="0">
              <a:spAutoFit/>
            </a:bodyPr>
            <a:lstStyle/>
            <a:p>
              <a:pPr algn="ctr"/>
              <a:r>
                <a:rPr lang="es-MX" dirty="0"/>
                <a:t>Situación de Aprendizaje: </a:t>
              </a:r>
            </a:p>
            <a:p>
              <a:pPr algn="ctr"/>
              <a:r>
                <a:rPr lang="es-MX" dirty="0"/>
                <a:t>¿Cuántos faltan para…?/ Contaminación acústica</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latin typeface="Comic Sans MS" panose="030F0702030302020204" pitchFamily="66" charset="0"/>
                    </a:rPr>
                    <a:t>Pensamiento </a:t>
                  </a:r>
                </a:p>
                <a:p>
                  <a:pPr algn="ctr"/>
                  <a:r>
                    <a:rPr lang="es-MX" sz="1400" b="1" dirty="0">
                      <a:latin typeface="Comic Sans MS" panose="030F0702030302020204" pitchFamily="66" charset="0"/>
                    </a:rPr>
                    <a:t>matemático</a:t>
                  </a:r>
                  <a:endParaRPr lang="es-MX" b="1" dirty="0">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latin typeface="Comic Sans MS" panose="030F0702030302020204" pitchFamily="66" charset="0"/>
                    </a:rPr>
                    <a:t>Exploración del mundo natural y social</a:t>
                  </a:r>
                  <a:endParaRPr lang="es-MX" sz="1400" b="1" dirty="0">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5"/>
                <a:ext cx="749553"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En la siguiente página se encuentra las observaciones de este apartado.  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276999"/>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276999"/>
              </a:xfrm>
              <a:prstGeom prst="rect">
                <a:avLst/>
              </a:prstGeom>
              <a:noFill/>
            </p:spPr>
            <p:txBody>
              <a:bodyPr wrap="square" rtlCol="0">
                <a:spAutoFit/>
              </a:bodyPr>
              <a:lstStyle/>
              <a:p>
                <a:pPr algn="ctr"/>
                <a:r>
                  <a:rPr lang="es-MX" sz="1200" dirty="0">
                    <a:latin typeface="Comic Sans MS" panose="030F0702030302020204" pitchFamily="66" charset="0"/>
                  </a:rPr>
                  <a:t>     Si            No   </a:t>
                </a: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392707"/>
              <a:ext cx="3553735" cy="120032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a:p>
              <a:r>
                <a:rPr lang="es-MX" sz="1200" dirty="0">
                  <a:solidFill>
                    <a:schemeClr val="bg1"/>
                  </a:solidFill>
                  <a:latin typeface="Comic Sans MS" panose="030F0702030302020204" pitchFamily="66" charset="0"/>
                </a:rPr>
                <a:t>Asistieron más alumnos que en el resto de las clases y participaron de manera activa en la actividad. </a:t>
              </a:r>
            </a:p>
            <a:p>
              <a:r>
                <a:rPr lang="es-MX" sz="1200" dirty="0">
                  <a:solidFill>
                    <a:schemeClr val="bg1"/>
                  </a:solidFill>
                  <a:latin typeface="Comic Sans MS" panose="030F0702030302020204" pitchFamily="66" charset="0"/>
                </a:rPr>
                <a:t>Se logro solucionar los problemas que se tuvieron en el momento para hacer la actividad.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10680"/>
              <a:ext cx="3553735" cy="1015663"/>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a:p>
              <a:r>
                <a:rPr lang="es-MX" sz="1200" dirty="0">
                  <a:solidFill>
                    <a:schemeClr val="bg1"/>
                  </a:solidFill>
                  <a:latin typeface="Comic Sans MS" panose="030F0702030302020204" pitchFamily="66" charset="0"/>
                </a:rPr>
                <a:t>Se tuvieron fallas a la hora de compartir pantalla y llego un momento en que la laptop se trabo, sin embargo se pudo solucionar en el momento.  </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8CBC40ED-D229-428B-8F96-E6BB51C5C355}"/>
              </a:ext>
            </a:extLst>
          </p:cNvPr>
          <p:cNvSpPr txBox="1"/>
          <p:nvPr/>
        </p:nvSpPr>
        <p:spPr>
          <a:xfrm>
            <a:off x="561474" y="241225"/>
            <a:ext cx="578203" cy="400110"/>
          </a:xfrm>
          <a:prstGeom prst="rect">
            <a:avLst/>
          </a:prstGeom>
          <a:noFill/>
        </p:spPr>
        <p:txBody>
          <a:bodyPr wrap="square" rtlCol="0">
            <a:spAutoFit/>
          </a:bodyPr>
          <a:lstStyle/>
          <a:p>
            <a:pPr algn="ctr"/>
            <a:r>
              <a:rPr lang="es-MX" sz="2000" dirty="0"/>
              <a:t>18</a:t>
            </a:r>
          </a:p>
        </p:txBody>
      </p:sp>
      <p:sp>
        <p:nvSpPr>
          <p:cNvPr id="127" name="CuadroTexto 126">
            <a:extLst>
              <a:ext uri="{FF2B5EF4-FFF2-40B4-BE49-F238E27FC236}">
                <a16:creationId xmlns:a16="http://schemas.microsoft.com/office/drawing/2014/main" id="{48A70E96-AB5C-44F8-955E-601C994E35FD}"/>
              </a:ext>
            </a:extLst>
          </p:cNvPr>
          <p:cNvSpPr txBox="1"/>
          <p:nvPr/>
        </p:nvSpPr>
        <p:spPr>
          <a:xfrm>
            <a:off x="1311250" y="248446"/>
            <a:ext cx="578203" cy="400110"/>
          </a:xfrm>
          <a:prstGeom prst="rect">
            <a:avLst/>
          </a:prstGeom>
          <a:noFill/>
        </p:spPr>
        <p:txBody>
          <a:bodyPr wrap="square" rtlCol="0">
            <a:spAutoFit/>
          </a:bodyPr>
          <a:lstStyle/>
          <a:p>
            <a:pPr algn="ctr"/>
            <a:r>
              <a:rPr lang="es-MX" sz="2000" dirty="0"/>
              <a:t>05</a:t>
            </a:r>
          </a:p>
        </p:txBody>
      </p:sp>
      <p:sp>
        <p:nvSpPr>
          <p:cNvPr id="129" name="CuadroTexto 128">
            <a:extLst>
              <a:ext uri="{FF2B5EF4-FFF2-40B4-BE49-F238E27FC236}">
                <a16:creationId xmlns:a16="http://schemas.microsoft.com/office/drawing/2014/main" id="{2749FA64-2571-42EE-B6CC-18148E7B86CF}"/>
              </a:ext>
            </a:extLst>
          </p:cNvPr>
          <p:cNvSpPr txBox="1"/>
          <p:nvPr/>
        </p:nvSpPr>
        <p:spPr>
          <a:xfrm>
            <a:off x="1960974" y="240076"/>
            <a:ext cx="812288" cy="400110"/>
          </a:xfrm>
          <a:prstGeom prst="rect">
            <a:avLst/>
          </a:prstGeom>
          <a:noFill/>
        </p:spPr>
        <p:txBody>
          <a:bodyPr wrap="square" rtlCol="0">
            <a:spAutoFit/>
          </a:bodyPr>
          <a:lstStyle/>
          <a:p>
            <a:pPr algn="ctr"/>
            <a:r>
              <a:rPr lang="es-MX" sz="2000" dirty="0"/>
              <a:t>2021</a:t>
            </a:r>
          </a:p>
        </p:txBody>
      </p:sp>
    </p:spTree>
    <p:extLst>
      <p:ext uri="{BB962C8B-B14F-4D97-AF65-F5344CB8AC3E}">
        <p14:creationId xmlns:p14="http://schemas.microsoft.com/office/powerpoint/2010/main" val="182114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163DBA6-61A3-4A64-AB91-8BB4479DE772}"/>
              </a:ext>
            </a:extLst>
          </p:cNvPr>
          <p:cNvSpPr txBox="1"/>
          <p:nvPr/>
        </p:nvSpPr>
        <p:spPr>
          <a:xfrm>
            <a:off x="0" y="275045"/>
            <a:ext cx="7777162" cy="523220"/>
          </a:xfrm>
          <a:prstGeom prst="rect">
            <a:avLst/>
          </a:prstGeom>
          <a:noFill/>
        </p:spPr>
        <p:txBody>
          <a:bodyPr wrap="square" rtlCol="0">
            <a:spAutoFit/>
          </a:bodyPr>
          <a:lstStyle/>
          <a:p>
            <a:pPr algn="ctr"/>
            <a:r>
              <a:rPr lang="es-MX" sz="2800" b="1" dirty="0">
                <a:solidFill>
                  <a:schemeClr val="bg1"/>
                </a:solidFill>
                <a:latin typeface="Comic Sans MS" panose="030F0702030302020204" pitchFamily="66" charset="0"/>
              </a:rPr>
              <a:t>Aspectos de la planeación didáctica </a:t>
            </a:r>
          </a:p>
        </p:txBody>
      </p:sp>
      <p:sp>
        <p:nvSpPr>
          <p:cNvPr id="3" name="Rectángulo 2">
            <a:extLst>
              <a:ext uri="{FF2B5EF4-FFF2-40B4-BE49-F238E27FC236}">
                <a16:creationId xmlns:a16="http://schemas.microsoft.com/office/drawing/2014/main" id="{21BA8E58-0676-420C-B2C8-D0B177E7E7D0}"/>
              </a:ext>
            </a:extLst>
          </p:cNvPr>
          <p:cNvSpPr/>
          <p:nvPr/>
        </p:nvSpPr>
        <p:spPr>
          <a:xfrm>
            <a:off x="112535" y="798265"/>
            <a:ext cx="7552091" cy="7294305"/>
          </a:xfrm>
          <a:prstGeom prst="rect">
            <a:avLst/>
          </a:prstGeom>
        </p:spPr>
        <p:txBody>
          <a:bodyPr wrap="square">
            <a:spAutoFit/>
          </a:bodyPr>
          <a:lstStyle/>
          <a:p>
            <a:pPr algn="ctr"/>
            <a:r>
              <a:rPr lang="es-MX" sz="1600" dirty="0">
                <a:latin typeface="Comic Sans MS" panose="030F0702030302020204" pitchFamily="66" charset="0"/>
              </a:rPr>
              <a:t>Logro de los aprendizajes esperados </a:t>
            </a:r>
          </a:p>
          <a:p>
            <a:r>
              <a:rPr lang="es-MX" sz="1200" dirty="0">
                <a:latin typeface="Arial" panose="020B0604020202020204" pitchFamily="34" charset="0"/>
                <a:cs typeface="Arial" panose="020B0604020202020204" pitchFamily="34" charset="0"/>
              </a:rPr>
              <a:t>Al rescatar lo visto en la clase y con las evidencias es posible ver un avance en el aprendizaje de los pequeños, inclusive identificaron l operación que tienen que llevar a cabo para resolver los problemas que de colecciones que se le presentaron. En cuanto a la contaminación acústica los pequeños igualmente mostraron comprensión en cuanto al termino y dieron ejemplos de cómo la pueden prevenir en su entorno. </a:t>
            </a:r>
          </a:p>
          <a:p>
            <a:pPr algn="ctr"/>
            <a:r>
              <a:rPr lang="es-MX" sz="1600" dirty="0">
                <a:latin typeface="Comic Sans MS" panose="030F0702030302020204" pitchFamily="66" charset="0"/>
              </a:rPr>
              <a:t>Materiales educativos adecuados</a:t>
            </a:r>
          </a:p>
          <a:p>
            <a:r>
              <a:rPr lang="es-MX" sz="1200" dirty="0">
                <a:latin typeface="Arial" panose="020B0604020202020204" pitchFamily="34" charset="0"/>
                <a:cs typeface="Arial" panose="020B0604020202020204" pitchFamily="34" charset="0"/>
              </a:rPr>
              <a:t>Para el trabajo en grupo se hizo uso de videos y pizarras digitales, de igual manera para que los pequeños trabajaran en casa de enviaron anexos que les permitió comprender y reforzar lo visto en clase, contemplando lo que Abarate (2020) afirma pues ll</a:t>
            </a:r>
            <a:r>
              <a:rPr lang="es-ES" sz="1200" dirty="0">
                <a:latin typeface="Arial" panose="020B0604020202020204" pitchFamily="34" charset="0"/>
                <a:cs typeface="Arial" panose="020B0604020202020204" pitchFamily="34" charset="0"/>
              </a:rPr>
              <a:t>evar la educación de manera virtual requiere la busca de nuevos tiempos y espacios para impartir las clases</a:t>
            </a:r>
            <a:r>
              <a:rPr lang="es-MX" sz="1200" dirty="0">
                <a:latin typeface="Arial" panose="020B0604020202020204" pitchFamily="34" charset="0"/>
                <a:cs typeface="Arial" panose="020B0604020202020204" pitchFamily="34" charset="0"/>
              </a:rPr>
              <a:t>. El único inconveniente fue una pizarra digital, pues el formato no pudo compartirse en zoom y retraso la clase, por lo que se tuvo que utilizar un formato diferente para compartirlo con los niños.  Igualmente se manejo un juego interactivo en el cual los alumnos pudieron ingresar para contar las colecciones del inicio de la actividad, dando oportunidad de que los pequeños que no estuvieron en clase de zoom pudieran realizar esta parte de la actividad de una manera más divertida.  </a:t>
            </a:r>
          </a:p>
          <a:p>
            <a:pPr algn="ctr"/>
            <a:r>
              <a:rPr lang="es-MX" sz="1600" dirty="0">
                <a:latin typeface="Comic Sans MS" panose="030F0702030302020204" pitchFamily="66" charset="0"/>
              </a:rPr>
              <a:t>Nivel de complejidad adecuado</a:t>
            </a:r>
          </a:p>
          <a:p>
            <a:r>
              <a:rPr lang="es-ES_tradnl" sz="1200" dirty="0">
                <a:latin typeface="Arial" panose="020B0604020202020204" pitchFamily="34" charset="0"/>
                <a:cs typeface="Arial" panose="020B0604020202020204" pitchFamily="34" charset="0"/>
              </a:rPr>
              <a:t>Considero que les resultó muy sencillo saber la cantidad de animales en cada colección, por lo que se podrían haber utilizado cantidades más grandes, sin embargo al resolver los problemas se tuvieron los resultados esperados y los niños lograron comprender y contestar lo que se les preguntaba a partir de una reflexión. En cuanto a la contaminación acústica pienso que la complejidad fue adecuada pues permitió a los infantes comentar y participar activamente, reflexionar e identificar este aspecto dentro de su vida cotidiana. </a:t>
            </a:r>
            <a:endParaRPr lang="es-MX" sz="1200" dirty="0">
              <a:latin typeface="Arial" panose="020B0604020202020204" pitchFamily="34" charset="0"/>
              <a:cs typeface="Arial" panose="020B0604020202020204" pitchFamily="34" charset="0"/>
            </a:endParaRPr>
          </a:p>
          <a:p>
            <a:pPr algn="ctr"/>
            <a:r>
              <a:rPr lang="es-MX" sz="1600" dirty="0">
                <a:latin typeface="Comic Sans MS" panose="030F0702030302020204" pitchFamily="66" charset="0"/>
              </a:rPr>
              <a:t>Organización adecuada</a:t>
            </a:r>
          </a:p>
          <a:p>
            <a:r>
              <a:rPr lang="es-MX" sz="1200" dirty="0">
                <a:latin typeface="Arial" panose="020B0604020202020204" pitchFamily="34" charset="0"/>
                <a:cs typeface="Arial" panose="020B0604020202020204" pitchFamily="34" charset="0"/>
              </a:rPr>
              <a:t>El trabajo grupal fue adecuado así como lo que los infantes elaboraron por sí solos, sin embargo al utilizar la pizarra se tuvo algunos inconvenientes pues rayaban la pantalla sin un orden y era algo difícil de controlar, por lo que pienso que hubiera sido mejor que los pequeños trabajaran las colecciones solo con el anexo cada quien en casa de manera individual y  utilizar la pantalla solo como apoyo. </a:t>
            </a:r>
          </a:p>
          <a:p>
            <a:pPr algn="ctr"/>
            <a:r>
              <a:rPr lang="es-MX" sz="1600" dirty="0">
                <a:latin typeface="Comic Sans MS" panose="030F0702030302020204" pitchFamily="66" charset="0"/>
              </a:rPr>
              <a:t>Tiempo planeado correctamente</a:t>
            </a:r>
          </a:p>
          <a:p>
            <a:r>
              <a:rPr lang="es-MX" sz="1200" dirty="0">
                <a:latin typeface="Arial" panose="020B0604020202020204" pitchFamily="34" charset="0"/>
                <a:cs typeface="Arial" panose="020B0604020202020204" pitchFamily="34" charset="0"/>
              </a:rPr>
              <a:t>Hicieron faltan 10 minutos más para cerrar la actividad de la contaminación acústica por lo que los niños tuvieron que conectarse nuevamente a la reunión en zoom. </a:t>
            </a:r>
          </a:p>
          <a:p>
            <a:pPr algn="ctr"/>
            <a:r>
              <a:rPr lang="es-MX" sz="1600" dirty="0">
                <a:latin typeface="Comic Sans MS" panose="030F0702030302020204" pitchFamily="66" charset="0"/>
              </a:rPr>
              <a:t>Actividades planeadas conforme a lo planeado</a:t>
            </a:r>
          </a:p>
          <a:p>
            <a:r>
              <a:rPr lang="es-MX" sz="1200" dirty="0">
                <a:latin typeface="Arial" panose="020B0604020202020204" pitchFamily="34" charset="0"/>
                <a:cs typeface="Arial" panose="020B0604020202020204" pitchFamily="34" charset="0"/>
              </a:rPr>
              <a:t>Se completaron ambas actividades de acuerdo a como se tenías planeadas, siguiendo un orden y dando el tiempo a los tres momentos de las secuencias didácticas, dando un espacio para comentar lo aprendido en la clase. </a:t>
            </a:r>
          </a:p>
          <a:p>
            <a:endParaRPr lang="es-MX" sz="1200" dirty="0">
              <a:latin typeface="Arial" panose="020B0604020202020204" pitchFamily="34" charset="0"/>
              <a:cs typeface="Arial" panose="020B0604020202020204" pitchFamily="34" charset="0"/>
            </a:endParaRPr>
          </a:p>
          <a:p>
            <a:pPr algn="ctr"/>
            <a:r>
              <a:rPr lang="es-MX" sz="1200" b="1" dirty="0">
                <a:latin typeface="Arial" panose="020B0604020202020204" pitchFamily="34" charset="0"/>
                <a:cs typeface="Arial" panose="020B0604020202020204" pitchFamily="34" charset="0"/>
              </a:rPr>
              <a:t>Referencias</a:t>
            </a:r>
          </a:p>
          <a:p>
            <a:r>
              <a:rPr lang="es-ES" sz="1200" dirty="0">
                <a:latin typeface="Arial" panose="020B0604020202020204" pitchFamily="34" charset="0"/>
                <a:cs typeface="Arial" panose="020B0604020202020204" pitchFamily="34" charset="0"/>
              </a:rPr>
              <a:t>Abrate, L. (2020). </a:t>
            </a:r>
            <a:r>
              <a:rPr lang="es-ES" sz="1200" i="1" dirty="0">
                <a:latin typeface="Arial" panose="020B0604020202020204" pitchFamily="34" charset="0"/>
                <a:cs typeface="Arial" panose="020B0604020202020204" pitchFamily="34" charset="0"/>
              </a:rPr>
              <a:t>Formación docente: revisiones, desafíos y apuestas.</a:t>
            </a:r>
            <a:r>
              <a:rPr lang="es-ES" sz="1200" dirty="0">
                <a:latin typeface="Arial" panose="020B0604020202020204" pitchFamily="34" charset="0"/>
                <a:cs typeface="Arial" panose="020B0604020202020204" pitchFamily="34" charset="0"/>
              </a:rPr>
              <a:t> Ciudad Autónoma de Buenos Aires: Ministerio de Educación de la Nación</a:t>
            </a:r>
          </a:p>
          <a:p>
            <a:endParaRPr lang="es-MX"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7182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118626" y="101667"/>
            <a:ext cx="8260701" cy="9807304"/>
            <a:chOff x="-118626" y="101667"/>
            <a:chExt cx="8260701"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solidFill>
              <a:srgbClr val="92D050"/>
            </a:solid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0" y="682587"/>
              <a:ext cx="424945"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118626" y="1242765"/>
              <a:ext cx="7777163" cy="646331"/>
            </a:xfrm>
            <a:prstGeom prst="rect">
              <a:avLst/>
            </a:prstGeom>
            <a:noFill/>
          </p:spPr>
          <p:txBody>
            <a:bodyPr wrap="square" rtlCol="0">
              <a:spAutoFit/>
            </a:bodyPr>
            <a:lstStyle/>
            <a:p>
              <a:pPr algn="ctr"/>
              <a:r>
                <a:rPr lang="es-MX" dirty="0"/>
                <a:t>Situación de Aprendizaje: </a:t>
              </a:r>
            </a:p>
            <a:p>
              <a:pPr algn="ctr"/>
              <a:r>
                <a:rPr lang="es-MX" dirty="0"/>
                <a:t>Recitamos poemas</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78037"/>
                </a:xfrm>
                <a:prstGeom prst="rect">
                  <a:avLst/>
                </a:prstGeom>
                <a:noFill/>
              </p:spPr>
              <p:txBody>
                <a:bodyPr wrap="square" rtlCol="0">
                  <a:spAutoFit/>
                </a:bodyPr>
                <a:lstStyle/>
                <a:p>
                  <a:pPr algn="ctr"/>
                  <a:r>
                    <a:rPr lang="es-MX" sz="1400" b="1" dirty="0">
                      <a:latin typeface="Comic Sans MS" panose="030F0702030302020204" pitchFamily="66" charset="0"/>
                    </a:rPr>
                    <a:t>Lenguaje y</a:t>
                  </a:r>
                </a:p>
                <a:p>
                  <a:pPr algn="ctr"/>
                  <a:r>
                    <a:rPr lang="es-MX" sz="1400" b="1" dirty="0">
                      <a:latin typeface="Comic Sans MS" panose="030F0702030302020204" pitchFamily="66" charset="0"/>
                    </a:rPr>
                    <a:t>comunicación</a:t>
                  </a:r>
                  <a:endParaRPr lang="es-MX" b="1" dirty="0">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bg1"/>
                    </a:solidFill>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5"/>
                <a:ext cx="749553"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En la siguiente página se encuentra las observaciones de este apartado.  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276999"/>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276999"/>
              </a:xfrm>
              <a:prstGeom prst="rect">
                <a:avLst/>
              </a:prstGeom>
              <a:noFill/>
            </p:spPr>
            <p:txBody>
              <a:bodyPr wrap="square" rtlCol="0">
                <a:spAutoFit/>
              </a:bodyPr>
              <a:lstStyle/>
              <a:p>
                <a:pPr algn="ctr"/>
                <a:r>
                  <a:rPr lang="es-MX" sz="1200" dirty="0">
                    <a:latin typeface="Comic Sans MS" panose="030F0702030302020204" pitchFamily="66" charset="0"/>
                  </a:rPr>
                  <a:t>     Si            No   </a:t>
                </a: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392707"/>
              <a:ext cx="3553735" cy="1015663"/>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a:p>
              <a:r>
                <a:rPr lang="es-MX" sz="1200" dirty="0">
                  <a:solidFill>
                    <a:schemeClr val="bg1"/>
                  </a:solidFill>
                  <a:latin typeface="Comic Sans MS" panose="030F0702030302020204" pitchFamily="66" charset="0"/>
                </a:rPr>
                <a:t>Los alumnos participaron de manera activa para decir su poema y se tuvo mucha disposición de su parte.</a:t>
              </a:r>
            </a:p>
            <a:p>
              <a:r>
                <a:rPr lang="es-MX" sz="1200" dirty="0">
                  <a:solidFill>
                    <a:schemeClr val="bg1"/>
                  </a:solidFill>
                  <a:latin typeface="Comic Sans MS" panose="030F0702030302020204" pitchFamily="66" charset="0"/>
                </a:rPr>
                <a:t>Se logró terminar todo lo planeado en clase.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10680"/>
              <a:ext cx="3553735" cy="830997"/>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a:p>
              <a:r>
                <a:rPr lang="es-MX" sz="1200" dirty="0">
                  <a:solidFill>
                    <a:schemeClr val="bg1"/>
                  </a:solidFill>
                  <a:latin typeface="Comic Sans MS" panose="030F0702030302020204" pitchFamily="66" charset="0"/>
                </a:rPr>
                <a:t>Algunos alumnos faltaron a clase de zoom por lo que tuvieron que realizar la actividad por sí solos y enviar la evidencia en video. </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8CBC40ED-D229-428B-8F96-E6BB51C5C355}"/>
              </a:ext>
            </a:extLst>
          </p:cNvPr>
          <p:cNvSpPr txBox="1"/>
          <p:nvPr/>
        </p:nvSpPr>
        <p:spPr>
          <a:xfrm>
            <a:off x="561474" y="241225"/>
            <a:ext cx="578203" cy="400110"/>
          </a:xfrm>
          <a:prstGeom prst="rect">
            <a:avLst/>
          </a:prstGeom>
          <a:noFill/>
        </p:spPr>
        <p:txBody>
          <a:bodyPr wrap="square" rtlCol="0">
            <a:spAutoFit/>
          </a:bodyPr>
          <a:lstStyle/>
          <a:p>
            <a:pPr algn="ctr"/>
            <a:r>
              <a:rPr lang="es-MX" sz="2000" dirty="0"/>
              <a:t>19</a:t>
            </a:r>
          </a:p>
        </p:txBody>
      </p:sp>
      <p:sp>
        <p:nvSpPr>
          <p:cNvPr id="127" name="CuadroTexto 126">
            <a:extLst>
              <a:ext uri="{FF2B5EF4-FFF2-40B4-BE49-F238E27FC236}">
                <a16:creationId xmlns:a16="http://schemas.microsoft.com/office/drawing/2014/main" id="{48A70E96-AB5C-44F8-955E-601C994E35FD}"/>
              </a:ext>
            </a:extLst>
          </p:cNvPr>
          <p:cNvSpPr txBox="1"/>
          <p:nvPr/>
        </p:nvSpPr>
        <p:spPr>
          <a:xfrm>
            <a:off x="1311250" y="248446"/>
            <a:ext cx="578203" cy="400110"/>
          </a:xfrm>
          <a:prstGeom prst="rect">
            <a:avLst/>
          </a:prstGeom>
          <a:noFill/>
        </p:spPr>
        <p:txBody>
          <a:bodyPr wrap="square" rtlCol="0">
            <a:spAutoFit/>
          </a:bodyPr>
          <a:lstStyle/>
          <a:p>
            <a:pPr algn="ctr"/>
            <a:r>
              <a:rPr lang="es-MX" sz="2000" dirty="0"/>
              <a:t>05</a:t>
            </a:r>
          </a:p>
        </p:txBody>
      </p:sp>
      <p:sp>
        <p:nvSpPr>
          <p:cNvPr id="129" name="CuadroTexto 128">
            <a:extLst>
              <a:ext uri="{FF2B5EF4-FFF2-40B4-BE49-F238E27FC236}">
                <a16:creationId xmlns:a16="http://schemas.microsoft.com/office/drawing/2014/main" id="{2749FA64-2571-42EE-B6CC-18148E7B86CF}"/>
              </a:ext>
            </a:extLst>
          </p:cNvPr>
          <p:cNvSpPr txBox="1"/>
          <p:nvPr/>
        </p:nvSpPr>
        <p:spPr>
          <a:xfrm>
            <a:off x="1960974" y="240076"/>
            <a:ext cx="812288" cy="400110"/>
          </a:xfrm>
          <a:prstGeom prst="rect">
            <a:avLst/>
          </a:prstGeom>
          <a:noFill/>
        </p:spPr>
        <p:txBody>
          <a:bodyPr wrap="square" rtlCol="0">
            <a:spAutoFit/>
          </a:bodyPr>
          <a:lstStyle/>
          <a:p>
            <a:pPr algn="ctr"/>
            <a:r>
              <a:rPr lang="es-MX" sz="2000" dirty="0"/>
              <a:t>2021</a:t>
            </a:r>
          </a:p>
        </p:txBody>
      </p:sp>
    </p:spTree>
    <p:extLst>
      <p:ext uri="{BB962C8B-B14F-4D97-AF65-F5344CB8AC3E}">
        <p14:creationId xmlns:p14="http://schemas.microsoft.com/office/powerpoint/2010/main" val="2565044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163DBA6-61A3-4A64-AB91-8BB4479DE772}"/>
              </a:ext>
            </a:extLst>
          </p:cNvPr>
          <p:cNvSpPr txBox="1"/>
          <p:nvPr/>
        </p:nvSpPr>
        <p:spPr>
          <a:xfrm>
            <a:off x="0" y="275045"/>
            <a:ext cx="7777162" cy="523220"/>
          </a:xfrm>
          <a:prstGeom prst="rect">
            <a:avLst/>
          </a:prstGeom>
          <a:noFill/>
        </p:spPr>
        <p:txBody>
          <a:bodyPr wrap="square" rtlCol="0">
            <a:spAutoFit/>
          </a:bodyPr>
          <a:lstStyle/>
          <a:p>
            <a:pPr algn="ctr"/>
            <a:r>
              <a:rPr lang="es-MX" sz="2800" b="1" dirty="0">
                <a:solidFill>
                  <a:schemeClr val="bg1"/>
                </a:solidFill>
                <a:latin typeface="Comic Sans MS" panose="030F0702030302020204" pitchFamily="66" charset="0"/>
              </a:rPr>
              <a:t>Aspectos de la planeación didáctica </a:t>
            </a:r>
          </a:p>
        </p:txBody>
      </p:sp>
      <p:sp>
        <p:nvSpPr>
          <p:cNvPr id="3" name="Rectángulo 2">
            <a:extLst>
              <a:ext uri="{FF2B5EF4-FFF2-40B4-BE49-F238E27FC236}">
                <a16:creationId xmlns:a16="http://schemas.microsoft.com/office/drawing/2014/main" id="{21BA8E58-0676-420C-B2C8-D0B177E7E7D0}"/>
              </a:ext>
            </a:extLst>
          </p:cNvPr>
          <p:cNvSpPr/>
          <p:nvPr/>
        </p:nvSpPr>
        <p:spPr>
          <a:xfrm>
            <a:off x="112535" y="798265"/>
            <a:ext cx="7552091" cy="5632311"/>
          </a:xfrm>
          <a:prstGeom prst="rect">
            <a:avLst/>
          </a:prstGeom>
        </p:spPr>
        <p:txBody>
          <a:bodyPr wrap="square">
            <a:spAutoFit/>
          </a:bodyPr>
          <a:lstStyle/>
          <a:p>
            <a:pPr algn="ctr"/>
            <a:r>
              <a:rPr lang="es-MX" sz="1600" dirty="0">
                <a:latin typeface="Comic Sans MS" panose="030F0702030302020204" pitchFamily="66" charset="0"/>
              </a:rPr>
              <a:t>Logro de los aprendizajes esperados </a:t>
            </a:r>
          </a:p>
          <a:p>
            <a:r>
              <a:rPr lang="es-MX" sz="1200" dirty="0">
                <a:latin typeface="Arial" panose="020B0604020202020204" pitchFamily="34" charset="0"/>
                <a:cs typeface="Arial" panose="020B0604020202020204" pitchFamily="34" charset="0"/>
              </a:rPr>
              <a:t>Los pequeños saben lo que son los poemas y e identifican las características de los mismos. Logran recitar un poema, la mayoría por sí solos y algunos aun requieren el apoyo de algún  familiar o audio. </a:t>
            </a:r>
          </a:p>
          <a:p>
            <a:pPr algn="ctr"/>
            <a:r>
              <a:rPr lang="es-MX" sz="1600" dirty="0">
                <a:latin typeface="Comic Sans MS" panose="030F0702030302020204" pitchFamily="66" charset="0"/>
              </a:rPr>
              <a:t>Materiales educativos adecuados</a:t>
            </a:r>
          </a:p>
          <a:p>
            <a:r>
              <a:rPr lang="es-MX" sz="1200" dirty="0">
                <a:latin typeface="Arial" panose="020B0604020202020204" pitchFamily="34" charset="0"/>
                <a:cs typeface="Arial" panose="020B0604020202020204" pitchFamily="34" charset="0"/>
              </a:rPr>
              <a:t>Se maneja un poema en pizarra lo cual permite resaltar e identificar de mejor manera las características dl mismo,  por lo que se considera adecuado al brindar la oportunidad de comprender mejor lo que se esta viendo. </a:t>
            </a:r>
          </a:p>
          <a:p>
            <a:pPr algn="ctr"/>
            <a:r>
              <a:rPr lang="es-MX" sz="1600" dirty="0">
                <a:latin typeface="Comic Sans MS" panose="030F0702030302020204" pitchFamily="66" charset="0"/>
              </a:rPr>
              <a:t>Nivel de complejidad adecuado</a:t>
            </a:r>
          </a:p>
          <a:p>
            <a:r>
              <a:rPr lang="es-ES_tradnl" sz="1200" dirty="0">
                <a:latin typeface="Arial" panose="020B0604020202020204" pitchFamily="34" charset="0"/>
                <a:cs typeface="Arial" panose="020B0604020202020204" pitchFamily="34" charset="0"/>
              </a:rPr>
              <a:t>Es adecuado pues la mayoría de los niños logra recitar y responder las preguntas acerca de los poemas, en su mayoría por si solos. No presentan dificultad pero si realizan un análisis sobre lo que se les pregunta y lo aplican a lo que conocen.  </a:t>
            </a:r>
            <a:endParaRPr lang="es-MX" sz="1200" dirty="0">
              <a:latin typeface="Arial" panose="020B0604020202020204" pitchFamily="34" charset="0"/>
              <a:cs typeface="Arial" panose="020B0604020202020204" pitchFamily="34" charset="0"/>
            </a:endParaRPr>
          </a:p>
          <a:p>
            <a:pPr algn="ctr"/>
            <a:r>
              <a:rPr lang="es-MX" sz="1600" dirty="0">
                <a:latin typeface="Comic Sans MS" panose="030F0702030302020204" pitchFamily="66" charset="0"/>
              </a:rPr>
              <a:t>Organización adecuada</a:t>
            </a:r>
          </a:p>
          <a:p>
            <a:r>
              <a:rPr lang="es-MX" sz="1200" dirty="0">
                <a:latin typeface="Arial" panose="020B0604020202020204" pitchFamily="34" charset="0"/>
                <a:cs typeface="Arial" panose="020B0604020202020204" pitchFamily="34" charset="0"/>
              </a:rPr>
              <a:t>Se trabaja en grupo y los pequeños comparten el poema con sus compañeros lo que los motiva a participar y comentar, lo cual resulto muy bien para el desenvolvimiento y avance de la clase pues entre ellos se animaban a participar, recordando que García Bacete y Doménech </a:t>
            </a:r>
            <a:r>
              <a:rPr lang="es-MX" sz="1200" dirty="0" err="1">
                <a:latin typeface="Arial" panose="020B0604020202020204" pitchFamily="34" charset="0"/>
                <a:cs typeface="Arial" panose="020B0604020202020204" pitchFamily="34" charset="0"/>
              </a:rPr>
              <a:t>Betoret</a:t>
            </a:r>
            <a:r>
              <a:rPr lang="es-MX" sz="1200" dirty="0">
                <a:latin typeface="Arial" panose="020B0604020202020204" pitchFamily="34" charset="0"/>
                <a:cs typeface="Arial" panose="020B0604020202020204" pitchFamily="34" charset="0"/>
              </a:rPr>
              <a:t> (2014) afirman que </a:t>
            </a:r>
            <a:r>
              <a:rPr lang="es-ES" sz="1200" dirty="0">
                <a:latin typeface="Arial" panose="020B0604020202020204" pitchFamily="34" charset="0"/>
                <a:cs typeface="Arial" panose="020B0604020202020204" pitchFamily="34" charset="0"/>
              </a:rPr>
              <a:t>la motivación suele ser un impulso para diferentes conductas, lo que trae cambios no solo en la escuela, sino en la vida general, aspecto que ciertamente se pudo ver en la organización de esta actividad. </a:t>
            </a:r>
            <a:endParaRPr lang="es-MX" sz="1200" dirty="0">
              <a:latin typeface="Arial" panose="020B0604020202020204" pitchFamily="34" charset="0"/>
              <a:cs typeface="Arial" panose="020B0604020202020204" pitchFamily="34" charset="0"/>
            </a:endParaRPr>
          </a:p>
          <a:p>
            <a:pPr algn="ctr"/>
            <a:r>
              <a:rPr lang="es-MX" sz="1600" dirty="0">
                <a:latin typeface="Comic Sans MS" panose="030F0702030302020204" pitchFamily="66" charset="0"/>
              </a:rPr>
              <a:t>Tiempo planeado correctamente</a:t>
            </a:r>
          </a:p>
          <a:p>
            <a:r>
              <a:rPr lang="es-MX" sz="1200" dirty="0">
                <a:latin typeface="Arial" panose="020B0604020202020204" pitchFamily="34" charset="0"/>
                <a:cs typeface="Arial" panose="020B0604020202020204" pitchFamily="34" charset="0"/>
              </a:rPr>
              <a:t>La actividad duro menos de lo estipulado pues no entraron todos los alumnos a clase en zoom, sin embargo solo fueron 10 minutos.</a:t>
            </a:r>
          </a:p>
          <a:p>
            <a:pPr algn="ctr"/>
            <a:r>
              <a:rPr lang="es-MX" sz="1600" dirty="0">
                <a:latin typeface="Comic Sans MS" panose="030F0702030302020204" pitchFamily="66" charset="0"/>
              </a:rPr>
              <a:t>Actividades planeadas conforme a lo planeado</a:t>
            </a:r>
          </a:p>
          <a:p>
            <a:r>
              <a:rPr lang="es-MX" sz="1200" dirty="0">
                <a:latin typeface="Arial" panose="020B0604020202020204" pitchFamily="34" charset="0"/>
                <a:cs typeface="Arial" panose="020B0604020202020204" pitchFamily="34" charset="0"/>
              </a:rPr>
              <a:t>Se llevaron a cabo los tres momentos de la secuencia didáctica conforme de planeo, se recaban los aprendizajes previos comentando lo que vieron en el programa de aprende en casa y se recopila lo que comprendieron al final comentando lo que aprendieron al investigar y escuchar los poemas. </a:t>
            </a:r>
          </a:p>
          <a:p>
            <a:endParaRPr lang="es-MX" sz="1200" dirty="0">
              <a:latin typeface="Arial" panose="020B0604020202020204" pitchFamily="34" charset="0"/>
              <a:cs typeface="Arial" panose="020B0604020202020204" pitchFamily="34" charset="0"/>
            </a:endParaRPr>
          </a:p>
          <a:p>
            <a:pPr algn="ctr"/>
            <a:r>
              <a:rPr lang="es-MX" sz="1200" b="1" dirty="0">
                <a:latin typeface="Arial" panose="020B0604020202020204" pitchFamily="34" charset="0"/>
                <a:cs typeface="Arial" panose="020B0604020202020204" pitchFamily="34" charset="0"/>
              </a:rPr>
              <a:t>Referencias </a:t>
            </a:r>
          </a:p>
          <a:p>
            <a:r>
              <a:rPr lang="es-MX" sz="1200" dirty="0">
                <a:latin typeface="Arial" panose="020B0604020202020204" pitchFamily="34" charset="0"/>
                <a:cs typeface="Arial" panose="020B0604020202020204" pitchFamily="34" charset="0"/>
              </a:rPr>
              <a:t>García Bacete , F. J. y Doménech </a:t>
            </a:r>
            <a:r>
              <a:rPr lang="es-MX" sz="1200" dirty="0" err="1">
                <a:latin typeface="Arial" panose="020B0604020202020204" pitchFamily="34" charset="0"/>
                <a:cs typeface="Arial" panose="020B0604020202020204" pitchFamily="34" charset="0"/>
              </a:rPr>
              <a:t>Betoret</a:t>
            </a:r>
            <a:r>
              <a:rPr lang="es-MX" sz="1200" dirty="0">
                <a:latin typeface="Arial" panose="020B0604020202020204" pitchFamily="34" charset="0"/>
                <a:cs typeface="Arial" panose="020B0604020202020204" pitchFamily="34" charset="0"/>
              </a:rPr>
              <a:t>, F. (2014). </a:t>
            </a:r>
            <a:r>
              <a:rPr lang="es-MX" sz="1200" dirty="0" err="1">
                <a:latin typeface="Arial" panose="020B0604020202020204" pitchFamily="34" charset="0"/>
                <a:cs typeface="Arial" panose="020B0604020202020204" pitchFamily="34" charset="0"/>
              </a:rPr>
              <a:t>Motivaciín</a:t>
            </a:r>
            <a:r>
              <a:rPr lang="es-MX" sz="1200" dirty="0">
                <a:latin typeface="Arial" panose="020B0604020202020204" pitchFamily="34" charset="0"/>
                <a:cs typeface="Arial" panose="020B0604020202020204" pitchFamily="34" charset="0"/>
              </a:rPr>
              <a:t>, aprendizaje y rendimiento escolar. </a:t>
            </a:r>
            <a:r>
              <a:rPr lang="es-MX" sz="1200" i="1" dirty="0">
                <a:latin typeface="Arial" panose="020B0604020202020204" pitchFamily="34" charset="0"/>
                <a:cs typeface="Arial" panose="020B0604020202020204" pitchFamily="34" charset="0"/>
              </a:rPr>
              <a:t>Revista </a:t>
            </a:r>
            <a:r>
              <a:rPr lang="es-MX" sz="1200" i="1" dirty="0" err="1">
                <a:latin typeface="Arial" panose="020B0604020202020204" pitchFamily="34" charset="0"/>
                <a:cs typeface="Arial" panose="020B0604020202020204" pitchFamily="34" charset="0"/>
              </a:rPr>
              <a:t>Electronica</a:t>
            </a:r>
            <a:r>
              <a:rPr lang="es-MX" sz="1200" i="1" dirty="0">
                <a:latin typeface="Arial" panose="020B0604020202020204" pitchFamily="34" charset="0"/>
                <a:cs typeface="Arial" panose="020B0604020202020204" pitchFamily="34" charset="0"/>
              </a:rPr>
              <a:t> de Motivación y Emoción. </a:t>
            </a:r>
            <a:r>
              <a:rPr lang="es-MX" sz="1200" dirty="0">
                <a:latin typeface="Arial" panose="020B0604020202020204" pitchFamily="34" charset="0"/>
                <a:cs typeface="Arial" panose="020B0604020202020204" pitchFamily="34" charset="0"/>
                <a:hlinkClick r:id="rId2"/>
              </a:rPr>
              <a:t>http://reme.uji.es/articulos/pa0001/texto.html</a:t>
            </a:r>
            <a:r>
              <a:rPr lang="es-MX" sz="1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47703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118626" y="101667"/>
            <a:ext cx="8260701" cy="9807304"/>
            <a:chOff x="-118626" y="101667"/>
            <a:chExt cx="8260701"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0" y="682587"/>
              <a:ext cx="424945" cy="523220"/>
            </a:xfrm>
            <a:prstGeom prst="rect">
              <a:avLst/>
            </a:prstGeom>
            <a:solidFill>
              <a:srgbClr val="CC9900"/>
            </a:solid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118626" y="1242765"/>
              <a:ext cx="7777163" cy="646331"/>
            </a:xfrm>
            <a:prstGeom prst="rect">
              <a:avLst/>
            </a:prstGeom>
            <a:noFill/>
          </p:spPr>
          <p:txBody>
            <a:bodyPr wrap="square" rtlCol="0">
              <a:spAutoFit/>
            </a:bodyPr>
            <a:lstStyle/>
            <a:p>
              <a:pPr algn="ctr"/>
              <a:r>
                <a:rPr lang="es-MX" dirty="0"/>
                <a:t>Situación de Aprendizaje: </a:t>
              </a:r>
            </a:p>
            <a:p>
              <a:pPr algn="ctr"/>
              <a:r>
                <a:rPr lang="es-MX" dirty="0"/>
                <a:t>Detectives de números/Escribo mi nombre</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78037"/>
                </a:xfrm>
                <a:prstGeom prst="rect">
                  <a:avLst/>
                </a:prstGeom>
                <a:noFill/>
              </p:spPr>
              <p:txBody>
                <a:bodyPr wrap="square" rtlCol="0">
                  <a:spAutoFit/>
                </a:bodyPr>
                <a:lstStyle/>
                <a:p>
                  <a:pPr algn="ctr"/>
                  <a:r>
                    <a:rPr lang="es-MX" sz="1400" b="1" dirty="0">
                      <a:latin typeface="Comic Sans MS" panose="030F0702030302020204" pitchFamily="66" charset="0"/>
                    </a:rPr>
                    <a:t>Lenguaje y</a:t>
                  </a:r>
                </a:p>
                <a:p>
                  <a:pPr algn="ctr"/>
                  <a:r>
                    <a:rPr lang="es-MX" sz="1400" b="1" dirty="0">
                      <a:latin typeface="Comic Sans MS" panose="030F0702030302020204" pitchFamily="66" charset="0"/>
                    </a:rPr>
                    <a:t>comunicación</a:t>
                  </a:r>
                  <a:endParaRPr lang="es-MX" b="1" dirty="0">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latin typeface="Comic Sans MS" panose="030F0702030302020204" pitchFamily="66" charset="0"/>
                    </a:rPr>
                    <a:t>Pensamiento </a:t>
                  </a:r>
                </a:p>
                <a:p>
                  <a:pPr algn="ctr"/>
                  <a:r>
                    <a:rPr lang="es-MX" sz="1400" b="1" dirty="0">
                      <a:latin typeface="Comic Sans MS" panose="030F0702030302020204" pitchFamily="66" charset="0"/>
                    </a:rPr>
                    <a:t>matemático</a:t>
                  </a:r>
                  <a:endParaRPr lang="es-MX" b="1" dirty="0">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5"/>
                <a:ext cx="749553"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En la siguiente página se encuentra las observaciones de este apartado.  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276999"/>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276999"/>
              </a:xfrm>
              <a:prstGeom prst="rect">
                <a:avLst/>
              </a:prstGeom>
              <a:noFill/>
            </p:spPr>
            <p:txBody>
              <a:bodyPr wrap="square" rtlCol="0">
                <a:spAutoFit/>
              </a:bodyPr>
              <a:lstStyle/>
              <a:p>
                <a:pPr algn="ctr"/>
                <a:r>
                  <a:rPr lang="es-MX" sz="1200" dirty="0">
                    <a:latin typeface="Comic Sans MS" panose="030F0702030302020204" pitchFamily="66" charset="0"/>
                  </a:rPr>
                  <a:t>     Si            No   </a:t>
                </a: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392707"/>
              <a:ext cx="3553735" cy="1015663"/>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a:p>
              <a:r>
                <a:rPr lang="es-MX" sz="1200" dirty="0">
                  <a:solidFill>
                    <a:schemeClr val="bg1"/>
                  </a:solidFill>
                  <a:latin typeface="Comic Sans MS" panose="030F0702030302020204" pitchFamily="66" charset="0"/>
                </a:rPr>
                <a:t>Se mantuvo el orden al manejar las pantallas interactivas. </a:t>
              </a:r>
            </a:p>
            <a:p>
              <a:r>
                <a:rPr lang="es-MX" sz="1200" dirty="0">
                  <a:solidFill>
                    <a:schemeClr val="bg1"/>
                  </a:solidFill>
                  <a:latin typeface="Comic Sans MS" panose="030F0702030302020204" pitchFamily="66" charset="0"/>
                </a:rPr>
                <a:t>Los alumnos participaron activamente y se interesaron en la actividad.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10680"/>
              <a:ext cx="3553735" cy="646331"/>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a:p>
              <a:r>
                <a:rPr lang="es-MX" sz="1200" dirty="0">
                  <a:solidFill>
                    <a:schemeClr val="bg1"/>
                  </a:solidFill>
                  <a:latin typeface="Comic Sans MS" panose="030F0702030302020204" pitchFamily="66" charset="0"/>
                </a:rPr>
                <a:t>Una de las alumnas no tenía todo el material para trabajar en clase. </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8CBC40ED-D229-428B-8F96-E6BB51C5C355}"/>
              </a:ext>
            </a:extLst>
          </p:cNvPr>
          <p:cNvSpPr txBox="1"/>
          <p:nvPr/>
        </p:nvSpPr>
        <p:spPr>
          <a:xfrm>
            <a:off x="561474" y="241225"/>
            <a:ext cx="578203" cy="400110"/>
          </a:xfrm>
          <a:prstGeom prst="rect">
            <a:avLst/>
          </a:prstGeom>
          <a:noFill/>
        </p:spPr>
        <p:txBody>
          <a:bodyPr wrap="square" rtlCol="0">
            <a:spAutoFit/>
          </a:bodyPr>
          <a:lstStyle/>
          <a:p>
            <a:pPr algn="ctr"/>
            <a:r>
              <a:rPr lang="es-MX" sz="2000" dirty="0"/>
              <a:t>20</a:t>
            </a:r>
          </a:p>
        </p:txBody>
      </p:sp>
      <p:sp>
        <p:nvSpPr>
          <p:cNvPr id="127" name="CuadroTexto 126">
            <a:extLst>
              <a:ext uri="{FF2B5EF4-FFF2-40B4-BE49-F238E27FC236}">
                <a16:creationId xmlns:a16="http://schemas.microsoft.com/office/drawing/2014/main" id="{48A70E96-AB5C-44F8-955E-601C994E35FD}"/>
              </a:ext>
            </a:extLst>
          </p:cNvPr>
          <p:cNvSpPr txBox="1"/>
          <p:nvPr/>
        </p:nvSpPr>
        <p:spPr>
          <a:xfrm>
            <a:off x="1311250" y="248446"/>
            <a:ext cx="578203" cy="400110"/>
          </a:xfrm>
          <a:prstGeom prst="rect">
            <a:avLst/>
          </a:prstGeom>
          <a:noFill/>
        </p:spPr>
        <p:txBody>
          <a:bodyPr wrap="square" rtlCol="0">
            <a:spAutoFit/>
          </a:bodyPr>
          <a:lstStyle/>
          <a:p>
            <a:pPr algn="ctr"/>
            <a:r>
              <a:rPr lang="es-MX" sz="2000" dirty="0"/>
              <a:t>05</a:t>
            </a:r>
          </a:p>
        </p:txBody>
      </p:sp>
      <p:sp>
        <p:nvSpPr>
          <p:cNvPr id="129" name="CuadroTexto 128">
            <a:extLst>
              <a:ext uri="{FF2B5EF4-FFF2-40B4-BE49-F238E27FC236}">
                <a16:creationId xmlns:a16="http://schemas.microsoft.com/office/drawing/2014/main" id="{2749FA64-2571-42EE-B6CC-18148E7B86CF}"/>
              </a:ext>
            </a:extLst>
          </p:cNvPr>
          <p:cNvSpPr txBox="1"/>
          <p:nvPr/>
        </p:nvSpPr>
        <p:spPr>
          <a:xfrm>
            <a:off x="1960974" y="240076"/>
            <a:ext cx="812288" cy="400110"/>
          </a:xfrm>
          <a:prstGeom prst="rect">
            <a:avLst/>
          </a:prstGeom>
          <a:noFill/>
        </p:spPr>
        <p:txBody>
          <a:bodyPr wrap="square" rtlCol="0">
            <a:spAutoFit/>
          </a:bodyPr>
          <a:lstStyle/>
          <a:p>
            <a:pPr algn="ctr"/>
            <a:r>
              <a:rPr lang="es-MX" sz="2000" dirty="0"/>
              <a:t>2021</a:t>
            </a:r>
          </a:p>
        </p:txBody>
      </p:sp>
    </p:spTree>
    <p:extLst>
      <p:ext uri="{BB962C8B-B14F-4D97-AF65-F5344CB8AC3E}">
        <p14:creationId xmlns:p14="http://schemas.microsoft.com/office/powerpoint/2010/main" val="1104600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163DBA6-61A3-4A64-AB91-8BB4479DE772}"/>
              </a:ext>
            </a:extLst>
          </p:cNvPr>
          <p:cNvSpPr txBox="1"/>
          <p:nvPr/>
        </p:nvSpPr>
        <p:spPr>
          <a:xfrm>
            <a:off x="0" y="275045"/>
            <a:ext cx="7777162" cy="523220"/>
          </a:xfrm>
          <a:prstGeom prst="rect">
            <a:avLst/>
          </a:prstGeom>
          <a:noFill/>
        </p:spPr>
        <p:txBody>
          <a:bodyPr wrap="square" rtlCol="0">
            <a:spAutoFit/>
          </a:bodyPr>
          <a:lstStyle/>
          <a:p>
            <a:pPr algn="ctr"/>
            <a:r>
              <a:rPr lang="es-MX" sz="2800" b="1" dirty="0">
                <a:solidFill>
                  <a:schemeClr val="bg1"/>
                </a:solidFill>
                <a:latin typeface="Comic Sans MS" panose="030F0702030302020204" pitchFamily="66" charset="0"/>
              </a:rPr>
              <a:t>Aspectos de la planeación didáctica </a:t>
            </a:r>
          </a:p>
        </p:txBody>
      </p:sp>
      <p:sp>
        <p:nvSpPr>
          <p:cNvPr id="3" name="Rectángulo 2">
            <a:extLst>
              <a:ext uri="{FF2B5EF4-FFF2-40B4-BE49-F238E27FC236}">
                <a16:creationId xmlns:a16="http://schemas.microsoft.com/office/drawing/2014/main" id="{21BA8E58-0676-420C-B2C8-D0B177E7E7D0}"/>
              </a:ext>
            </a:extLst>
          </p:cNvPr>
          <p:cNvSpPr/>
          <p:nvPr/>
        </p:nvSpPr>
        <p:spPr>
          <a:xfrm>
            <a:off x="112535" y="798265"/>
            <a:ext cx="7552091" cy="7294305"/>
          </a:xfrm>
          <a:prstGeom prst="rect">
            <a:avLst/>
          </a:prstGeom>
        </p:spPr>
        <p:txBody>
          <a:bodyPr wrap="square">
            <a:spAutoFit/>
          </a:bodyPr>
          <a:lstStyle/>
          <a:p>
            <a:pPr algn="ctr"/>
            <a:r>
              <a:rPr lang="es-MX" sz="1600" dirty="0">
                <a:latin typeface="Comic Sans MS" panose="030F0702030302020204" pitchFamily="66" charset="0"/>
              </a:rPr>
              <a:t>Logro de los aprendizajes esperados </a:t>
            </a:r>
          </a:p>
          <a:p>
            <a:r>
              <a:rPr lang="es-MX" sz="1200" dirty="0">
                <a:latin typeface="Arial" panose="020B0604020202020204" pitchFamily="34" charset="0"/>
                <a:cs typeface="Arial" panose="020B0604020202020204" pitchFamily="34" charset="0"/>
              </a:rPr>
              <a:t>Desde el inicio de l actividad los pequeños mostraron interés en las actividades, a partir de lo que ya conocían se llevaron a cabo ambas secuencias para con ayuda del cierre y preguntas al final de clase se pudo ver el avance en cuanto a los aprendizajes esperados, logrando el objetivo que se tenía en ambas actividades de comprender el uso del número en la vida cotidiana y e identificar su nombre así como la utilidad de este en diferentes situaciones. </a:t>
            </a:r>
          </a:p>
          <a:p>
            <a:pPr algn="ctr"/>
            <a:r>
              <a:rPr lang="es-MX" sz="1600" dirty="0">
                <a:latin typeface="Comic Sans MS" panose="030F0702030302020204" pitchFamily="66" charset="0"/>
              </a:rPr>
              <a:t>Materiales educativos adecuados</a:t>
            </a:r>
          </a:p>
          <a:p>
            <a:r>
              <a:rPr lang="es-MX" sz="1200" dirty="0">
                <a:latin typeface="Arial" panose="020B0604020202020204" pitchFamily="34" charset="0"/>
                <a:cs typeface="Arial" panose="020B0604020202020204" pitchFamily="34" charset="0"/>
              </a:rPr>
              <a:t>Tanto el material digital para trabajar de manera grupal, como el anexo usado en la actividad individual de los pequeños fue adecuado pues propició la participación y mantuvo la atención de los alumnos y fue apto para que los niños que no pudieron acceder a la clase virtual realizaran la secuencia en casa con ayuda de un familiar. </a:t>
            </a:r>
          </a:p>
          <a:p>
            <a:pPr algn="ctr"/>
            <a:r>
              <a:rPr lang="es-MX" sz="1600" dirty="0">
                <a:latin typeface="Comic Sans MS" panose="030F0702030302020204" pitchFamily="66" charset="0"/>
              </a:rPr>
              <a:t>Nivel de complejidad adecuado</a:t>
            </a:r>
          </a:p>
          <a:p>
            <a:r>
              <a:rPr lang="es-ES_tradnl" sz="1200" dirty="0">
                <a:latin typeface="Arial" panose="020B0604020202020204" pitchFamily="34" charset="0"/>
                <a:cs typeface="Arial" panose="020B0604020202020204" pitchFamily="34" charset="0"/>
              </a:rPr>
              <a:t>Considero que la actividad de lenguaje y comunicación si pudo ser un poco más compleja pues son alumnos de tercero y ciertamente no tuvieron dificultad para completarla, por su parte la complejidad de las actividades del campo de pensamiento matemático si propició momentos de razonamiento y reflexión por parte de los pequeños, sin llegar a ser muy complicado. </a:t>
            </a:r>
            <a:endParaRPr lang="es-MX" sz="1200" dirty="0">
              <a:latin typeface="Arial" panose="020B0604020202020204" pitchFamily="34" charset="0"/>
              <a:cs typeface="Arial" panose="020B0604020202020204" pitchFamily="34" charset="0"/>
            </a:endParaRPr>
          </a:p>
          <a:p>
            <a:pPr algn="ctr"/>
            <a:r>
              <a:rPr lang="es-MX" sz="1600" dirty="0">
                <a:latin typeface="Comic Sans MS" panose="030F0702030302020204" pitchFamily="66" charset="0"/>
              </a:rPr>
              <a:t>Organización adecuada</a:t>
            </a:r>
          </a:p>
          <a:p>
            <a:r>
              <a:rPr lang="es-MX" sz="1200" dirty="0">
                <a:latin typeface="Arial" panose="020B0604020202020204" pitchFamily="34" charset="0"/>
                <a:cs typeface="Arial" panose="020B0604020202020204" pitchFamily="34" charset="0"/>
              </a:rPr>
              <a:t>Tanto las actividades en grupo como individuales dejaron buenos resultados por lo que se considera que se tuvo organización adecuada, igualmente resultó útil para la que se completara de acuerdo a la modalidad virtual, aspecto que considero de gran relevancia pues recordando que Abrate (2020) nos dice que </a:t>
            </a:r>
            <a:r>
              <a:rPr lang="es-ES" sz="1200" dirty="0">
                <a:latin typeface="Arial" panose="020B0604020202020204" pitchFamily="34" charset="0"/>
                <a:cs typeface="Arial" panose="020B0604020202020204" pitchFamily="34" charset="0"/>
              </a:rPr>
              <a:t>los cambios sociales impactan directamente en la educación, pues la enseñanza y el aprendizaje deben de acoplarse tanto a contextos virtuales como presenciales, y es precisamente este uno de los principales objetivos que tenía la organización de las secuencias, permitir la participación de la mayor parte de los niños de acuerdo a sus condiciones personales y sociales. </a:t>
            </a:r>
            <a:endParaRPr lang="es-MX" sz="1200" dirty="0">
              <a:latin typeface="Arial" panose="020B0604020202020204" pitchFamily="34" charset="0"/>
              <a:cs typeface="Arial" panose="020B0604020202020204" pitchFamily="34" charset="0"/>
            </a:endParaRPr>
          </a:p>
          <a:p>
            <a:pPr algn="ctr"/>
            <a:r>
              <a:rPr lang="es-MX" sz="1600" dirty="0">
                <a:latin typeface="Comic Sans MS" panose="030F0702030302020204" pitchFamily="66" charset="0"/>
              </a:rPr>
              <a:t>Tiempo planeado correctamente</a:t>
            </a:r>
          </a:p>
          <a:p>
            <a:r>
              <a:rPr lang="es-MX" sz="1200" dirty="0">
                <a:latin typeface="Arial" panose="020B0604020202020204" pitchFamily="34" charset="0"/>
                <a:cs typeface="Arial" panose="020B0604020202020204" pitchFamily="34" charset="0"/>
              </a:rPr>
              <a:t>La clase se extendió más de 40 minutos pues no se lograron terminar ambas actividades en ese tiempo, por lo que no se planeo este aspecto de manera correcta. Para concluir ambas actividades se tuvo una sesión en zoom de una hora. </a:t>
            </a:r>
          </a:p>
          <a:p>
            <a:pPr algn="ctr"/>
            <a:r>
              <a:rPr lang="es-MX" sz="1600" dirty="0">
                <a:latin typeface="Comic Sans MS" panose="030F0702030302020204" pitchFamily="66" charset="0"/>
              </a:rPr>
              <a:t>Actividades planeadas conforme a lo planeado</a:t>
            </a:r>
          </a:p>
          <a:p>
            <a:r>
              <a:rPr lang="es-MX" sz="1200" dirty="0">
                <a:latin typeface="Arial" panose="020B0604020202020204" pitchFamily="34" charset="0"/>
                <a:cs typeface="Arial" panose="020B0604020202020204" pitchFamily="34" charset="0"/>
              </a:rPr>
              <a:t>Ambas se ciencias se completaron conforme se planeo, incluyendo las actividades permanentes. Se concluyeron los tres momentos, aunque no en el tiempo  estipulado si con las actividades que se diseñaron y tomando en cuenta las necesidades de los infantes. </a:t>
            </a:r>
          </a:p>
          <a:p>
            <a:pPr algn="ctr"/>
            <a:endParaRPr lang="es-MX" sz="1200" dirty="0">
              <a:latin typeface="Arial" panose="020B0604020202020204" pitchFamily="34" charset="0"/>
              <a:cs typeface="Arial" panose="020B0604020202020204" pitchFamily="34" charset="0"/>
            </a:endParaRPr>
          </a:p>
          <a:p>
            <a:pPr algn="ctr"/>
            <a:r>
              <a:rPr lang="es-MX" sz="1200" b="1" dirty="0">
                <a:latin typeface="Arial" panose="020B0604020202020204" pitchFamily="34" charset="0"/>
                <a:cs typeface="Arial" panose="020B0604020202020204" pitchFamily="34" charset="0"/>
              </a:rPr>
              <a:t>Referencias</a:t>
            </a:r>
          </a:p>
          <a:p>
            <a:r>
              <a:rPr lang="es-ES" sz="1200" dirty="0">
                <a:latin typeface="Arial" panose="020B0604020202020204" pitchFamily="34" charset="0"/>
                <a:cs typeface="Arial" panose="020B0604020202020204" pitchFamily="34" charset="0"/>
              </a:rPr>
              <a:t>Abrate, L. (2020). </a:t>
            </a:r>
            <a:r>
              <a:rPr lang="es-ES" sz="1200" i="1" dirty="0">
                <a:latin typeface="Arial" panose="020B0604020202020204" pitchFamily="34" charset="0"/>
                <a:cs typeface="Arial" panose="020B0604020202020204" pitchFamily="34" charset="0"/>
              </a:rPr>
              <a:t>Formación docente: revisiones, desafíos y apuestas.</a:t>
            </a:r>
            <a:r>
              <a:rPr lang="es-ES" sz="1200" dirty="0">
                <a:latin typeface="Arial" panose="020B0604020202020204" pitchFamily="34" charset="0"/>
                <a:cs typeface="Arial" panose="020B0604020202020204" pitchFamily="34" charset="0"/>
              </a:rPr>
              <a:t> Ciudad Autónoma de Buenos Aires: Ministerio de Educación de la Nación</a:t>
            </a:r>
          </a:p>
          <a:p>
            <a:endParaRPr lang="es-MX"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82609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649</TotalTime>
  <Words>2919</Words>
  <Application>Microsoft Office PowerPoint</Application>
  <PresentationFormat>Personalizado</PresentationFormat>
  <Paragraphs>314</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GRISELDA ESTEFANIA GARCIA BARRERA</cp:lastModifiedBy>
  <cp:revision>36</cp:revision>
  <dcterms:created xsi:type="dcterms:W3CDTF">2020-11-09T23:20:30Z</dcterms:created>
  <dcterms:modified xsi:type="dcterms:W3CDTF">2021-05-21T21:35:48Z</dcterms:modified>
</cp:coreProperties>
</file>