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59" r:id="rId4"/>
    <p:sldId id="260" r:id="rId5"/>
    <p:sldId id="261" r:id="rId6"/>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78" d="100"/>
          <a:sy n="78" d="100"/>
        </p:scale>
        <p:origin x="1368" y="-16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23/05/2021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23/05/2021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23/05/2021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23/05/2021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23/05/2021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23/05/2021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23/05/2021</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23/05/2021</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23/05/2021</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23/05/2021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23/05/2021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23/05/2021</a:t>
            </a:fld>
            <a:endParaRPr lang="es-MX" dirty="0"/>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dirty="0"/>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51000">
              <a:schemeClr val="bg1"/>
            </a:gs>
            <a:gs pos="74000">
              <a:schemeClr val="bg1"/>
            </a:gs>
            <a:gs pos="59000">
              <a:schemeClr val="bg1"/>
            </a:gs>
            <a:gs pos="89000">
              <a:srgbClr val="FF0000"/>
            </a:gs>
          </a:gsLst>
          <a:lin ang="5400000" scaled="1"/>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B3BD9BD-482E-472C-AE44-D543C30F605B}"/>
              </a:ext>
            </a:extLst>
          </p:cNvPr>
          <p:cNvSpPr>
            <a:spLocks noGrp="1"/>
          </p:cNvSpPr>
          <p:nvPr>
            <p:ph idx="1"/>
          </p:nvPr>
        </p:nvSpPr>
        <p:spPr>
          <a:xfrm>
            <a:off x="534680" y="525294"/>
            <a:ext cx="6707803" cy="8987006"/>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lgn="ctr">
              <a:buNone/>
            </a:pPr>
            <a:endParaRPr lang="es-MX" b="1" dirty="0" smtClean="0"/>
          </a:p>
          <a:p>
            <a:pPr marL="0" indent="0" algn="ctr">
              <a:buNone/>
            </a:pPr>
            <a:r>
              <a:rPr lang="es-MX" b="1" dirty="0" smtClean="0"/>
              <a:t>Escuela </a:t>
            </a:r>
            <a:r>
              <a:rPr lang="es-MX" b="1" dirty="0"/>
              <a:t>Normal de Educación Preescolar</a:t>
            </a:r>
            <a:endParaRPr lang="es-ES" dirty="0"/>
          </a:p>
          <a:p>
            <a:pPr marL="0" indent="0" algn="ctr">
              <a:buNone/>
            </a:pPr>
            <a:r>
              <a:rPr lang="es-MX" b="1" dirty="0"/>
              <a:t>Licenciatura en educación preescolar.</a:t>
            </a:r>
          </a:p>
          <a:p>
            <a:pPr marL="0" indent="0" algn="ctr">
              <a:buNone/>
            </a:pPr>
            <a:endParaRPr lang="es-ES" dirty="0"/>
          </a:p>
          <a:p>
            <a:endParaRPr lang="es-ES" dirty="0"/>
          </a:p>
          <a:p>
            <a:endParaRPr lang="es-ES" dirty="0"/>
          </a:p>
          <a:p>
            <a:pPr algn="ctr"/>
            <a:endParaRPr lang="es-ES" dirty="0"/>
          </a:p>
          <a:p>
            <a:pPr marL="0" indent="0" algn="ctr">
              <a:buNone/>
            </a:pPr>
            <a:r>
              <a:rPr lang="es-MX" b="1" dirty="0"/>
              <a:t>Curso:</a:t>
            </a:r>
            <a:endParaRPr lang="es-ES" dirty="0"/>
          </a:p>
          <a:p>
            <a:pPr marL="0" indent="0" algn="ctr">
              <a:buNone/>
            </a:pPr>
            <a:r>
              <a:rPr lang="es-MX" dirty="0"/>
              <a:t> T</a:t>
            </a:r>
            <a:r>
              <a:rPr lang="es-MX" dirty="0" smtClean="0"/>
              <a:t>rabajo docente y proyectos de mejora escolar</a:t>
            </a:r>
            <a:endParaRPr lang="es-ES" dirty="0"/>
          </a:p>
          <a:p>
            <a:pPr marL="0" indent="0" algn="ctr">
              <a:buNone/>
            </a:pPr>
            <a:r>
              <a:rPr lang="es-MX" b="1" dirty="0"/>
              <a:t>Maestra:</a:t>
            </a:r>
            <a:endParaRPr lang="es-ES" dirty="0"/>
          </a:p>
          <a:p>
            <a:pPr marL="0" indent="0" algn="ctr">
              <a:buNone/>
            </a:pPr>
            <a:r>
              <a:rPr lang="es-MX" dirty="0" smtClean="0"/>
              <a:t>Fabiola Valero Torres </a:t>
            </a:r>
            <a:endParaRPr lang="es-ES" dirty="0"/>
          </a:p>
          <a:p>
            <a:pPr marL="0" indent="0" algn="ctr">
              <a:buNone/>
            </a:pPr>
            <a:r>
              <a:rPr lang="es-MX" b="1" dirty="0"/>
              <a:t>Alumna:</a:t>
            </a:r>
            <a:endParaRPr lang="es-ES" dirty="0"/>
          </a:p>
          <a:p>
            <a:pPr marL="0" indent="0" algn="ctr">
              <a:buNone/>
            </a:pPr>
            <a:r>
              <a:rPr lang="es-MX" dirty="0" smtClean="0"/>
              <a:t>Edna Natalya Dávila Bernal #2</a:t>
            </a:r>
            <a:endParaRPr lang="es-ES" dirty="0"/>
          </a:p>
          <a:p>
            <a:pPr marL="0" indent="0" algn="ctr">
              <a:buNone/>
            </a:pPr>
            <a:r>
              <a:rPr lang="es-MX" b="1" dirty="0"/>
              <a:t>“Diario de la educadora normalista.” </a:t>
            </a:r>
            <a:endParaRPr lang="es-MX" b="1" dirty="0" smtClean="0"/>
          </a:p>
          <a:p>
            <a:pPr marL="0" indent="0" algn="ctr">
              <a:buNone/>
            </a:pPr>
            <a:endParaRPr lang="es-ES" dirty="0"/>
          </a:p>
          <a:p>
            <a:pPr marL="0" indent="0" algn="ctr">
              <a:buNone/>
            </a:pPr>
            <a:r>
              <a:rPr lang="es-MX" b="1" dirty="0"/>
              <a:t>Competencias de la unidad:</a:t>
            </a:r>
            <a:endParaRPr lang="es-ES" dirty="0"/>
          </a:p>
          <a:p>
            <a:pPr lvl="0" algn="just">
              <a:buFont typeface="Wingdings" panose="05000000000000000000" pitchFamily="2" charset="2"/>
              <a:buChar char="ü"/>
            </a:pPr>
            <a:r>
              <a:rPr lang="es-MX" dirty="0"/>
              <a:t>Utiliza metodologías pertinentes y actualizadas para promover el aprendizaje de sus alumnos en los diferentes campos, áreas y ámbitos que propone el currículum, considerando los contextos y su desarrollo.</a:t>
            </a:r>
            <a:endParaRPr lang="es-ES" dirty="0"/>
          </a:p>
          <a:p>
            <a:pPr lvl="0" algn="just">
              <a:buFont typeface="Wingdings" panose="05000000000000000000" pitchFamily="2" charset="2"/>
              <a:buChar char="ü"/>
            </a:pPr>
            <a:r>
              <a:rPr lang="es-MX" dirty="0"/>
              <a:t>Incorpora recursos y medios didácticos idóneos para favorecer el aprendizaje de acuerdo con el conocimiento de los procesos de desarrollo cognitivo y socioemocional de los alumnos.</a:t>
            </a:r>
            <a:endParaRPr lang="es-ES" dirty="0"/>
          </a:p>
          <a:p>
            <a:pPr lvl="0" algn="just">
              <a:buFont typeface="Wingdings" panose="05000000000000000000" pitchFamily="2" charset="2"/>
              <a:buChar char="ü"/>
            </a:pPr>
            <a:r>
              <a:rPr lang="es-MX" dirty="0"/>
              <a:t>Emplea los medios tecnológicos y las fuentes de información científica disponibles para mantenerse actualizado respecto a los diversos campos de conocimiento que intervienen en su trabajo docente.</a:t>
            </a:r>
            <a:endParaRPr lang="es-ES" dirty="0"/>
          </a:p>
          <a:p>
            <a:pPr lvl="0" algn="just">
              <a:buFont typeface="Wingdings" panose="05000000000000000000" pitchFamily="2" charset="2"/>
              <a:buChar char="ü"/>
            </a:pPr>
            <a:r>
              <a:rPr lang="es-MX" dirty="0"/>
              <a:t>Evalúa el aprendizaje de sus alumnos mediante la aplicación de distintas teorías, métodos e instrumentos considerando las áreas, campos, ámbitos de conocimiento, así como los saberes correspondientes al grado y nivel educativo.</a:t>
            </a:r>
            <a:endParaRPr lang="es-ES" dirty="0"/>
          </a:p>
          <a:p>
            <a:pPr lvl="0" algn="just">
              <a:buFont typeface="Wingdings" panose="05000000000000000000" pitchFamily="2" charset="2"/>
              <a:buChar char="ü"/>
            </a:pPr>
            <a:r>
              <a:rPr lang="es-MX" dirty="0"/>
              <a:t>Elabora propuestas para mejorar los resultados de su enseñanza y los aprendizajes de sus alumnos.</a:t>
            </a:r>
          </a:p>
          <a:p>
            <a:pPr marL="0" lvl="0" indent="0" algn="ctr">
              <a:buNone/>
            </a:pPr>
            <a:endParaRPr lang="es-ES" dirty="0"/>
          </a:p>
          <a:p>
            <a:pPr marL="0" indent="0" algn="ctr">
              <a:buNone/>
            </a:pPr>
            <a:r>
              <a:rPr lang="es-MX" b="1" dirty="0"/>
              <a:t>Saltillo </a:t>
            </a:r>
            <a:r>
              <a:rPr lang="es-MX" b="1" dirty="0" smtClean="0"/>
              <a:t>Coahuila                                                         20 de </a:t>
            </a:r>
            <a:r>
              <a:rPr lang="es-MX" b="1" dirty="0"/>
              <a:t>mayo del </a:t>
            </a:r>
            <a:r>
              <a:rPr lang="es-MX" b="1" dirty="0" smtClean="0"/>
              <a:t>2021</a:t>
            </a:r>
            <a:endParaRPr lang="es-ES" dirty="0"/>
          </a:p>
          <a:p>
            <a:endParaRPr lang="es-ES" dirty="0"/>
          </a:p>
        </p:txBody>
      </p:sp>
      <p:pic>
        <p:nvPicPr>
          <p:cNvPr id="7" name="image1.png">
            <a:extLst>
              <a:ext uri="{FF2B5EF4-FFF2-40B4-BE49-F238E27FC236}">
                <a16:creationId xmlns:a16="http://schemas.microsoft.com/office/drawing/2014/main" id="{C06981D7-50AE-4916-B726-2A652FAAA501}"/>
              </a:ext>
            </a:extLst>
          </p:cNvPr>
          <p:cNvPicPr/>
          <p:nvPr/>
        </p:nvPicPr>
        <p:blipFill rotWithShape="1">
          <a:blip r:embed="rId2"/>
          <a:srcRect l="18673" r="14641"/>
          <a:stretch/>
        </p:blipFill>
        <p:spPr bwMode="auto">
          <a:xfrm>
            <a:off x="3385978" y="1516806"/>
            <a:ext cx="1005205" cy="95377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7154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0" y="118955"/>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b="1" dirty="0"/>
                <a:t>Situación de Aprendizaje: </a:t>
              </a:r>
              <a:r>
                <a:rPr lang="es-MX" dirty="0"/>
                <a:t>______</a:t>
              </a:r>
              <a:r>
                <a:rPr lang="es-MX" dirty="0" smtClean="0"/>
                <a:t>Actividades </a:t>
              </a:r>
              <a:r>
                <a:rPr lang="es-MX" dirty="0"/>
                <a:t>aisladas. 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2086283"/>
              <a:chOff x="-104586" y="3258293"/>
              <a:chExt cx="7866108" cy="2086283"/>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754326"/>
              </a:xfrm>
              <a:prstGeom prst="rect">
                <a:avLst/>
              </a:prstGeom>
              <a:noFill/>
            </p:spPr>
            <p:txBody>
              <a:bodyPr wrap="square" rtlCol="0">
                <a:spAutoFit/>
              </a:bodyPr>
              <a:lstStyle/>
              <a:p>
                <a:pPr algn="ctr"/>
                <a:r>
                  <a:rPr lang="es-MX" sz="1200" b="1" dirty="0" smtClean="0">
                    <a:latin typeface="Comic Sans MS" panose="030F0702030302020204" pitchFamily="66" charset="0"/>
                  </a:rPr>
                  <a:t>Observaciones:</a:t>
                </a:r>
              </a:p>
              <a:p>
                <a:pPr algn="just"/>
                <a:r>
                  <a:rPr lang="es-MX" sz="1200" dirty="0">
                    <a:latin typeface="Comic Sans MS" panose="030F0702030302020204" pitchFamily="66" charset="0"/>
                  </a:rPr>
                  <a:t>C</a:t>
                </a:r>
                <a:r>
                  <a:rPr lang="es-MX" sz="1200" dirty="0" smtClean="0">
                    <a:latin typeface="Comic Sans MS" panose="030F0702030302020204" pitchFamily="66" charset="0"/>
                  </a:rPr>
                  <a:t>onsidero que si se lograron los aprendizajes esperados con los que estuvimos trabajando esta semana, por lo que pude ver en las evidencias los niños si aprendieron. Los materiales que se utilizaron y el nivel de complejidad fueron adecuados. Así como la organización y el tiempo. __________________________________________________________________</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b="1" dirty="0">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just"/>
              <a:r>
                <a:rPr lang="es-MX" sz="800" dirty="0" smtClean="0">
                  <a:latin typeface="Comic Sans MS" panose="030F0702030302020204" pitchFamily="66" charset="0"/>
                </a:rPr>
                <a:t>Tuve 2 semanas de practicas, en la primera donde hice mi clase virtual que fue el viernes no me fue tan bien ya que tuve algunos problemas técnicos y algunas cuestiones personales, pero sin embargo se soluciono y se cumplió con la actividad. Y en esta semana del 17 al 21 de mayo considero que me fue mucho mejor, la participación de los niños con la tarea fue la misma si acaso participaron 2 o 3 niños mas, pero hoy jueves que realice mi practica virtual todo salió perfecto, la actividad resulto bien, a los niños les gusto y estuvieron muy participativos. Se cumplió con el propósito y el aprendizaje esperado de la actividad.</a:t>
              </a:r>
              <a:endParaRPr lang="es-MX" sz="800" dirty="0">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b="1" dirty="0">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46050" y="8671795"/>
              <a:ext cx="3901420" cy="1169551"/>
            </a:xfrm>
            <a:prstGeom prst="rect">
              <a:avLst/>
            </a:prstGeom>
            <a:noFill/>
          </p:spPr>
          <p:txBody>
            <a:bodyPr wrap="square">
              <a:spAutoFit/>
            </a:bodyPr>
            <a:lstStyle/>
            <a:p>
              <a:pPr algn="just"/>
              <a:r>
                <a:rPr lang="es-MX" sz="1400" dirty="0" smtClean="0">
                  <a:latin typeface="Comic Sans MS" panose="030F0702030302020204" pitchFamily="66" charset="0"/>
                </a:rPr>
                <a:t>Fomentar la participación de todos los alumnos, las actividades se publicaban en el grupo y se hablaba con los papas que no mandaban las actividades de sus hijos, pero aun así no hacían caso y seguían sin trabajar. </a:t>
              </a:r>
              <a:endParaRPr lang="es-MX" sz="14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ara sonriente 2">
            <a:extLst>
              <a:ext uri="{FF2B5EF4-FFF2-40B4-BE49-F238E27FC236}">
                <a16:creationId xmlns:a16="http://schemas.microsoft.com/office/drawing/2014/main" id="{9D37F65C-A601-461C-B1CD-CA62B9D39DB1}"/>
              </a:ext>
            </a:extLst>
          </p:cNvPr>
          <p:cNvSpPr/>
          <p:nvPr/>
        </p:nvSpPr>
        <p:spPr>
          <a:xfrm>
            <a:off x="3136287" y="3071376"/>
            <a:ext cx="509063" cy="414307"/>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9" name="Estrella: 5 puntas 8">
            <a:extLst>
              <a:ext uri="{FF2B5EF4-FFF2-40B4-BE49-F238E27FC236}">
                <a16:creationId xmlns:a16="http://schemas.microsoft.com/office/drawing/2014/main" id="{A8407AFB-20AE-40B4-AB33-7CA96A5F8D26}"/>
              </a:ext>
            </a:extLst>
          </p:cNvPr>
          <p:cNvSpPr/>
          <p:nvPr/>
        </p:nvSpPr>
        <p:spPr>
          <a:xfrm>
            <a:off x="133839" y="4070518"/>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29" name="Estrella: 5 puntas 128">
            <a:extLst>
              <a:ext uri="{FF2B5EF4-FFF2-40B4-BE49-F238E27FC236}">
                <a16:creationId xmlns:a16="http://schemas.microsoft.com/office/drawing/2014/main" id="{732397E5-24D9-4704-A37E-EE6F8D5337CA}"/>
              </a:ext>
            </a:extLst>
          </p:cNvPr>
          <p:cNvSpPr/>
          <p:nvPr/>
        </p:nvSpPr>
        <p:spPr>
          <a:xfrm>
            <a:off x="125581" y="4336931"/>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31" name="Estrella: 5 puntas 130">
            <a:extLst>
              <a:ext uri="{FF2B5EF4-FFF2-40B4-BE49-F238E27FC236}">
                <a16:creationId xmlns:a16="http://schemas.microsoft.com/office/drawing/2014/main" id="{A7A61C82-D02D-45CE-9A7E-02C007C6AA42}"/>
              </a:ext>
            </a:extLst>
          </p:cNvPr>
          <p:cNvSpPr/>
          <p:nvPr/>
        </p:nvSpPr>
        <p:spPr>
          <a:xfrm>
            <a:off x="125581" y="4535414"/>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33" name="Estrella: 5 puntas 132">
            <a:extLst>
              <a:ext uri="{FF2B5EF4-FFF2-40B4-BE49-F238E27FC236}">
                <a16:creationId xmlns:a16="http://schemas.microsoft.com/office/drawing/2014/main" id="{9C638187-E0A0-4C32-8BFF-71378B676D67}"/>
              </a:ext>
            </a:extLst>
          </p:cNvPr>
          <p:cNvSpPr/>
          <p:nvPr/>
        </p:nvSpPr>
        <p:spPr>
          <a:xfrm>
            <a:off x="133839" y="473308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34" name="Estrella: 5 puntas 133">
            <a:extLst>
              <a:ext uri="{FF2B5EF4-FFF2-40B4-BE49-F238E27FC236}">
                <a16:creationId xmlns:a16="http://schemas.microsoft.com/office/drawing/2014/main" id="{F008003E-7FC9-4646-8D71-5BF50F87F900}"/>
              </a:ext>
            </a:extLst>
          </p:cNvPr>
          <p:cNvSpPr/>
          <p:nvPr/>
        </p:nvSpPr>
        <p:spPr>
          <a:xfrm>
            <a:off x="115970" y="4915043"/>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4" name="Estrella: 5 puntas 153">
            <a:extLst>
              <a:ext uri="{FF2B5EF4-FFF2-40B4-BE49-F238E27FC236}">
                <a16:creationId xmlns:a16="http://schemas.microsoft.com/office/drawing/2014/main" id="{641E3A75-059A-453B-8068-9A5C339166C7}"/>
              </a:ext>
            </a:extLst>
          </p:cNvPr>
          <p:cNvSpPr/>
          <p:nvPr/>
        </p:nvSpPr>
        <p:spPr>
          <a:xfrm>
            <a:off x="133839" y="5123442"/>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6" name="Estrella: 5 puntas 155">
            <a:extLst>
              <a:ext uri="{FF2B5EF4-FFF2-40B4-BE49-F238E27FC236}">
                <a16:creationId xmlns:a16="http://schemas.microsoft.com/office/drawing/2014/main" id="{C285B737-2496-4053-BEEF-A2C1516FF791}"/>
              </a:ext>
            </a:extLst>
          </p:cNvPr>
          <p:cNvSpPr/>
          <p:nvPr/>
        </p:nvSpPr>
        <p:spPr>
          <a:xfrm>
            <a:off x="5657129" y="5974918"/>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7" name="Estrella: 5 puntas 156">
            <a:extLst>
              <a:ext uri="{FF2B5EF4-FFF2-40B4-BE49-F238E27FC236}">
                <a16:creationId xmlns:a16="http://schemas.microsoft.com/office/drawing/2014/main" id="{B20AB6F8-AC3E-4749-B16C-37C40F1F0C1A}"/>
              </a:ext>
            </a:extLst>
          </p:cNvPr>
          <p:cNvSpPr/>
          <p:nvPr/>
        </p:nvSpPr>
        <p:spPr>
          <a:xfrm>
            <a:off x="5685516" y="618204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8" name="Estrella: 5 puntas 157">
            <a:extLst>
              <a:ext uri="{FF2B5EF4-FFF2-40B4-BE49-F238E27FC236}">
                <a16:creationId xmlns:a16="http://schemas.microsoft.com/office/drawing/2014/main" id="{338FD339-3778-4419-BCA4-FD91D28BD0AA}"/>
              </a:ext>
            </a:extLst>
          </p:cNvPr>
          <p:cNvSpPr/>
          <p:nvPr/>
        </p:nvSpPr>
        <p:spPr>
          <a:xfrm>
            <a:off x="4547939" y="634244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9" name="Estrella: 5 puntas 158">
            <a:extLst>
              <a:ext uri="{FF2B5EF4-FFF2-40B4-BE49-F238E27FC236}">
                <a16:creationId xmlns:a16="http://schemas.microsoft.com/office/drawing/2014/main" id="{3875F50D-5373-430A-B8D5-B6B610CB8676}"/>
              </a:ext>
            </a:extLst>
          </p:cNvPr>
          <p:cNvSpPr/>
          <p:nvPr/>
        </p:nvSpPr>
        <p:spPr>
          <a:xfrm>
            <a:off x="4561566" y="6544728"/>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0" name="Estrella: 5 puntas 159">
            <a:extLst>
              <a:ext uri="{FF2B5EF4-FFF2-40B4-BE49-F238E27FC236}">
                <a16:creationId xmlns:a16="http://schemas.microsoft.com/office/drawing/2014/main" id="{44233D28-3733-4A52-8120-96468581FED7}"/>
              </a:ext>
            </a:extLst>
          </p:cNvPr>
          <p:cNvSpPr/>
          <p:nvPr/>
        </p:nvSpPr>
        <p:spPr>
          <a:xfrm>
            <a:off x="6154953" y="729908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2" name="Estrella: 5 puntas 161">
            <a:extLst>
              <a:ext uri="{FF2B5EF4-FFF2-40B4-BE49-F238E27FC236}">
                <a16:creationId xmlns:a16="http://schemas.microsoft.com/office/drawing/2014/main" id="{633CA2CA-0525-49EA-A503-56F03E9F322A}"/>
              </a:ext>
            </a:extLst>
          </p:cNvPr>
          <p:cNvSpPr/>
          <p:nvPr/>
        </p:nvSpPr>
        <p:spPr>
          <a:xfrm>
            <a:off x="6154358" y="748251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3" name="Estrella: 5 puntas 162">
            <a:extLst>
              <a:ext uri="{FF2B5EF4-FFF2-40B4-BE49-F238E27FC236}">
                <a16:creationId xmlns:a16="http://schemas.microsoft.com/office/drawing/2014/main" id="{1DB6164B-D4CC-4277-9269-C8F5714980E4}"/>
              </a:ext>
            </a:extLst>
          </p:cNvPr>
          <p:cNvSpPr/>
          <p:nvPr/>
        </p:nvSpPr>
        <p:spPr>
          <a:xfrm>
            <a:off x="6904670" y="766594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4" name="Estrella: 5 puntas 163">
            <a:extLst>
              <a:ext uri="{FF2B5EF4-FFF2-40B4-BE49-F238E27FC236}">
                <a16:creationId xmlns:a16="http://schemas.microsoft.com/office/drawing/2014/main" id="{80CC85C3-6DEC-4305-8163-064E780CEF9D}"/>
              </a:ext>
            </a:extLst>
          </p:cNvPr>
          <p:cNvSpPr/>
          <p:nvPr/>
        </p:nvSpPr>
        <p:spPr>
          <a:xfrm>
            <a:off x="6161720" y="7840234"/>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7" name="Estrella: 5 puntas 166">
            <a:extLst>
              <a:ext uri="{FF2B5EF4-FFF2-40B4-BE49-F238E27FC236}">
                <a16:creationId xmlns:a16="http://schemas.microsoft.com/office/drawing/2014/main" id="{1268ADD9-16BC-4501-A93A-9FE593B15B3B}"/>
              </a:ext>
            </a:extLst>
          </p:cNvPr>
          <p:cNvSpPr/>
          <p:nvPr/>
        </p:nvSpPr>
        <p:spPr>
          <a:xfrm>
            <a:off x="6161720" y="8045568"/>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88" name="Estrella: 5 puntas 187">
            <a:extLst>
              <a:ext uri="{FF2B5EF4-FFF2-40B4-BE49-F238E27FC236}">
                <a16:creationId xmlns:a16="http://schemas.microsoft.com/office/drawing/2014/main" id="{833E853B-A49F-4480-96B5-71FF984553CC}"/>
              </a:ext>
            </a:extLst>
          </p:cNvPr>
          <p:cNvSpPr/>
          <p:nvPr/>
        </p:nvSpPr>
        <p:spPr>
          <a:xfrm>
            <a:off x="6154358" y="8236486"/>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 name="Multiplicar 6"/>
          <p:cNvSpPr/>
          <p:nvPr/>
        </p:nvSpPr>
        <p:spPr>
          <a:xfrm>
            <a:off x="542125" y="2320929"/>
            <a:ext cx="879265" cy="612737"/>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9" name="Multiplicar 188"/>
          <p:cNvSpPr/>
          <p:nvPr/>
        </p:nvSpPr>
        <p:spPr>
          <a:xfrm>
            <a:off x="1724035" y="2282435"/>
            <a:ext cx="879265" cy="612737"/>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1" name="Multiplicar 190"/>
          <p:cNvSpPr/>
          <p:nvPr/>
        </p:nvSpPr>
        <p:spPr>
          <a:xfrm>
            <a:off x="2959742" y="2283298"/>
            <a:ext cx="879265" cy="612737"/>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3" name="Multiplicar 192"/>
          <p:cNvSpPr/>
          <p:nvPr/>
        </p:nvSpPr>
        <p:spPr>
          <a:xfrm>
            <a:off x="6504625" y="2302384"/>
            <a:ext cx="879265" cy="612737"/>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BD0A0E0-3E46-41A2-A25F-F2AF311A2619}"/>
              </a:ext>
            </a:extLst>
          </p:cNvPr>
          <p:cNvSpPr>
            <a:spLocks noGrp="1"/>
          </p:cNvSpPr>
          <p:nvPr>
            <p:ph idx="1"/>
          </p:nvPr>
        </p:nvSpPr>
        <p:spPr>
          <a:xfrm>
            <a:off x="326572" y="520700"/>
            <a:ext cx="7210698" cy="9525000"/>
          </a:xfrm>
        </p:spPr>
        <p:style>
          <a:lnRef idx="2">
            <a:schemeClr val="dk1"/>
          </a:lnRef>
          <a:fillRef idx="1">
            <a:schemeClr val="lt1"/>
          </a:fillRef>
          <a:effectRef idx="0">
            <a:schemeClr val="dk1"/>
          </a:effectRef>
          <a:fontRef idx="minor">
            <a:schemeClr val="dk1"/>
          </a:fontRef>
        </p:style>
        <p:txBody>
          <a:bodyPr>
            <a:noAutofit/>
          </a:bodyPr>
          <a:lstStyle/>
          <a:p>
            <a:pPr algn="just">
              <a:lnSpc>
                <a:spcPct val="150000"/>
              </a:lnSpc>
            </a:pPr>
            <a:r>
              <a:rPr lang="es-ES" sz="1400" b="1" dirty="0" smtClean="0">
                <a:latin typeface="Arial" panose="020B0604020202020204" pitchFamily="34" charset="0"/>
                <a:cs typeface="Arial" panose="020B0604020202020204" pitchFamily="34" charset="0"/>
              </a:rPr>
              <a:t>Lunes 17 de mayo</a:t>
            </a:r>
          </a:p>
          <a:p>
            <a:pPr marL="0" indent="0" algn="just">
              <a:lnSpc>
                <a:spcPct val="150000"/>
              </a:lnSpc>
              <a:buNone/>
            </a:pPr>
            <a:r>
              <a:rPr lang="es-ES" sz="1400" dirty="0" smtClean="0">
                <a:latin typeface="Arial" panose="020B0604020202020204" pitchFamily="34" charset="0"/>
                <a:cs typeface="Arial" panose="020B0604020202020204" pitchFamily="34" charset="0"/>
              </a:rPr>
              <a:t>El día de hoy se trabajo con los alumnos, con la actividad de lo puedo hacer y consistía en realizar actividades ellos solos, para ver su autonomía. Se trabajo vía Facebook, la actividad se publico a las 10:00 de la mañana y se reviso un día después. Siendo 18 de mayo me tome la tarea de revisar y no tuve mucha respuesta, menos de la mitad de los niños había enviado su trabajo, comparándolo con la semana anterior se puede decir que los lunes no trabajan muchos niños. Sin embargo revise esos trabajos y si se logro el aprendizaje esperado, aunque algunos niños todavía hacían algunos deberes con ayuda o enviaban pocas fotos de evidencia, los demás si me mandaron sus evidencias y estuve emitiendo mis comentarios.</a:t>
            </a:r>
          </a:p>
          <a:p>
            <a:pPr algn="just">
              <a:lnSpc>
                <a:spcPct val="150000"/>
              </a:lnSpc>
            </a:pPr>
            <a:r>
              <a:rPr lang="es-ES" sz="1400" b="1" dirty="0" smtClean="0">
                <a:latin typeface="Arial" panose="020B0604020202020204" pitchFamily="34" charset="0"/>
                <a:cs typeface="Arial" panose="020B0604020202020204" pitchFamily="34" charset="0"/>
              </a:rPr>
              <a:t>Martes 18 de mayo</a:t>
            </a:r>
          </a:p>
          <a:p>
            <a:pPr marL="0" indent="0" algn="just">
              <a:lnSpc>
                <a:spcPct val="150000"/>
              </a:lnSpc>
              <a:spcBef>
                <a:spcPts val="0"/>
              </a:spcBef>
              <a:buNone/>
            </a:pPr>
            <a:r>
              <a:rPr lang="es-ES" sz="1400" dirty="0" smtClean="0">
                <a:latin typeface="Arial" panose="020B0604020202020204" pitchFamily="34" charset="0"/>
                <a:cs typeface="Arial" panose="020B0604020202020204" pitchFamily="34" charset="0"/>
              </a:rPr>
              <a:t>El día de hoy aplique 2 actividades, se publicaron en el grupo de Facebook a las 10:00 de la mañana y el tema abordado fue el de la contaminación acústica y ¿cuantos faltan para?... con la finalidad de que indagaran acciones que favorecen el medio ambiente  que contaran colecciones de objetos. Este día tuve mas respuesta de los niños ahora un total de 16 niños si subieron su evidencia. Y me gustaron mucho los videos, explicaron muy bien su cartel y si sabían de que se estaba hablando. Considero que las actividades fueron buenas, y el aprendizaje se adquirió.</a:t>
            </a:r>
          </a:p>
          <a:p>
            <a:pPr marL="0" indent="0" algn="just">
              <a:lnSpc>
                <a:spcPct val="150000"/>
              </a:lnSpc>
              <a:spcBef>
                <a:spcPts val="0"/>
              </a:spcBef>
              <a:buNone/>
            </a:pPr>
            <a:endParaRPr lang="es-ES" sz="1400" dirty="0" smtClean="0">
              <a:latin typeface="Arial" panose="020B0604020202020204" pitchFamily="34" charset="0"/>
              <a:cs typeface="Arial" panose="020B0604020202020204" pitchFamily="34" charset="0"/>
            </a:endParaRPr>
          </a:p>
          <a:p>
            <a:pPr algn="just">
              <a:lnSpc>
                <a:spcPct val="150000"/>
              </a:lnSpc>
              <a:spcBef>
                <a:spcPts val="0"/>
              </a:spcBef>
            </a:pPr>
            <a:r>
              <a:rPr lang="es-ES" sz="1400" b="1" dirty="0" smtClean="0">
                <a:latin typeface="Arial" panose="020B0604020202020204" pitchFamily="34" charset="0"/>
                <a:cs typeface="Arial" panose="020B0604020202020204" pitchFamily="34" charset="0"/>
              </a:rPr>
              <a:t>Miércoles 19 de mayo</a:t>
            </a:r>
          </a:p>
          <a:p>
            <a:pPr marL="0" indent="0" algn="just">
              <a:lnSpc>
                <a:spcPct val="150000"/>
              </a:lnSpc>
              <a:spcBef>
                <a:spcPts val="0"/>
              </a:spcBef>
              <a:buNone/>
            </a:pPr>
            <a:r>
              <a:rPr lang="es-ES" sz="1400" dirty="0" smtClean="0">
                <a:latin typeface="Arial" panose="020B0604020202020204" pitchFamily="34" charset="0"/>
                <a:cs typeface="Arial" panose="020B0604020202020204" pitchFamily="34" charset="0"/>
              </a:rPr>
              <a:t>El día de hoy se trabajo nuevamente mediante el grupo de Facebook, y publique una actividad llamada recitamos poemas. Les pedí que vieran mi video donde explicaba lo que es un poema y luego ver 2 ejemplos que también les compartí yo en el grupo, después me tenían que mandar un video diciéndome un poema ellos, lo hicieron muy  bien, algunos poemas fueron cortos y se repitieron, pero todos lograron el aprendizaje esperado. Esta vez tuve la participación de 11 niños. Considero que esta actividad si fue adecuado y obtuve buenos resultados. </a:t>
            </a:r>
          </a:p>
          <a:p>
            <a:pPr marL="0" indent="0" algn="just">
              <a:lnSpc>
                <a:spcPct val="150000"/>
              </a:lnSpc>
              <a:spcBef>
                <a:spcPts val="0"/>
              </a:spcBef>
              <a:buNone/>
            </a:pPr>
            <a:endParaRPr lang="es-ES" sz="1400" b="1" dirty="0" smtClean="0">
              <a:latin typeface="Arial" panose="020B0604020202020204" pitchFamily="34" charset="0"/>
              <a:cs typeface="Arial" panose="020B0604020202020204" pitchFamily="34" charset="0"/>
            </a:endParaRPr>
          </a:p>
          <a:p>
            <a:pPr algn="just">
              <a:lnSpc>
                <a:spcPct val="150000"/>
              </a:lnSpc>
              <a:spcBef>
                <a:spcPts val="0"/>
              </a:spcBef>
            </a:pPr>
            <a:endParaRPr lang="es-E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7770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6571" y="362078"/>
            <a:ext cx="7033477" cy="9330562"/>
          </a:xfrm>
        </p:spPr>
        <p:style>
          <a:lnRef idx="2">
            <a:schemeClr val="dk1"/>
          </a:lnRef>
          <a:fillRef idx="1">
            <a:schemeClr val="lt1"/>
          </a:fillRef>
          <a:effectRef idx="0">
            <a:schemeClr val="dk1"/>
          </a:effectRef>
          <a:fontRef idx="minor">
            <a:schemeClr val="dk1"/>
          </a:fontRef>
        </p:style>
        <p:txBody>
          <a:bodyPr>
            <a:normAutofit lnSpcReduction="10000"/>
          </a:bodyPr>
          <a:lstStyle/>
          <a:p>
            <a:pPr algn="just">
              <a:lnSpc>
                <a:spcPct val="150000"/>
              </a:lnSpc>
              <a:spcBef>
                <a:spcPts val="0"/>
              </a:spcBef>
            </a:pPr>
            <a:r>
              <a:rPr lang="es-ES" sz="1400" b="1" dirty="0" smtClean="0">
                <a:latin typeface="Arial" panose="020B0604020202020204" pitchFamily="34" charset="0"/>
                <a:cs typeface="Arial" panose="020B0604020202020204" pitchFamily="34" charset="0"/>
              </a:rPr>
              <a:t>Jueves 20 de </a:t>
            </a:r>
            <a:r>
              <a:rPr lang="es-ES" sz="1400" b="1" dirty="0">
                <a:latin typeface="Arial" panose="020B0604020202020204" pitchFamily="34" charset="0"/>
                <a:cs typeface="Arial" panose="020B0604020202020204" pitchFamily="34" charset="0"/>
              </a:rPr>
              <a:t>mayo </a:t>
            </a:r>
            <a:endParaRPr lang="es-ES" sz="1400" b="1" dirty="0" smtClean="0">
              <a:latin typeface="Arial" panose="020B0604020202020204" pitchFamily="34" charset="0"/>
              <a:cs typeface="Arial" panose="020B0604020202020204" pitchFamily="34" charset="0"/>
            </a:endParaRPr>
          </a:p>
          <a:p>
            <a:pPr marL="0" indent="0" algn="just">
              <a:lnSpc>
                <a:spcPct val="150000"/>
              </a:lnSpc>
              <a:spcBef>
                <a:spcPts val="0"/>
              </a:spcBef>
              <a:buNone/>
            </a:pPr>
            <a:r>
              <a:rPr lang="es-MX" sz="1200" dirty="0" smtClean="0">
                <a:latin typeface="Arial" panose="020B0604020202020204" pitchFamily="34" charset="0"/>
                <a:cs typeface="Arial" panose="020B0604020202020204" pitchFamily="34" charset="0"/>
              </a:rPr>
              <a:t>El día de hoy fue mi segunda clase virtual con los niños, la realizamos en jueves, ya que el viernes no habrá clases por el consejo técnico escolar. La clase fue vía zoom y empezamos a las 12:00 pm  del día, tuve la asistencia de 10 niños, ya que esta vez se publicó la invitación desde el martes, me dio mucha felicidad y gusto ver que mas niños se pudieron conectar. Primero comencé con un video para saludarnos, posteriormente comencé con mi actividad, rescatando los conocimientos previos de los niños acerca de los números y para que creían que funcionaban. </a:t>
            </a:r>
          </a:p>
          <a:p>
            <a:pPr marL="0" indent="0" algn="just">
              <a:lnSpc>
                <a:spcPct val="150000"/>
              </a:lnSpc>
              <a:spcBef>
                <a:spcPts val="0"/>
              </a:spcBef>
              <a:buNone/>
            </a:pPr>
            <a:endParaRPr lang="es-MX" sz="1400" dirty="0">
              <a:latin typeface="Arial" panose="020B0604020202020204" pitchFamily="34" charset="0"/>
              <a:cs typeface="Arial" panose="020B0604020202020204" pitchFamily="34" charset="0"/>
            </a:endParaRPr>
          </a:p>
          <a:p>
            <a:pPr marL="0" indent="0" algn="just">
              <a:lnSpc>
                <a:spcPct val="150000"/>
              </a:lnSpc>
              <a:spcBef>
                <a:spcPts val="0"/>
              </a:spcBef>
              <a:buNone/>
            </a:pPr>
            <a:endParaRPr lang="es-MX" sz="1400" dirty="0" smtClean="0">
              <a:latin typeface="Arial" panose="020B0604020202020204" pitchFamily="34" charset="0"/>
              <a:cs typeface="Arial" panose="020B0604020202020204" pitchFamily="34" charset="0"/>
            </a:endParaRPr>
          </a:p>
          <a:p>
            <a:pPr marL="0" indent="0" algn="just">
              <a:lnSpc>
                <a:spcPct val="150000"/>
              </a:lnSpc>
              <a:spcBef>
                <a:spcPts val="0"/>
              </a:spcBef>
              <a:buNone/>
            </a:pPr>
            <a:endParaRPr lang="es-MX" sz="1400" dirty="0">
              <a:latin typeface="Arial" panose="020B0604020202020204" pitchFamily="34" charset="0"/>
              <a:cs typeface="Arial" panose="020B0604020202020204" pitchFamily="34" charset="0"/>
            </a:endParaRPr>
          </a:p>
          <a:p>
            <a:pPr marL="0" indent="0" algn="just">
              <a:lnSpc>
                <a:spcPct val="150000"/>
              </a:lnSpc>
              <a:spcBef>
                <a:spcPts val="0"/>
              </a:spcBef>
              <a:buNone/>
            </a:pPr>
            <a:endParaRPr lang="es-MX" sz="1400" dirty="0" smtClean="0">
              <a:latin typeface="Arial" panose="020B0604020202020204" pitchFamily="34" charset="0"/>
              <a:cs typeface="Arial" panose="020B0604020202020204" pitchFamily="34" charset="0"/>
            </a:endParaRPr>
          </a:p>
          <a:p>
            <a:pPr marL="0" indent="0" algn="just">
              <a:lnSpc>
                <a:spcPct val="150000"/>
              </a:lnSpc>
              <a:spcBef>
                <a:spcPts val="0"/>
              </a:spcBef>
              <a:buNone/>
            </a:pPr>
            <a:endParaRPr lang="es-MX" sz="1400" dirty="0" smtClean="0">
              <a:latin typeface="Arial" panose="020B0604020202020204" pitchFamily="34" charset="0"/>
              <a:cs typeface="Arial" panose="020B0604020202020204" pitchFamily="34" charset="0"/>
            </a:endParaRPr>
          </a:p>
          <a:p>
            <a:pPr marL="0" indent="0" algn="just">
              <a:lnSpc>
                <a:spcPct val="150000"/>
              </a:lnSpc>
              <a:spcBef>
                <a:spcPts val="0"/>
              </a:spcBef>
              <a:buNone/>
            </a:pPr>
            <a:endParaRPr lang="es-MX" sz="1400" dirty="0" smtClean="0">
              <a:latin typeface="Arial" panose="020B0604020202020204" pitchFamily="34" charset="0"/>
              <a:cs typeface="Arial" panose="020B0604020202020204" pitchFamily="34" charset="0"/>
            </a:endParaRPr>
          </a:p>
          <a:p>
            <a:pPr marL="0" indent="0" algn="just">
              <a:lnSpc>
                <a:spcPct val="150000"/>
              </a:lnSpc>
              <a:spcBef>
                <a:spcPts val="0"/>
              </a:spcBef>
              <a:buNone/>
            </a:pPr>
            <a:endParaRPr lang="es-MX" sz="1400" dirty="0" smtClean="0">
              <a:latin typeface="Arial" panose="020B0604020202020204" pitchFamily="34" charset="0"/>
              <a:cs typeface="Arial" panose="020B0604020202020204" pitchFamily="34" charset="0"/>
            </a:endParaRPr>
          </a:p>
          <a:p>
            <a:pPr marL="0" indent="0" algn="just">
              <a:lnSpc>
                <a:spcPct val="150000"/>
              </a:lnSpc>
              <a:spcBef>
                <a:spcPts val="0"/>
              </a:spcBef>
              <a:buNone/>
            </a:pPr>
            <a:endParaRPr lang="es-MX" sz="1400" dirty="0" smtClean="0">
              <a:latin typeface="Arial" panose="020B0604020202020204" pitchFamily="34" charset="0"/>
              <a:cs typeface="Arial" panose="020B0604020202020204" pitchFamily="34" charset="0"/>
            </a:endParaRPr>
          </a:p>
          <a:p>
            <a:pPr marL="0" indent="0" algn="just">
              <a:lnSpc>
                <a:spcPct val="150000"/>
              </a:lnSpc>
              <a:spcBef>
                <a:spcPts val="0"/>
              </a:spcBef>
              <a:buNone/>
            </a:pPr>
            <a:endParaRPr lang="es-MX" sz="1400" dirty="0">
              <a:latin typeface="Arial" panose="020B0604020202020204" pitchFamily="34" charset="0"/>
              <a:cs typeface="Arial" panose="020B0604020202020204" pitchFamily="34" charset="0"/>
            </a:endParaRPr>
          </a:p>
          <a:p>
            <a:pPr marL="0" indent="0" algn="just">
              <a:lnSpc>
                <a:spcPct val="150000"/>
              </a:lnSpc>
              <a:spcBef>
                <a:spcPts val="0"/>
              </a:spcBef>
              <a:buNone/>
            </a:pPr>
            <a:endParaRPr lang="es-MX" sz="1400" dirty="0" smtClean="0">
              <a:latin typeface="Arial" panose="020B0604020202020204" pitchFamily="34" charset="0"/>
              <a:cs typeface="Arial" panose="020B0604020202020204" pitchFamily="34" charset="0"/>
            </a:endParaRPr>
          </a:p>
          <a:p>
            <a:pPr marL="0" indent="0" algn="just">
              <a:lnSpc>
                <a:spcPct val="150000"/>
              </a:lnSpc>
              <a:spcBef>
                <a:spcPts val="0"/>
              </a:spcBef>
              <a:buNone/>
            </a:pPr>
            <a:r>
              <a:rPr lang="es-MX" sz="1200" dirty="0" smtClean="0">
                <a:latin typeface="Arial" panose="020B0604020202020204" pitchFamily="34" charset="0"/>
                <a:cs typeface="Arial" panose="020B0604020202020204" pitchFamily="34" charset="0"/>
              </a:rPr>
              <a:t>Después jugamos el juego Edna pide, donde tenían que traer objetos que tuvieran números, les gusto mucho y se divirtieron. Mientras estuvimos platicando acerca de las actividades que realizamos en la semana e hice mas énfasis en la actividad de pensamiento matemático. Y al final </a:t>
            </a:r>
            <a:r>
              <a:rPr lang="es-MX" sz="1200" dirty="0" smtClean="0">
                <a:latin typeface="Arial" panose="020B0604020202020204" pitchFamily="34" charset="0"/>
                <a:cs typeface="Arial" panose="020B0604020202020204" pitchFamily="34" charset="0"/>
              </a:rPr>
              <a:t>trazamos todos </a:t>
            </a:r>
            <a:r>
              <a:rPr lang="es-MX" sz="1200" dirty="0" smtClean="0">
                <a:latin typeface="Arial" panose="020B0604020202020204" pitchFamily="34" charset="0"/>
                <a:cs typeface="Arial" panose="020B0604020202020204" pitchFamily="34" charset="0"/>
              </a:rPr>
              <a:t>los numero del 1 al 10 con plastilina, al final me despedí y les agradecí por trabajar conmigo estas 2 semanas</a:t>
            </a:r>
            <a:r>
              <a:rPr lang="es-MX" sz="1200" dirty="0" smtClean="0">
                <a:latin typeface="Arial" panose="020B0604020202020204" pitchFamily="34" charset="0"/>
                <a:cs typeface="Arial" panose="020B0604020202020204" pitchFamily="34" charset="0"/>
              </a:rPr>
              <a:t>.</a:t>
            </a:r>
            <a:endParaRPr lang="es-MX" sz="1200" dirty="0" smtClean="0">
              <a:latin typeface="Arial" panose="020B0604020202020204" pitchFamily="34" charset="0"/>
              <a:cs typeface="Arial" panose="020B0604020202020204" pitchFamily="34" charset="0"/>
            </a:endParaRPr>
          </a:p>
          <a:p>
            <a:pPr algn="just">
              <a:lnSpc>
                <a:spcPct val="150000"/>
              </a:lnSpc>
              <a:spcBef>
                <a:spcPts val="0"/>
              </a:spcBef>
            </a:pPr>
            <a:r>
              <a:rPr lang="es-MX" sz="1400" b="1" dirty="0" smtClean="0">
                <a:latin typeface="Arial" panose="020B0604020202020204" pitchFamily="34" charset="0"/>
                <a:cs typeface="Arial" panose="020B0604020202020204" pitchFamily="34" charset="0"/>
              </a:rPr>
              <a:t>Viernes 21 de mayo </a:t>
            </a:r>
            <a:endParaRPr lang="es-MX" sz="1400" b="1" dirty="0" smtClean="0">
              <a:latin typeface="Arial" panose="020B0604020202020204" pitchFamily="34" charset="0"/>
              <a:cs typeface="Arial" panose="020B0604020202020204" pitchFamily="34" charset="0"/>
            </a:endParaRPr>
          </a:p>
          <a:p>
            <a:pPr marL="0" indent="0" algn="just">
              <a:lnSpc>
                <a:spcPct val="150000"/>
              </a:lnSpc>
              <a:spcBef>
                <a:spcPts val="0"/>
              </a:spcBef>
              <a:buNone/>
            </a:pPr>
            <a:r>
              <a:rPr lang="es-MX" sz="1400" dirty="0" smtClean="0">
                <a:latin typeface="Arial" panose="020B0604020202020204" pitchFamily="34" charset="0"/>
                <a:cs typeface="Arial" panose="020B0604020202020204" pitchFamily="34" charset="0"/>
              </a:rPr>
              <a:t>El día de hoy no hubo clases, ya que estuvimos en consejo técnico escolar. Empezó a las 9 de la mañana y se realizo por la vía de </a:t>
            </a:r>
            <a:r>
              <a:rPr lang="es-MX" sz="1400" dirty="0" smtClean="0">
                <a:latin typeface="Arial" panose="020B0604020202020204" pitchFamily="34" charset="0"/>
                <a:cs typeface="Arial" panose="020B0604020202020204" pitchFamily="34" charset="0"/>
              </a:rPr>
              <a:t>teams</a:t>
            </a:r>
            <a:r>
              <a:rPr lang="es-MX" sz="1400" dirty="0" smtClean="0">
                <a:latin typeface="Arial" panose="020B0604020202020204" pitchFamily="34" charset="0"/>
                <a:cs typeface="Arial" panose="020B0604020202020204" pitchFamily="34" charset="0"/>
              </a:rPr>
              <a:t>. Realizamos varias actividades sobre la educación emocional, las analizábamos y las comentábamos. Después también expusimos las fichas de evaluación, tanto la grupal como la individual, y eso lo hizo cada educadora como nosotras estudiantes normalistas. Al final agradecimos a la directoras por la atención recibida y también a las educadoras por apoyarnos en lo que necesitábamos. En lo personal me gusto mucho esta jornada de practica y aunque no conocí a los niños personalmente ósea en clases presenciales considero que aprendí mucho y ellos de mi también. </a:t>
            </a:r>
            <a:endParaRPr lang="es-MX" sz="1400" dirty="0" smtClean="0">
              <a:latin typeface="Arial" panose="020B0604020202020204" pitchFamily="34" charset="0"/>
              <a:cs typeface="Arial" panose="020B0604020202020204" pitchFamily="34" charset="0"/>
            </a:endParaRPr>
          </a:p>
        </p:txBody>
      </p:sp>
      <p:sp>
        <p:nvSpPr>
          <p:cNvPr id="2" name="Rectángulo 1"/>
          <p:cNvSpPr/>
          <p:nvPr/>
        </p:nvSpPr>
        <p:spPr>
          <a:xfrm>
            <a:off x="326571" y="2430920"/>
            <a:ext cx="6846570" cy="3940374"/>
          </a:xfrm>
          <a:prstGeom prst="rect">
            <a:avLst/>
          </a:prstGeom>
        </p:spPr>
        <p:txBody>
          <a:bodyPr wrap="square">
            <a:spAutoFit/>
          </a:bodyPr>
          <a:lstStyle/>
          <a:p>
            <a:pPr algn="ctr">
              <a:lnSpc>
                <a:spcPct val="106000"/>
              </a:lnSpc>
              <a:spcAft>
                <a:spcPts val="800"/>
              </a:spcAft>
            </a:pPr>
            <a:r>
              <a:rPr lang="es-MX" sz="1200" b="1" dirty="0">
                <a:solidFill>
                  <a:srgbClr val="000000"/>
                </a:solidFill>
                <a:latin typeface="Arial" panose="020B0604020202020204" pitchFamily="34" charset="0"/>
                <a:ea typeface="Times New Roman" panose="02020603050405020304" pitchFamily="18" charset="0"/>
                <a:cs typeface="Arial" panose="020B0604020202020204" pitchFamily="34" charset="0"/>
              </a:rPr>
              <a:t>¿Cuál es la función de los </a:t>
            </a:r>
            <a:r>
              <a:rPr lang="es-MX" sz="1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números?</a:t>
            </a:r>
          </a:p>
          <a:p>
            <a:pPr algn="just">
              <a:spcAft>
                <a:spcPts val="800"/>
              </a:spcAft>
            </a:pPr>
            <a:r>
              <a:rPr lang="es-MX" sz="1200" b="1" dirty="0" smtClean="0">
                <a:solidFill>
                  <a:srgbClr val="111111"/>
                </a:solidFill>
                <a:latin typeface="Arial" panose="020B0604020202020204" pitchFamily="34" charset="0"/>
                <a:ea typeface="Times New Roman" panose="02020603050405020304" pitchFamily="18" charset="0"/>
                <a:cs typeface="Arial" panose="020B0604020202020204" pitchFamily="34" charset="0"/>
              </a:rPr>
              <a:t>Primera función: </a:t>
            </a:r>
            <a:r>
              <a:rPr lang="es-MX" sz="1200"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L</a:t>
            </a:r>
            <a:r>
              <a:rPr lang="es-MX" sz="1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 </a:t>
            </a:r>
            <a:r>
              <a:rPr lang="es-MX" sz="1200" b="1" dirty="0">
                <a:solidFill>
                  <a:srgbClr val="000000"/>
                </a:solidFill>
                <a:latin typeface="Arial" panose="020B0604020202020204" pitchFamily="34" charset="0"/>
                <a:ea typeface="Times New Roman" panose="02020603050405020304" pitchFamily="18" charset="0"/>
                <a:cs typeface="Arial" panose="020B0604020202020204" pitchFamily="34" charset="0"/>
              </a:rPr>
              <a:t>función principal de los números es la de cuantificar las cosas</a:t>
            </a:r>
            <a:r>
              <a:rPr lang="es-MX" sz="1200" dirty="0">
                <a:solidFill>
                  <a:srgbClr val="222222"/>
                </a:solidFill>
                <a:latin typeface="Arial" panose="020B0604020202020204" pitchFamily="34" charset="0"/>
                <a:ea typeface="Times New Roman" panose="02020603050405020304" pitchFamily="18" charset="0"/>
                <a:cs typeface="Arial" panose="020B0604020202020204" pitchFamily="34" charset="0"/>
              </a:rPr>
              <a:t>, o sea la de contar lo que sea necesario siempre y cuando las actividades que se estén ejecutando exijan </a:t>
            </a:r>
            <a:r>
              <a:rPr lang="es-MX" sz="1200"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esto.</a:t>
            </a:r>
            <a:r>
              <a:rPr lang="es-MX" sz="1200" dirty="0" smtClean="0">
                <a:latin typeface="Arial" panose="020B0604020202020204" pitchFamily="34" charset="0"/>
                <a:ea typeface="Times New Roman" panose="02020603050405020304" pitchFamily="18" charset="0"/>
                <a:cs typeface="Arial" panose="020B0604020202020204" pitchFamily="34" charset="0"/>
              </a:rPr>
              <a:t> </a:t>
            </a:r>
            <a:r>
              <a:rPr lang="es-MX" sz="1200"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A </a:t>
            </a:r>
            <a:r>
              <a:rPr lang="es-MX" sz="1200" dirty="0">
                <a:solidFill>
                  <a:srgbClr val="222222"/>
                </a:solidFill>
                <a:latin typeface="Arial" panose="020B0604020202020204" pitchFamily="34" charset="0"/>
                <a:ea typeface="Times New Roman" panose="02020603050405020304" pitchFamily="18" charset="0"/>
                <a:cs typeface="Arial" panose="020B0604020202020204" pitchFamily="34" charset="0"/>
              </a:rPr>
              <a:t>través de los números se puede saber por ejemplo cuántas manzanas hay dentro de una caja o cuántas personas viven en un barrio. Para esto se utilizan los números cardinales</a:t>
            </a:r>
            <a:r>
              <a:rPr lang="es-MX" sz="1200"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a:t>
            </a:r>
            <a:endParaRPr lang="es-MX" sz="1200" dirty="0">
              <a:latin typeface="Arial" panose="020B0604020202020204" pitchFamily="34" charset="0"/>
              <a:ea typeface="Calibri" panose="020F0502020204030204" pitchFamily="34" charset="0"/>
              <a:cs typeface="Arial" panose="020B0604020202020204" pitchFamily="34" charset="0"/>
            </a:endParaRPr>
          </a:p>
          <a:p>
            <a:pPr algn="just">
              <a:spcBef>
                <a:spcPts val="300"/>
              </a:spcBef>
              <a:spcAft>
                <a:spcPts val="900"/>
              </a:spcAft>
            </a:pPr>
            <a:r>
              <a:rPr lang="es-MX" sz="1200" b="1" dirty="0">
                <a:solidFill>
                  <a:srgbClr val="111111"/>
                </a:solidFill>
                <a:latin typeface="Arial" panose="020B0604020202020204" pitchFamily="34" charset="0"/>
                <a:ea typeface="Times New Roman" panose="02020603050405020304" pitchFamily="18" charset="0"/>
                <a:cs typeface="Arial" panose="020B0604020202020204" pitchFamily="34" charset="0"/>
              </a:rPr>
              <a:t>Segunda </a:t>
            </a:r>
            <a:r>
              <a:rPr lang="es-MX" sz="1200" b="1" dirty="0" smtClean="0">
                <a:solidFill>
                  <a:srgbClr val="111111"/>
                </a:solidFill>
                <a:latin typeface="Arial" panose="020B0604020202020204" pitchFamily="34" charset="0"/>
                <a:ea typeface="Times New Roman" panose="02020603050405020304" pitchFamily="18" charset="0"/>
                <a:cs typeface="Arial" panose="020B0604020202020204" pitchFamily="34" charset="0"/>
              </a:rPr>
              <a:t>función</a:t>
            </a:r>
            <a:r>
              <a:rPr lang="es-MX" sz="1200" dirty="0" smtClean="0">
                <a:latin typeface="Arial" panose="020B0604020202020204" pitchFamily="34" charset="0"/>
                <a:ea typeface="Times New Roman" panose="02020603050405020304" pitchFamily="18" charset="0"/>
                <a:cs typeface="Arial" panose="020B0604020202020204" pitchFamily="34" charset="0"/>
              </a:rPr>
              <a:t>: </a:t>
            </a:r>
            <a:r>
              <a:rPr lang="es-MX" sz="1200"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La </a:t>
            </a:r>
            <a:r>
              <a:rPr lang="es-MX" sz="1200" dirty="0">
                <a:solidFill>
                  <a:srgbClr val="222222"/>
                </a:solidFill>
                <a:latin typeface="Arial" panose="020B0604020202020204" pitchFamily="34" charset="0"/>
                <a:ea typeface="Times New Roman" panose="02020603050405020304" pitchFamily="18" charset="0"/>
                <a:cs typeface="Arial" panose="020B0604020202020204" pitchFamily="34" charset="0"/>
              </a:rPr>
              <a:t>segunda función de los números es la de medición. Por ejemplo, se puede calcular la distancia entre una ciudad y otra o cuántos metros cuadrados tiene una casa. Para esta función se necesitan los números reales.</a:t>
            </a:r>
            <a:endParaRPr lang="es-MX" sz="1200" dirty="0">
              <a:latin typeface="Arial" panose="020B0604020202020204" pitchFamily="34" charset="0"/>
              <a:ea typeface="Calibri" panose="020F0502020204030204" pitchFamily="34" charset="0"/>
              <a:cs typeface="Arial" panose="020B0604020202020204" pitchFamily="34" charset="0"/>
            </a:endParaRPr>
          </a:p>
          <a:p>
            <a:pPr algn="just">
              <a:spcBef>
                <a:spcPts val="300"/>
              </a:spcBef>
              <a:spcAft>
                <a:spcPts val="900"/>
              </a:spcAft>
            </a:pPr>
            <a:r>
              <a:rPr lang="es-MX" sz="1200" b="1" dirty="0">
                <a:solidFill>
                  <a:srgbClr val="111111"/>
                </a:solidFill>
                <a:latin typeface="Arial" panose="020B0604020202020204" pitchFamily="34" charset="0"/>
                <a:ea typeface="Times New Roman" panose="02020603050405020304" pitchFamily="18" charset="0"/>
                <a:cs typeface="Arial" panose="020B0604020202020204" pitchFamily="34" charset="0"/>
              </a:rPr>
              <a:t>Tercera </a:t>
            </a:r>
            <a:r>
              <a:rPr lang="es-MX" sz="1200" b="1" dirty="0" smtClean="0">
                <a:solidFill>
                  <a:srgbClr val="111111"/>
                </a:solidFill>
                <a:latin typeface="Arial" panose="020B0604020202020204" pitchFamily="34" charset="0"/>
                <a:ea typeface="Times New Roman" panose="02020603050405020304" pitchFamily="18" charset="0"/>
                <a:cs typeface="Arial" panose="020B0604020202020204" pitchFamily="34" charset="0"/>
              </a:rPr>
              <a:t>función</a:t>
            </a:r>
            <a:r>
              <a:rPr lang="es-MX" sz="1200" dirty="0" smtClean="0">
                <a:latin typeface="Arial" panose="020B0604020202020204" pitchFamily="34" charset="0"/>
                <a:ea typeface="Times New Roman" panose="02020603050405020304" pitchFamily="18" charset="0"/>
                <a:cs typeface="Arial" panose="020B0604020202020204" pitchFamily="34" charset="0"/>
              </a:rPr>
              <a:t>: </a:t>
            </a:r>
            <a:r>
              <a:rPr lang="es-MX" sz="1200"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La </a:t>
            </a:r>
            <a:r>
              <a:rPr lang="es-MX" sz="1200" dirty="0">
                <a:solidFill>
                  <a:srgbClr val="222222"/>
                </a:solidFill>
                <a:latin typeface="Arial" panose="020B0604020202020204" pitchFamily="34" charset="0"/>
                <a:ea typeface="Times New Roman" panose="02020603050405020304" pitchFamily="18" charset="0"/>
                <a:cs typeface="Arial" panose="020B0604020202020204" pitchFamily="34" charset="0"/>
              </a:rPr>
              <a:t>última, pero no menos importante es la de </a:t>
            </a:r>
            <a:r>
              <a:rPr lang="es-MX" sz="1200" b="1" dirty="0">
                <a:solidFill>
                  <a:srgbClr val="000000"/>
                </a:solidFill>
                <a:latin typeface="Arial" panose="020B0604020202020204" pitchFamily="34" charset="0"/>
                <a:ea typeface="Times New Roman" panose="02020603050405020304" pitchFamily="18" charset="0"/>
                <a:cs typeface="Arial" panose="020B0604020202020204" pitchFamily="34" charset="0"/>
              </a:rPr>
              <a:t>identificar personas u objetos</a:t>
            </a:r>
            <a:r>
              <a:rPr lang="es-MX" sz="1200" dirty="0">
                <a:solidFill>
                  <a:srgbClr val="222222"/>
                </a:solidFill>
                <a:latin typeface="Arial" panose="020B0604020202020204" pitchFamily="34" charset="0"/>
                <a:ea typeface="Times New Roman" panose="02020603050405020304" pitchFamily="18" charset="0"/>
                <a:cs typeface="Arial" panose="020B0604020202020204" pitchFamily="34" charset="0"/>
              </a:rPr>
              <a:t>. De esta forma se puede identificar un producto en el mercado por su código de barras, saber el código postal de una casa o hasta incluso identificarse como ciudadano a través del número de documento </a:t>
            </a:r>
            <a:r>
              <a:rPr lang="es-MX" sz="1200"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(DNI). De </a:t>
            </a:r>
            <a:r>
              <a:rPr lang="es-MX" sz="1200" dirty="0">
                <a:solidFill>
                  <a:srgbClr val="222222"/>
                </a:solidFill>
                <a:latin typeface="Arial" panose="020B0604020202020204" pitchFamily="34" charset="0"/>
                <a:ea typeface="Times New Roman" panose="02020603050405020304" pitchFamily="18" charset="0"/>
                <a:cs typeface="Arial" panose="020B0604020202020204" pitchFamily="34" charset="0"/>
              </a:rPr>
              <a:t>esta manera, los números nos ofrecen datos y a través de la lectura correcta de los mismos </a:t>
            </a:r>
            <a:endParaRPr lang="es-MX" sz="1200" dirty="0" smtClean="0">
              <a:solidFill>
                <a:srgbClr val="222222"/>
              </a:solidFill>
              <a:latin typeface="Arial" panose="020B0604020202020204" pitchFamily="34" charset="0"/>
              <a:ea typeface="Times New Roman" panose="02020603050405020304" pitchFamily="18" charset="0"/>
              <a:cs typeface="Arial" panose="020B0604020202020204" pitchFamily="34" charset="0"/>
            </a:endParaRPr>
          </a:p>
          <a:p>
            <a:pPr algn="just">
              <a:spcAft>
                <a:spcPts val="0"/>
              </a:spcAft>
            </a:pPr>
            <a:endParaRPr lang="es-MX" sz="1200" dirty="0">
              <a:solidFill>
                <a:srgbClr val="222222"/>
              </a:solidFill>
              <a:latin typeface="Arial" panose="020B0604020202020204" pitchFamily="34" charset="0"/>
              <a:ea typeface="Times New Roman" panose="02020603050405020304" pitchFamily="18" charset="0"/>
              <a:cs typeface="Arial" panose="020B0604020202020204" pitchFamily="34" charset="0"/>
            </a:endParaRPr>
          </a:p>
          <a:p>
            <a:pPr algn="just">
              <a:spcAft>
                <a:spcPts val="0"/>
              </a:spcAft>
            </a:pPr>
            <a:endParaRPr lang="es-MX" sz="1200" dirty="0" smtClean="0">
              <a:solidFill>
                <a:srgbClr val="222222"/>
              </a:solidFill>
              <a:latin typeface="Arial" panose="020B0604020202020204" pitchFamily="34" charset="0"/>
              <a:ea typeface="Times New Roman" panose="02020603050405020304" pitchFamily="18" charset="0"/>
              <a:cs typeface="Arial" panose="020B0604020202020204" pitchFamily="34" charset="0"/>
            </a:endParaRPr>
          </a:p>
          <a:p>
            <a:pPr algn="just">
              <a:spcAft>
                <a:spcPts val="0"/>
              </a:spcAft>
            </a:pPr>
            <a:endParaRPr lang="es-MX" sz="1200" dirty="0">
              <a:solidFill>
                <a:srgbClr val="222222"/>
              </a:solidFill>
              <a:latin typeface="Arial" panose="020B0604020202020204" pitchFamily="34" charset="0"/>
              <a:ea typeface="Times New Roman" panose="02020603050405020304" pitchFamily="18" charset="0"/>
              <a:cs typeface="Arial" panose="020B0604020202020204" pitchFamily="34" charset="0"/>
            </a:endParaRPr>
          </a:p>
          <a:p>
            <a:pPr algn="just">
              <a:spcAft>
                <a:spcPts val="0"/>
              </a:spcAft>
            </a:pPr>
            <a:endParaRPr lang="es-MX" sz="1200" dirty="0" smtClean="0">
              <a:solidFill>
                <a:srgbClr val="222222"/>
              </a:solidFill>
              <a:latin typeface="Arial" panose="020B0604020202020204" pitchFamily="34" charset="0"/>
              <a:ea typeface="Times New Roman" panose="02020603050405020304" pitchFamily="18" charset="0"/>
              <a:cs typeface="Arial" panose="020B0604020202020204" pitchFamily="34" charset="0"/>
            </a:endParaRPr>
          </a:p>
          <a:p>
            <a:pPr algn="just">
              <a:spcAft>
                <a:spcPts val="0"/>
              </a:spcAft>
            </a:pPr>
            <a:r>
              <a:rPr lang="es-MX" sz="1200"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somos </a:t>
            </a:r>
            <a:r>
              <a:rPr lang="es-MX" sz="1200" dirty="0">
                <a:solidFill>
                  <a:srgbClr val="222222"/>
                </a:solidFill>
                <a:latin typeface="Arial" panose="020B0604020202020204" pitchFamily="34" charset="0"/>
                <a:ea typeface="Times New Roman" panose="02020603050405020304" pitchFamily="18" charset="0"/>
                <a:cs typeface="Arial" panose="020B0604020202020204" pitchFamily="34" charset="0"/>
              </a:rPr>
              <a:t>capaces de interpretar </a:t>
            </a:r>
            <a:r>
              <a:rPr lang="es-MX" sz="1200"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el </a:t>
            </a:r>
            <a:r>
              <a:rPr lang="es-MX" sz="1200" dirty="0">
                <a:solidFill>
                  <a:srgbClr val="222222"/>
                </a:solidFill>
                <a:latin typeface="Arial" panose="020B0604020202020204" pitchFamily="34" charset="0"/>
                <a:ea typeface="Times New Roman" panose="02020603050405020304" pitchFamily="18" charset="0"/>
                <a:cs typeface="Arial" panose="020B0604020202020204" pitchFamily="34" charset="0"/>
              </a:rPr>
              <a:t>espacio que nos rodea.</a:t>
            </a:r>
            <a:endParaRPr lang="es-MX" sz="1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56859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rotWithShape="1">
          <a:blip r:embed="rId2"/>
          <a:srcRect l="9049" t="22852" r="49826" b="9065"/>
          <a:stretch/>
        </p:blipFill>
        <p:spPr>
          <a:xfrm>
            <a:off x="571500" y="598668"/>
            <a:ext cx="6724902" cy="8853942"/>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52502764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1131</TotalTime>
  <Words>1357</Words>
  <Application>Microsoft Office PowerPoint</Application>
  <PresentationFormat>Personalizado</PresentationFormat>
  <Paragraphs>106</Paragraphs>
  <Slides>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Arial</vt:lpstr>
      <vt:lpstr>Calibri</vt:lpstr>
      <vt:lpstr>Calibri Light</vt:lpstr>
      <vt:lpstr>Comic Sans MS</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hp</cp:lastModifiedBy>
  <cp:revision>43</cp:revision>
  <dcterms:created xsi:type="dcterms:W3CDTF">2020-11-09T23:20:30Z</dcterms:created>
  <dcterms:modified xsi:type="dcterms:W3CDTF">2021-05-23T19:05:16Z</dcterms:modified>
</cp:coreProperties>
</file>