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7" r:id="rId5"/>
    <p:sldId id="258" r:id="rId6"/>
    <p:sldId id="259" r:id="rId7"/>
    <p:sldId id="260" r:id="rId8"/>
    <p:sldId id="262" r:id="rId9"/>
    <p:sldId id="263" r:id="rId10"/>
    <p:sldId id="264" r:id="rId11"/>
    <p:sldId id="265" r:id="rId12"/>
    <p:sldId id="266" r:id="rId13"/>
    <p:sldId id="267" r:id="rId14"/>
    <p:sldId id="269" r:id="rId15"/>
    <p:sldId id="261" r:id="rId16"/>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84" autoAdjust="0"/>
  </p:normalViewPr>
  <p:slideViewPr>
    <p:cSldViewPr snapToGrid="0">
      <p:cViewPr varScale="1">
        <p:scale>
          <a:sx n="52" d="100"/>
          <a:sy n="52" d="100"/>
        </p:scale>
        <p:origin x="23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B329863-F2C4-4374-AC6F-27AC46058990}"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945790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329863-F2C4-4374-AC6F-27AC46058990}"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2497073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329863-F2C4-4374-AC6F-27AC46058990}"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409053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7" indent="0" algn="ctr">
              <a:buNone/>
              <a:defRPr sz="1500"/>
            </a:lvl2pPr>
            <a:lvl3pPr marL="685773" indent="0" algn="ctr">
              <a:buNone/>
              <a:defRPr sz="1350"/>
            </a:lvl3pPr>
            <a:lvl4pPr marL="1028660" indent="0" algn="ctr">
              <a:buNone/>
              <a:defRPr sz="1200"/>
            </a:lvl4pPr>
            <a:lvl5pPr marL="1371546" indent="0" algn="ctr">
              <a:buNone/>
              <a:defRPr sz="1200"/>
            </a:lvl5pPr>
            <a:lvl6pPr marL="1714433" indent="0" algn="ctr">
              <a:buNone/>
              <a:defRPr sz="1200"/>
            </a:lvl6pPr>
            <a:lvl7pPr marL="2057321" indent="0" algn="ctr">
              <a:buNone/>
              <a:defRPr sz="1200"/>
            </a:lvl7pPr>
            <a:lvl8pPr marL="2400207" indent="0" algn="ctr">
              <a:buNone/>
              <a:defRPr sz="1200"/>
            </a:lvl8pPr>
            <a:lvl9pPr marL="2743094"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71759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13469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887" indent="0">
              <a:buNone/>
              <a:defRPr sz="1500">
                <a:solidFill>
                  <a:schemeClr val="tx1">
                    <a:tint val="75000"/>
                  </a:schemeClr>
                </a:solidFill>
              </a:defRPr>
            </a:lvl2pPr>
            <a:lvl3pPr marL="685773" indent="0">
              <a:buNone/>
              <a:defRPr sz="1350">
                <a:solidFill>
                  <a:schemeClr val="tx1">
                    <a:tint val="75000"/>
                  </a:schemeClr>
                </a:solidFill>
              </a:defRPr>
            </a:lvl3pPr>
            <a:lvl4pPr marL="1028660" indent="0">
              <a:buNone/>
              <a:defRPr sz="1200">
                <a:solidFill>
                  <a:schemeClr val="tx1">
                    <a:tint val="75000"/>
                  </a:schemeClr>
                </a:solidFill>
              </a:defRPr>
            </a:lvl4pPr>
            <a:lvl5pPr marL="1371546" indent="0">
              <a:buNone/>
              <a:defRPr sz="1200">
                <a:solidFill>
                  <a:schemeClr val="tx1">
                    <a:tint val="75000"/>
                  </a:schemeClr>
                </a:solidFill>
              </a:defRPr>
            </a:lvl5pPr>
            <a:lvl6pPr marL="1714433" indent="0">
              <a:buNone/>
              <a:defRPr sz="1200">
                <a:solidFill>
                  <a:schemeClr val="tx1">
                    <a:tint val="75000"/>
                  </a:schemeClr>
                </a:solidFill>
              </a:defRPr>
            </a:lvl6pPr>
            <a:lvl7pPr marL="2057321" indent="0">
              <a:buNone/>
              <a:defRPr sz="1200">
                <a:solidFill>
                  <a:schemeClr val="tx1">
                    <a:tint val="75000"/>
                  </a:schemeClr>
                </a:solidFill>
              </a:defRPr>
            </a:lvl7pPr>
            <a:lvl8pPr marL="2400207" indent="0">
              <a:buNone/>
              <a:defRPr sz="1200">
                <a:solidFill>
                  <a:schemeClr val="tx1">
                    <a:tint val="75000"/>
                  </a:schemeClr>
                </a:solidFill>
              </a:defRPr>
            </a:lvl8pPr>
            <a:lvl9pPr marL="2743094"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131567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375116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2"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03159"/>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912093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03159"/>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740600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03159"/>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126093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73611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329863-F2C4-4374-AC6F-27AC46058990}"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40916099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887" indent="0">
              <a:buNone/>
              <a:defRPr sz="2100"/>
            </a:lvl2pPr>
            <a:lvl3pPr marL="685773" indent="0">
              <a:buNone/>
              <a:defRPr sz="1800"/>
            </a:lvl3pPr>
            <a:lvl4pPr marL="1028660" indent="0">
              <a:buNone/>
              <a:defRPr sz="1500"/>
            </a:lvl4pPr>
            <a:lvl5pPr marL="1371546" indent="0">
              <a:buNone/>
              <a:defRPr sz="1500"/>
            </a:lvl5pPr>
            <a:lvl6pPr marL="1714433" indent="0">
              <a:buNone/>
              <a:defRPr sz="1500"/>
            </a:lvl6pPr>
            <a:lvl7pPr marL="2057321" indent="0">
              <a:buNone/>
              <a:defRPr sz="1500"/>
            </a:lvl7pPr>
            <a:lvl8pPr marL="2400207" indent="0">
              <a:buNone/>
              <a:defRPr sz="1500"/>
            </a:lvl8pPr>
            <a:lvl9pPr marL="2743094"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50752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51214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1397448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7" indent="0" algn="ctr">
              <a:buNone/>
              <a:defRPr sz="1500"/>
            </a:lvl2pPr>
            <a:lvl3pPr marL="685773" indent="0" algn="ctr">
              <a:buNone/>
              <a:defRPr sz="1350"/>
            </a:lvl3pPr>
            <a:lvl4pPr marL="1028660" indent="0" algn="ctr">
              <a:buNone/>
              <a:defRPr sz="1200"/>
            </a:lvl4pPr>
            <a:lvl5pPr marL="1371546" indent="0" algn="ctr">
              <a:buNone/>
              <a:defRPr sz="1200"/>
            </a:lvl5pPr>
            <a:lvl6pPr marL="1714433" indent="0" algn="ctr">
              <a:buNone/>
              <a:defRPr sz="1200"/>
            </a:lvl6pPr>
            <a:lvl7pPr marL="2057321" indent="0" algn="ctr">
              <a:buNone/>
              <a:defRPr sz="1200"/>
            </a:lvl7pPr>
            <a:lvl8pPr marL="2400207" indent="0" algn="ctr">
              <a:buNone/>
              <a:defRPr sz="1200"/>
            </a:lvl8pPr>
            <a:lvl9pPr marL="2743094"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14028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8540412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887" indent="0">
              <a:buNone/>
              <a:defRPr sz="1500">
                <a:solidFill>
                  <a:schemeClr val="tx1">
                    <a:tint val="75000"/>
                  </a:schemeClr>
                </a:solidFill>
              </a:defRPr>
            </a:lvl2pPr>
            <a:lvl3pPr marL="685773" indent="0">
              <a:buNone/>
              <a:defRPr sz="1350">
                <a:solidFill>
                  <a:schemeClr val="tx1">
                    <a:tint val="75000"/>
                  </a:schemeClr>
                </a:solidFill>
              </a:defRPr>
            </a:lvl3pPr>
            <a:lvl4pPr marL="1028660" indent="0">
              <a:buNone/>
              <a:defRPr sz="1200">
                <a:solidFill>
                  <a:schemeClr val="tx1">
                    <a:tint val="75000"/>
                  </a:schemeClr>
                </a:solidFill>
              </a:defRPr>
            </a:lvl4pPr>
            <a:lvl5pPr marL="1371546" indent="0">
              <a:buNone/>
              <a:defRPr sz="1200">
                <a:solidFill>
                  <a:schemeClr val="tx1">
                    <a:tint val="75000"/>
                  </a:schemeClr>
                </a:solidFill>
              </a:defRPr>
            </a:lvl5pPr>
            <a:lvl6pPr marL="1714433" indent="0">
              <a:buNone/>
              <a:defRPr sz="1200">
                <a:solidFill>
                  <a:schemeClr val="tx1">
                    <a:tint val="75000"/>
                  </a:schemeClr>
                </a:solidFill>
              </a:defRPr>
            </a:lvl6pPr>
            <a:lvl7pPr marL="2057321" indent="0">
              <a:buNone/>
              <a:defRPr sz="1200">
                <a:solidFill>
                  <a:schemeClr val="tx1">
                    <a:tint val="75000"/>
                  </a:schemeClr>
                </a:solidFill>
              </a:defRPr>
            </a:lvl7pPr>
            <a:lvl8pPr marL="2400207" indent="0">
              <a:buNone/>
              <a:defRPr sz="1200">
                <a:solidFill>
                  <a:schemeClr val="tx1">
                    <a:tint val="75000"/>
                  </a:schemeClr>
                </a:solidFill>
              </a:defRPr>
            </a:lvl8pPr>
            <a:lvl9pPr marL="2743094"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398979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9853701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2"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03159"/>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1583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03159"/>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7112801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03159"/>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13603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B329863-F2C4-4374-AC6F-27AC46058990}"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1294135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5045289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887" indent="0">
              <a:buNone/>
              <a:defRPr sz="2100"/>
            </a:lvl2pPr>
            <a:lvl3pPr marL="685773" indent="0">
              <a:buNone/>
              <a:defRPr sz="1800"/>
            </a:lvl3pPr>
            <a:lvl4pPr marL="1028660" indent="0">
              <a:buNone/>
              <a:defRPr sz="1500"/>
            </a:lvl4pPr>
            <a:lvl5pPr marL="1371546" indent="0">
              <a:buNone/>
              <a:defRPr sz="1500"/>
            </a:lvl5pPr>
            <a:lvl6pPr marL="1714433" indent="0">
              <a:buNone/>
              <a:defRPr sz="1500"/>
            </a:lvl6pPr>
            <a:lvl7pPr marL="2057321" indent="0">
              <a:buNone/>
              <a:defRPr sz="1500"/>
            </a:lvl7pPr>
            <a:lvl8pPr marL="2400207" indent="0">
              <a:buNone/>
              <a:defRPr sz="1500"/>
            </a:lvl8pPr>
            <a:lvl9pPr marL="2743094"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4059122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9045285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1255595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7" indent="0" algn="ctr">
              <a:buNone/>
              <a:defRPr sz="1500"/>
            </a:lvl2pPr>
            <a:lvl3pPr marL="685773" indent="0" algn="ctr">
              <a:buNone/>
              <a:defRPr sz="1350"/>
            </a:lvl3pPr>
            <a:lvl4pPr marL="1028660" indent="0" algn="ctr">
              <a:buNone/>
              <a:defRPr sz="1200"/>
            </a:lvl4pPr>
            <a:lvl5pPr marL="1371546" indent="0" algn="ctr">
              <a:buNone/>
              <a:defRPr sz="1200"/>
            </a:lvl5pPr>
            <a:lvl6pPr marL="1714433" indent="0" algn="ctr">
              <a:buNone/>
              <a:defRPr sz="1200"/>
            </a:lvl6pPr>
            <a:lvl7pPr marL="2057321" indent="0" algn="ctr">
              <a:buNone/>
              <a:defRPr sz="1200"/>
            </a:lvl7pPr>
            <a:lvl8pPr marL="2400207" indent="0" algn="ctr">
              <a:buNone/>
              <a:defRPr sz="1200"/>
            </a:lvl8pPr>
            <a:lvl9pPr marL="2743094"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9998427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1466809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887" indent="0">
              <a:buNone/>
              <a:defRPr sz="1500">
                <a:solidFill>
                  <a:schemeClr val="tx1">
                    <a:tint val="75000"/>
                  </a:schemeClr>
                </a:solidFill>
              </a:defRPr>
            </a:lvl2pPr>
            <a:lvl3pPr marL="685773" indent="0">
              <a:buNone/>
              <a:defRPr sz="1350">
                <a:solidFill>
                  <a:schemeClr val="tx1">
                    <a:tint val="75000"/>
                  </a:schemeClr>
                </a:solidFill>
              </a:defRPr>
            </a:lvl3pPr>
            <a:lvl4pPr marL="1028660" indent="0">
              <a:buNone/>
              <a:defRPr sz="1200">
                <a:solidFill>
                  <a:schemeClr val="tx1">
                    <a:tint val="75000"/>
                  </a:schemeClr>
                </a:solidFill>
              </a:defRPr>
            </a:lvl4pPr>
            <a:lvl5pPr marL="1371546" indent="0">
              <a:buNone/>
              <a:defRPr sz="1200">
                <a:solidFill>
                  <a:schemeClr val="tx1">
                    <a:tint val="75000"/>
                  </a:schemeClr>
                </a:solidFill>
              </a:defRPr>
            </a:lvl5pPr>
            <a:lvl6pPr marL="1714433" indent="0">
              <a:buNone/>
              <a:defRPr sz="1200">
                <a:solidFill>
                  <a:schemeClr val="tx1">
                    <a:tint val="75000"/>
                  </a:schemeClr>
                </a:solidFill>
              </a:defRPr>
            </a:lvl6pPr>
            <a:lvl7pPr marL="2057321" indent="0">
              <a:buNone/>
              <a:defRPr sz="1200">
                <a:solidFill>
                  <a:schemeClr val="tx1">
                    <a:tint val="75000"/>
                  </a:schemeClr>
                </a:solidFill>
              </a:defRPr>
            </a:lvl7pPr>
            <a:lvl8pPr marL="2400207" indent="0">
              <a:buNone/>
              <a:defRPr sz="1200">
                <a:solidFill>
                  <a:schemeClr val="tx1">
                    <a:tint val="75000"/>
                  </a:schemeClr>
                </a:solidFill>
              </a:defRPr>
            </a:lvl8pPr>
            <a:lvl9pPr marL="2743094"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9096054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5308394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2"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03159"/>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1857652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03159"/>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004088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B329863-F2C4-4374-AC6F-27AC46058990}"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87948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03159"/>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18385221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0980692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887" indent="0">
              <a:buNone/>
              <a:defRPr sz="2100"/>
            </a:lvl2pPr>
            <a:lvl3pPr marL="685773" indent="0">
              <a:buNone/>
              <a:defRPr sz="1800"/>
            </a:lvl3pPr>
            <a:lvl4pPr marL="1028660" indent="0">
              <a:buNone/>
              <a:defRPr sz="1500"/>
            </a:lvl4pPr>
            <a:lvl5pPr marL="1371546" indent="0">
              <a:buNone/>
              <a:defRPr sz="1500"/>
            </a:lvl5pPr>
            <a:lvl6pPr marL="1714433" indent="0">
              <a:buNone/>
              <a:defRPr sz="1500"/>
            </a:lvl6pPr>
            <a:lvl7pPr marL="2057321" indent="0">
              <a:buNone/>
              <a:defRPr sz="1500"/>
            </a:lvl7pPr>
            <a:lvl8pPr marL="2400207" indent="0">
              <a:buNone/>
              <a:defRPr sz="1500"/>
            </a:lvl8pPr>
            <a:lvl9pPr marL="2743094"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0890337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1939844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23965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B329863-F2C4-4374-AC6F-27AC46058990}"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260490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B329863-F2C4-4374-AC6F-27AC46058990}"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1747236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29863-F2C4-4374-AC6F-27AC46058990}"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230836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B329863-F2C4-4374-AC6F-27AC46058990}"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238340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B329863-F2C4-4374-AC6F-27AC46058990}"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C54C34-4D37-4CF8-A18C-36568189204E}" type="slidenum">
              <a:rPr lang="es-MX" smtClean="0"/>
              <a:t>‹Nº›</a:t>
            </a:fld>
            <a:endParaRPr lang="es-MX"/>
          </a:p>
        </p:txBody>
      </p:sp>
    </p:spTree>
    <p:extLst>
      <p:ext uri="{BB962C8B-B14F-4D97-AF65-F5344CB8AC3E}">
        <p14:creationId xmlns:p14="http://schemas.microsoft.com/office/powerpoint/2010/main" val="31833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B329863-F2C4-4374-AC6F-27AC46058990}" type="datetimeFigureOut">
              <a:rPr lang="es-MX" smtClean="0"/>
              <a:t>21/05/2021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9C54C34-4D37-4CF8-A18C-36568189204E}" type="slidenum">
              <a:rPr lang="es-MX" smtClean="0"/>
              <a:t>‹Nº›</a:t>
            </a:fld>
            <a:endParaRPr lang="es-MX"/>
          </a:p>
        </p:txBody>
      </p:sp>
    </p:spTree>
    <p:extLst>
      <p:ext uri="{BB962C8B-B14F-4D97-AF65-F5344CB8AC3E}">
        <p14:creationId xmlns:p14="http://schemas.microsoft.com/office/powerpoint/2010/main" val="2406901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3"/>
          </p:nvPr>
        </p:nvSpPr>
        <p:spPr>
          <a:xfrm>
            <a:off x="2271713" y="8475136"/>
            <a:ext cx="2314575" cy="48683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403159"/>
            <a:endParaRPr lang="es-MX">
              <a:solidFill>
                <a:prstClr val="black">
                  <a:tint val="75000"/>
                </a:prstClr>
              </a:solidFill>
            </a:endParaRPr>
          </a:p>
        </p:txBody>
      </p:sp>
      <p:sp>
        <p:nvSpPr>
          <p:cNvPr id="6" name="Slide Number Placeholder 5"/>
          <p:cNvSpPr>
            <a:spLocks noGrp="1"/>
          </p:cNvSpPr>
          <p:nvPr>
            <p:ph type="sldNum" sz="quarter" idx="4"/>
          </p:nvPr>
        </p:nvSpPr>
        <p:spPr>
          <a:xfrm>
            <a:off x="4843462" y="8475136"/>
            <a:ext cx="1543050" cy="48683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60807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7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0" indent="-171443" algn="l" defTabSz="68577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17" indent="-171443" algn="l" defTabSz="68577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03"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90"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7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64"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51"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3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73" rtl="0" eaLnBrk="1" latinLnBrk="0" hangingPunct="1">
        <a:defRPr sz="1350" kern="1200">
          <a:solidFill>
            <a:schemeClr val="tx1"/>
          </a:solidFill>
          <a:latin typeface="+mn-lt"/>
          <a:ea typeface="+mn-ea"/>
          <a:cs typeface="+mn-cs"/>
        </a:defRPr>
      </a:lvl1pPr>
      <a:lvl2pPr marL="342887" algn="l" defTabSz="685773" rtl="0" eaLnBrk="1" latinLnBrk="0" hangingPunct="1">
        <a:defRPr sz="1350" kern="1200">
          <a:solidFill>
            <a:schemeClr val="tx1"/>
          </a:solidFill>
          <a:latin typeface="+mn-lt"/>
          <a:ea typeface="+mn-ea"/>
          <a:cs typeface="+mn-cs"/>
        </a:defRPr>
      </a:lvl2pPr>
      <a:lvl3pPr marL="685773" algn="l" defTabSz="685773" rtl="0" eaLnBrk="1" latinLnBrk="0" hangingPunct="1">
        <a:defRPr sz="1350" kern="1200">
          <a:solidFill>
            <a:schemeClr val="tx1"/>
          </a:solidFill>
          <a:latin typeface="+mn-lt"/>
          <a:ea typeface="+mn-ea"/>
          <a:cs typeface="+mn-cs"/>
        </a:defRPr>
      </a:lvl3pPr>
      <a:lvl4pPr marL="1028660" algn="l" defTabSz="685773" rtl="0" eaLnBrk="1" latinLnBrk="0" hangingPunct="1">
        <a:defRPr sz="1350" kern="1200">
          <a:solidFill>
            <a:schemeClr val="tx1"/>
          </a:solidFill>
          <a:latin typeface="+mn-lt"/>
          <a:ea typeface="+mn-ea"/>
          <a:cs typeface="+mn-cs"/>
        </a:defRPr>
      </a:lvl4pPr>
      <a:lvl5pPr marL="1371546" algn="l" defTabSz="685773" rtl="0" eaLnBrk="1" latinLnBrk="0" hangingPunct="1">
        <a:defRPr sz="1350" kern="1200">
          <a:solidFill>
            <a:schemeClr val="tx1"/>
          </a:solidFill>
          <a:latin typeface="+mn-lt"/>
          <a:ea typeface="+mn-ea"/>
          <a:cs typeface="+mn-cs"/>
        </a:defRPr>
      </a:lvl5pPr>
      <a:lvl6pPr marL="1714433" algn="l" defTabSz="685773" rtl="0" eaLnBrk="1" latinLnBrk="0" hangingPunct="1">
        <a:defRPr sz="1350" kern="1200">
          <a:solidFill>
            <a:schemeClr val="tx1"/>
          </a:solidFill>
          <a:latin typeface="+mn-lt"/>
          <a:ea typeface="+mn-ea"/>
          <a:cs typeface="+mn-cs"/>
        </a:defRPr>
      </a:lvl6pPr>
      <a:lvl7pPr marL="2057321" algn="l" defTabSz="685773" rtl="0" eaLnBrk="1" latinLnBrk="0" hangingPunct="1">
        <a:defRPr sz="1350" kern="1200">
          <a:solidFill>
            <a:schemeClr val="tx1"/>
          </a:solidFill>
          <a:latin typeface="+mn-lt"/>
          <a:ea typeface="+mn-ea"/>
          <a:cs typeface="+mn-cs"/>
        </a:defRPr>
      </a:lvl7pPr>
      <a:lvl8pPr marL="2400207" algn="l" defTabSz="685773" rtl="0" eaLnBrk="1" latinLnBrk="0" hangingPunct="1">
        <a:defRPr sz="1350" kern="1200">
          <a:solidFill>
            <a:schemeClr val="tx1"/>
          </a:solidFill>
          <a:latin typeface="+mn-lt"/>
          <a:ea typeface="+mn-ea"/>
          <a:cs typeface="+mn-cs"/>
        </a:defRPr>
      </a:lvl8pPr>
      <a:lvl9pPr marL="2743094" algn="l" defTabSz="68577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3"/>
          </p:nvPr>
        </p:nvSpPr>
        <p:spPr>
          <a:xfrm>
            <a:off x="2271713" y="8475136"/>
            <a:ext cx="2314575" cy="48683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403159"/>
            <a:endParaRPr lang="es-MX">
              <a:solidFill>
                <a:prstClr val="black">
                  <a:tint val="75000"/>
                </a:prstClr>
              </a:solidFill>
            </a:endParaRPr>
          </a:p>
        </p:txBody>
      </p:sp>
      <p:sp>
        <p:nvSpPr>
          <p:cNvPr id="6" name="Slide Number Placeholder 5"/>
          <p:cNvSpPr>
            <a:spLocks noGrp="1"/>
          </p:cNvSpPr>
          <p:nvPr>
            <p:ph type="sldNum" sz="quarter" idx="4"/>
          </p:nvPr>
        </p:nvSpPr>
        <p:spPr>
          <a:xfrm>
            <a:off x="4843462" y="8475136"/>
            <a:ext cx="1543050" cy="48683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2371885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7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0" indent="-171443" algn="l" defTabSz="68577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17" indent="-171443" algn="l" defTabSz="68577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03"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90"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7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64"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51"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3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73" rtl="0" eaLnBrk="1" latinLnBrk="0" hangingPunct="1">
        <a:defRPr sz="1350" kern="1200">
          <a:solidFill>
            <a:schemeClr val="tx1"/>
          </a:solidFill>
          <a:latin typeface="+mn-lt"/>
          <a:ea typeface="+mn-ea"/>
          <a:cs typeface="+mn-cs"/>
        </a:defRPr>
      </a:lvl1pPr>
      <a:lvl2pPr marL="342887" algn="l" defTabSz="685773" rtl="0" eaLnBrk="1" latinLnBrk="0" hangingPunct="1">
        <a:defRPr sz="1350" kern="1200">
          <a:solidFill>
            <a:schemeClr val="tx1"/>
          </a:solidFill>
          <a:latin typeface="+mn-lt"/>
          <a:ea typeface="+mn-ea"/>
          <a:cs typeface="+mn-cs"/>
        </a:defRPr>
      </a:lvl2pPr>
      <a:lvl3pPr marL="685773" algn="l" defTabSz="685773" rtl="0" eaLnBrk="1" latinLnBrk="0" hangingPunct="1">
        <a:defRPr sz="1350" kern="1200">
          <a:solidFill>
            <a:schemeClr val="tx1"/>
          </a:solidFill>
          <a:latin typeface="+mn-lt"/>
          <a:ea typeface="+mn-ea"/>
          <a:cs typeface="+mn-cs"/>
        </a:defRPr>
      </a:lvl3pPr>
      <a:lvl4pPr marL="1028660" algn="l" defTabSz="685773" rtl="0" eaLnBrk="1" latinLnBrk="0" hangingPunct="1">
        <a:defRPr sz="1350" kern="1200">
          <a:solidFill>
            <a:schemeClr val="tx1"/>
          </a:solidFill>
          <a:latin typeface="+mn-lt"/>
          <a:ea typeface="+mn-ea"/>
          <a:cs typeface="+mn-cs"/>
        </a:defRPr>
      </a:lvl4pPr>
      <a:lvl5pPr marL="1371546" algn="l" defTabSz="685773" rtl="0" eaLnBrk="1" latinLnBrk="0" hangingPunct="1">
        <a:defRPr sz="1350" kern="1200">
          <a:solidFill>
            <a:schemeClr val="tx1"/>
          </a:solidFill>
          <a:latin typeface="+mn-lt"/>
          <a:ea typeface="+mn-ea"/>
          <a:cs typeface="+mn-cs"/>
        </a:defRPr>
      </a:lvl5pPr>
      <a:lvl6pPr marL="1714433" algn="l" defTabSz="685773" rtl="0" eaLnBrk="1" latinLnBrk="0" hangingPunct="1">
        <a:defRPr sz="1350" kern="1200">
          <a:solidFill>
            <a:schemeClr val="tx1"/>
          </a:solidFill>
          <a:latin typeface="+mn-lt"/>
          <a:ea typeface="+mn-ea"/>
          <a:cs typeface="+mn-cs"/>
        </a:defRPr>
      </a:lvl6pPr>
      <a:lvl7pPr marL="2057321" algn="l" defTabSz="685773" rtl="0" eaLnBrk="1" latinLnBrk="0" hangingPunct="1">
        <a:defRPr sz="1350" kern="1200">
          <a:solidFill>
            <a:schemeClr val="tx1"/>
          </a:solidFill>
          <a:latin typeface="+mn-lt"/>
          <a:ea typeface="+mn-ea"/>
          <a:cs typeface="+mn-cs"/>
        </a:defRPr>
      </a:lvl7pPr>
      <a:lvl8pPr marL="2400207" algn="l" defTabSz="685773" rtl="0" eaLnBrk="1" latinLnBrk="0" hangingPunct="1">
        <a:defRPr sz="1350" kern="1200">
          <a:solidFill>
            <a:schemeClr val="tx1"/>
          </a:solidFill>
          <a:latin typeface="+mn-lt"/>
          <a:ea typeface="+mn-ea"/>
          <a:cs typeface="+mn-cs"/>
        </a:defRPr>
      </a:lvl8pPr>
      <a:lvl9pPr marL="2743094" algn="l" defTabSz="68577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03159"/>
            <a:fld id="{036E05AD-77F0-46F8-BB92-E0498C440A86}" type="datetimeFigureOut">
              <a:rPr lang="es-MX" smtClean="0">
                <a:solidFill>
                  <a:prstClr val="black">
                    <a:tint val="75000"/>
                  </a:prstClr>
                </a:solidFill>
              </a:rPr>
              <a:pPr defTabSz="403159"/>
              <a:t>21/05/2021</a:t>
            </a:fld>
            <a:endParaRPr lang="es-MX">
              <a:solidFill>
                <a:prstClr val="black">
                  <a:tint val="75000"/>
                </a:prstClr>
              </a:solidFill>
            </a:endParaRPr>
          </a:p>
        </p:txBody>
      </p:sp>
      <p:sp>
        <p:nvSpPr>
          <p:cNvPr id="5" name="Footer Placeholder 4"/>
          <p:cNvSpPr>
            <a:spLocks noGrp="1"/>
          </p:cNvSpPr>
          <p:nvPr>
            <p:ph type="ftr" sz="quarter" idx="3"/>
          </p:nvPr>
        </p:nvSpPr>
        <p:spPr>
          <a:xfrm>
            <a:off x="2271713" y="8475136"/>
            <a:ext cx="2314575" cy="48683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403159"/>
            <a:endParaRPr lang="es-MX">
              <a:solidFill>
                <a:prstClr val="black">
                  <a:tint val="75000"/>
                </a:prstClr>
              </a:solidFill>
            </a:endParaRPr>
          </a:p>
        </p:txBody>
      </p:sp>
      <p:sp>
        <p:nvSpPr>
          <p:cNvPr id="6" name="Slide Number Placeholder 5"/>
          <p:cNvSpPr>
            <a:spLocks noGrp="1"/>
          </p:cNvSpPr>
          <p:nvPr>
            <p:ph type="sldNum" sz="quarter" idx="4"/>
          </p:nvPr>
        </p:nvSpPr>
        <p:spPr>
          <a:xfrm>
            <a:off x="4843462" y="8475136"/>
            <a:ext cx="1543050" cy="48683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9621287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77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0" indent="-171443" algn="l" defTabSz="68577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17" indent="-171443" algn="l" defTabSz="68577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03"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90"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7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64"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51"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3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73" rtl="0" eaLnBrk="1" latinLnBrk="0" hangingPunct="1">
        <a:defRPr sz="1350" kern="1200">
          <a:solidFill>
            <a:schemeClr val="tx1"/>
          </a:solidFill>
          <a:latin typeface="+mn-lt"/>
          <a:ea typeface="+mn-ea"/>
          <a:cs typeface="+mn-cs"/>
        </a:defRPr>
      </a:lvl1pPr>
      <a:lvl2pPr marL="342887" algn="l" defTabSz="685773" rtl="0" eaLnBrk="1" latinLnBrk="0" hangingPunct="1">
        <a:defRPr sz="1350" kern="1200">
          <a:solidFill>
            <a:schemeClr val="tx1"/>
          </a:solidFill>
          <a:latin typeface="+mn-lt"/>
          <a:ea typeface="+mn-ea"/>
          <a:cs typeface="+mn-cs"/>
        </a:defRPr>
      </a:lvl2pPr>
      <a:lvl3pPr marL="685773" algn="l" defTabSz="685773" rtl="0" eaLnBrk="1" latinLnBrk="0" hangingPunct="1">
        <a:defRPr sz="1350" kern="1200">
          <a:solidFill>
            <a:schemeClr val="tx1"/>
          </a:solidFill>
          <a:latin typeface="+mn-lt"/>
          <a:ea typeface="+mn-ea"/>
          <a:cs typeface="+mn-cs"/>
        </a:defRPr>
      </a:lvl3pPr>
      <a:lvl4pPr marL="1028660" algn="l" defTabSz="685773" rtl="0" eaLnBrk="1" latinLnBrk="0" hangingPunct="1">
        <a:defRPr sz="1350" kern="1200">
          <a:solidFill>
            <a:schemeClr val="tx1"/>
          </a:solidFill>
          <a:latin typeface="+mn-lt"/>
          <a:ea typeface="+mn-ea"/>
          <a:cs typeface="+mn-cs"/>
        </a:defRPr>
      </a:lvl4pPr>
      <a:lvl5pPr marL="1371546" algn="l" defTabSz="685773" rtl="0" eaLnBrk="1" latinLnBrk="0" hangingPunct="1">
        <a:defRPr sz="1350" kern="1200">
          <a:solidFill>
            <a:schemeClr val="tx1"/>
          </a:solidFill>
          <a:latin typeface="+mn-lt"/>
          <a:ea typeface="+mn-ea"/>
          <a:cs typeface="+mn-cs"/>
        </a:defRPr>
      </a:lvl5pPr>
      <a:lvl6pPr marL="1714433" algn="l" defTabSz="685773" rtl="0" eaLnBrk="1" latinLnBrk="0" hangingPunct="1">
        <a:defRPr sz="1350" kern="1200">
          <a:solidFill>
            <a:schemeClr val="tx1"/>
          </a:solidFill>
          <a:latin typeface="+mn-lt"/>
          <a:ea typeface="+mn-ea"/>
          <a:cs typeface="+mn-cs"/>
        </a:defRPr>
      </a:lvl6pPr>
      <a:lvl7pPr marL="2057321" algn="l" defTabSz="685773" rtl="0" eaLnBrk="1" latinLnBrk="0" hangingPunct="1">
        <a:defRPr sz="1350" kern="1200">
          <a:solidFill>
            <a:schemeClr val="tx1"/>
          </a:solidFill>
          <a:latin typeface="+mn-lt"/>
          <a:ea typeface="+mn-ea"/>
          <a:cs typeface="+mn-cs"/>
        </a:defRPr>
      </a:lvl7pPr>
      <a:lvl8pPr marL="2400207" algn="l" defTabSz="685773" rtl="0" eaLnBrk="1" latinLnBrk="0" hangingPunct="1">
        <a:defRPr sz="1350" kern="1200">
          <a:solidFill>
            <a:schemeClr val="tx1"/>
          </a:solidFill>
          <a:latin typeface="+mn-lt"/>
          <a:ea typeface="+mn-ea"/>
          <a:cs typeface="+mn-cs"/>
        </a:defRPr>
      </a:lvl8pPr>
      <a:lvl9pPr marL="2743094" algn="l" defTabSz="68577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1764" b="1" dirty="0">
                <a:solidFill>
                  <a:prstClr val="black"/>
                </a:solidFill>
                <a:latin typeface="Arial" panose="020B0604020202020204" pitchFamily="34" charset="0"/>
                <a:cs typeface="Arial" panose="020B0604020202020204" pitchFamily="34" charset="0"/>
              </a:rPr>
              <a:t>Escuela Normal de Educación Preescolar</a:t>
            </a:r>
            <a:br>
              <a:rPr lang="es-MX" sz="1764" b="1" dirty="0">
                <a:solidFill>
                  <a:prstClr val="black"/>
                </a:solidFill>
                <a:latin typeface="Arial" panose="020B0604020202020204" pitchFamily="34" charset="0"/>
                <a:cs typeface="Arial" panose="020B0604020202020204" pitchFamily="34" charset="0"/>
              </a:rPr>
            </a:br>
            <a:r>
              <a:rPr lang="es-MX" sz="1764" b="1" dirty="0">
                <a:solidFill>
                  <a:prstClr val="black"/>
                </a:solidFill>
                <a:latin typeface="Arial" panose="020B0604020202020204" pitchFamily="34" charset="0"/>
                <a:cs typeface="Arial" panose="020B0604020202020204" pitchFamily="34" charset="0"/>
              </a:rPr>
              <a:t>ciclo escolar 2020 – 2021</a:t>
            </a:r>
            <a:br>
              <a:rPr lang="es-MX" sz="1764" b="1" dirty="0">
                <a:solidFill>
                  <a:prstClr val="black"/>
                </a:solidFill>
                <a:latin typeface="Arial" panose="020B0604020202020204" pitchFamily="34" charset="0"/>
                <a:cs typeface="Arial" panose="020B0604020202020204" pitchFamily="34" charset="0"/>
              </a:rPr>
            </a:br>
            <a:r>
              <a:rPr lang="es-MX" sz="2469" b="1" dirty="0">
                <a:solidFill>
                  <a:prstClr val="black"/>
                </a:solidFill>
                <a:latin typeface="Arial" panose="020B0604020202020204" pitchFamily="34" charset="0"/>
                <a:cs typeface="Arial" panose="020B0604020202020204" pitchFamily="34" charset="0"/>
              </a:rPr>
              <a:t/>
            </a:r>
            <a:br>
              <a:rPr lang="es-MX" sz="2469"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471486" y="2786508"/>
            <a:ext cx="5915025" cy="5620589"/>
          </a:xfrm>
        </p:spPr>
        <p:txBody>
          <a:bodyPr>
            <a:normAutofit lnSpcReduction="10000"/>
          </a:bodyPr>
          <a:lstStyle/>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Docente: </a:t>
            </a:r>
            <a:r>
              <a:rPr lang="es-MX" sz="1411" dirty="0">
                <a:solidFill>
                  <a:prstClr val="black"/>
                </a:solidFill>
                <a:latin typeface="Arial" panose="020B0604020202020204" pitchFamily="34" charset="0"/>
                <a:cs typeface="Arial" panose="020B0604020202020204" pitchFamily="34" charset="0"/>
              </a:rPr>
              <a:t>Dolores Patricia Segovia Gómez. </a:t>
            </a: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Asignatura: </a:t>
            </a:r>
            <a:r>
              <a:rPr lang="es-MX" sz="1411" dirty="0">
                <a:solidFill>
                  <a:prstClr val="black"/>
                </a:solidFill>
                <a:latin typeface="Arial" panose="020B0604020202020204" pitchFamily="34" charset="0"/>
                <a:cs typeface="Arial" panose="020B0604020202020204" pitchFamily="34" charset="0"/>
              </a:rPr>
              <a:t>Trabajo docente y proyectos de mejora escolar.</a:t>
            </a:r>
          </a:p>
          <a:p>
            <a:pPr marL="0" indent="0" algn="ctr" defTabSz="403159">
              <a:lnSpc>
                <a:spcPct val="100000"/>
              </a:lnSpc>
              <a:spcBef>
                <a:spcPts val="0"/>
              </a:spcBef>
              <a:buNone/>
            </a:pPr>
            <a:r>
              <a:rPr lang="es-MX" sz="1411" b="1">
                <a:solidFill>
                  <a:prstClr val="black"/>
                </a:solidFill>
                <a:latin typeface="Arial" panose="020B0604020202020204" pitchFamily="34" charset="0"/>
                <a:cs typeface="Arial" panose="020B0604020202020204" pitchFamily="34" charset="0"/>
              </a:rPr>
              <a:t>Diario </a:t>
            </a:r>
            <a:endParaRPr lang="es-MX" sz="1411" b="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Competencias: </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indent="0"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Alumna: Mariana Guadalupe Gaona Montes #6. </a:t>
            </a:r>
          </a:p>
          <a:p>
            <a:pPr marL="0" indent="0" algn="ctr"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3° “A”</a:t>
            </a: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t>
            </a:r>
          </a:p>
          <a:p>
            <a:pPr marL="0" indent="0"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Saltillo Coahuila.                                                           Mayo del 2021</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913" y="1453992"/>
            <a:ext cx="1086169" cy="1332517"/>
          </a:xfrm>
          <a:prstGeom prst="rect">
            <a:avLst/>
          </a:prstGeom>
        </p:spPr>
      </p:pic>
    </p:spTree>
    <p:extLst>
      <p:ext uri="{BB962C8B-B14F-4D97-AF65-F5344CB8AC3E}">
        <p14:creationId xmlns:p14="http://schemas.microsoft.com/office/powerpoint/2010/main" val="344833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2"/>
            <a:ext cx="3377259" cy="503006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1069139"/>
          </a:xfrm>
          <a:prstGeom prst="rect">
            <a:avLst/>
          </a:prstGeom>
          <a:noFill/>
        </p:spPr>
        <p:txBody>
          <a:bodyPr wrap="square">
            <a:spAutoFit/>
          </a:bodyPr>
          <a:lstStyle/>
          <a:p>
            <a:pPr marL="171450" lvl="0" indent="-171450" algn="just" defTabSz="403159">
              <a:buFont typeface="Arial" panose="020B0604020202020204" pitchFamily="34" charset="0"/>
              <a:buChar char="•"/>
              <a:defRPr/>
            </a:pPr>
            <a:r>
              <a:rPr lang="es-MX" sz="1058" dirty="0">
                <a:solidFill>
                  <a:prstClr val="black"/>
                </a:solidFill>
                <a:latin typeface="Comic Sans MS" panose="030F0702030302020204" pitchFamily="66" charset="0"/>
              </a:rPr>
              <a:t>compañeros, para que esto no se </a:t>
            </a:r>
            <a:r>
              <a:rPr lang="es-MX" sz="1058" dirty="0" smtClean="0">
                <a:solidFill>
                  <a:prstClr val="black"/>
                </a:solidFill>
                <a:latin typeface="Comic Sans MS" panose="030F0702030302020204" pitchFamily="66" charset="0"/>
              </a:rPr>
              <a:t>volviera una frustración para ella. </a:t>
            </a:r>
          </a:p>
          <a:p>
            <a:pPr marL="171450" lvl="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En un mismo cartelón se les dieron muchas indicaciones y a un niño se le olvidó realizar una. </a:t>
            </a:r>
            <a:endParaRPr lang="es-MX" sz="1058" dirty="0">
              <a:solidFill>
                <a:prstClr val="black"/>
              </a:solidFill>
              <a:latin typeface="Comic Sans MS" panose="030F0702030302020204" pitchFamily="66" charset="0"/>
            </a:endParaRPr>
          </a:p>
          <a:p>
            <a:pPr marL="171450" marR="0" lvl="0" indent="-171450" algn="just"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0" name="CuadroTexto 9">
            <a:extLst>
              <a:ext uri="{FF2B5EF4-FFF2-40B4-BE49-F238E27FC236}">
                <a16:creationId xmlns:a16="http://schemas.microsoft.com/office/drawing/2014/main" id="{8EA301CD-1810-4DA1-96E7-490B3EEE9E43}"/>
              </a:ext>
            </a:extLst>
          </p:cNvPr>
          <p:cNvSpPr txBox="1"/>
          <p:nvPr/>
        </p:nvSpPr>
        <p:spPr>
          <a:xfrm>
            <a:off x="115339" y="561695"/>
            <a:ext cx="3146579" cy="4162358"/>
          </a:xfrm>
          <a:prstGeom prst="rect">
            <a:avLst/>
          </a:prstGeom>
          <a:noFill/>
        </p:spPr>
        <p:txBody>
          <a:bodyPr wrap="square">
            <a:spAutoFit/>
          </a:bodyPr>
          <a:lstStyle/>
          <a:p>
            <a:pPr marL="171450" lvl="0" indent="-171450" algn="just" defTabSz="403159">
              <a:buFont typeface="Arial" panose="020B0604020202020204" pitchFamily="34" charset="0"/>
              <a:buChar char="•"/>
            </a:pPr>
            <a:r>
              <a:rPr lang="es-MX" sz="1058" dirty="0">
                <a:solidFill>
                  <a:prstClr val="black"/>
                </a:solidFill>
                <a:latin typeface="Comic Sans MS" panose="030F0702030302020204" pitchFamily="66" charset="0"/>
              </a:rPr>
              <a:t>se les dio la información, contenidos </a:t>
            </a:r>
            <a:r>
              <a:rPr lang="es-MX" sz="1058" dirty="0" smtClean="0">
                <a:solidFill>
                  <a:prstClr val="black"/>
                </a:solidFill>
                <a:latin typeface="Comic Sans MS" panose="030F0702030302020204" pitchFamily="66" charset="0"/>
              </a:rPr>
              <a:t>y recursos, con la finalidad de prevenir situaciones problemáticas para los estudiantes y que las clases o tareas en línea no se volviera una frustración para ellos.</a:t>
            </a:r>
          </a:p>
          <a:p>
            <a:pPr marL="171450" lvl="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La actividad de los números la realizaron muy bien, aunque solo fue la realización de un collage, se les brindó la indicación de que los identificaran en diferentes partes de su vida cotidiana, con el fin de que identificaran las distintas funciones, usos y significados de los números y que de esta manera los niños se involucren de manera autónoma, en la resolución de situaciones que les sean familiares (Morín, J. L y Jiménez, J. P. 2018)</a:t>
            </a:r>
          </a:p>
          <a:p>
            <a:pPr marL="171450" lvl="0" indent="-171450" algn="just" defTabSz="403159">
              <a:buFont typeface="Arial" panose="020B0604020202020204" pitchFamily="34" charset="0"/>
              <a:buChar char="•"/>
            </a:pPr>
            <a:r>
              <a:rPr kumimoji="0" lang="es-MX" sz="1058"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En cuanto a la activad</a:t>
            </a:r>
            <a:r>
              <a:rPr lang="es-MX" sz="1058" dirty="0" smtClean="0">
                <a:solidFill>
                  <a:prstClr val="black"/>
                </a:solidFill>
                <a:latin typeface="Comic Sans MS" panose="030F0702030302020204" pitchFamily="66" charset="0"/>
              </a:rPr>
              <a:t>ad en la que hicieron uso de su nombre, lograron realizarla satisfactoriamente, los alumnos deletrearon por medio de un audio su nombre completo, diciendo cada una de las letras correctas, también identificaron las vocales que lo conforman y dieron ejemplos de nombre de sus compañeros que iniciaran con la misma inicial de su nombre </a:t>
            </a: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135661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59"/>
            <a:ext cx="6858000" cy="9131841"/>
          </a:xfrm>
          <a:prstGeom prst="rect">
            <a:avLst/>
          </a:prstGeom>
        </p:spPr>
      </p:pic>
      <p:sp>
        <p:nvSpPr>
          <p:cNvPr id="3" name="Marcador de contenido 2"/>
          <p:cNvSpPr>
            <a:spLocks noGrp="1"/>
          </p:cNvSpPr>
          <p:nvPr>
            <p:ph idx="1"/>
          </p:nvPr>
        </p:nvSpPr>
        <p:spPr>
          <a:xfrm>
            <a:off x="671942" y="1044592"/>
            <a:ext cx="5368665" cy="7054816"/>
          </a:xfrm>
        </p:spPr>
        <p:txBody>
          <a:bodyPr/>
          <a:lstStyle/>
          <a:p>
            <a:pPr marL="0" indent="0" algn="ctr" defTabSz="403159">
              <a:lnSpc>
                <a:spcPct val="100000"/>
              </a:lnSpc>
              <a:spcBef>
                <a:spcPts val="0"/>
              </a:spcBef>
              <a:buNone/>
            </a:pPr>
            <a:r>
              <a:rPr lang="es-MX" sz="1587" b="1" dirty="0">
                <a:solidFill>
                  <a:prstClr val="black"/>
                </a:solidFill>
                <a:latin typeface="Arial" panose="020B0604020202020204" pitchFamily="34" charset="0"/>
                <a:cs typeface="Arial" panose="020B0604020202020204" pitchFamily="34" charset="0"/>
              </a:rPr>
              <a:t>Día </a:t>
            </a:r>
            <a:r>
              <a:rPr lang="es-MX" sz="1587" b="1" dirty="0" smtClean="0">
                <a:solidFill>
                  <a:prstClr val="black"/>
                </a:solidFill>
                <a:latin typeface="Arial" panose="020B0604020202020204" pitchFamily="34" charset="0"/>
                <a:cs typeface="Arial" panose="020B0604020202020204" pitchFamily="34" charset="0"/>
              </a:rPr>
              <a:t>viernes 21 </a:t>
            </a:r>
            <a:r>
              <a:rPr lang="es-MX" sz="1587" b="1" dirty="0">
                <a:solidFill>
                  <a:prstClr val="black"/>
                </a:solidFill>
                <a:latin typeface="Arial" panose="020B0604020202020204" pitchFamily="34" charset="0"/>
                <a:cs typeface="Arial" panose="020B0604020202020204" pitchFamily="34" charset="0"/>
              </a:rPr>
              <a:t>de Mayo del </a:t>
            </a:r>
            <a:r>
              <a:rPr lang="es-MX" sz="1587" b="1" dirty="0">
                <a:solidFill>
                  <a:prstClr val="black"/>
                </a:solidFill>
                <a:latin typeface="Arial" panose="020B0604020202020204" pitchFamily="34" charset="0"/>
                <a:cs typeface="Arial" panose="020B0604020202020204" pitchFamily="34" charset="0"/>
              </a:rPr>
              <a:t>2021</a:t>
            </a:r>
            <a:endParaRPr lang="es-MX" sz="1587" b="1" dirty="0">
              <a:solidFill>
                <a:prstClr val="black"/>
              </a:solidFill>
              <a:latin typeface="Arial" panose="020B0604020202020204" pitchFamily="34" charset="0"/>
              <a:cs typeface="Arial" panose="020B0604020202020204" pitchFamily="34" charset="0"/>
            </a:endParaRPr>
          </a:p>
          <a:p>
            <a:pPr marL="0" indent="0" algn="just">
              <a:buNone/>
            </a:pPr>
            <a:r>
              <a:rPr lang="es-MX" dirty="0" smtClean="0"/>
              <a:t>El día lunes 10 de mayo, no se aplicaron actividades de ningún área o campo de formación académica, debido a que se tomo el día </a:t>
            </a:r>
            <a:r>
              <a:rPr lang="es-MX" dirty="0" smtClean="0"/>
              <a:t>para el Consejo Técnico Escolar. </a:t>
            </a:r>
            <a:endParaRPr lang="es-MX" dirty="0" smtClean="0"/>
          </a:p>
        </p:txBody>
      </p:sp>
    </p:spTree>
    <p:extLst>
      <p:ext uri="{BB962C8B-B14F-4D97-AF65-F5344CB8AC3E}">
        <p14:creationId xmlns:p14="http://schemas.microsoft.com/office/powerpoint/2010/main" val="498553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6" y="168166"/>
            <a:ext cx="5915025" cy="772294"/>
          </a:xfrm>
        </p:spPr>
        <p:txBody>
          <a:bodyPr/>
          <a:lstStyle/>
          <a:p>
            <a:r>
              <a:rPr lang="es-MX" b="1" dirty="0" smtClean="0"/>
              <a:t>Referencias </a:t>
            </a:r>
            <a:endParaRPr lang="es-MX" b="1" dirty="0"/>
          </a:p>
        </p:txBody>
      </p:sp>
      <p:pic>
        <p:nvPicPr>
          <p:cNvPr id="7" name="Marcador de contenido 6"/>
          <p:cNvPicPr>
            <a:picLocks noGrp="1" noChangeAspect="1"/>
          </p:cNvPicPr>
          <p:nvPr>
            <p:ph idx="1"/>
          </p:nvPr>
        </p:nvPicPr>
        <p:blipFill>
          <a:blip r:embed="rId2"/>
          <a:stretch>
            <a:fillRect/>
          </a:stretch>
        </p:blipFill>
        <p:spPr>
          <a:xfrm>
            <a:off x="209862" y="940460"/>
            <a:ext cx="6400799" cy="5790124"/>
          </a:xfrm>
          <a:prstGeom prst="rect">
            <a:avLst/>
          </a:prstGeom>
        </p:spPr>
      </p:pic>
    </p:spTree>
    <p:extLst>
      <p:ext uri="{BB962C8B-B14F-4D97-AF65-F5344CB8AC3E}">
        <p14:creationId xmlns:p14="http://schemas.microsoft.com/office/powerpoint/2010/main" val="251621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803" y="238274"/>
            <a:ext cx="6730685" cy="1712219"/>
          </a:xfrm>
        </p:spPr>
        <p:txBody>
          <a:bodyPr>
            <a:normAutofit/>
          </a:bodyPr>
          <a:lstStyle/>
          <a:p>
            <a:pPr algn="ctr"/>
            <a:r>
              <a:rPr lang="es-MX" sz="2116" b="1" dirty="0"/>
              <a:t>ESCUELA NORMAL DE EDUCACIÓN PREESCOLAR</a:t>
            </a:r>
            <a:r>
              <a:rPr lang="es-MX" sz="3880" dirty="0"/>
              <a:t/>
            </a:r>
            <a:br>
              <a:rPr lang="es-MX" sz="3880" dirty="0"/>
            </a:br>
            <a:endParaRPr lang="es-MX" sz="3880" dirty="0"/>
          </a:p>
        </p:txBody>
      </p:sp>
      <p:sp>
        <p:nvSpPr>
          <p:cNvPr id="3" name="Marcador de contenido 2"/>
          <p:cNvSpPr>
            <a:spLocks noGrp="1"/>
          </p:cNvSpPr>
          <p:nvPr>
            <p:ph idx="1"/>
          </p:nvPr>
        </p:nvSpPr>
        <p:spPr/>
        <p:txBody>
          <a:bodyPr/>
          <a:lstStyle/>
          <a:p>
            <a:pPr marL="0" indent="0">
              <a:buNone/>
            </a:pPr>
            <a:r>
              <a:rPr lang="es-MX" sz="1587" b="1" dirty="0">
                <a:latin typeface="Arial" panose="020B0604020202020204" pitchFamily="34" charset="0"/>
                <a:cs typeface="Arial" panose="020B0604020202020204" pitchFamily="34" charset="0"/>
              </a:rPr>
              <a:t>Nombre del estudiante normalista: </a:t>
            </a:r>
            <a:r>
              <a:rPr lang="es-MX" sz="1587" dirty="0">
                <a:latin typeface="Arial" panose="020B0604020202020204" pitchFamily="34" charset="0"/>
                <a:cs typeface="Arial" panose="020B0604020202020204" pitchFamily="34" charset="0"/>
              </a:rPr>
              <a:t>Mariana Guadalupe Gaona Montes. </a:t>
            </a:r>
          </a:p>
          <a:p>
            <a:pPr marL="0" indent="0">
              <a:buNone/>
            </a:pPr>
            <a:r>
              <a:rPr lang="es-MX" sz="1587" b="1" dirty="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3°       </a:t>
            </a:r>
            <a:r>
              <a:rPr lang="es-MX" sz="1587" b="1" dirty="0">
                <a:latin typeface="Arial" panose="020B0604020202020204" pitchFamily="34" charset="0"/>
                <a:cs typeface="Arial" panose="020B0604020202020204" pitchFamily="34" charset="0"/>
              </a:rPr>
              <a:t>Sección:</a:t>
            </a:r>
            <a:r>
              <a:rPr lang="es-MX" sz="1587" dirty="0">
                <a:latin typeface="Arial" panose="020B0604020202020204" pitchFamily="34" charset="0"/>
                <a:cs typeface="Arial" panose="020B0604020202020204" pitchFamily="34" charset="0"/>
              </a:rPr>
              <a:t> “A” </a:t>
            </a:r>
            <a:r>
              <a:rPr lang="es-MX" sz="1587" b="1" dirty="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6</a:t>
            </a:r>
          </a:p>
          <a:p>
            <a:pPr marL="0" indent="0">
              <a:buNone/>
            </a:pPr>
            <a:r>
              <a:rPr lang="es-MX" sz="1587" b="1" dirty="0">
                <a:latin typeface="Arial" panose="020B0604020202020204" pitchFamily="34" charset="0"/>
                <a:cs typeface="Arial" panose="020B0604020202020204" pitchFamily="34" charset="0"/>
              </a:rPr>
              <a:t>Institución de Práctica:</a:t>
            </a:r>
            <a:r>
              <a:rPr lang="es-MX" sz="1587" dirty="0">
                <a:latin typeface="Arial" panose="020B0604020202020204" pitchFamily="34" charset="0"/>
                <a:cs typeface="Arial" panose="020B0604020202020204" pitchFamily="34" charset="0"/>
              </a:rPr>
              <a:t> Jardín de niños Profa. Guadalupe González Ortiz TM</a:t>
            </a:r>
          </a:p>
          <a:p>
            <a:pPr marL="0" indent="0">
              <a:buNone/>
            </a:pPr>
            <a:r>
              <a:rPr lang="es-MX" sz="1587" b="1" dirty="0">
                <a:latin typeface="Arial" panose="020B0604020202020204" pitchFamily="34" charset="0"/>
                <a:cs typeface="Arial" panose="020B0604020202020204" pitchFamily="34" charset="0"/>
              </a:rPr>
              <a:t>Clave:</a:t>
            </a:r>
            <a:r>
              <a:rPr lang="es-MX" sz="1587" dirty="0">
                <a:latin typeface="Arial" panose="020B0604020202020204" pitchFamily="34" charset="0"/>
                <a:cs typeface="Arial" panose="020B0604020202020204" pitchFamily="34" charset="0"/>
              </a:rPr>
              <a:t>      </a:t>
            </a:r>
            <a:r>
              <a:rPr lang="es-MX" sz="1587" b="1" dirty="0">
                <a:latin typeface="Arial" panose="020B0604020202020204" pitchFamily="34" charset="0"/>
                <a:cs typeface="Arial" panose="020B0604020202020204" pitchFamily="34" charset="0"/>
              </a:rPr>
              <a:t>Zona Escolar: </a:t>
            </a:r>
            <a:r>
              <a:rPr lang="es-MX" sz="1587" dirty="0">
                <a:latin typeface="Arial" panose="020B0604020202020204" pitchFamily="34" charset="0"/>
                <a:cs typeface="Arial" panose="020B0604020202020204" pitchFamily="34" charset="0"/>
              </a:rPr>
              <a:t>103 de Región sur #10 </a:t>
            </a:r>
          </a:p>
          <a:p>
            <a:pPr marL="0" indent="0">
              <a:buNone/>
            </a:pPr>
            <a:r>
              <a:rPr lang="es-MX" sz="1587" b="1" dirty="0">
                <a:latin typeface="Arial" panose="020B0604020202020204" pitchFamily="34" charset="0"/>
                <a:cs typeface="Arial" panose="020B0604020202020204" pitchFamily="34" charset="0"/>
              </a:rPr>
              <a:t>Grado en el que realiza su práctica: </a:t>
            </a:r>
            <a:r>
              <a:rPr lang="es-MX" sz="1587" dirty="0">
                <a:latin typeface="Arial" panose="020B0604020202020204" pitchFamily="34" charset="0"/>
                <a:cs typeface="Arial" panose="020B0604020202020204" pitchFamily="34" charset="0"/>
              </a:rPr>
              <a:t>3° “C”</a:t>
            </a:r>
          </a:p>
          <a:p>
            <a:pPr marL="0" indent="0">
              <a:buNone/>
            </a:pPr>
            <a:r>
              <a:rPr lang="es-MX" sz="1587" b="1" dirty="0">
                <a:latin typeface="Arial" panose="020B0604020202020204" pitchFamily="34" charset="0"/>
                <a:cs typeface="Arial" panose="020B0604020202020204" pitchFamily="34" charset="0"/>
              </a:rPr>
              <a:t>Nombre del Profesor(a) Titular: </a:t>
            </a:r>
            <a:r>
              <a:rPr lang="es-MX" sz="1587" dirty="0">
                <a:latin typeface="Arial" panose="020B0604020202020204" pitchFamily="34" charset="0"/>
                <a:cs typeface="Arial" panose="020B0604020202020204" pitchFamily="34" charset="0"/>
              </a:rPr>
              <a:t>Norma Rosales Hernández.</a:t>
            </a:r>
          </a:p>
          <a:p>
            <a:pPr marL="0" indent="0">
              <a:buNone/>
            </a:pPr>
            <a:r>
              <a:rPr lang="es-MX" sz="1587" b="1" dirty="0">
                <a:latin typeface="Arial" panose="020B0604020202020204" pitchFamily="34" charset="0"/>
                <a:cs typeface="Arial" panose="020B0604020202020204" pitchFamily="34" charset="0"/>
              </a:rPr>
              <a:t>Total, de alumnos: </a:t>
            </a:r>
            <a:r>
              <a:rPr lang="es-MX" sz="1587" dirty="0">
                <a:latin typeface="Arial" panose="020B0604020202020204" pitchFamily="34" charset="0"/>
                <a:cs typeface="Arial" panose="020B0604020202020204" pitchFamily="34" charset="0"/>
              </a:rPr>
              <a:t>34     </a:t>
            </a:r>
            <a:r>
              <a:rPr lang="es-MX" sz="1587" b="1" dirty="0">
                <a:latin typeface="Arial" panose="020B0604020202020204" pitchFamily="34" charset="0"/>
                <a:cs typeface="Arial" panose="020B0604020202020204" pitchFamily="34" charset="0"/>
              </a:rPr>
              <a:t>Niños:</a:t>
            </a:r>
            <a:r>
              <a:rPr lang="es-MX" sz="1587" dirty="0">
                <a:latin typeface="Arial" panose="020B0604020202020204" pitchFamily="34" charset="0"/>
                <a:cs typeface="Arial" panose="020B0604020202020204" pitchFamily="34" charset="0"/>
              </a:rPr>
              <a:t> 16       </a:t>
            </a:r>
            <a:r>
              <a:rPr lang="es-MX" sz="1587" b="1" dirty="0">
                <a:latin typeface="Arial" panose="020B0604020202020204" pitchFamily="34" charset="0"/>
                <a:cs typeface="Arial" panose="020B0604020202020204" pitchFamily="34" charset="0"/>
              </a:rPr>
              <a:t>Niñas:</a:t>
            </a:r>
            <a:r>
              <a:rPr lang="es-MX" sz="1587" dirty="0">
                <a:latin typeface="Arial" panose="020B0604020202020204" pitchFamily="34" charset="0"/>
                <a:cs typeface="Arial" panose="020B0604020202020204" pitchFamily="34" charset="0"/>
              </a:rPr>
              <a:t> 18 </a:t>
            </a:r>
          </a:p>
          <a:p>
            <a:pPr marL="0" indent="0">
              <a:buNone/>
            </a:pPr>
            <a:r>
              <a:rPr lang="es-MX" sz="1587" b="1" dirty="0">
                <a:latin typeface="Arial" panose="020B0604020202020204" pitchFamily="34" charset="0"/>
                <a:cs typeface="Arial" panose="020B0604020202020204" pitchFamily="34" charset="0"/>
              </a:rPr>
              <a:t>Periodo de Práctica:</a:t>
            </a:r>
            <a:r>
              <a:rPr lang="es-MX" sz="1587" dirty="0">
                <a:latin typeface="Arial" panose="020B0604020202020204" pitchFamily="34" charset="0"/>
                <a:cs typeface="Arial" panose="020B0604020202020204" pitchFamily="34" charset="0"/>
              </a:rPr>
              <a:t> lunes 10 de mayo al 14 de mayo del 2021</a:t>
            </a:r>
          </a:p>
          <a:p>
            <a:pPr marL="0" indent="0">
              <a:buNone/>
            </a:pPr>
            <a:endParaRPr lang="es-MX"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284711" y="998897"/>
            <a:ext cx="1906633" cy="1411077"/>
          </a:xfrm>
          <a:prstGeom prst="rect">
            <a:avLst/>
          </a:prstGeom>
          <a:noFill/>
          <a:ln>
            <a:noFill/>
          </a:ln>
        </p:spPr>
      </p:pic>
    </p:spTree>
    <p:extLst>
      <p:ext uri="{BB962C8B-B14F-4D97-AF65-F5344CB8AC3E}">
        <p14:creationId xmlns:p14="http://schemas.microsoft.com/office/powerpoint/2010/main" val="1398712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725465"/>
            <a:chOff x="-60113" y="101667"/>
            <a:chExt cx="8202188" cy="9894920"/>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r>
                <a:rPr lang="es-MX" sz="1587"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defTabSz="403159"/>
              <a:r>
                <a:rPr lang="es-MX" sz="246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defTabSz="403159"/>
              <a:r>
                <a:rPr lang="es-MX" sz="246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1137" y="1217316"/>
              <a:ext cx="7777163" cy="732957"/>
            </a:xfrm>
            <a:prstGeom prst="rect">
              <a:avLst/>
            </a:prstGeom>
            <a:noFill/>
          </p:spPr>
          <p:txBody>
            <a:bodyPr wrap="square" rtlCol="0">
              <a:spAutoFit/>
            </a:bodyPr>
            <a:lstStyle/>
            <a:p>
              <a:pPr defTabSz="403159"/>
              <a:r>
                <a:rPr lang="es-MX" sz="1200" dirty="0">
                  <a:solidFill>
                    <a:prstClr val="black"/>
                  </a:solidFill>
                  <a:latin typeface="Calibri" panose="020F0502020204030204"/>
                </a:rPr>
                <a:t>Situación de Aprendizaje:  </a:t>
              </a:r>
              <a:r>
                <a:rPr lang="es-MX" sz="1200" b="1" dirty="0">
                  <a:solidFill>
                    <a:prstClr val="black"/>
                  </a:solidFill>
                  <a:latin typeface="Calibri" panose="020F0502020204030204"/>
                </a:rPr>
                <a:t>APRENDE EN </a:t>
              </a:r>
              <a:r>
                <a:rPr lang="es-MX" sz="1200" b="1" dirty="0" smtClean="0">
                  <a:solidFill>
                    <a:prstClr val="black"/>
                  </a:solidFill>
                  <a:latin typeface="Calibri" panose="020F0502020204030204"/>
                </a:rPr>
                <a:t>CASA</a:t>
              </a:r>
            </a:p>
            <a:p>
              <a:pPr defTabSz="403159"/>
              <a:r>
                <a:rPr lang="es-MX" sz="1200" b="1" dirty="0" smtClean="0">
                  <a:solidFill>
                    <a:prstClr val="black"/>
                  </a:solidFill>
                  <a:latin typeface="Calibri" panose="020F0502020204030204"/>
                </a:rPr>
                <a:t>Aprendizaje esperado: </a:t>
              </a:r>
              <a:r>
                <a:rPr lang="es-MX" sz="1200" dirty="0"/>
                <a:t>Realiza por sí mismo acciones de cuidado personal, se hace cargo de sus pertenencias y respeta las de los demás.</a:t>
              </a:r>
              <a:endParaRPr lang="es-MX" sz="1200" b="1" dirty="0">
                <a:solidFill>
                  <a:prstClr val="black"/>
                </a:solidFill>
                <a:latin typeface="Calibri" panose="020F0502020204030204"/>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Lenguaje y</a:t>
                  </a:r>
                </a:p>
                <a:p>
                  <a:pPr algn="ctr" defTabSz="403159"/>
                  <a:r>
                    <a:rPr lang="es-MX" sz="1235" b="1" dirty="0">
                      <a:solidFill>
                        <a:prstClr val="white"/>
                      </a:solidFill>
                      <a:latin typeface="Comic Sans MS" panose="030F0702030302020204" pitchFamily="66" charset="0"/>
                    </a:rPr>
                    <a:t>comunicación</a:t>
                  </a:r>
                  <a:endParaRPr lang="es-MX" sz="1587"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Pensamiento </a:t>
                  </a:r>
                </a:p>
                <a:p>
                  <a:pPr algn="ctr" defTabSz="403159"/>
                  <a:r>
                    <a:rPr lang="es-MX" sz="1235" b="1" dirty="0">
                      <a:solidFill>
                        <a:prstClr val="white"/>
                      </a:solidFill>
                      <a:latin typeface="Comic Sans MS" panose="030F0702030302020204" pitchFamily="66" charset="0"/>
                    </a:rPr>
                    <a:t>matemático</a:t>
                  </a:r>
                  <a:endParaRPr lang="es-MX" sz="1587"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defTabSz="403159"/>
                  <a:r>
                    <a:rPr lang="es-MX" sz="970" b="1" dirty="0">
                      <a:solidFill>
                        <a:prstClr val="white"/>
                      </a:solidFill>
                      <a:latin typeface="Comic Sans MS" panose="030F0702030302020204" pitchFamily="66" charset="0"/>
                    </a:rPr>
                    <a:t>Exploración del mundo natural y social</a:t>
                  </a:r>
                  <a:endParaRPr lang="es-MX" sz="123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Artes</a:t>
                  </a:r>
                  <a:endParaRPr lang="es-MX" sz="1587"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defTabSz="403159"/>
                  <a:r>
                    <a:rPr lang="es-MX" sz="1235" b="1" dirty="0">
                      <a:solidFill>
                        <a:prstClr val="white"/>
                      </a:solidFill>
                      <a:latin typeface="Comic Sans MS" panose="030F0702030302020204" pitchFamily="66" charset="0"/>
                    </a:rPr>
                    <a:t>Educación </a:t>
                  </a:r>
                </a:p>
                <a:p>
                  <a:pPr algn="ctr" defTabSz="403159"/>
                  <a:r>
                    <a:rPr lang="es-MX" sz="1235" b="1" dirty="0">
                      <a:solidFill>
                        <a:prstClr val="white"/>
                      </a:solidFill>
                      <a:latin typeface="Comic Sans MS" panose="030F0702030302020204" pitchFamily="66" charset="0"/>
                    </a:rPr>
                    <a:t>Física</a:t>
                  </a:r>
                  <a:endParaRPr lang="es-MX" sz="1587"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defTabSz="403159"/>
                  <a:r>
                    <a:rPr lang="es-MX" sz="970" b="1" dirty="0">
                      <a:solidFill>
                        <a:prstClr val="white"/>
                      </a:solidFill>
                      <a:latin typeface="Comic Sans MS" panose="030F0702030302020204" pitchFamily="66" charset="0"/>
                    </a:rPr>
                    <a:t>Educación Socioemocional</a:t>
                  </a:r>
                  <a:endParaRPr lang="es-MX" sz="123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defTabSz="403159"/>
                <a:r>
                  <a:rPr lang="es-MX" sz="1411" dirty="0">
                    <a:solidFill>
                      <a:prstClr val="black"/>
                    </a:solidFill>
                    <a:latin typeface="Comic Sans MS" panose="030F0702030302020204" pitchFamily="66" charset="0"/>
                  </a:rPr>
                  <a:t>La jornada de trabajo fue</a:t>
                </a:r>
                <a:r>
                  <a:rPr lang="es-MX" sz="1587"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Regular</a:t>
                </a:r>
                <a:endParaRPr lang="es-MX" sz="970"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Mala</a:t>
                </a:r>
                <a:endParaRPr lang="es-MX" sz="123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defTabSz="403159"/>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Logro de los aprendizajes esperados </a:t>
                </a:r>
                <a:endParaRPr lang="es-MX" sz="1235" dirty="0">
                  <a:solidFill>
                    <a:prstClr val="black"/>
                  </a:solidFill>
                  <a:latin typeface="Comic Sans MS" panose="030F0702030302020204" pitchFamily="66" charset="0"/>
                </a:endParaRPr>
              </a:p>
              <a:p>
                <a:pPr defTabSz="403159"/>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Materiales educativos adecuados</a:t>
                </a:r>
              </a:p>
              <a:p>
                <a:pPr defTabSz="403159"/>
                <a:r>
                  <a:rPr lang="es-MX" sz="1058" dirty="0">
                    <a:solidFill>
                      <a:prstClr val="black"/>
                    </a:solidFill>
                    <a:latin typeface="Comic Sans MS" panose="030F0702030302020204" pitchFamily="66" charset="0"/>
                  </a:rPr>
                  <a:t>       Nivel de complejidad adecuado </a:t>
                </a:r>
              </a:p>
              <a:p>
                <a:pPr defTabSz="403159"/>
                <a:r>
                  <a:rPr lang="es-MX" sz="1058" dirty="0">
                    <a:solidFill>
                      <a:prstClr val="black"/>
                    </a:solidFill>
                    <a:latin typeface="Comic Sans MS" panose="030F0702030302020204" pitchFamily="66" charset="0"/>
                  </a:rPr>
                  <a:t>       Organización adecuada</a:t>
                </a:r>
              </a:p>
              <a:p>
                <a:pPr defTabSz="403159"/>
                <a:r>
                  <a:rPr lang="es-MX" sz="1058" dirty="0">
                    <a:solidFill>
                      <a:prstClr val="black"/>
                    </a:solidFill>
                    <a:latin typeface="Comic Sans MS" panose="030F0702030302020204" pitchFamily="66" charset="0"/>
                  </a:rPr>
                  <a:t>       Tiempo planeado correctamente</a:t>
                </a:r>
              </a:p>
              <a:p>
                <a:pPr defTabSz="403159"/>
                <a:r>
                  <a:rPr lang="es-MX" sz="1058" dirty="0">
                    <a:solidFill>
                      <a:prstClr val="black"/>
                    </a:solidFill>
                    <a:latin typeface="Comic Sans MS" panose="030F0702030302020204" pitchFamily="66" charset="0"/>
                  </a:rPr>
                  <a:t>       Actividades planeadas conforme a lo planeado </a:t>
                </a:r>
              </a:p>
              <a:p>
                <a:pPr defTabSz="403159"/>
                <a:endParaRPr lang="es-MX" sz="123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26811" y="3558005"/>
                <a:ext cx="4134570" cy="1197599"/>
              </a:xfrm>
              <a:prstGeom prst="rect">
                <a:avLst/>
              </a:prstGeom>
              <a:noFill/>
              <a:ln w="28575">
                <a:solidFill>
                  <a:srgbClr val="FF9999"/>
                </a:solidFill>
              </a:ln>
            </p:spPr>
            <p:txBody>
              <a:bodyPr wrap="square" rtlCol="0">
                <a:spAutoFit/>
              </a:bodyPr>
              <a:lstStyle/>
              <a:p>
                <a:pPr algn="ctr" defTabSz="403159"/>
                <a:r>
                  <a:rPr lang="es-MX" sz="970" b="1" dirty="0">
                    <a:solidFill>
                      <a:prstClr val="black"/>
                    </a:solidFill>
                    <a:latin typeface="Comic Sans MS" panose="030F0702030302020204" pitchFamily="66" charset="0"/>
                  </a:rPr>
                  <a:t>Observaciones</a:t>
                </a:r>
              </a:p>
              <a:p>
                <a:pPr defTabSz="403159"/>
                <a:r>
                  <a:rPr lang="es-MX" sz="882" dirty="0" smtClean="0">
                    <a:solidFill>
                      <a:prstClr val="black"/>
                    </a:solidFill>
                    <a:latin typeface="Comic Sans MS" panose="030F0702030302020204" pitchFamily="66" charset="0"/>
                  </a:rPr>
                  <a:t>El aprendizaje del área de educación socioemocional, fue favorecido porque los niños reconocen las acciones de cuidado personal que pueden hacer solos o lo que quieren intentar. El nivel de complejidad es el adecuado para la edad de los niños, los materiales que se les pidieron para realizar las actividades fueron de fácil </a:t>
                </a:r>
                <a:endParaRPr lang="es-MX" sz="1235" dirty="0">
                  <a:solidFill>
                    <a:prstClr val="black"/>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defTabSz="403159"/>
                <a:endParaRPr lang="es-MX" sz="1058"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Interés en las actividades</a:t>
                </a:r>
                <a:endParaRPr lang="es-MX" sz="1235"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Participación de la manera esperada</a:t>
                </a:r>
              </a:p>
              <a:p>
                <a:pPr algn="just" defTabSz="403159"/>
                <a:r>
                  <a:rPr lang="es-MX" sz="1058" dirty="0">
                    <a:solidFill>
                      <a:prstClr val="black"/>
                    </a:solidFill>
                    <a:latin typeface="Comic Sans MS" panose="030F0702030302020204" pitchFamily="66" charset="0"/>
                  </a:rPr>
                  <a:t>Adaptación a la organización establecida</a:t>
                </a:r>
              </a:p>
              <a:p>
                <a:pPr algn="just" defTabSz="403159"/>
                <a:r>
                  <a:rPr lang="es-MX" sz="1058"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defTabSz="403159"/>
                <a:r>
                  <a:rPr lang="es-MX" sz="1058" dirty="0">
                    <a:solidFill>
                      <a:prstClr val="black"/>
                    </a:solidFill>
                    <a:latin typeface="Comic Sans MS" panose="030F0702030302020204" pitchFamily="66" charset="0"/>
                  </a:rPr>
                  <a:t>Todos   Algunos  Pocos   Ninguno</a:t>
                </a:r>
              </a:p>
              <a:p>
                <a:pPr algn="ctr" defTabSz="403159"/>
                <a:endParaRPr lang="es-MX" sz="1058" dirty="0">
                  <a:solidFill>
                    <a:prstClr val="black"/>
                  </a:solidFill>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defTabSz="403159"/>
                <a:r>
                  <a:rPr lang="es-MX" sz="1411"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defTabSz="403159"/>
              <a:endParaRPr lang="es-MX" sz="1058"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Rescato los conocimientos previos</a:t>
              </a:r>
              <a:endParaRPr lang="es-MX" sz="1235" dirty="0">
                <a:solidFill>
                  <a:prstClr val="black"/>
                </a:solidFill>
                <a:latin typeface="Comic Sans MS" panose="030F0702030302020204" pitchFamily="66" charset="0"/>
              </a:endParaRPr>
            </a:p>
            <a:p>
              <a:pPr algn="just" defTabSz="403159"/>
              <a:r>
                <a:rPr lang="es-MX" sz="1058" dirty="0">
                  <a:solidFill>
                    <a:prstClr val="black"/>
                  </a:solidFill>
                  <a:latin typeface="Comic Sans MS" panose="030F0702030302020204" pitchFamily="66" charset="0"/>
                </a:rPr>
                <a:t>Identifico y actúa conforme a las necesidades e intereses de los alumnos  </a:t>
              </a:r>
            </a:p>
            <a:p>
              <a:pPr algn="just" defTabSz="403159"/>
              <a:r>
                <a:rPr lang="es-MX" sz="1058" dirty="0">
                  <a:solidFill>
                    <a:prstClr val="black"/>
                  </a:solidFill>
                  <a:latin typeface="Comic Sans MS" panose="030F0702030302020204" pitchFamily="66" charset="0"/>
                </a:rPr>
                <a:t>Fomento la participación de todos los alumnos </a:t>
              </a:r>
            </a:p>
            <a:p>
              <a:pPr algn="just" defTabSz="403159"/>
              <a:r>
                <a:rPr lang="es-MX" sz="1058" dirty="0">
                  <a:solidFill>
                    <a:prstClr val="black"/>
                  </a:solidFill>
                  <a:latin typeface="Comic Sans MS" panose="030F0702030302020204" pitchFamily="66" charset="0"/>
                </a:rPr>
                <a:t>Otorgo consignas claras</a:t>
              </a:r>
            </a:p>
            <a:p>
              <a:pPr algn="just" defTabSz="403159"/>
              <a:r>
                <a:rPr lang="es-MX" sz="1058" dirty="0">
                  <a:solidFill>
                    <a:prstClr val="black"/>
                  </a:solidFill>
                  <a:latin typeface="Comic Sans MS" panose="030F0702030302020204" pitchFamily="66" charset="0"/>
                </a:rPr>
                <a:t>Intervengo adecuadamente</a:t>
              </a:r>
            </a:p>
            <a:p>
              <a:pPr algn="just" defTabSz="403159"/>
              <a:r>
                <a:rPr lang="es-MX" sz="1058"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defTabSz="403159"/>
                <a:r>
                  <a:rPr lang="es-MX" sz="1058" dirty="0">
                    <a:solidFill>
                      <a:prstClr val="black"/>
                    </a:solidFill>
                    <a:latin typeface="Comic Sans MS" panose="030F0702030302020204" pitchFamily="66" charset="0"/>
                  </a:rPr>
                  <a:t>     Si            No   </a:t>
                </a:r>
              </a:p>
              <a:p>
                <a:pPr algn="ctr" defTabSz="403159"/>
                <a:endParaRPr lang="es-MX" sz="1058"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29568" y="8407136"/>
              <a:ext cx="3829905" cy="15708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40" y="8396343"/>
              <a:ext cx="3553735" cy="1581675"/>
            </a:xfrm>
            <a:prstGeom prst="rect">
              <a:avLst/>
            </a:prstGeom>
            <a:noFill/>
          </p:spPr>
          <p:txBody>
            <a:bodyPr wrap="square" rtlCol="0">
              <a:spAutoFit/>
            </a:bodyPr>
            <a:lstStyle/>
            <a:p>
              <a:pPr algn="ctr" defTabSz="403159"/>
              <a:r>
                <a:rPr lang="es-MX" sz="1058" b="1" dirty="0" smtClean="0">
                  <a:solidFill>
                    <a:schemeClr val="bg1"/>
                  </a:solidFill>
                  <a:latin typeface="Comic Sans MS" panose="030F0702030302020204" pitchFamily="66" charset="0"/>
                </a:rPr>
                <a:t>Logros</a:t>
              </a:r>
            </a:p>
            <a:p>
              <a:pPr marL="171450" indent="-171450" algn="just" defTabSz="403159">
                <a:buFont typeface="Arial" panose="020B0604020202020204" pitchFamily="34" charset="0"/>
                <a:buChar char="•"/>
              </a:pPr>
              <a:r>
                <a:rPr lang="es-MX" sz="1058" dirty="0" smtClean="0">
                  <a:latin typeface="Comic Sans MS" panose="030F0702030302020204" pitchFamily="66" charset="0"/>
                </a:rPr>
                <a:t>El día de hoy lunes la asistencia de los alumnos fue mayor que otros días y además los niños la registraron más temprano. Esto debido a que es una buena estrategia, tomar la asistencia con una dinámica en la que los niños registraron cómo se sentían el día de hoy, pues no solo el desarrollo de la </a:t>
              </a:r>
              <a:endParaRPr lang="es-MX" sz="1058"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0"/>
              <a:ext cx="3829905" cy="152674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dirty="0">
                <a:solidFill>
                  <a:prstClr val="white"/>
                </a:solidFill>
                <a:latin typeface="Calibri" panose="020F0502020204030204"/>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414912"/>
              <a:ext cx="3553735" cy="1581675"/>
            </a:xfrm>
            <a:prstGeom prst="rect">
              <a:avLst/>
            </a:prstGeom>
            <a:noFill/>
          </p:spPr>
          <p:txBody>
            <a:bodyPr wrap="square" rtlCol="0">
              <a:spAutoFit/>
            </a:bodyPr>
            <a:lstStyle/>
            <a:p>
              <a:pPr algn="ctr" defTabSz="403159"/>
              <a:r>
                <a:rPr lang="es-MX" sz="1058" dirty="0" smtClean="0">
                  <a:solidFill>
                    <a:prstClr val="white"/>
                  </a:solidFill>
                  <a:latin typeface="Comic Sans MS" panose="030F0702030302020204" pitchFamily="66" charset="0"/>
                </a:rPr>
                <a:t>Dificultades</a:t>
              </a:r>
            </a:p>
            <a:p>
              <a:pPr algn="just" defTabSz="403159"/>
              <a:r>
                <a:rPr lang="es-MX" sz="1058" dirty="0" smtClean="0">
                  <a:latin typeface="Comic Sans MS" panose="030F0702030302020204" pitchFamily="66" charset="0"/>
                </a:rPr>
                <a:t>Algunos de los padres de familia confundieron las acciones de cuidado personal con las acciones para el desarrollo de la lectura u otros aspectos cognitivos, esto debido a que quizá no leen bien las indicaciones de la tarea o que no se dan el tiempo de escucharlas detalladamente. Es difícil para ellos debido a </a:t>
              </a:r>
              <a:endParaRPr lang="es-MX" sz="1058"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17" name="Imagen 16"/>
          <p:cNvPicPr>
            <a:picLocks noChangeAspect="1"/>
          </p:cNvPicPr>
          <p:nvPr/>
        </p:nvPicPr>
        <p:blipFill rotWithShape="1">
          <a:blip r:embed="rId8"/>
          <a:srcRect l="16434" t="11242" r="23154" b="31405"/>
          <a:stretch/>
        </p:blipFill>
        <p:spPr>
          <a:xfrm>
            <a:off x="5545742" y="2004864"/>
            <a:ext cx="973705" cy="973703"/>
          </a:xfrm>
          <a:prstGeom prst="rect">
            <a:avLst/>
          </a:prstGeom>
        </p:spPr>
      </p:pic>
      <p:pic>
        <p:nvPicPr>
          <p:cNvPr id="20" name="Imagen 19"/>
          <p:cNvPicPr>
            <a:picLocks noChangeAspect="1"/>
          </p:cNvPicPr>
          <p:nvPr/>
        </p:nvPicPr>
        <p:blipFill>
          <a:blip r:embed="rId8"/>
          <a:stretch>
            <a:fillRect/>
          </a:stretch>
        </p:blipFill>
        <p:spPr>
          <a:xfrm>
            <a:off x="97109" y="637070"/>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58015" y="584576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34564" y="5664047"/>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69395" y="5496774"/>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74520" y="6993059"/>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535550" y="312353"/>
            <a:ext cx="2169405" cy="417935"/>
          </a:xfrm>
          <a:prstGeom prst="rect">
            <a:avLst/>
          </a:prstGeom>
          <a:noFill/>
        </p:spPr>
        <p:txBody>
          <a:bodyPr wrap="square" rtlCol="0">
            <a:spAutoFit/>
          </a:bodyPr>
          <a:lstStyle/>
          <a:p>
            <a:pPr defTabSz="403159"/>
            <a:r>
              <a:rPr lang="es-MX" sz="2116" b="1" dirty="0" smtClean="0">
                <a:solidFill>
                  <a:prstClr val="black"/>
                </a:solidFill>
                <a:latin typeface="Calibri" panose="020F0502020204030204"/>
              </a:rPr>
              <a:t>17     </a:t>
            </a:r>
            <a:r>
              <a:rPr lang="es-MX" sz="2116" b="1" dirty="0">
                <a:solidFill>
                  <a:prstClr val="black"/>
                </a:solidFill>
                <a:latin typeface="Calibri" panose="020F0502020204030204"/>
              </a:rPr>
              <a:t>05       2021</a:t>
            </a:r>
          </a:p>
        </p:txBody>
      </p:sp>
      <p:pic>
        <p:nvPicPr>
          <p:cNvPr id="9" name="Imagen 8"/>
          <p:cNvPicPr>
            <a:picLocks noChangeAspect="1"/>
          </p:cNvPicPr>
          <p:nvPr/>
        </p:nvPicPr>
        <p:blipFill>
          <a:blip r:embed="rId9"/>
          <a:stretch>
            <a:fillRect/>
          </a:stretch>
        </p:blipFill>
        <p:spPr>
          <a:xfrm>
            <a:off x="2644245" y="2863100"/>
            <a:ext cx="482623" cy="482623"/>
          </a:xfrm>
          <a:prstGeom prst="rect">
            <a:avLst/>
          </a:prstGeom>
        </p:spPr>
      </p:pic>
      <p:pic>
        <p:nvPicPr>
          <p:cNvPr id="154" name="Imagen 153"/>
          <p:cNvPicPr>
            <a:picLocks noChangeAspect="1"/>
          </p:cNvPicPr>
          <p:nvPr/>
        </p:nvPicPr>
        <p:blipFill rotWithShape="1">
          <a:blip r:embed="rId8"/>
          <a:srcRect l="16434" t="11242" r="23154" b="31405"/>
          <a:stretch/>
        </p:blipFill>
        <p:spPr>
          <a:xfrm>
            <a:off x="26335" y="4547251"/>
            <a:ext cx="317325" cy="317324"/>
          </a:xfrm>
          <a:prstGeom prst="rect">
            <a:avLst/>
          </a:prstGeom>
        </p:spPr>
      </p:pic>
    </p:spTree>
    <p:extLst>
      <p:ext uri="{BB962C8B-B14F-4D97-AF65-F5344CB8AC3E}">
        <p14:creationId xmlns:p14="http://schemas.microsoft.com/office/powerpoint/2010/main" val="235417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2"/>
            <a:ext cx="3377259" cy="503006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endParaRPr lang="es-MX" sz="1587">
              <a:solidFill>
                <a:prstClr val="white"/>
              </a:solidFill>
              <a:latin typeface="Calibri" panose="020F0502020204030204"/>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64933" y="527271"/>
            <a:ext cx="3133728" cy="4487960"/>
          </a:xfrm>
          <a:prstGeom prst="rect">
            <a:avLst/>
          </a:prstGeom>
          <a:noFill/>
        </p:spPr>
        <p:txBody>
          <a:bodyPr wrap="square" rtlCol="0">
            <a:spAutoFit/>
          </a:bodyPr>
          <a:lstStyle/>
          <a:p>
            <a:pPr algn="just" defTabSz="403159"/>
            <a:endParaRPr lang="es-MX" sz="1058" dirty="0">
              <a:solidFill>
                <a:prstClr val="black"/>
              </a:solidFill>
              <a:latin typeface="Comic Sans MS" panose="030F0702030302020204" pitchFamily="66" charset="0"/>
            </a:endParaRPr>
          </a:p>
          <a:p>
            <a:pPr marL="151185" indent="-151185"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Inteligencia en el plano intelectual es importante, sino que las emociones también son importantes para el desarrollo integral y la vida de los niños, pues de acuerdo con Cabello, M  (2011) la educación de las emociones es la que los prepara para tener la capacidad de enfrentar y resolver los diversos problemas de la vida cotidiana (p. 180). </a:t>
            </a:r>
          </a:p>
          <a:p>
            <a:pPr marL="151185" indent="-151185"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Otro de los logros fue que gracias a la actividad que se aplicó sobre las acciones de cuidado personal, los alumnos detectaron aquellas que podían hacer sin ayuda, o mencionaron las querían intentar hacerlas solos. Con estas actividades se logra inculcar a los alumnos la autonomía en las acciones personales que pueden realizar solos dejando atrás la ayuda o dejar que se las hagan sus padres. Es importante mencionar que para que ellos sean mas autónomos iniciando con actividades simples, es necesario reducir el poder como adultos, no entregar premios y castigos, sino que hay que motivarlos a que realicen sus propias actividades personales (</a:t>
            </a:r>
            <a:r>
              <a:rPr lang="es-MX" sz="1058" dirty="0" err="1" smtClean="0">
                <a:solidFill>
                  <a:prstClr val="black"/>
                </a:solidFill>
                <a:latin typeface="Comic Sans MS" panose="030F0702030302020204" pitchFamily="66" charset="0"/>
              </a:rPr>
              <a:t>Kamii</a:t>
            </a:r>
            <a:r>
              <a:rPr lang="es-MX" sz="1058" dirty="0" smtClean="0">
                <a:solidFill>
                  <a:prstClr val="black"/>
                </a:solidFill>
                <a:latin typeface="Comic Sans MS" panose="030F0702030302020204" pitchFamily="66" charset="0"/>
              </a:rPr>
              <a:t>. 1970)</a:t>
            </a:r>
            <a:endParaRPr lang="es-MX" sz="1058" dirty="0">
              <a:solidFill>
                <a:prstClr val="black"/>
              </a:solidFill>
              <a:latin typeface="Comic Sans MS" panose="030F0702030302020204" pitchFamily="66" charset="0"/>
            </a:endParaRPr>
          </a:p>
          <a:p>
            <a:pPr algn="ctr" defTabSz="403159"/>
            <a:endParaRPr lang="es-MX" sz="1058" dirty="0">
              <a:solidFill>
                <a:prstClr val="white"/>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417935"/>
          </a:xfrm>
          <a:prstGeom prst="rect">
            <a:avLst/>
          </a:prstGeom>
          <a:noFill/>
        </p:spPr>
        <p:txBody>
          <a:bodyPr wrap="square">
            <a:spAutoFit/>
          </a:bodyPr>
          <a:lstStyle/>
          <a:p>
            <a:pPr marL="17145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a que trabajan o tienen otros hijos que ayudar con las tareas y clases virtuales. </a:t>
            </a:r>
            <a:endParaRPr lang="es-MX" sz="1058"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60086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725465"/>
            <a:chOff x="-60113" y="101667"/>
            <a:chExt cx="8202188" cy="989491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587"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8" y="1125686"/>
              <a:ext cx="7777164" cy="837665"/>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400" b="1" i="0" u="none" strike="noStrike" kern="1200" cap="none" spc="0" normalizeH="0" baseline="0" noProof="0" dirty="0">
                  <a:ln>
                    <a:noFill/>
                  </a:ln>
                  <a:solidFill>
                    <a:prstClr val="black"/>
                  </a:solidFill>
                  <a:effectLst/>
                  <a:uLnTx/>
                  <a:uFillTx/>
                  <a:latin typeface="Calibri" panose="020F0502020204030204"/>
                  <a:ea typeface="+mn-ea"/>
                  <a:cs typeface="+mn-cs"/>
                </a:rPr>
                <a:t>APRENDE EN </a:t>
              </a:r>
              <a:r>
                <a:rPr kumimoji="0" lang="es-MX" sz="1400" b="1" i="0" u="none" strike="noStrike" kern="1200" cap="none" spc="0" normalizeH="0" baseline="0" noProof="0" dirty="0" smtClean="0">
                  <a:ln>
                    <a:noFill/>
                  </a:ln>
                  <a:solidFill>
                    <a:prstClr val="black"/>
                  </a:solidFill>
                  <a:effectLst/>
                  <a:uLnTx/>
                  <a:uFillTx/>
                  <a:latin typeface="Calibri" panose="020F0502020204030204"/>
                  <a:ea typeface="+mn-ea"/>
                  <a:cs typeface="+mn-cs"/>
                </a:rPr>
                <a:t>CASA</a:t>
              </a:r>
            </a:p>
            <a:p>
              <a:pPr lvl="0" defTabSz="403159">
                <a:lnSpc>
                  <a:spcPts val="1680"/>
                </a:lnSpc>
                <a:defRPr/>
              </a:pPr>
              <a:r>
                <a:rPr lang="es-MX" sz="1200" b="1" dirty="0" smtClean="0">
                  <a:solidFill>
                    <a:prstClr val="black"/>
                  </a:solidFill>
                  <a:latin typeface="Montserrat"/>
                </a:rPr>
                <a:t>Aprendizaje esperado:</a:t>
              </a:r>
              <a:r>
                <a:rPr lang="es-MX" sz="1200" dirty="0" smtClean="0"/>
                <a:t> </a:t>
              </a:r>
              <a:r>
                <a:rPr lang="es-MX" sz="1200" dirty="0" smtClean="0">
                  <a:sym typeface="Symbol" panose="05050102010706020507" pitchFamily="18" charset="2"/>
                </a:rPr>
                <a:t> </a:t>
              </a:r>
              <a:r>
                <a:rPr lang="es-MX" sz="1200" dirty="0" smtClean="0"/>
                <a:t>Indaga </a:t>
              </a:r>
              <a:r>
                <a:rPr lang="es-MX" sz="1200" dirty="0"/>
                <a:t>acciones que favorecen el cuidado del medioambiente</a:t>
              </a:r>
              <a:r>
                <a:rPr lang="es-MX" sz="1200" dirty="0" smtClean="0"/>
                <a:t>.</a:t>
              </a:r>
            </a:p>
            <a:p>
              <a:pPr lvl="0" defTabSz="403159">
                <a:lnSpc>
                  <a:spcPts val="1680"/>
                </a:lnSpc>
                <a:defRPr/>
              </a:pPr>
              <a:r>
                <a:rPr lang="es-MX" sz="1200" dirty="0" smtClean="0">
                  <a:sym typeface="Symbol" panose="05050102010706020507" pitchFamily="18" charset="2"/>
                </a:rPr>
                <a:t> </a:t>
              </a:r>
              <a:r>
                <a:rPr lang="es-MX" sz="1200" dirty="0" smtClean="0"/>
                <a:t>Comenta </a:t>
              </a:r>
              <a:r>
                <a:rPr lang="es-MX" sz="1200" dirty="0"/>
                <a:t>acerca de la contaminación acústica y de las acciones para evitarla.</a:t>
              </a:r>
              <a:endParaRPr kumimoji="0" lang="es-MX" sz="1200" b="1" i="0" u="none" strike="noStrike" kern="1200" cap="none" spc="0" normalizeH="0" baseline="0" noProof="0" dirty="0">
                <a:ln>
                  <a:noFill/>
                </a:ln>
                <a:solidFill>
                  <a:prstClr val="black"/>
                </a:solidFill>
                <a:effectLst/>
                <a:uLnTx/>
                <a:uFillTx/>
                <a:latin typeface="Montserrat"/>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411"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587"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97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235"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03159" rtl="0" eaLnBrk="1" fontAlgn="auto" latinLnBrk="0" hangingPunct="1">
                  <a:lnSpc>
                    <a:spcPct val="100000"/>
                  </a:lnSpc>
                  <a:spcBef>
                    <a:spcPts val="0"/>
                  </a:spcBef>
                  <a:spcAft>
                    <a:spcPts val="0"/>
                  </a:spcAft>
                  <a:buClrTx/>
                  <a:buSzTx/>
                  <a:buFontTx/>
                  <a:buNone/>
                  <a:tabLst/>
                  <a:defRPr/>
                </a:pPr>
                <a:endParaRPr kumimoji="0" lang="es-MX" sz="1235"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09427" y="3521057"/>
                <a:ext cx="4144401" cy="1458933"/>
              </a:xfrm>
              <a:prstGeom prst="rect">
                <a:avLst/>
              </a:prstGeom>
              <a:noFill/>
              <a:ln w="28575">
                <a:solidFill>
                  <a:srgbClr val="FF9999"/>
                </a:solidFill>
              </a:ln>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just" defTabSz="403159" rtl="0" eaLnBrk="1" fontAlgn="auto" latinLnBrk="0" hangingPunct="1">
                  <a:lnSpc>
                    <a:spcPct val="100000"/>
                  </a:lnSpc>
                  <a:spcBef>
                    <a:spcPts val="0"/>
                  </a:spcBef>
                  <a:spcAft>
                    <a:spcPts val="0"/>
                  </a:spcAft>
                  <a:buClrTx/>
                  <a:buSzTx/>
                  <a:buFontTx/>
                  <a:buNone/>
                  <a:tabLst/>
                  <a:defRPr/>
                </a:pPr>
                <a:r>
                  <a:rPr lang="es-MX" sz="970" dirty="0" smtClean="0">
                    <a:solidFill>
                      <a:prstClr val="black"/>
                    </a:solidFill>
                    <a:latin typeface="Comic Sans MS" panose="030F0702030302020204" pitchFamily="66" charset="0"/>
                  </a:rPr>
                  <a:t>Las actividades fueron realizadas exitosamente, los materiales estuvieron al alcance de todos los niños. En cuanto a la complejidad de la actividad, se había pensado que era un poco difícil, sin embargo lograron realizarlas exitosamente. En cuanto al tiempo, solo un niño entregó sus tareas fuera de tiempo y las actividades se realizaron de acuerdo a lo planeado. </a:t>
                </a:r>
                <a:endParaRPr kumimoji="0" lang="es-MX" sz="970" i="0" u="none" strike="noStrike" kern="1200" cap="none" spc="0" normalizeH="0" baseline="0" noProof="0" dirty="0">
                  <a:ln>
                    <a:noFill/>
                  </a:ln>
                  <a:solidFill>
                    <a:prstClr val="black"/>
                  </a:solidFill>
                  <a:effectLst/>
                  <a:uLnTx/>
                  <a:uFillTx/>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marL="0" marR="0" lvl="0" indent="0" algn="just"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marL="0" marR="0" lvl="0" indent="0" algn="just"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29568" y="8407136"/>
              <a:ext cx="3829905" cy="15708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40" y="8396343"/>
              <a:ext cx="3553735" cy="158167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1"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lvl="0" indent="-171450" algn="just" defTabSz="403159">
                <a:buFont typeface="Arial" panose="020B0604020202020204" pitchFamily="34" charset="0"/>
                <a:buChar char="•"/>
              </a:pPr>
              <a:r>
                <a:rPr lang="es-MX" sz="1058" dirty="0">
                  <a:latin typeface="Comic Sans MS" panose="030F0702030302020204" pitchFamily="66" charset="0"/>
                </a:rPr>
                <a:t>El día de hoy se </a:t>
              </a:r>
              <a:r>
                <a:rPr lang="es-MX" sz="1058" dirty="0" smtClean="0">
                  <a:latin typeface="Comic Sans MS" panose="030F0702030302020204" pitchFamily="66" charset="0"/>
                </a:rPr>
                <a:t>logró </a:t>
              </a:r>
              <a:r>
                <a:rPr lang="es-MX" sz="1058" dirty="0">
                  <a:latin typeface="Comic Sans MS" panose="030F0702030302020204" pitchFamily="66" charset="0"/>
                </a:rPr>
                <a:t>la asistencia de la mayoría de los alumnos, atendieron correctamente a las indicaciones de </a:t>
              </a:r>
              <a:r>
                <a:rPr lang="es-MX" sz="1058" dirty="0" smtClean="0">
                  <a:latin typeface="Comic Sans MS" panose="030F0702030302020204" pitchFamily="66" charset="0"/>
                </a:rPr>
                <a:t>la forma en que iban </a:t>
              </a:r>
              <a:r>
                <a:rPr lang="es-MX" sz="1058" dirty="0">
                  <a:latin typeface="Comic Sans MS" panose="030F0702030302020204" pitchFamily="66" charset="0"/>
                </a:rPr>
                <a:t>a </a:t>
              </a:r>
              <a:r>
                <a:rPr lang="es-MX" sz="1058" dirty="0" smtClean="0">
                  <a:latin typeface="Comic Sans MS" panose="030F0702030302020204" pitchFamily="66" charset="0"/>
                </a:rPr>
                <a:t>registrar su asistencia.</a:t>
              </a:r>
            </a:p>
            <a:p>
              <a:pPr marL="171450" lvl="0" indent="-171450" algn="just" defTabSz="403159">
                <a:buFont typeface="Arial" panose="020B0604020202020204" pitchFamily="34" charset="0"/>
                <a:buChar char="•"/>
              </a:pPr>
              <a:r>
                <a:rPr lang="es-MX" sz="1058" dirty="0" smtClean="0">
                  <a:latin typeface="Comic Sans MS" panose="030F0702030302020204" pitchFamily="66" charset="0"/>
                </a:rPr>
                <a:t>Es cierto que la </a:t>
              </a:r>
              <a:r>
                <a:rPr lang="es-MX" sz="1058" dirty="0">
                  <a:latin typeface="Comic Sans MS" panose="030F0702030302020204" pitchFamily="66" charset="0"/>
                </a:rPr>
                <a:t>modalidad virtual no ayuda mucho a la explicación de temas nuevos</a:t>
              </a:r>
              <a:r>
                <a:rPr lang="es-MX" sz="1058" dirty="0" smtClean="0">
                  <a:latin typeface="Comic Sans MS" panose="030F0702030302020204" pitchFamily="66" charset="0"/>
                </a:rPr>
                <a:t>, pues el docente en este caso solo ocupa el</a:t>
              </a:r>
              <a:endParaRPr kumimoji="0" lang="es-MX" sz="1058"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0"/>
              <a:ext cx="3829905" cy="152674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414911"/>
              <a:ext cx="3553735" cy="158167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58" noProof="0" dirty="0" smtClean="0">
                  <a:latin typeface="Comic Sans MS" panose="030F0702030302020204" pitchFamily="66" charset="0"/>
                </a:rPr>
                <a:t>Debido a que las tareas se envían en el mismo grupo de la plataforma de WhatsApp</a:t>
              </a:r>
              <a:r>
                <a:rPr lang="es-MX" sz="1058" dirty="0" smtClean="0">
                  <a:latin typeface="Comic Sans MS" panose="030F0702030302020204" pitchFamily="66" charset="0"/>
                </a:rPr>
                <a:t>, los mensajes se van perdiendo y es difícil y tardado encontrar la tarea que se les mandó desde las nueve de la mañana.</a:t>
              </a:r>
              <a:r>
                <a:rPr lang="es-MX" sz="1058" dirty="0" smtClean="0">
                  <a:solidFill>
                    <a:prstClr val="white"/>
                  </a:solidFill>
                  <a:latin typeface="Comic Sans MS" panose="030F0702030302020204" pitchFamily="66" charset="0"/>
                </a:rPr>
                <a:t> </a:t>
              </a:r>
              <a:r>
                <a:rPr lang="es-MX" sz="1058" dirty="0" smtClean="0">
                  <a:latin typeface="Comic Sans MS" panose="030F0702030302020204" pitchFamily="66" charset="0"/>
                </a:rPr>
                <a:t>A consecuencia de esto, algunas madres de familia requieren que se las vuelva a enviar </a:t>
              </a:r>
              <a:endParaRPr lang="es-MX" sz="1058" dirty="0" smtClean="0">
                <a:solidFill>
                  <a:prstClr val="white"/>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17" name="Imagen 16"/>
          <p:cNvPicPr>
            <a:picLocks noChangeAspect="1"/>
          </p:cNvPicPr>
          <p:nvPr/>
        </p:nvPicPr>
        <p:blipFill rotWithShape="1">
          <a:blip r:embed="rId8"/>
          <a:srcRect l="16434" t="11242" r="23154" b="31405"/>
          <a:stretch/>
        </p:blipFill>
        <p:spPr>
          <a:xfrm>
            <a:off x="2295054" y="1947285"/>
            <a:ext cx="973705" cy="973703"/>
          </a:xfrm>
          <a:prstGeom prst="rect">
            <a:avLst/>
          </a:prstGeom>
        </p:spPr>
      </p:pic>
      <p:pic>
        <p:nvPicPr>
          <p:cNvPr id="20" name="Imagen 19"/>
          <p:cNvPicPr>
            <a:picLocks noChangeAspect="1"/>
          </p:cNvPicPr>
          <p:nvPr/>
        </p:nvPicPr>
        <p:blipFill>
          <a:blip r:embed="rId8"/>
          <a:stretch>
            <a:fillRect/>
          </a:stretch>
        </p:blipFill>
        <p:spPr>
          <a:xfrm>
            <a:off x="601782" y="615651"/>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58015" y="584576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34564" y="5664047"/>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69395" y="5496774"/>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74520" y="6993059"/>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535550" y="312353"/>
            <a:ext cx="2169405" cy="417935"/>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116" b="1" i="0" u="none" strike="noStrike" kern="1200" cap="none" spc="0" normalizeH="0" baseline="0" noProof="0" dirty="0" smtClean="0">
                <a:ln>
                  <a:noFill/>
                </a:ln>
                <a:solidFill>
                  <a:prstClr val="black"/>
                </a:solidFill>
                <a:effectLst/>
                <a:uLnTx/>
                <a:uFillTx/>
                <a:latin typeface="Calibri" panose="020F0502020204030204"/>
                <a:ea typeface="+mn-ea"/>
                <a:cs typeface="+mn-cs"/>
              </a:rPr>
              <a:t>18     </a:t>
            </a:r>
            <a:r>
              <a:rPr kumimoji="0" lang="es-MX" sz="2116" b="1" i="0" u="none" strike="noStrike" kern="1200" cap="none" spc="0" normalizeH="0" baseline="0" noProof="0" dirty="0">
                <a:ln>
                  <a:noFill/>
                </a:ln>
                <a:solidFill>
                  <a:prstClr val="black"/>
                </a:solidFill>
                <a:effectLst/>
                <a:uLnTx/>
                <a:uFillTx/>
                <a:latin typeface="Calibri" panose="020F0502020204030204"/>
                <a:ea typeface="+mn-ea"/>
                <a:cs typeface="+mn-cs"/>
              </a:rPr>
              <a:t>05       2021</a:t>
            </a:r>
          </a:p>
        </p:txBody>
      </p:sp>
      <p:pic>
        <p:nvPicPr>
          <p:cNvPr id="9" name="Imagen 8"/>
          <p:cNvPicPr>
            <a:picLocks noChangeAspect="1"/>
          </p:cNvPicPr>
          <p:nvPr/>
        </p:nvPicPr>
        <p:blipFill>
          <a:blip r:embed="rId9"/>
          <a:stretch>
            <a:fillRect/>
          </a:stretch>
        </p:blipFill>
        <p:spPr>
          <a:xfrm>
            <a:off x="2606128" y="2863100"/>
            <a:ext cx="482623" cy="482623"/>
          </a:xfrm>
          <a:prstGeom prst="rect">
            <a:avLst/>
          </a:prstGeom>
        </p:spPr>
      </p:pic>
      <p:pic>
        <p:nvPicPr>
          <p:cNvPr id="154" name="Imagen 153"/>
          <p:cNvPicPr>
            <a:picLocks noChangeAspect="1"/>
          </p:cNvPicPr>
          <p:nvPr/>
        </p:nvPicPr>
        <p:blipFill rotWithShape="1">
          <a:blip r:embed="rId8"/>
          <a:srcRect l="16434" t="11242" r="23154" b="31405"/>
          <a:stretch/>
        </p:blipFill>
        <p:spPr>
          <a:xfrm>
            <a:off x="26335" y="4547251"/>
            <a:ext cx="317325" cy="317324"/>
          </a:xfrm>
          <a:prstGeom prst="rect">
            <a:avLst/>
          </a:prstGeom>
        </p:spPr>
      </p:pic>
      <p:pic>
        <p:nvPicPr>
          <p:cNvPr id="7" name="Imagen 6"/>
          <p:cNvPicPr>
            <a:picLocks noChangeAspect="1"/>
          </p:cNvPicPr>
          <p:nvPr/>
        </p:nvPicPr>
        <p:blipFill>
          <a:blip r:embed="rId10"/>
          <a:stretch>
            <a:fillRect/>
          </a:stretch>
        </p:blipFill>
        <p:spPr>
          <a:xfrm>
            <a:off x="1405117" y="2010533"/>
            <a:ext cx="969348" cy="975445"/>
          </a:xfrm>
          <a:prstGeom prst="rect">
            <a:avLst/>
          </a:prstGeom>
        </p:spPr>
      </p:pic>
    </p:spTree>
    <p:extLst>
      <p:ext uri="{BB962C8B-B14F-4D97-AF65-F5344CB8AC3E}">
        <p14:creationId xmlns:p14="http://schemas.microsoft.com/office/powerpoint/2010/main" val="269533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2"/>
            <a:ext cx="3377259" cy="503006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1394741"/>
          </a:xfrm>
          <a:prstGeom prst="rect">
            <a:avLst/>
          </a:prstGeom>
          <a:noFill/>
        </p:spPr>
        <p:txBody>
          <a:bodyPr wrap="square">
            <a:spAutoFit/>
          </a:bodyPr>
          <a:lstStyle/>
          <a:p>
            <a:pPr marL="171450" marR="0" lvl="0" indent="-171450" algn="just"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58" dirty="0">
                <a:solidFill>
                  <a:prstClr val="black"/>
                </a:solidFill>
                <a:latin typeface="Comic Sans MS" panose="030F0702030302020204" pitchFamily="66" charset="0"/>
              </a:rPr>
              <a:t>a</a:t>
            </a:r>
            <a:r>
              <a:rPr lang="es-MX" sz="1058" noProof="0" dirty="0" smtClean="0">
                <a:solidFill>
                  <a:prstClr val="black"/>
                </a:solidFill>
                <a:latin typeface="Comic Sans MS" panose="030F0702030302020204" pitchFamily="66" charset="0"/>
              </a:rPr>
              <a:t> su numero personal, esto ocurre porque realmente el diseño de materiales o uso de las plataformas virtuales  queda mediatizado por la tecnología que se tiene disponible y no pensando primeramente en una propuesta educativa que sea fácil para los alumnos y padres de familia (</a:t>
            </a:r>
            <a:r>
              <a:rPr lang="es-MX" sz="1058" noProof="0" dirty="0" err="1" smtClean="0">
                <a:solidFill>
                  <a:prstClr val="black"/>
                </a:solidFill>
                <a:latin typeface="Comic Sans MS" panose="030F0702030302020204" pitchFamily="66" charset="0"/>
              </a:rPr>
              <a:t>Barberá</a:t>
            </a:r>
            <a:r>
              <a:rPr lang="es-MX" sz="1058" noProof="0" dirty="0" smtClean="0">
                <a:solidFill>
                  <a:prstClr val="black"/>
                </a:solidFill>
                <a:latin typeface="Comic Sans MS" panose="030F0702030302020204" pitchFamily="66" charset="0"/>
              </a:rPr>
              <a:t> y </a:t>
            </a:r>
            <a:r>
              <a:rPr lang="es-MX" sz="1058" noProof="0" dirty="0" err="1" smtClean="0">
                <a:solidFill>
                  <a:prstClr val="black"/>
                </a:solidFill>
                <a:latin typeface="Comic Sans MS" panose="030F0702030302020204" pitchFamily="66" charset="0"/>
              </a:rPr>
              <a:t>Badía</a:t>
            </a:r>
            <a:r>
              <a:rPr lang="es-MX" sz="1058" dirty="0" smtClean="0">
                <a:solidFill>
                  <a:prstClr val="black"/>
                </a:solidFill>
                <a:latin typeface="Comic Sans MS" panose="030F0702030302020204" pitchFamily="66" charset="0"/>
              </a:rPr>
              <a:t>, 2004</a:t>
            </a:r>
            <a:r>
              <a:rPr lang="es-MX" sz="1058" noProof="0" dirty="0" smtClean="0">
                <a:solidFill>
                  <a:prstClr val="black"/>
                </a:solidFill>
                <a:latin typeface="Comic Sans MS" panose="030F0702030302020204" pitchFamily="66" charset="0"/>
              </a:rPr>
              <a:t>). </a:t>
            </a:r>
          </a:p>
          <a:p>
            <a:pPr marL="171450" marR="0" lvl="0" indent="-171450" algn="just"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0" name="CuadroTexto 9">
            <a:extLst>
              <a:ext uri="{FF2B5EF4-FFF2-40B4-BE49-F238E27FC236}">
                <a16:creationId xmlns:a16="http://schemas.microsoft.com/office/drawing/2014/main" id="{8EA301CD-1810-4DA1-96E7-490B3EEE9E43}"/>
              </a:ext>
            </a:extLst>
          </p:cNvPr>
          <p:cNvSpPr txBox="1"/>
          <p:nvPr/>
        </p:nvSpPr>
        <p:spPr>
          <a:xfrm>
            <a:off x="115339" y="561695"/>
            <a:ext cx="3146579" cy="4325158"/>
          </a:xfrm>
          <a:prstGeom prst="rect">
            <a:avLst/>
          </a:prstGeom>
          <a:noFill/>
        </p:spPr>
        <p:txBody>
          <a:bodyPr wrap="square">
            <a:spAutoFit/>
          </a:bodyPr>
          <a:lstStyle/>
          <a:p>
            <a:pPr marL="171450" lvl="0" indent="-171450" algn="just" defTabSz="403159">
              <a:buFont typeface="Arial" panose="020B0604020202020204" pitchFamily="34" charset="0"/>
              <a:buChar char="•"/>
            </a:pPr>
            <a:r>
              <a:rPr lang="es-MX" sz="1058" dirty="0">
                <a:solidFill>
                  <a:prstClr val="black"/>
                </a:solidFill>
                <a:latin typeface="Comic Sans MS" panose="030F0702030302020204" pitchFamily="66" charset="0"/>
              </a:rPr>
              <a:t>lugar </a:t>
            </a:r>
            <a:r>
              <a:rPr lang="es-MX" sz="1058" dirty="0" smtClean="0">
                <a:solidFill>
                  <a:prstClr val="black"/>
                </a:solidFill>
                <a:latin typeface="Comic Sans MS" panose="030F0702030302020204" pitchFamily="66" charset="0"/>
              </a:rPr>
              <a:t>de guía </a:t>
            </a:r>
            <a:r>
              <a:rPr lang="es-MX" sz="1058" dirty="0">
                <a:solidFill>
                  <a:prstClr val="black"/>
                </a:solidFill>
                <a:latin typeface="Comic Sans MS" panose="030F0702030302020204" pitchFamily="66" charset="0"/>
              </a:rPr>
              <a:t>y facilitador del aprendizaje y conocimiento, en lugar de un elemento central en la transmisión de saberes (Borges, </a:t>
            </a:r>
            <a:r>
              <a:rPr lang="es-MX" sz="1058" dirty="0" smtClean="0">
                <a:solidFill>
                  <a:prstClr val="black"/>
                </a:solidFill>
                <a:latin typeface="Comic Sans MS" panose="030F0702030302020204" pitchFamily="66" charset="0"/>
              </a:rPr>
              <a:t>2005). A pesar de lo que anteriormente se mencionó, los </a:t>
            </a:r>
            <a:r>
              <a:rPr lang="es-MX" sz="1058" dirty="0">
                <a:solidFill>
                  <a:prstClr val="black"/>
                </a:solidFill>
                <a:latin typeface="Comic Sans MS" panose="030F0702030302020204" pitchFamily="66" charset="0"/>
              </a:rPr>
              <a:t>alumnos lograron comprender lo necesario sobre </a:t>
            </a:r>
            <a:r>
              <a:rPr lang="es-MX" sz="1058" dirty="0" smtClean="0">
                <a:solidFill>
                  <a:prstClr val="black"/>
                </a:solidFill>
                <a:latin typeface="Comic Sans MS" panose="030F0702030302020204" pitchFamily="66" charset="0"/>
              </a:rPr>
              <a:t>el tema </a:t>
            </a:r>
            <a:r>
              <a:rPr lang="es-MX" sz="1058" dirty="0">
                <a:solidFill>
                  <a:prstClr val="black"/>
                </a:solidFill>
                <a:latin typeface="Comic Sans MS" panose="030F0702030302020204" pitchFamily="66" charset="0"/>
              </a:rPr>
              <a:t>de la contaminación acústica. </a:t>
            </a:r>
            <a:endParaRPr lang="es-MX" sz="1058" dirty="0" smtClean="0">
              <a:solidFill>
                <a:prstClr val="black"/>
              </a:solidFill>
              <a:latin typeface="Comic Sans MS" panose="030F0702030302020204" pitchFamily="66" charset="0"/>
            </a:endParaRPr>
          </a:p>
          <a:p>
            <a:pPr marL="171450" lvl="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El </a:t>
            </a:r>
            <a:r>
              <a:rPr lang="es-MX" sz="1058" dirty="0">
                <a:solidFill>
                  <a:prstClr val="black"/>
                </a:solidFill>
                <a:latin typeface="Comic Sans MS" panose="030F0702030302020204" pitchFamily="66" charset="0"/>
              </a:rPr>
              <a:t>apoyo de videos, imágenes y audios </a:t>
            </a:r>
            <a:r>
              <a:rPr lang="es-MX" sz="1058" dirty="0" err="1" smtClean="0">
                <a:solidFill>
                  <a:prstClr val="black"/>
                </a:solidFill>
                <a:latin typeface="Comic Sans MS" panose="030F0702030302020204" pitchFamily="66" charset="0"/>
              </a:rPr>
              <a:t>fué</a:t>
            </a:r>
            <a:r>
              <a:rPr lang="es-MX" sz="1058" dirty="0" smtClean="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un gran apoyo para la mejor comprensión del </a:t>
            </a:r>
            <a:r>
              <a:rPr lang="es-MX" sz="1058" dirty="0" smtClean="0">
                <a:solidFill>
                  <a:prstClr val="black"/>
                </a:solidFill>
                <a:latin typeface="Comic Sans MS" panose="030F0702030302020204" pitchFamily="66" charset="0"/>
              </a:rPr>
              <a:t>tema, pues de acuerdo con </a:t>
            </a:r>
            <a:r>
              <a:rPr lang="es-MX" sz="1058" dirty="0" err="1" smtClean="0">
                <a:solidFill>
                  <a:prstClr val="black"/>
                </a:solidFill>
                <a:latin typeface="Comic Sans MS" panose="030F0702030302020204" pitchFamily="66" charset="0"/>
              </a:rPr>
              <a:t>Barberá</a:t>
            </a:r>
            <a:r>
              <a:rPr lang="es-MX" sz="1058" dirty="0" smtClean="0">
                <a:solidFill>
                  <a:prstClr val="black"/>
                </a:solidFill>
                <a:latin typeface="Comic Sans MS" panose="030F0702030302020204" pitchFamily="66" charset="0"/>
              </a:rPr>
              <a:t> y </a:t>
            </a:r>
            <a:r>
              <a:rPr lang="es-MX" sz="1058" dirty="0" err="1" smtClean="0">
                <a:solidFill>
                  <a:prstClr val="black"/>
                </a:solidFill>
                <a:latin typeface="Comic Sans MS" panose="030F0702030302020204" pitchFamily="66" charset="0"/>
              </a:rPr>
              <a:t>Badía</a:t>
            </a:r>
            <a:r>
              <a:rPr lang="es-MX" sz="1058" dirty="0" smtClean="0">
                <a:solidFill>
                  <a:prstClr val="black"/>
                </a:solidFill>
                <a:latin typeface="Comic Sans MS" panose="030F0702030302020204" pitchFamily="66" charset="0"/>
              </a:rPr>
              <a:t> (2004) el uso de materiales como los que se mencionaron anteriormente, tienen el objetivo de ser el soporte de los contenidos que conforman una unidad didáctica. </a:t>
            </a:r>
          </a:p>
          <a:p>
            <a:pPr marL="171450" lvl="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Lograron </a:t>
            </a:r>
            <a:r>
              <a:rPr lang="es-MX" sz="1058" dirty="0">
                <a:solidFill>
                  <a:prstClr val="black"/>
                </a:solidFill>
                <a:latin typeface="Comic Sans MS" panose="030F0702030302020204" pitchFamily="66" charset="0"/>
              </a:rPr>
              <a:t>describir acciones para disminuir la contaminación acústica, </a:t>
            </a:r>
            <a:r>
              <a:rPr lang="es-MX" sz="1058" dirty="0" smtClean="0">
                <a:solidFill>
                  <a:prstClr val="black"/>
                </a:solidFill>
                <a:latin typeface="Comic Sans MS" panose="030F0702030302020204" pitchFamily="66" charset="0"/>
              </a:rPr>
              <a:t>explicándolo </a:t>
            </a:r>
            <a:r>
              <a:rPr lang="es-MX" sz="1058" dirty="0">
                <a:solidFill>
                  <a:prstClr val="black"/>
                </a:solidFill>
                <a:latin typeface="Comic Sans MS" panose="030F0702030302020204" pitchFamily="66" charset="0"/>
              </a:rPr>
              <a:t>por medio de un video. A pesar de que algunas mamás les recordaban palabras, creo que fue un gran logro lo que expusieron los </a:t>
            </a:r>
            <a:r>
              <a:rPr lang="es-MX" sz="1058" dirty="0" smtClean="0">
                <a:solidFill>
                  <a:prstClr val="black"/>
                </a:solidFill>
                <a:latin typeface="Comic Sans MS" panose="030F0702030302020204" pitchFamily="66" charset="0"/>
              </a:rPr>
              <a:t>niños.</a:t>
            </a:r>
          </a:p>
          <a:p>
            <a:pPr marL="171450" lvl="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Se </a:t>
            </a:r>
            <a:r>
              <a:rPr lang="es-MX" sz="1058" dirty="0">
                <a:solidFill>
                  <a:prstClr val="black"/>
                </a:solidFill>
                <a:latin typeface="Comic Sans MS" panose="030F0702030302020204" pitchFamily="66" charset="0"/>
              </a:rPr>
              <a:t>logró la realización de los problemas relacionados con acciones sobre las colecciones, todos los niños dieron sus respuestas correctas a excepción de una niña que se confundió en al leer el planteamiento de uno de los problemas.</a:t>
            </a:r>
          </a:p>
          <a:p>
            <a:pPr marL="171450" marR="0" lvl="0" indent="-171450" algn="just"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50712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725465"/>
            <a:chOff x="-60113" y="101667"/>
            <a:chExt cx="8202188" cy="989491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587"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56530" y="1207083"/>
              <a:ext cx="7777163" cy="868060"/>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587"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587" b="1" i="0" u="none" strike="noStrike" kern="1200" cap="none" spc="0" normalizeH="0" baseline="0" noProof="0" dirty="0">
                  <a:ln>
                    <a:noFill/>
                  </a:ln>
                  <a:solidFill>
                    <a:prstClr val="black"/>
                  </a:solidFill>
                  <a:effectLst/>
                  <a:uLnTx/>
                  <a:uFillTx/>
                  <a:latin typeface="Calibri" panose="020F0502020204030204"/>
                  <a:ea typeface="+mn-ea"/>
                  <a:cs typeface="+mn-cs"/>
                </a:rPr>
                <a:t>APRENDE EN </a:t>
              </a:r>
              <a:r>
                <a:rPr kumimoji="0" lang="es-MX" sz="1587" b="1" i="0" u="none" strike="noStrike" kern="1200" cap="none" spc="0" normalizeH="0" baseline="0" noProof="0" dirty="0" smtClean="0">
                  <a:ln>
                    <a:noFill/>
                  </a:ln>
                  <a:solidFill>
                    <a:prstClr val="black"/>
                  </a:solidFill>
                  <a:effectLst/>
                  <a:uLnTx/>
                  <a:uFillTx/>
                  <a:latin typeface="Calibri" panose="020F0502020204030204"/>
                  <a:ea typeface="+mn-ea"/>
                  <a:cs typeface="+mn-cs"/>
                </a:rPr>
                <a:t>CASA</a:t>
              </a:r>
            </a:p>
            <a:p>
              <a:r>
                <a:rPr lang="es-MX" sz="1200" b="1" dirty="0" smtClean="0">
                  <a:solidFill>
                    <a:srgbClr val="000000"/>
                  </a:solidFill>
                  <a:latin typeface="Montserrat"/>
                </a:rPr>
                <a:t>Aprendizaje esperado: </a:t>
              </a:r>
              <a:r>
                <a:rPr lang="es-MX" sz="1200" dirty="0" smtClean="0">
                  <a:solidFill>
                    <a:srgbClr val="000000"/>
                  </a:solidFill>
                  <a:latin typeface="Montserrat"/>
                </a:rPr>
                <a:t>Aprende </a:t>
              </a:r>
              <a:r>
                <a:rPr lang="es-MX" sz="1200" dirty="0">
                  <a:solidFill>
                    <a:srgbClr val="000000"/>
                  </a:solidFill>
                  <a:latin typeface="Montserrat"/>
                </a:rPr>
                <a:t>poemas y los dice frente a otras personas.	</a:t>
              </a:r>
            </a:p>
            <a:p>
              <a:pPr marL="0" marR="0" lvl="0" indent="0" algn="l" defTabSz="403159" rtl="0" eaLnBrk="1" fontAlgn="auto" latinLnBrk="0" hangingPunct="1">
                <a:lnSpc>
                  <a:spcPct val="100000"/>
                </a:lnSpc>
                <a:spcBef>
                  <a:spcPts val="0"/>
                </a:spcBef>
                <a:spcAft>
                  <a:spcPts val="0"/>
                </a:spcAft>
                <a:buClrTx/>
                <a:buSzTx/>
                <a:buFontTx/>
                <a:buNone/>
                <a:tabLst/>
                <a:defRPr/>
              </a:pPr>
              <a:endParaRPr kumimoji="0" lang="es-MX" sz="1587"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411"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587"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97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235"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03159" rtl="0" eaLnBrk="1" fontAlgn="auto" latinLnBrk="0" hangingPunct="1">
                  <a:lnSpc>
                    <a:spcPct val="100000"/>
                  </a:lnSpc>
                  <a:spcBef>
                    <a:spcPts val="0"/>
                  </a:spcBef>
                  <a:spcAft>
                    <a:spcPts val="0"/>
                  </a:spcAft>
                  <a:buClrTx/>
                  <a:buSzTx/>
                  <a:buFontTx/>
                  <a:buNone/>
                  <a:tabLst/>
                  <a:defRPr/>
                </a:pPr>
                <a:endParaRPr kumimoji="0" lang="es-MX" sz="1235"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09427" y="3521057"/>
                <a:ext cx="4144401" cy="1458933"/>
              </a:xfrm>
              <a:prstGeom prst="rect">
                <a:avLst/>
              </a:prstGeom>
              <a:noFill/>
              <a:ln w="28575">
                <a:solidFill>
                  <a:srgbClr val="FF9999"/>
                </a:solidFill>
              </a:ln>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just" defTabSz="403159" rtl="0" eaLnBrk="1" fontAlgn="auto" latinLnBrk="0" hangingPunct="1">
                  <a:lnSpc>
                    <a:spcPct val="100000"/>
                  </a:lnSpc>
                  <a:spcBef>
                    <a:spcPts val="0"/>
                  </a:spcBef>
                  <a:spcAft>
                    <a:spcPts val="0"/>
                  </a:spcAft>
                  <a:buClrTx/>
                  <a:buSzTx/>
                  <a:buFontTx/>
                  <a:buNone/>
                  <a:tabLst/>
                  <a:defRPr/>
                </a:pPr>
                <a:r>
                  <a:rPr lang="es-MX" sz="970" dirty="0" smtClean="0">
                    <a:solidFill>
                      <a:prstClr val="black"/>
                    </a:solidFill>
                    <a:latin typeface="Comic Sans MS" panose="030F0702030302020204" pitchFamily="66" charset="0"/>
                  </a:rPr>
                  <a:t>Se cumplió el principal propósito del aprendizaje esperado, porque recitaron poemas por medio de un video a todos sus compañeros de clase. Se les brindó el material necesario para que conocieran el significado de los poemas y también un ejemplo del poema que iban a recitar. El nivel de complejidad fue el adecuado, pues el poema no fue muy largo para su buena interpretación. Y cumplimiento del tiempo. </a:t>
                </a:r>
                <a:endParaRPr kumimoji="0" lang="es-MX" sz="97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marL="0" marR="0" lvl="0" indent="0" algn="just"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marL="0" marR="0" lvl="0" indent="0" algn="just"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29568" y="8407136"/>
              <a:ext cx="3829905" cy="15708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40" y="8396343"/>
              <a:ext cx="3553735" cy="158167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1"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marR="0" lvl="0" indent="-171450"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58" dirty="0" smtClean="0">
                  <a:latin typeface="Comic Sans MS" panose="030F0702030302020204" pitchFamily="66" charset="0"/>
                </a:rPr>
                <a:t>Se logró que los alumnos registraran su asistencia con un audio en el que mencionaron dos palabras que rimaran; entendieron la indicación porque además se les explico brevemente el significado de las palabras que riman, y así mismo se les brindó un ejemplo. Esta fue una mejora que se </a:t>
              </a:r>
              <a:endParaRPr kumimoji="0" lang="es-MX" sz="1058" i="0" u="none" strike="noStrike" kern="1200" cap="none" spc="0" normalizeH="0" baseline="0" noProof="0" dirty="0" smtClean="0">
                <a:ln>
                  <a:noFill/>
                </a:ln>
                <a:effectLst/>
                <a:uLnTx/>
                <a:uFillTx/>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0"/>
              <a:ext cx="3829905" cy="152674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414911"/>
              <a:ext cx="3553735" cy="158167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58" dirty="0" smtClean="0">
                  <a:latin typeface="Comic Sans MS" panose="030F0702030302020204" pitchFamily="66" charset="0"/>
                </a:rPr>
                <a:t>Solamente a dos niños se les dificultó aprenderse el poema para presentarlo frente al grupo, pero fue por falta de práctica y falta de tiempo para dedicarle a la realización de sus tareas.  Debido a la edad en la que se encuentran necesitan de un adulto que apoye su desarrollo, pues </a:t>
              </a:r>
              <a:endParaRPr kumimoji="0" lang="es-MX" sz="1058" i="0" u="none" strike="noStrike" kern="1200" cap="none" spc="0" normalizeH="0" baseline="0" noProof="0" dirty="0" smtClean="0">
                <a:ln>
                  <a:noFill/>
                </a:ln>
                <a:effectLst/>
                <a:uLnTx/>
                <a:uFillTx/>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20" name="Imagen 19"/>
          <p:cNvPicPr>
            <a:picLocks noChangeAspect="1"/>
          </p:cNvPicPr>
          <p:nvPr/>
        </p:nvPicPr>
        <p:blipFill>
          <a:blip r:embed="rId8"/>
          <a:stretch>
            <a:fillRect/>
          </a:stretch>
        </p:blipFill>
        <p:spPr>
          <a:xfrm>
            <a:off x="1030828" y="615651"/>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58015" y="584576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34564" y="5664047"/>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69395" y="5496774"/>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74520" y="6993059"/>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461455" y="297016"/>
            <a:ext cx="2169405" cy="417935"/>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116" b="1" i="0" u="none" strike="noStrike" kern="1200" cap="none" spc="0" normalizeH="0" baseline="0" noProof="0" dirty="0" smtClean="0">
                <a:ln>
                  <a:noFill/>
                </a:ln>
                <a:solidFill>
                  <a:prstClr val="black"/>
                </a:solidFill>
                <a:effectLst/>
                <a:uLnTx/>
                <a:uFillTx/>
                <a:latin typeface="Calibri" panose="020F0502020204030204"/>
                <a:ea typeface="+mn-ea"/>
                <a:cs typeface="+mn-cs"/>
              </a:rPr>
              <a:t>19      05       </a:t>
            </a:r>
            <a:r>
              <a:rPr kumimoji="0" lang="es-MX" sz="2116" b="1" i="0" u="none" strike="noStrike" kern="1200" cap="none" spc="0" normalizeH="0" baseline="0" noProof="0" dirty="0">
                <a:ln>
                  <a:noFill/>
                </a:ln>
                <a:solidFill>
                  <a:prstClr val="black"/>
                </a:solidFill>
                <a:effectLst/>
                <a:uLnTx/>
                <a:uFillTx/>
                <a:latin typeface="Calibri" panose="020F0502020204030204"/>
                <a:ea typeface="+mn-ea"/>
                <a:cs typeface="+mn-cs"/>
              </a:rPr>
              <a:t>2021</a:t>
            </a:r>
          </a:p>
        </p:txBody>
      </p:sp>
      <p:pic>
        <p:nvPicPr>
          <p:cNvPr id="9" name="Imagen 8"/>
          <p:cNvPicPr>
            <a:picLocks noChangeAspect="1"/>
          </p:cNvPicPr>
          <p:nvPr/>
        </p:nvPicPr>
        <p:blipFill>
          <a:blip r:embed="rId9"/>
          <a:stretch>
            <a:fillRect/>
          </a:stretch>
        </p:blipFill>
        <p:spPr>
          <a:xfrm>
            <a:off x="2605182" y="2800465"/>
            <a:ext cx="482623" cy="482623"/>
          </a:xfrm>
          <a:prstGeom prst="rect">
            <a:avLst/>
          </a:prstGeom>
        </p:spPr>
      </p:pic>
      <p:pic>
        <p:nvPicPr>
          <p:cNvPr id="154" name="Imagen 153"/>
          <p:cNvPicPr>
            <a:picLocks noChangeAspect="1"/>
          </p:cNvPicPr>
          <p:nvPr/>
        </p:nvPicPr>
        <p:blipFill rotWithShape="1">
          <a:blip r:embed="rId8"/>
          <a:srcRect l="16434" t="11242" r="23154" b="31405"/>
          <a:stretch/>
        </p:blipFill>
        <p:spPr>
          <a:xfrm>
            <a:off x="26335" y="4547251"/>
            <a:ext cx="317325" cy="317324"/>
          </a:xfrm>
          <a:prstGeom prst="rect">
            <a:avLst/>
          </a:prstGeom>
        </p:spPr>
      </p:pic>
      <p:pic>
        <p:nvPicPr>
          <p:cNvPr id="7" name="Imagen 6"/>
          <p:cNvPicPr>
            <a:picLocks noChangeAspect="1"/>
          </p:cNvPicPr>
          <p:nvPr/>
        </p:nvPicPr>
        <p:blipFill>
          <a:blip r:embed="rId10"/>
          <a:stretch>
            <a:fillRect/>
          </a:stretch>
        </p:blipFill>
        <p:spPr>
          <a:xfrm>
            <a:off x="266141" y="2011465"/>
            <a:ext cx="969348" cy="975445"/>
          </a:xfrm>
          <a:prstGeom prst="rect">
            <a:avLst/>
          </a:prstGeom>
        </p:spPr>
      </p:pic>
    </p:spTree>
    <p:extLst>
      <p:ext uri="{BB962C8B-B14F-4D97-AF65-F5344CB8AC3E}">
        <p14:creationId xmlns:p14="http://schemas.microsoft.com/office/powerpoint/2010/main" val="236676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2"/>
            <a:ext cx="3377259" cy="503006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906338"/>
          </a:xfrm>
          <a:prstGeom prst="rect">
            <a:avLst/>
          </a:prstGeom>
          <a:noFill/>
        </p:spPr>
        <p:txBody>
          <a:bodyPr wrap="square">
            <a:spAutoFit/>
          </a:bodyPr>
          <a:lstStyle/>
          <a:p>
            <a:pPr marL="171450" lvl="0" indent="-171450" algn="just" defTabSz="403159">
              <a:buFont typeface="Arial" panose="020B0604020202020204" pitchFamily="34" charset="0"/>
              <a:buChar char="•"/>
              <a:defRPr/>
            </a:pPr>
            <a:r>
              <a:rPr lang="es-MX" sz="1058" dirty="0">
                <a:solidFill>
                  <a:prstClr val="black"/>
                </a:solidFill>
                <a:latin typeface="Comic Sans MS" panose="030F0702030302020204" pitchFamily="66" charset="0"/>
              </a:rPr>
              <a:t>a</a:t>
            </a:r>
            <a:r>
              <a:rPr lang="es-MX" sz="1058" dirty="0" smtClean="0">
                <a:solidFill>
                  <a:prstClr val="black"/>
                </a:solidFill>
                <a:latin typeface="Comic Sans MS" panose="030F0702030302020204" pitchFamily="66" charset="0"/>
              </a:rPr>
              <a:t>hora en las clases virtuales necesitan la implicación de los padres de familia en este proceso para tener una mayor eficacia en </a:t>
            </a:r>
            <a:r>
              <a:rPr lang="es-MX" sz="1058" dirty="0">
                <a:solidFill>
                  <a:prstClr val="black"/>
                </a:solidFill>
                <a:latin typeface="Comic Sans MS" panose="030F0702030302020204" pitchFamily="66" charset="0"/>
              </a:rPr>
              <a:t>la </a:t>
            </a:r>
            <a:r>
              <a:rPr lang="es-MX" sz="1058" dirty="0" smtClean="0">
                <a:solidFill>
                  <a:prstClr val="black"/>
                </a:solidFill>
                <a:latin typeface="Comic Sans MS" panose="030F0702030302020204" pitchFamily="66" charset="0"/>
              </a:rPr>
              <a:t>educación Olivo, M. (2021)</a:t>
            </a:r>
            <a:endParaRPr kumimoji="0" lang="es-MX" sz="1058"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a:p>
            <a:pPr marL="171450" marR="0" lvl="0" indent="-171450" algn="just"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0" name="CuadroTexto 9">
            <a:extLst>
              <a:ext uri="{FF2B5EF4-FFF2-40B4-BE49-F238E27FC236}">
                <a16:creationId xmlns:a16="http://schemas.microsoft.com/office/drawing/2014/main" id="{8EA301CD-1810-4DA1-96E7-490B3EEE9E43}"/>
              </a:ext>
            </a:extLst>
          </p:cNvPr>
          <p:cNvSpPr txBox="1"/>
          <p:nvPr/>
        </p:nvSpPr>
        <p:spPr>
          <a:xfrm>
            <a:off x="115339" y="561695"/>
            <a:ext cx="3146579" cy="3348353"/>
          </a:xfrm>
          <a:prstGeom prst="rect">
            <a:avLst/>
          </a:prstGeom>
          <a:noFill/>
        </p:spPr>
        <p:txBody>
          <a:bodyPr wrap="square">
            <a:spAutoFit/>
          </a:bodyPr>
          <a:lstStyle/>
          <a:p>
            <a:pPr marL="171450" lvl="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se aplicó para</a:t>
            </a:r>
            <a:r>
              <a:rPr lang="es-MX" sz="1058" noProof="0" dirty="0" smtClean="0">
                <a:solidFill>
                  <a:prstClr val="black"/>
                </a:solidFill>
                <a:latin typeface="Comic Sans MS" panose="030F0702030302020204" pitchFamily="66" charset="0"/>
              </a:rPr>
              <a:t> la enseñanza en las clases </a:t>
            </a:r>
            <a:r>
              <a:rPr lang="es-MX" sz="1058" dirty="0">
                <a:solidFill>
                  <a:prstClr val="black"/>
                </a:solidFill>
                <a:latin typeface="Comic Sans MS" panose="030F0702030302020204" pitchFamily="66" charset="0"/>
              </a:rPr>
              <a:t>a </a:t>
            </a:r>
            <a:r>
              <a:rPr lang="es-MX" sz="1058" dirty="0" smtClean="0">
                <a:solidFill>
                  <a:prstClr val="black"/>
                </a:solidFill>
                <a:latin typeface="Comic Sans MS" panose="030F0702030302020204" pitchFamily="66" charset="0"/>
              </a:rPr>
              <a:t>distancia, Borges (2005</a:t>
            </a:r>
            <a:r>
              <a:rPr lang="es-MX" sz="1058" dirty="0">
                <a:solidFill>
                  <a:prstClr val="black"/>
                </a:solidFill>
                <a:latin typeface="Comic Sans MS" panose="030F0702030302020204" pitchFamily="66" charset="0"/>
              </a:rPr>
              <a:t>).   </a:t>
            </a:r>
            <a:endParaRPr lang="es-MX" sz="1058" dirty="0" smtClean="0">
              <a:solidFill>
                <a:prstClr val="black"/>
              </a:solidFill>
              <a:latin typeface="Comic Sans MS" panose="030F0702030302020204" pitchFamily="66" charset="0"/>
            </a:endParaRPr>
          </a:p>
          <a:p>
            <a:pPr marL="171450" lvl="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Se logró que los alumnos recitaran de manera fluida el poema que se les brindó de para realizar su video. La mayoría de los niños se aprendieron los versos de memoria y al momento de interpretarlo agregaron ademanes, movimientos y expresiones para enriquecer mas el aprendizaje esperado.   Con esto se desarrolla la memoria, habilidades cognitivas, flexibilidad mental pero principalmente favorece el desarrollo del leguaje oral. Porque cuando los niños utilizan el lenguaje oral, ponen en juego una serie de capacidades para organizar el contenido del mensaje, su pensamiento creativo o capacidad de imaginar nuevas ideas, asociando palabras ya conocidas con las nuevas que se le van presentando en la </a:t>
            </a:r>
            <a:r>
              <a:rPr lang="es-MX" sz="1058" dirty="0">
                <a:solidFill>
                  <a:prstClr val="black"/>
                </a:solidFill>
                <a:latin typeface="Comic Sans MS" panose="030F0702030302020204" pitchFamily="66" charset="0"/>
              </a:rPr>
              <a:t>narración Arburola, F. (1998). </a:t>
            </a: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585926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725464"/>
            <a:chOff x="-60113" y="101667"/>
            <a:chExt cx="8202188" cy="989491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587"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2469"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4" y="101667"/>
              <a:ext cx="3534243" cy="1126339"/>
              <a:chOff x="3024180" y="135293"/>
              <a:chExt cx="3534243"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0"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68554" y="1125453"/>
              <a:ext cx="7777163" cy="1594546"/>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400" b="1" i="0" u="none" strike="noStrike" kern="1200" cap="none" spc="0" normalizeH="0" baseline="0" noProof="0" dirty="0">
                  <a:ln>
                    <a:noFill/>
                  </a:ln>
                  <a:solidFill>
                    <a:prstClr val="black"/>
                  </a:solidFill>
                  <a:effectLst/>
                  <a:uLnTx/>
                  <a:uFillTx/>
                  <a:latin typeface="Calibri" panose="020F0502020204030204"/>
                  <a:ea typeface="+mn-ea"/>
                  <a:cs typeface="+mn-cs"/>
                </a:rPr>
                <a:t>APRENDE EN </a:t>
              </a:r>
              <a:r>
                <a:rPr kumimoji="0" lang="es-MX" sz="1400" b="1" i="0" u="none" strike="noStrike" kern="1200" cap="none" spc="0" normalizeH="0" baseline="0" noProof="0" dirty="0" smtClean="0">
                  <a:ln>
                    <a:noFill/>
                  </a:ln>
                  <a:solidFill>
                    <a:prstClr val="black"/>
                  </a:solidFill>
                  <a:effectLst/>
                  <a:uLnTx/>
                  <a:uFillTx/>
                  <a:latin typeface="Calibri" panose="020F0502020204030204"/>
                  <a:ea typeface="+mn-ea"/>
                  <a:cs typeface="+mn-cs"/>
                </a:rPr>
                <a:t>CASA</a:t>
              </a:r>
            </a:p>
            <a:p>
              <a:pPr lvl="0"/>
              <a:r>
                <a:rPr kumimoji="0" lang="es-MX" sz="1050" b="1" i="0" u="none" strike="noStrike" kern="1200" cap="none" spc="0" normalizeH="0" baseline="0" noProof="0" dirty="0" smtClean="0">
                  <a:ln>
                    <a:noFill/>
                  </a:ln>
                  <a:solidFill>
                    <a:srgbClr val="000000"/>
                  </a:solidFill>
                  <a:effectLst/>
                  <a:uLnTx/>
                  <a:uFillTx/>
                  <a:latin typeface="Montserrat"/>
                </a:rPr>
                <a:t>Aprendizaje esperado: </a:t>
              </a:r>
              <a:r>
                <a:rPr kumimoji="0" lang="es-MX" sz="1050" b="1" i="0" u="none" strike="noStrike" kern="1200" cap="none" spc="0" normalizeH="0" baseline="0" noProof="0" dirty="0" smtClean="0">
                  <a:ln>
                    <a:noFill/>
                  </a:ln>
                  <a:solidFill>
                    <a:srgbClr val="000000"/>
                  </a:solidFill>
                  <a:effectLst/>
                  <a:uLnTx/>
                  <a:uFillTx/>
                  <a:latin typeface="Montserrat"/>
                  <a:sym typeface="Symbol" panose="05050102010706020507" pitchFamily="18" charset="2"/>
                </a:rPr>
                <a:t> </a:t>
              </a:r>
              <a:r>
                <a:rPr lang="es-MX" sz="1050" dirty="0" smtClean="0">
                  <a:solidFill>
                    <a:srgbClr val="000000"/>
                  </a:solidFill>
                  <a:latin typeface="Montserrat"/>
                </a:rPr>
                <a:t>Identifica </a:t>
              </a:r>
              <a:r>
                <a:rPr lang="es-MX" sz="1050" dirty="0">
                  <a:solidFill>
                    <a:srgbClr val="000000"/>
                  </a:solidFill>
                  <a:latin typeface="Montserrat"/>
                </a:rPr>
                <a:t>algunos usos de los números en la vida cotidiana y entiende que significan</a:t>
              </a:r>
              <a:r>
                <a:rPr lang="es-MX" sz="1050" dirty="0" smtClean="0">
                  <a:solidFill>
                    <a:srgbClr val="000000"/>
                  </a:solidFill>
                  <a:latin typeface="Montserrat"/>
                </a:rPr>
                <a:t>.</a:t>
              </a:r>
            </a:p>
            <a:p>
              <a:pPr lvl="0"/>
              <a:r>
                <a:rPr lang="es-MX" sz="1050" dirty="0" smtClean="0">
                  <a:solidFill>
                    <a:srgbClr val="000000"/>
                  </a:solidFill>
                  <a:latin typeface="Montserrat"/>
                  <a:sym typeface="Symbol" panose="05050102010706020507" pitchFamily="18" charset="2"/>
                </a:rPr>
                <a:t> </a:t>
              </a:r>
              <a:r>
                <a:rPr lang="es-MX" sz="1050" dirty="0" smtClean="0">
                  <a:solidFill>
                    <a:srgbClr val="000000"/>
                  </a:solidFill>
                  <a:latin typeface="Montserrat"/>
                </a:rPr>
                <a:t>Escribe su nombre </a:t>
              </a:r>
              <a:r>
                <a:rPr lang="es-MX" sz="1050" dirty="0">
                  <a:solidFill>
                    <a:srgbClr val="000000"/>
                  </a:solidFill>
                  <a:latin typeface="Montserrat"/>
                </a:rPr>
                <a:t>con diversos propósitos </a:t>
              </a:r>
              <a:r>
                <a:rPr lang="es-MX" sz="1050" dirty="0" smtClean="0">
                  <a:solidFill>
                    <a:srgbClr val="000000"/>
                  </a:solidFill>
                  <a:latin typeface="Montserrat"/>
                </a:rPr>
                <a:t>e identifica </a:t>
              </a:r>
              <a:r>
                <a:rPr lang="es-MX" sz="1050" dirty="0">
                  <a:solidFill>
                    <a:srgbClr val="000000"/>
                  </a:solidFill>
                  <a:latin typeface="Montserrat"/>
                </a:rPr>
                <a:t>el de </a:t>
              </a:r>
              <a:r>
                <a:rPr lang="es-MX" sz="1050" dirty="0" smtClean="0">
                  <a:solidFill>
                    <a:srgbClr val="000000"/>
                  </a:solidFill>
                  <a:latin typeface="Montserrat"/>
                </a:rPr>
                <a:t>algunos compañeros</a:t>
              </a:r>
              <a:r>
                <a:rPr lang="es-MX" sz="1050" dirty="0">
                  <a:solidFill>
                    <a:srgbClr val="000000"/>
                  </a:solidFill>
                  <a:latin typeface="Montserrat"/>
                </a:rPr>
                <a:t>.</a:t>
              </a:r>
            </a:p>
            <a:p>
              <a:pPr lvl="0"/>
              <a:endParaRPr lang="es-MX" sz="1050" dirty="0">
                <a:solidFill>
                  <a:srgbClr val="000000"/>
                </a:solidFill>
                <a:latin typeface="Montserrat"/>
              </a:endParaRPr>
            </a:p>
            <a:p>
              <a:pPr lvl="0"/>
              <a:endParaRPr lang="es-MX" sz="1200" dirty="0">
                <a:solidFill>
                  <a:srgbClr val="000000"/>
                </a:solidFill>
                <a:latin typeface="Montserra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Montserrat"/>
                <a:ea typeface="+mn-ea"/>
                <a:cs typeface="+mn-cs"/>
              </a:endParaRPr>
            </a:p>
            <a:p>
              <a:pPr marL="0" marR="0" lvl="0" indent="0" algn="l" defTabSz="403159" rtl="0" eaLnBrk="1" fontAlgn="auto" latinLnBrk="0" hangingPunct="1">
                <a:lnSpc>
                  <a:spcPct val="100000"/>
                </a:lnSpc>
                <a:spcBef>
                  <a:spcPts val="0"/>
                </a:spcBef>
                <a:spcAft>
                  <a:spcPts val="0"/>
                </a:spcAft>
                <a:buClrTx/>
                <a:buSzTx/>
                <a:buFontTx/>
                <a:buNone/>
                <a:tabLst/>
                <a:defRPr/>
              </a:pPr>
              <a:endParaRPr kumimoji="0" lang="es-MX" sz="1587"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587"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235"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411"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587"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97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235"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03159" rtl="0" eaLnBrk="1" fontAlgn="auto" latinLnBrk="0" hangingPunct="1">
                  <a:lnSpc>
                    <a:spcPct val="100000"/>
                  </a:lnSpc>
                  <a:spcBef>
                    <a:spcPts val="0"/>
                  </a:spcBef>
                  <a:spcAft>
                    <a:spcPts val="0"/>
                  </a:spcAft>
                  <a:buClrTx/>
                  <a:buSzTx/>
                  <a:buFontTx/>
                  <a:buNone/>
                  <a:tabLst/>
                  <a:defRPr/>
                </a:pPr>
                <a:endParaRPr kumimoji="0" lang="es-MX" sz="1235"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09427" y="3599201"/>
                <a:ext cx="4144401" cy="1289655"/>
              </a:xfrm>
              <a:prstGeom prst="rect">
                <a:avLst/>
              </a:prstGeom>
              <a:noFill/>
              <a:ln w="28575">
                <a:solidFill>
                  <a:srgbClr val="FF9999"/>
                </a:solidFill>
              </a:ln>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97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just" defTabSz="403159" rtl="0" eaLnBrk="1" fontAlgn="auto" latinLnBrk="0" hangingPunct="1">
                  <a:lnSpc>
                    <a:spcPct val="100000"/>
                  </a:lnSpc>
                  <a:spcBef>
                    <a:spcPts val="0"/>
                  </a:spcBef>
                  <a:spcAft>
                    <a:spcPts val="0"/>
                  </a:spcAft>
                  <a:buClrTx/>
                  <a:buSzTx/>
                  <a:buFontTx/>
                  <a:buNone/>
                  <a:tabLst/>
                  <a:defRPr/>
                </a:pPr>
                <a:r>
                  <a:rPr lang="es-MX" sz="970" noProof="0" dirty="0" smtClean="0">
                    <a:solidFill>
                      <a:prstClr val="black"/>
                    </a:solidFill>
                    <a:latin typeface="Comic Sans MS" panose="030F0702030302020204" pitchFamily="66" charset="0"/>
                  </a:rPr>
                  <a:t>Se lograron los aprendizajes de los dos campos de formación académica</a:t>
                </a:r>
                <a:r>
                  <a:rPr lang="es-MX" sz="970" dirty="0" smtClean="0">
                    <a:solidFill>
                      <a:prstClr val="black"/>
                    </a:solidFill>
                    <a:latin typeface="Comic Sans MS" panose="030F0702030302020204" pitchFamily="66" charset="0"/>
                  </a:rPr>
                  <a:t>, los materiales con los que realizaron sus actividades estuvieron a su alcance. En cuanto a la organización se realizó correctamente. </a:t>
                </a:r>
                <a:endParaRPr lang="es-MX" sz="970" dirty="0">
                  <a:solidFill>
                    <a:prstClr val="black"/>
                  </a:solidFill>
                  <a:latin typeface="Comic Sans MS" panose="030F0702030302020204" pitchFamily="66" charset="0"/>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lang="es-MX" sz="970" dirty="0" smtClean="0">
                    <a:solidFill>
                      <a:prstClr val="black"/>
                    </a:solidFill>
                    <a:latin typeface="Comic Sans MS" panose="030F0702030302020204" pitchFamily="66" charset="0"/>
                  </a:rPr>
                  <a:t>Algunos alumnos siguieron mandando trabajaos fuera de la hora en que se cierra el grupo. </a:t>
                </a:r>
                <a:endParaRPr kumimoji="0" lang="es-MX" sz="97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marL="0" marR="0" lvl="0" indent="0" algn="just"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411"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marL="0" marR="0" lvl="0" indent="0" algn="just"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235"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058"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29568" y="8407136"/>
              <a:ext cx="3829905" cy="15708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40" y="8396343"/>
              <a:ext cx="3553735" cy="158167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1"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marR="0" lvl="0" indent="-171450"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58" dirty="0" smtClean="0">
                  <a:latin typeface="Comic Sans MS" panose="030F0702030302020204" pitchFamily="66" charset="0"/>
                </a:rPr>
                <a:t>Se logró la realización de las tareas correctamente, todos los niños atendieron las indicaciones que se les brindaron, pues no hubo ninguna duda, ya que se les dio la tarea mediante un escrito entendible tanto para los papás como para los niños y de acuerdo con lo que menciona Borges (2005)</a:t>
              </a:r>
              <a:endParaRPr kumimoji="0" lang="es-MX" sz="1058" i="0" u="none" strike="noStrike" kern="1200" cap="none" spc="0" normalizeH="0" baseline="0" noProof="0" dirty="0" smtClean="0">
                <a:ln>
                  <a:noFill/>
                </a:ln>
                <a:effectLst/>
                <a:uLnTx/>
                <a:uFillTx/>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0"/>
              <a:ext cx="3829905" cy="152674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03159" rtl="0" eaLnBrk="1" fontAlgn="auto" latinLnBrk="0" hangingPunct="1">
                <a:lnSpc>
                  <a:spcPct val="100000"/>
                </a:lnSpc>
                <a:spcBef>
                  <a:spcPts val="0"/>
                </a:spcBef>
                <a:spcAft>
                  <a:spcPts val="0"/>
                </a:spcAft>
                <a:buClrTx/>
                <a:buSzTx/>
                <a:buFontTx/>
                <a:buNone/>
                <a:tabLst/>
                <a:defRPr/>
              </a:pPr>
              <a:endParaRPr kumimoji="0" lang="es-MX" sz="1587"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414911"/>
              <a:ext cx="3553735" cy="1581675"/>
            </a:xfrm>
            <a:prstGeom prst="rect">
              <a:avLst/>
            </a:prstGeom>
            <a:noFill/>
          </p:spPr>
          <p:txBody>
            <a:bodyPr wrap="square" rtlCol="0">
              <a:spAutoFit/>
            </a:bodyPr>
            <a:lstStyle/>
            <a:p>
              <a:pPr marL="0" marR="0" lvl="0" indent="0" algn="ctr" defTabSz="403159" rtl="0" eaLnBrk="1" fontAlgn="auto" latinLnBrk="0" hangingPunct="1">
                <a:lnSpc>
                  <a:spcPct val="100000"/>
                </a:lnSpc>
                <a:spcBef>
                  <a:spcPts val="0"/>
                </a:spcBef>
                <a:spcAft>
                  <a:spcPts val="0"/>
                </a:spcAft>
                <a:buClrTx/>
                <a:buSzTx/>
                <a:buFontTx/>
                <a:buNone/>
                <a:tabLst/>
                <a:defRPr/>
              </a:pPr>
              <a:r>
                <a:rPr kumimoji="0" lang="es-MX" sz="1058"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defTabSz="4031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58" noProof="0" dirty="0" smtClean="0">
                  <a:latin typeface="Comic Sans MS" panose="030F0702030302020204" pitchFamily="66" charset="0"/>
                </a:rPr>
                <a:t>Se les debió aclarar que podían escribir otro nombre, sino encontraban uno de sus compañeros con la misma inicial de su nombre, pues uno de los alumnos tuvo dificultad para recordar alguno que iniciara con su misma letra. Sin embargo se le brindó el apoyo</a:t>
              </a:r>
              <a:r>
                <a:rPr lang="es-MX" sz="1058" dirty="0" smtClean="0">
                  <a:latin typeface="Comic Sans MS" panose="030F0702030302020204" pitchFamily="66" charset="0"/>
                </a:rPr>
                <a:t>, dándole el nombre de uno de sus </a:t>
              </a:r>
              <a:endParaRPr kumimoji="0" lang="es-MX" sz="1058" b="0" i="0" u="none" strike="noStrike" kern="1200" cap="none" spc="0" normalizeH="0" baseline="0" noProof="0" dirty="0" smtClean="0">
                <a:ln>
                  <a:noFill/>
                </a:ln>
                <a:effectLst/>
                <a:uLnTx/>
                <a:uFillTx/>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20" name="Imagen 19"/>
          <p:cNvPicPr>
            <a:picLocks noChangeAspect="1"/>
          </p:cNvPicPr>
          <p:nvPr/>
        </p:nvPicPr>
        <p:blipFill>
          <a:blip r:embed="rId8"/>
          <a:stretch>
            <a:fillRect/>
          </a:stretch>
        </p:blipFill>
        <p:spPr>
          <a:xfrm>
            <a:off x="1391582" y="608828"/>
            <a:ext cx="997042" cy="895164"/>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58015" y="584576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34564" y="5664047"/>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69395" y="5496774"/>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74520" y="6993059"/>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461455" y="297016"/>
            <a:ext cx="2169405" cy="417935"/>
          </a:xfrm>
          <a:prstGeom prst="rect">
            <a:avLst/>
          </a:prstGeom>
          <a:noFill/>
        </p:spPr>
        <p:txBody>
          <a:bodyPr wrap="square" rtlCol="0">
            <a:spAutoFit/>
          </a:bodyPr>
          <a:lstStyle/>
          <a:p>
            <a:pPr marL="0" marR="0" lvl="0" indent="0" algn="l" defTabSz="403159" rtl="0" eaLnBrk="1" fontAlgn="auto" latinLnBrk="0" hangingPunct="1">
              <a:lnSpc>
                <a:spcPct val="100000"/>
              </a:lnSpc>
              <a:spcBef>
                <a:spcPts val="0"/>
              </a:spcBef>
              <a:spcAft>
                <a:spcPts val="0"/>
              </a:spcAft>
              <a:buClrTx/>
              <a:buSzTx/>
              <a:buFontTx/>
              <a:buNone/>
              <a:tabLst/>
              <a:defRPr/>
            </a:pPr>
            <a:r>
              <a:rPr lang="es-MX" sz="2116" b="1" dirty="0" smtClean="0">
                <a:solidFill>
                  <a:prstClr val="black"/>
                </a:solidFill>
                <a:latin typeface="Calibri" panose="020F0502020204030204"/>
              </a:rPr>
              <a:t>20</a:t>
            </a:r>
            <a:r>
              <a:rPr kumimoji="0" lang="es-MX" sz="2116" b="1" i="0" u="none" strike="noStrike" kern="1200" cap="none" spc="0" normalizeH="0" baseline="0" noProof="0" dirty="0" smtClean="0">
                <a:ln>
                  <a:noFill/>
                </a:ln>
                <a:solidFill>
                  <a:prstClr val="black"/>
                </a:solidFill>
                <a:effectLst/>
                <a:uLnTx/>
                <a:uFillTx/>
                <a:latin typeface="Calibri" panose="020F0502020204030204"/>
                <a:ea typeface="+mn-ea"/>
                <a:cs typeface="+mn-cs"/>
              </a:rPr>
              <a:t>      05       </a:t>
            </a:r>
            <a:r>
              <a:rPr kumimoji="0" lang="es-MX" sz="2116" b="1" i="0" u="none" strike="noStrike" kern="1200" cap="none" spc="0" normalizeH="0" baseline="0" noProof="0" dirty="0">
                <a:ln>
                  <a:noFill/>
                </a:ln>
                <a:solidFill>
                  <a:prstClr val="black"/>
                </a:solidFill>
                <a:effectLst/>
                <a:uLnTx/>
                <a:uFillTx/>
                <a:latin typeface="Calibri" panose="020F0502020204030204"/>
                <a:ea typeface="+mn-ea"/>
                <a:cs typeface="+mn-cs"/>
              </a:rPr>
              <a:t>2021</a:t>
            </a:r>
          </a:p>
        </p:txBody>
      </p:sp>
      <p:pic>
        <p:nvPicPr>
          <p:cNvPr id="9" name="Imagen 8"/>
          <p:cNvPicPr>
            <a:picLocks noChangeAspect="1"/>
          </p:cNvPicPr>
          <p:nvPr/>
        </p:nvPicPr>
        <p:blipFill>
          <a:blip r:embed="rId9"/>
          <a:stretch>
            <a:fillRect/>
          </a:stretch>
        </p:blipFill>
        <p:spPr>
          <a:xfrm>
            <a:off x="2605182" y="2800465"/>
            <a:ext cx="482623" cy="482623"/>
          </a:xfrm>
          <a:prstGeom prst="rect">
            <a:avLst/>
          </a:prstGeom>
        </p:spPr>
      </p:pic>
      <p:pic>
        <p:nvPicPr>
          <p:cNvPr id="154" name="Imagen 153"/>
          <p:cNvPicPr>
            <a:picLocks noChangeAspect="1"/>
          </p:cNvPicPr>
          <p:nvPr/>
        </p:nvPicPr>
        <p:blipFill rotWithShape="1">
          <a:blip r:embed="rId8"/>
          <a:srcRect l="16434" t="11242" r="23154" b="31405"/>
          <a:stretch/>
        </p:blipFill>
        <p:spPr>
          <a:xfrm>
            <a:off x="26335" y="4547251"/>
            <a:ext cx="317325" cy="317324"/>
          </a:xfrm>
          <a:prstGeom prst="rect">
            <a:avLst/>
          </a:prstGeom>
        </p:spPr>
      </p:pic>
      <p:pic>
        <p:nvPicPr>
          <p:cNvPr id="7" name="Imagen 6"/>
          <p:cNvPicPr>
            <a:picLocks noChangeAspect="1"/>
          </p:cNvPicPr>
          <p:nvPr/>
        </p:nvPicPr>
        <p:blipFill>
          <a:blip r:embed="rId10"/>
          <a:stretch>
            <a:fillRect/>
          </a:stretch>
        </p:blipFill>
        <p:spPr>
          <a:xfrm>
            <a:off x="266141" y="2011465"/>
            <a:ext cx="969348" cy="975445"/>
          </a:xfrm>
          <a:prstGeom prst="rect">
            <a:avLst/>
          </a:prstGeom>
        </p:spPr>
      </p:pic>
      <p:pic>
        <p:nvPicPr>
          <p:cNvPr id="156" name="Imagen 155"/>
          <p:cNvPicPr>
            <a:picLocks noChangeAspect="1"/>
          </p:cNvPicPr>
          <p:nvPr/>
        </p:nvPicPr>
        <p:blipFill>
          <a:blip r:embed="rId10"/>
          <a:stretch>
            <a:fillRect/>
          </a:stretch>
        </p:blipFill>
        <p:spPr>
          <a:xfrm>
            <a:off x="1405117" y="2007860"/>
            <a:ext cx="969348" cy="975445"/>
          </a:xfrm>
          <a:prstGeom prst="rect">
            <a:avLst/>
          </a:prstGeom>
        </p:spPr>
      </p:pic>
    </p:spTree>
    <p:extLst>
      <p:ext uri="{BB962C8B-B14F-4D97-AF65-F5344CB8AC3E}">
        <p14:creationId xmlns:p14="http://schemas.microsoft.com/office/powerpoint/2010/main" val="8094942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780</TotalTime>
  <Words>2589</Words>
  <Application>Microsoft Office PowerPoint</Application>
  <PresentationFormat>Carta (216 x 279 mm)</PresentationFormat>
  <Paragraphs>264</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4</vt:i4>
      </vt:variant>
      <vt:variant>
        <vt:lpstr>Títulos de diapositiva</vt:lpstr>
      </vt:variant>
      <vt:variant>
        <vt:i4>12</vt:i4>
      </vt:variant>
    </vt:vector>
  </HeadingPairs>
  <TitlesOfParts>
    <vt:vector size="22" baseType="lpstr">
      <vt:lpstr>Arial</vt:lpstr>
      <vt:lpstr>Calibri</vt:lpstr>
      <vt:lpstr>Calibri Light</vt:lpstr>
      <vt:lpstr>Comic Sans MS</vt:lpstr>
      <vt:lpstr>Montserrat</vt:lpstr>
      <vt:lpstr>Symbol</vt:lpstr>
      <vt:lpstr>Tema de Office</vt:lpstr>
      <vt:lpstr>1_Tema de Office</vt:lpstr>
      <vt:lpstr>2_Tema de Office</vt:lpstr>
      <vt:lpstr>3_Tema de Office</vt:lpstr>
      <vt:lpstr>Escuela Normal de Educación Preescolar ciclo escolar 2020 – 2021  </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ciclo escolar 2020 – 2021</dc:title>
  <dc:creator>HP</dc:creator>
  <cp:lastModifiedBy>HP</cp:lastModifiedBy>
  <cp:revision>47</cp:revision>
  <dcterms:created xsi:type="dcterms:W3CDTF">2021-05-18T02:59:22Z</dcterms:created>
  <dcterms:modified xsi:type="dcterms:W3CDTF">2021-05-22T03:59:58Z</dcterms:modified>
</cp:coreProperties>
</file>