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72" r:id="rId4"/>
    <p:sldId id="258" r:id="rId5"/>
    <p:sldId id="265" r:id="rId6"/>
    <p:sldId id="259" r:id="rId7"/>
    <p:sldId id="270" r:id="rId8"/>
    <p:sldId id="260" r:id="rId9"/>
    <p:sldId id="271" r:id="rId10"/>
  </p:sldIdLst>
  <p:sldSz cx="10980738" cy="1440021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0" autoAdjust="0"/>
    <p:restoredTop sz="94660"/>
  </p:normalViewPr>
  <p:slideViewPr>
    <p:cSldViewPr snapToGrid="0">
      <p:cViewPr varScale="1">
        <p:scale>
          <a:sx n="35" d="100"/>
          <a:sy n="35" d="100"/>
        </p:scale>
        <p:origin x="20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556" y="2356703"/>
            <a:ext cx="9333627" cy="5013407"/>
          </a:xfrm>
        </p:spPr>
        <p:txBody>
          <a:bodyPr anchor="b"/>
          <a:lstStyle>
            <a:lvl1pPr algn="ctr">
              <a:defRPr sz="720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92" y="7563446"/>
            <a:ext cx="8235554" cy="3476717"/>
          </a:xfrm>
        </p:spPr>
        <p:txBody>
          <a:bodyPr/>
          <a:lstStyle>
            <a:lvl1pPr marL="0" indent="0" algn="ctr">
              <a:buNone/>
              <a:defRPr sz="2882"/>
            </a:lvl1pPr>
            <a:lvl2pPr marL="549051" indent="0" algn="ctr">
              <a:buNone/>
              <a:defRPr sz="2402"/>
            </a:lvl2pPr>
            <a:lvl3pPr marL="1098103" indent="0" algn="ctr">
              <a:buNone/>
              <a:defRPr sz="2162"/>
            </a:lvl3pPr>
            <a:lvl4pPr marL="1647154" indent="0" algn="ctr">
              <a:buNone/>
              <a:defRPr sz="1921"/>
            </a:lvl4pPr>
            <a:lvl5pPr marL="2196206" indent="0" algn="ctr">
              <a:buNone/>
              <a:defRPr sz="1921"/>
            </a:lvl5pPr>
            <a:lvl6pPr marL="2745257" indent="0" algn="ctr">
              <a:buNone/>
              <a:defRPr sz="1921"/>
            </a:lvl6pPr>
            <a:lvl7pPr marL="3294309" indent="0" algn="ctr">
              <a:buNone/>
              <a:defRPr sz="1921"/>
            </a:lvl7pPr>
            <a:lvl8pPr marL="3843360" indent="0" algn="ctr">
              <a:buNone/>
              <a:defRPr sz="1921"/>
            </a:lvl8pPr>
            <a:lvl9pPr marL="4392412" indent="0" algn="ctr">
              <a:buNone/>
              <a:defRPr sz="1921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05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38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8091" y="766678"/>
            <a:ext cx="2367722" cy="122035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926" y="766678"/>
            <a:ext cx="6965906" cy="1220351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6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021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07" y="3590057"/>
            <a:ext cx="9470887" cy="5990088"/>
          </a:xfrm>
        </p:spPr>
        <p:txBody>
          <a:bodyPr anchor="b"/>
          <a:lstStyle>
            <a:lvl1pPr>
              <a:defRPr sz="720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07" y="9636813"/>
            <a:ext cx="9470887" cy="3150046"/>
          </a:xfrm>
        </p:spPr>
        <p:txBody>
          <a:bodyPr/>
          <a:lstStyle>
            <a:lvl1pPr marL="0" indent="0">
              <a:buNone/>
              <a:defRPr sz="2882">
                <a:solidFill>
                  <a:schemeClr val="tx1"/>
                </a:solidFill>
              </a:defRPr>
            </a:lvl1pPr>
            <a:lvl2pPr marL="549051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2pPr>
            <a:lvl3pPr marL="1098103" indent="0">
              <a:buNone/>
              <a:defRPr sz="2162">
                <a:solidFill>
                  <a:schemeClr val="tx1">
                    <a:tint val="75000"/>
                  </a:schemeClr>
                </a:solidFill>
              </a:defRPr>
            </a:lvl3pPr>
            <a:lvl4pPr marL="1647154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4pPr>
            <a:lvl5pPr marL="2196206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5pPr>
            <a:lvl6pPr marL="2745257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6pPr>
            <a:lvl7pPr marL="3294309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7pPr>
            <a:lvl8pPr marL="3843360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8pPr>
            <a:lvl9pPr marL="4392412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2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926" y="3833390"/>
            <a:ext cx="4666814" cy="91368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8998" y="3833390"/>
            <a:ext cx="4666814" cy="913680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754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766681"/>
            <a:ext cx="9470887" cy="278337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357" y="3530053"/>
            <a:ext cx="4645366" cy="1730025"/>
          </a:xfrm>
        </p:spPr>
        <p:txBody>
          <a:bodyPr anchor="b"/>
          <a:lstStyle>
            <a:lvl1pPr marL="0" indent="0">
              <a:buNone/>
              <a:defRPr sz="2882" b="1"/>
            </a:lvl1pPr>
            <a:lvl2pPr marL="549051" indent="0">
              <a:buNone/>
              <a:defRPr sz="2402" b="1"/>
            </a:lvl2pPr>
            <a:lvl3pPr marL="1098103" indent="0">
              <a:buNone/>
              <a:defRPr sz="2162" b="1"/>
            </a:lvl3pPr>
            <a:lvl4pPr marL="1647154" indent="0">
              <a:buNone/>
              <a:defRPr sz="1921" b="1"/>
            </a:lvl4pPr>
            <a:lvl5pPr marL="2196206" indent="0">
              <a:buNone/>
              <a:defRPr sz="1921" b="1"/>
            </a:lvl5pPr>
            <a:lvl6pPr marL="2745257" indent="0">
              <a:buNone/>
              <a:defRPr sz="1921" b="1"/>
            </a:lvl6pPr>
            <a:lvl7pPr marL="3294309" indent="0">
              <a:buNone/>
              <a:defRPr sz="1921" b="1"/>
            </a:lvl7pPr>
            <a:lvl8pPr marL="3843360" indent="0">
              <a:buNone/>
              <a:defRPr sz="1921" b="1"/>
            </a:lvl8pPr>
            <a:lvl9pPr marL="4392412" indent="0">
              <a:buNone/>
              <a:defRPr sz="19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357" y="5260078"/>
            <a:ext cx="4645366" cy="77367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8999" y="3530053"/>
            <a:ext cx="4668244" cy="1730025"/>
          </a:xfrm>
        </p:spPr>
        <p:txBody>
          <a:bodyPr anchor="b"/>
          <a:lstStyle>
            <a:lvl1pPr marL="0" indent="0">
              <a:buNone/>
              <a:defRPr sz="2882" b="1"/>
            </a:lvl1pPr>
            <a:lvl2pPr marL="549051" indent="0">
              <a:buNone/>
              <a:defRPr sz="2402" b="1"/>
            </a:lvl2pPr>
            <a:lvl3pPr marL="1098103" indent="0">
              <a:buNone/>
              <a:defRPr sz="2162" b="1"/>
            </a:lvl3pPr>
            <a:lvl4pPr marL="1647154" indent="0">
              <a:buNone/>
              <a:defRPr sz="1921" b="1"/>
            </a:lvl4pPr>
            <a:lvl5pPr marL="2196206" indent="0">
              <a:buNone/>
              <a:defRPr sz="1921" b="1"/>
            </a:lvl5pPr>
            <a:lvl6pPr marL="2745257" indent="0">
              <a:buNone/>
              <a:defRPr sz="1921" b="1"/>
            </a:lvl6pPr>
            <a:lvl7pPr marL="3294309" indent="0">
              <a:buNone/>
              <a:defRPr sz="1921" b="1"/>
            </a:lvl7pPr>
            <a:lvl8pPr marL="3843360" indent="0">
              <a:buNone/>
              <a:defRPr sz="1921" b="1"/>
            </a:lvl8pPr>
            <a:lvl9pPr marL="4392412" indent="0">
              <a:buNone/>
              <a:defRPr sz="1921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8999" y="5260078"/>
            <a:ext cx="4668244" cy="77367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19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4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2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960014"/>
            <a:ext cx="3541574" cy="3360050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244" y="2073367"/>
            <a:ext cx="5558999" cy="10233485"/>
          </a:xfrm>
        </p:spPr>
        <p:txBody>
          <a:bodyPr/>
          <a:lstStyle>
            <a:lvl1pPr>
              <a:defRPr sz="3843"/>
            </a:lvl1pPr>
            <a:lvl2pPr>
              <a:defRPr sz="3363"/>
            </a:lvl2pPr>
            <a:lvl3pPr>
              <a:defRPr sz="2882"/>
            </a:lvl3pPr>
            <a:lvl4pPr>
              <a:defRPr sz="2402"/>
            </a:lvl4pPr>
            <a:lvl5pPr>
              <a:defRPr sz="2402"/>
            </a:lvl5pPr>
            <a:lvl6pPr>
              <a:defRPr sz="2402"/>
            </a:lvl6pPr>
            <a:lvl7pPr>
              <a:defRPr sz="2402"/>
            </a:lvl7pPr>
            <a:lvl8pPr>
              <a:defRPr sz="2402"/>
            </a:lvl8pPr>
            <a:lvl9pPr>
              <a:defRPr sz="2402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4320064"/>
            <a:ext cx="3541574" cy="8003453"/>
          </a:xfrm>
        </p:spPr>
        <p:txBody>
          <a:bodyPr/>
          <a:lstStyle>
            <a:lvl1pPr marL="0" indent="0">
              <a:buNone/>
              <a:defRPr sz="1921"/>
            </a:lvl1pPr>
            <a:lvl2pPr marL="549051" indent="0">
              <a:buNone/>
              <a:defRPr sz="1681"/>
            </a:lvl2pPr>
            <a:lvl3pPr marL="1098103" indent="0">
              <a:buNone/>
              <a:defRPr sz="1441"/>
            </a:lvl3pPr>
            <a:lvl4pPr marL="1647154" indent="0">
              <a:buNone/>
              <a:defRPr sz="1201"/>
            </a:lvl4pPr>
            <a:lvl5pPr marL="2196206" indent="0">
              <a:buNone/>
              <a:defRPr sz="1201"/>
            </a:lvl5pPr>
            <a:lvl6pPr marL="2745257" indent="0">
              <a:buNone/>
              <a:defRPr sz="1201"/>
            </a:lvl6pPr>
            <a:lvl7pPr marL="3294309" indent="0">
              <a:buNone/>
              <a:defRPr sz="1201"/>
            </a:lvl7pPr>
            <a:lvl8pPr marL="3843360" indent="0">
              <a:buNone/>
              <a:defRPr sz="1201"/>
            </a:lvl8pPr>
            <a:lvl9pPr marL="4392412" indent="0">
              <a:buNone/>
              <a:defRPr sz="120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28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960014"/>
            <a:ext cx="3541574" cy="3360050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8244" y="2073367"/>
            <a:ext cx="5558999" cy="10233485"/>
          </a:xfrm>
        </p:spPr>
        <p:txBody>
          <a:bodyPr anchor="t"/>
          <a:lstStyle>
            <a:lvl1pPr marL="0" indent="0">
              <a:buNone/>
              <a:defRPr sz="3843"/>
            </a:lvl1pPr>
            <a:lvl2pPr marL="549051" indent="0">
              <a:buNone/>
              <a:defRPr sz="3363"/>
            </a:lvl2pPr>
            <a:lvl3pPr marL="1098103" indent="0">
              <a:buNone/>
              <a:defRPr sz="2882"/>
            </a:lvl3pPr>
            <a:lvl4pPr marL="1647154" indent="0">
              <a:buNone/>
              <a:defRPr sz="2402"/>
            </a:lvl4pPr>
            <a:lvl5pPr marL="2196206" indent="0">
              <a:buNone/>
              <a:defRPr sz="2402"/>
            </a:lvl5pPr>
            <a:lvl6pPr marL="2745257" indent="0">
              <a:buNone/>
              <a:defRPr sz="2402"/>
            </a:lvl6pPr>
            <a:lvl7pPr marL="3294309" indent="0">
              <a:buNone/>
              <a:defRPr sz="2402"/>
            </a:lvl7pPr>
            <a:lvl8pPr marL="3843360" indent="0">
              <a:buNone/>
              <a:defRPr sz="2402"/>
            </a:lvl8pPr>
            <a:lvl9pPr marL="4392412" indent="0">
              <a:buNone/>
              <a:defRPr sz="24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4320064"/>
            <a:ext cx="3541574" cy="8003453"/>
          </a:xfrm>
        </p:spPr>
        <p:txBody>
          <a:bodyPr/>
          <a:lstStyle>
            <a:lvl1pPr marL="0" indent="0">
              <a:buNone/>
              <a:defRPr sz="1921"/>
            </a:lvl1pPr>
            <a:lvl2pPr marL="549051" indent="0">
              <a:buNone/>
              <a:defRPr sz="1681"/>
            </a:lvl2pPr>
            <a:lvl3pPr marL="1098103" indent="0">
              <a:buNone/>
              <a:defRPr sz="1441"/>
            </a:lvl3pPr>
            <a:lvl4pPr marL="1647154" indent="0">
              <a:buNone/>
              <a:defRPr sz="1201"/>
            </a:lvl4pPr>
            <a:lvl5pPr marL="2196206" indent="0">
              <a:buNone/>
              <a:defRPr sz="1201"/>
            </a:lvl5pPr>
            <a:lvl6pPr marL="2745257" indent="0">
              <a:buNone/>
              <a:defRPr sz="1201"/>
            </a:lvl6pPr>
            <a:lvl7pPr marL="3294309" indent="0">
              <a:buNone/>
              <a:defRPr sz="1201"/>
            </a:lvl7pPr>
            <a:lvl8pPr marL="3843360" indent="0">
              <a:buNone/>
              <a:defRPr sz="1201"/>
            </a:lvl8pPr>
            <a:lvl9pPr marL="4392412" indent="0">
              <a:buNone/>
              <a:defRPr sz="120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07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926" y="766681"/>
            <a:ext cx="9470887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26" y="3833390"/>
            <a:ext cx="9470887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26" y="13346867"/>
            <a:ext cx="247066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88D5-F3FA-4634-832D-EE2DF38BC260}" type="datetimeFigureOut">
              <a:rPr lang="es-MX" smtClean="0"/>
              <a:t>20/05/2021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370" y="13346867"/>
            <a:ext cx="3705999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5146" y="13346867"/>
            <a:ext cx="247066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1E84-F802-4E39-8235-F4519EE69F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29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98103" rtl="0" eaLnBrk="1" latinLnBrk="0" hangingPunct="1">
        <a:lnSpc>
          <a:spcPct val="90000"/>
        </a:lnSpc>
        <a:spcBef>
          <a:spcPct val="0"/>
        </a:spcBef>
        <a:buNone/>
        <a:defRPr sz="52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526" indent="-274526" algn="l" defTabSz="109810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3363" kern="1200">
          <a:solidFill>
            <a:schemeClr val="tx1"/>
          </a:solidFill>
          <a:latin typeface="+mn-lt"/>
          <a:ea typeface="+mn-ea"/>
          <a:cs typeface="+mn-cs"/>
        </a:defRPr>
      </a:lvl1pPr>
      <a:lvl2pPr marL="823577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2" kern="1200">
          <a:solidFill>
            <a:schemeClr val="tx1"/>
          </a:solidFill>
          <a:latin typeface="+mn-lt"/>
          <a:ea typeface="+mn-ea"/>
          <a:cs typeface="+mn-cs"/>
        </a:defRPr>
      </a:lvl2pPr>
      <a:lvl3pPr marL="1372629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3pPr>
      <a:lvl4pPr marL="1921680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470732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3019783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568835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4117886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666938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9051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8103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47154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96206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45257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94309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43360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92412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81007" y="5603001"/>
            <a:ext cx="800633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Docente: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Dolores Patricia Segovia Gómez.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Asignatura: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Trabajo docente y proyectos de mejora escolar.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Diario 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Competencias: 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Detecta los procesos de aprendizaje de sus alumnos para favorecer su desarrollo cognitivo y socioemocional.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Aplica el plan y programa de estudio para alcanzar los propósitos educativos y contribuir al pleno desenvolvimiento de las capacidades de sus alumnos.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Emplea la evaluación para intervenir en los diferentes ámbitos y momentos de la tarea educativa para mejorar los aprendizajes de sus alumnos.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Integra recursos de la investigación educativa para enriquecer su práctica profesional, expresando su interés por el conocimiento, la ciencia y la mejora de la educación.</a:t>
            </a:r>
          </a:p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• Actúa de manera ética ante la diversidad de situaciones que se presentan en la práctica profesional.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Alumna: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Karen Guadalupe Morales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Verastegui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#12. 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3° “A”</a:t>
            </a:r>
          </a:p>
          <a:p>
            <a:pPr algn="ctr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Saltillo Coahuila, a Mayo del 2021                                            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2839388" y="1833185"/>
            <a:ext cx="5489575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scuela Normal de Educación Preescolar del Estado de Coahuila</a:t>
            </a:r>
            <a:b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2020 – 2021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6" y="3125847"/>
            <a:ext cx="1737298" cy="21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53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ame for children PNG | Caratula para niños, Diseño educativo, Caratulas  para carp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0738" cy="146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051153" y="1917086"/>
            <a:ext cx="597408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Lunes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 2021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día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hoy se inicio la semana con los buenos días y el pase de lista que consistía en mandar un audio sobre como le había ido a los niños durante su fin de semana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en total se registro un asistencia de 13 niños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 primer actividad fue una activación física para que los niños realizaran movimientos y estuvieran activos durante todo el día. La actividad aplicada fue del área socioemocional sobre como ayudar en casa y realizarían un cartel para que lo vieran y todos los días ayudaran. La actividad resulto exitosa y recibí evidencias muy bonitas. </a:t>
            </a:r>
          </a:p>
          <a:p>
            <a:pPr>
              <a:lnSpc>
                <a:spcPct val="200000"/>
              </a:lnSpc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2783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84874" y="251786"/>
            <a:ext cx="11580840" cy="13847136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496232"/>
              <a:chOff x="325120" y="927110"/>
              <a:chExt cx="406400" cy="49623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28339" cy="49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953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541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49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364670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1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541" dirty="0"/>
                <a:t>Situación de Aprendizaje: _____________________________________________</a:t>
              </a:r>
            </a:p>
            <a:p>
              <a:r>
                <a:rPr lang="es-MX" sz="2541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59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599460"/>
              <a:chOff x="-75901" y="2156819"/>
              <a:chExt cx="7381107" cy="599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7"/>
                <a:ext cx="1443895" cy="599452"/>
                <a:chOff x="-204663" y="2121401"/>
                <a:chExt cx="1892685" cy="66225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33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10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46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4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59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sz="2541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Regular</a:t>
                </a:r>
                <a:endParaRPr lang="es-MX" sz="1553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Mala</a:t>
                </a:r>
                <a:endParaRPr lang="es-MX" sz="1977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10642"/>
              <a:chOff x="-104586" y="3258293"/>
              <a:chExt cx="7866108" cy="1810642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11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5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977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No todos los alumnos cumplen con los trabajos, pero se mantiene una buena participación de un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3</a:t>
                </a:r>
                <a:r>
                  <a:rPr lang="es-MX" sz="1694" dirty="0">
                    <a:latin typeface="Comic Sans MS" panose="030F0702030302020204" pitchFamily="66" charset="0"/>
                  </a:rPr>
                  <a:t>5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%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del </a:t>
                </a:r>
                <a:r>
                  <a:rPr lang="es-MX" sz="1694" dirty="0" err="1" smtClean="0">
                    <a:latin typeface="Comic Sans MS" panose="030F0702030302020204" pitchFamily="66" charset="0"/>
                  </a:rPr>
                  <a:t>aumnado</a:t>
                </a:r>
                <a:r>
                  <a:rPr lang="es-MX" sz="1694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74905"/>
              <a:chOff x="-106905" y="4811173"/>
              <a:chExt cx="8142075" cy="1374905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387606"/>
                <a:chOff x="-91265" y="1649223"/>
                <a:chExt cx="8142075" cy="387606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11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1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259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5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694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Rescato los conocimientos previos</a:t>
              </a:r>
              <a:endParaRPr lang="es-MX" sz="1977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Considero que se logro que se participara de manera activa en las dos actividades empleadas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MX" sz="2541" dirty="0" smtClean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 el alumnado tuvo participación 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65" y="189318"/>
            <a:ext cx="900581" cy="1715238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991085" y="456642"/>
            <a:ext cx="443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17   </a:t>
            </a:r>
            <a:r>
              <a:rPr lang="es-MX" sz="3200" dirty="0" smtClean="0"/>
              <a:t>Mayo   2021</a:t>
            </a:r>
            <a:endParaRPr lang="es-MX" sz="3200" dirty="0"/>
          </a:p>
        </p:txBody>
      </p:sp>
      <p:sp>
        <p:nvSpPr>
          <p:cNvPr id="127" name="Elipse 126"/>
          <p:cNvSpPr/>
          <p:nvPr/>
        </p:nvSpPr>
        <p:spPr>
          <a:xfrm>
            <a:off x="618890" y="1117673"/>
            <a:ext cx="487735" cy="58100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Rectángulo 128"/>
          <p:cNvSpPr/>
          <p:nvPr/>
        </p:nvSpPr>
        <p:spPr>
          <a:xfrm>
            <a:off x="8772989" y="3467982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Rectángulo 130"/>
          <p:cNvSpPr/>
          <p:nvPr/>
        </p:nvSpPr>
        <p:spPr>
          <a:xfrm>
            <a:off x="4065482" y="4500320"/>
            <a:ext cx="1060246" cy="5529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47672" y="59088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/>
          <p:cNvSpPr/>
          <p:nvPr/>
        </p:nvSpPr>
        <p:spPr>
          <a:xfrm>
            <a:off x="216019" y="7010330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/>
          <p:cNvSpPr/>
          <p:nvPr/>
        </p:nvSpPr>
        <p:spPr>
          <a:xfrm>
            <a:off x="241820" y="72937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/>
          <p:cNvSpPr/>
          <p:nvPr/>
        </p:nvSpPr>
        <p:spPr>
          <a:xfrm>
            <a:off x="206661" y="64838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/>
          <p:cNvSpPr/>
          <p:nvPr/>
        </p:nvSpPr>
        <p:spPr>
          <a:xfrm>
            <a:off x="7261633" y="8532796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/>
          <p:cNvSpPr/>
          <p:nvPr/>
        </p:nvSpPr>
        <p:spPr>
          <a:xfrm>
            <a:off x="7293780" y="8852141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/>
          <p:cNvSpPr/>
          <p:nvPr/>
        </p:nvSpPr>
        <p:spPr>
          <a:xfrm>
            <a:off x="7304218" y="90569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/>
          <p:cNvSpPr/>
          <p:nvPr/>
        </p:nvSpPr>
        <p:spPr>
          <a:xfrm>
            <a:off x="7323169" y="93226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/>
          <p:cNvSpPr/>
          <p:nvPr/>
        </p:nvSpPr>
        <p:spPr>
          <a:xfrm>
            <a:off x="9750855" y="103758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/>
          <p:cNvSpPr/>
          <p:nvPr/>
        </p:nvSpPr>
        <p:spPr>
          <a:xfrm>
            <a:off x="8731569" y="106406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/>
          <p:cNvSpPr/>
          <p:nvPr/>
        </p:nvSpPr>
        <p:spPr>
          <a:xfrm>
            <a:off x="9733056" y="10868205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/>
          <p:cNvSpPr/>
          <p:nvPr/>
        </p:nvSpPr>
        <p:spPr>
          <a:xfrm>
            <a:off x="8717337" y="1116977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/>
          <p:cNvSpPr/>
          <p:nvPr/>
        </p:nvSpPr>
        <p:spPr>
          <a:xfrm>
            <a:off x="8696353" y="115194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/>
          <p:cNvSpPr/>
          <p:nvPr/>
        </p:nvSpPr>
        <p:spPr>
          <a:xfrm>
            <a:off x="8694515" y="11783199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747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me for children PNG | Caratulas para cuadernos escolares, Bordes y  marcos, Portadas de agen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0738" cy="146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206193" y="1769893"/>
            <a:ext cx="6232098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Martes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 2021</a:t>
            </a:r>
          </a:p>
          <a:p>
            <a:pPr>
              <a:lnSpc>
                <a:spcPct val="200000"/>
              </a:lnSpc>
            </a:pP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día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hoy para el pase de lista la dinámica consistía en que mandaran un audio diciendo la fecha, el total de alumnos registrados fueron 15 niños.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Iniciamos actividades a las 9:15 empezando con la activación física de yoga con animales y los alumnos mandaron evidencia de sus activación. 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trabajos se desarrollaron en el área de pensamiento matemático y exploración del mundo natural y social. Las cuales consistían en la contaminación sonora y el alumno envió un audio mencionando en que consistía y como podemos ayudar a disminuirla y en la actividad dos el niño clasifico colecciones en base a cantidades vistas en un video. 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Las evidencias fueron excelentes.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84874" y="251786"/>
            <a:ext cx="11580840" cy="13847136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496232"/>
              <a:chOff x="325120" y="927110"/>
              <a:chExt cx="406400" cy="49623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28339" cy="49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953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541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49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364670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1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541" dirty="0"/>
                <a:t>Situación de Aprendizaje: _____________________________________________</a:t>
              </a:r>
            </a:p>
            <a:p>
              <a:r>
                <a:rPr lang="es-MX" sz="2541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59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599460"/>
              <a:chOff x="-75901" y="2156819"/>
              <a:chExt cx="7381107" cy="599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7"/>
                <a:ext cx="1443895" cy="599452"/>
                <a:chOff x="-204663" y="2121401"/>
                <a:chExt cx="1892685" cy="66225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33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10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46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4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59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sz="2541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Regular</a:t>
                </a:r>
                <a:endParaRPr lang="es-MX" sz="1553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Mala</a:t>
                </a:r>
                <a:endParaRPr lang="es-MX" sz="1977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10642"/>
              <a:chOff x="-104586" y="3258293"/>
              <a:chExt cx="7866108" cy="1810642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11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5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977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No todos los alumnos cumplen con los trabajos, pero se mantiene una buena participación de un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50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%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del </a:t>
                </a:r>
                <a:r>
                  <a:rPr lang="es-MX" sz="1694" dirty="0" err="1" smtClean="0">
                    <a:latin typeface="Comic Sans MS" panose="030F0702030302020204" pitchFamily="66" charset="0"/>
                  </a:rPr>
                  <a:t>aumnado</a:t>
                </a:r>
                <a:r>
                  <a:rPr lang="es-MX" sz="1694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74905"/>
              <a:chOff x="-106905" y="4811173"/>
              <a:chExt cx="8142075" cy="1374905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387606"/>
                <a:chOff x="-91265" y="1649223"/>
                <a:chExt cx="8142075" cy="387606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11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1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259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5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694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Rescato los conocimientos previos</a:t>
              </a:r>
              <a:endParaRPr lang="es-MX" sz="1977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Considero que se logro que se participara de manera activa en las dos actividades empleadas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MX" sz="2541" dirty="0" smtClean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 el alumnado tuvo participación 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65" y="189318"/>
            <a:ext cx="900581" cy="1715238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991085" y="456642"/>
            <a:ext cx="443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18   </a:t>
            </a:r>
            <a:r>
              <a:rPr lang="es-MX" sz="3200" dirty="0" smtClean="0"/>
              <a:t>Mayo   2021</a:t>
            </a:r>
            <a:endParaRPr lang="es-MX" sz="3200" dirty="0"/>
          </a:p>
        </p:txBody>
      </p:sp>
      <p:sp>
        <p:nvSpPr>
          <p:cNvPr id="127" name="Elipse 126"/>
          <p:cNvSpPr/>
          <p:nvPr/>
        </p:nvSpPr>
        <p:spPr>
          <a:xfrm>
            <a:off x="1367039" y="1032865"/>
            <a:ext cx="487735" cy="58100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258443" y="3457279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9" name="Rectángulo 128"/>
          <p:cNvSpPr/>
          <p:nvPr/>
        </p:nvSpPr>
        <p:spPr>
          <a:xfrm>
            <a:off x="3924524" y="3468044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Rectángulo 130"/>
          <p:cNvSpPr/>
          <p:nvPr/>
        </p:nvSpPr>
        <p:spPr>
          <a:xfrm>
            <a:off x="4141303" y="4417075"/>
            <a:ext cx="1060246" cy="5529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47672" y="59088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/>
          <p:cNvSpPr/>
          <p:nvPr/>
        </p:nvSpPr>
        <p:spPr>
          <a:xfrm>
            <a:off x="216019" y="7010330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/>
          <p:cNvSpPr/>
          <p:nvPr/>
        </p:nvSpPr>
        <p:spPr>
          <a:xfrm>
            <a:off x="241820" y="72937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/>
          <p:cNvSpPr/>
          <p:nvPr/>
        </p:nvSpPr>
        <p:spPr>
          <a:xfrm>
            <a:off x="206661" y="64838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/>
          <p:cNvSpPr/>
          <p:nvPr/>
        </p:nvSpPr>
        <p:spPr>
          <a:xfrm>
            <a:off x="7261633" y="8532796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/>
          <p:cNvSpPr/>
          <p:nvPr/>
        </p:nvSpPr>
        <p:spPr>
          <a:xfrm>
            <a:off x="7293780" y="8852141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/>
          <p:cNvSpPr/>
          <p:nvPr/>
        </p:nvSpPr>
        <p:spPr>
          <a:xfrm>
            <a:off x="7304218" y="90569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/>
          <p:cNvSpPr/>
          <p:nvPr/>
        </p:nvSpPr>
        <p:spPr>
          <a:xfrm>
            <a:off x="7323169" y="93226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/>
          <p:cNvSpPr/>
          <p:nvPr/>
        </p:nvSpPr>
        <p:spPr>
          <a:xfrm>
            <a:off x="9750855" y="103758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/>
          <p:cNvSpPr/>
          <p:nvPr/>
        </p:nvSpPr>
        <p:spPr>
          <a:xfrm>
            <a:off x="8731569" y="106406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/>
          <p:cNvSpPr/>
          <p:nvPr/>
        </p:nvSpPr>
        <p:spPr>
          <a:xfrm>
            <a:off x="9733056" y="10868205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/>
          <p:cNvSpPr/>
          <p:nvPr/>
        </p:nvSpPr>
        <p:spPr>
          <a:xfrm>
            <a:off x="8717337" y="1116977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/>
          <p:cNvSpPr/>
          <p:nvPr/>
        </p:nvSpPr>
        <p:spPr>
          <a:xfrm>
            <a:off x="8696353" y="115194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/>
          <p:cNvSpPr/>
          <p:nvPr/>
        </p:nvSpPr>
        <p:spPr>
          <a:xfrm>
            <a:off x="8694515" y="11783199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812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ng frame school | Cubiertas de carpeta de escuela, Marcos educativos,  Cubiertas para carpe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0738" cy="146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105799" y="3211721"/>
            <a:ext cx="5489575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Miércoles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 2021</a:t>
            </a:r>
          </a:p>
          <a:p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Hoy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registro el pase de lista con una fotografía del niño con su juguete favorito. En total fueron 15 alumnos que registraron su asistencia.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Iniciamos las actividades a las 9:15 donde el niño mandaría un poema que mas le gusto de un video. Este trabajo favoreció el área de lenguaje y comunicación.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Las evidencias recibidas fueron excelentes.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08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84874" y="251786"/>
            <a:ext cx="11580840" cy="13847136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496232"/>
              <a:chOff x="325120" y="927110"/>
              <a:chExt cx="406400" cy="49623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28339" cy="49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953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541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49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364670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1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541" dirty="0"/>
                <a:t>Situación de Aprendizaje: _____________________________________________</a:t>
              </a:r>
            </a:p>
            <a:p>
              <a:r>
                <a:rPr lang="es-MX" sz="2541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59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599460"/>
              <a:chOff x="-75901" y="2156819"/>
              <a:chExt cx="7381107" cy="599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7"/>
                <a:ext cx="1443895" cy="599452"/>
                <a:chOff x="-204663" y="2121401"/>
                <a:chExt cx="1892685" cy="66225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33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10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46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4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59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sz="2541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Regular</a:t>
                </a:r>
                <a:endParaRPr lang="es-MX" sz="1553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Mala</a:t>
                </a:r>
                <a:endParaRPr lang="es-MX" sz="1977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10642"/>
              <a:chOff x="-104586" y="3258293"/>
              <a:chExt cx="7866108" cy="1810642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11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5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977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No todos los alumnos cumplen con los trabajos, pero se mantiene una buena participación de un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50%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del </a:t>
                </a:r>
                <a:r>
                  <a:rPr lang="es-MX" sz="1694" dirty="0" err="1" smtClean="0">
                    <a:latin typeface="Comic Sans MS" panose="030F0702030302020204" pitchFamily="66" charset="0"/>
                  </a:rPr>
                  <a:t>aumnado</a:t>
                </a:r>
                <a:r>
                  <a:rPr lang="es-MX" sz="1694" dirty="0">
                    <a:latin typeface="Comic Sans MS" panose="030F0702030302020204" pitchFamily="66" charset="0"/>
                  </a:rPr>
                  <a:t>.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74905"/>
              <a:chOff x="-106905" y="4811173"/>
              <a:chExt cx="8142075" cy="1374905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387606"/>
                <a:chOff x="-91265" y="1649223"/>
                <a:chExt cx="8142075" cy="387606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11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1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259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5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694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Rescato los conocimientos previos</a:t>
              </a:r>
              <a:endParaRPr lang="es-MX" sz="1977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Considero que se logro que se participara de manera activa en las dos actividades empleadas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MX" sz="2541" dirty="0" smtClean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 el alumnado tuvo participación 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65" y="189318"/>
            <a:ext cx="900581" cy="1715238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991085" y="456642"/>
            <a:ext cx="443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19   </a:t>
            </a:r>
            <a:r>
              <a:rPr lang="es-MX" sz="3200" dirty="0" smtClean="0"/>
              <a:t>Mayo   2021</a:t>
            </a:r>
            <a:endParaRPr lang="es-MX" sz="3200" dirty="0"/>
          </a:p>
        </p:txBody>
      </p:sp>
      <p:sp>
        <p:nvSpPr>
          <p:cNvPr id="127" name="Elipse 126"/>
          <p:cNvSpPr/>
          <p:nvPr/>
        </p:nvSpPr>
        <p:spPr>
          <a:xfrm>
            <a:off x="2087960" y="1086398"/>
            <a:ext cx="487735" cy="58100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87903" y="3422867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Rectángulo 130"/>
          <p:cNvSpPr/>
          <p:nvPr/>
        </p:nvSpPr>
        <p:spPr>
          <a:xfrm>
            <a:off x="3981760" y="4472409"/>
            <a:ext cx="1060246" cy="5529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47672" y="59088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/>
          <p:cNvSpPr/>
          <p:nvPr/>
        </p:nvSpPr>
        <p:spPr>
          <a:xfrm>
            <a:off x="216019" y="7010330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/>
          <p:cNvSpPr/>
          <p:nvPr/>
        </p:nvSpPr>
        <p:spPr>
          <a:xfrm>
            <a:off x="241820" y="72937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/>
          <p:cNvSpPr/>
          <p:nvPr/>
        </p:nvSpPr>
        <p:spPr>
          <a:xfrm>
            <a:off x="206661" y="64838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/>
          <p:cNvSpPr/>
          <p:nvPr/>
        </p:nvSpPr>
        <p:spPr>
          <a:xfrm>
            <a:off x="7261633" y="8532796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/>
          <p:cNvSpPr/>
          <p:nvPr/>
        </p:nvSpPr>
        <p:spPr>
          <a:xfrm>
            <a:off x="7293780" y="8852141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/>
          <p:cNvSpPr/>
          <p:nvPr/>
        </p:nvSpPr>
        <p:spPr>
          <a:xfrm>
            <a:off x="7304218" y="90569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/>
          <p:cNvSpPr/>
          <p:nvPr/>
        </p:nvSpPr>
        <p:spPr>
          <a:xfrm>
            <a:off x="7323169" y="93226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/>
          <p:cNvSpPr/>
          <p:nvPr/>
        </p:nvSpPr>
        <p:spPr>
          <a:xfrm>
            <a:off x="9750855" y="103758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/>
          <p:cNvSpPr/>
          <p:nvPr/>
        </p:nvSpPr>
        <p:spPr>
          <a:xfrm>
            <a:off x="8731569" y="106406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/>
          <p:cNvSpPr/>
          <p:nvPr/>
        </p:nvSpPr>
        <p:spPr>
          <a:xfrm>
            <a:off x="9733056" y="10868205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/>
          <p:cNvSpPr/>
          <p:nvPr/>
        </p:nvSpPr>
        <p:spPr>
          <a:xfrm>
            <a:off x="8717337" y="1116977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/>
          <p:cNvSpPr/>
          <p:nvPr/>
        </p:nvSpPr>
        <p:spPr>
          <a:xfrm>
            <a:off x="8696353" y="115194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/>
          <p:cNvSpPr/>
          <p:nvPr/>
        </p:nvSpPr>
        <p:spPr>
          <a:xfrm>
            <a:off x="8694515" y="11783199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27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on Сейч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80738" cy="1464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200837" y="2271318"/>
            <a:ext cx="5489575" cy="84023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Jueves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Mayo de 2021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 día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hoy ara finalizar la jornada de practica se tomo asistencia con un audio diciendo que trabajo fue el favorito de los niños a lo largo dela semana. Se obtuvieron 14 asistencias en total.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Para iniciar la jornada de trabajo se enviaron las actividades a realizar del área de pensamiento matemático y lenguaje y comunicación. 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También se trabajo una actividad del PENC donde el niño mando un audio diciendo tres frases elegidas que se le habían enviado anteriormente, a cada alumno se le respondió individualmente.</a:t>
            </a:r>
          </a:p>
          <a:p>
            <a:pPr>
              <a:lnSpc>
                <a:spcPct val="200000"/>
              </a:lnSpc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Finalizamos con un video de despedida agradeciendo la oportunidad que se dio para trabajar con los niños.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3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84874" y="251786"/>
            <a:ext cx="11580840" cy="13847136"/>
            <a:chOff x="-60113" y="101667"/>
            <a:chExt cx="8202188" cy="980730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496232"/>
              <a:chOff x="325120" y="927110"/>
              <a:chExt cx="406400" cy="496232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28339" cy="49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3953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447549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2541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496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364670" cy="496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3953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19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541" dirty="0"/>
                <a:t>Situación de Aprendizaje: _____________________________________________</a:t>
              </a:r>
            </a:p>
            <a:p>
              <a:r>
                <a:rPr lang="es-MX" sz="2541" dirty="0"/>
                <a:t>__________________________________________________________________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11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259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599460"/>
              <a:chOff x="-75901" y="2156819"/>
              <a:chExt cx="7381107" cy="599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7"/>
                <a:ext cx="1443895" cy="599452"/>
                <a:chOff x="-204663" y="2121401"/>
                <a:chExt cx="1892685" cy="66225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332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103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48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977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sz="2541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46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553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977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4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259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sz="2541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Regular</a:t>
                </a:r>
                <a:endParaRPr lang="es-MX" sz="1553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280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Mala</a:t>
                </a:r>
                <a:endParaRPr lang="es-MX" sz="1977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10642"/>
              <a:chOff x="-104586" y="3258293"/>
              <a:chExt cx="7866108" cy="1810642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116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50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r>
                  <a:rPr lang="es-MX" sz="1977" dirty="0">
                    <a:latin typeface="Comic Sans MS" panose="030F0702030302020204" pitchFamily="66" charset="0"/>
                  </a:rPr>
                  <a:t>      </a:t>
                </a:r>
                <a:r>
                  <a:rPr lang="es-MX" sz="1694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694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977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s-MX" sz="1694" dirty="0" smtClean="0">
                    <a:latin typeface="Comic Sans MS" panose="030F0702030302020204" pitchFamily="66" charset="0"/>
                  </a:rPr>
                  <a:t>No todos los alumnos cumplen con los trabajos, pero se mantiene una buena participación de un 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45</a:t>
                </a:r>
                <a:r>
                  <a:rPr lang="es-MX" sz="1694" dirty="0" smtClean="0">
                    <a:latin typeface="Comic Sans MS" panose="030F0702030302020204" pitchFamily="66" charset="0"/>
                  </a:rPr>
                  <a:t>% del alumnado.</a:t>
                </a:r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74905"/>
              <a:chOff x="-106905" y="4811173"/>
              <a:chExt cx="8142075" cy="1374905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387606"/>
                <a:chOff x="-91265" y="1649223"/>
                <a:chExt cx="8142075" cy="387606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11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2259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9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694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977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694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 sz="2541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2541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11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259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57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694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Rescato los conocimientos previos</a:t>
              </a:r>
              <a:endParaRPr lang="es-MX" sz="1977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694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34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94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694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 sz="2541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Considero que se logro que se participara de manera activa en las dos actividades empleadas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541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50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94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8961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s-MX" sz="2541" dirty="0" smtClean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s-MX" sz="254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No todo el alumnado tuvo participación </a:t>
              </a:r>
              <a:endParaRPr lang="es-MX" sz="254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65" y="189318"/>
            <a:ext cx="900581" cy="1715238"/>
          </a:xfrm>
          <a:prstGeom prst="rect">
            <a:avLst/>
          </a:prstGeom>
        </p:spPr>
      </p:pic>
      <p:sp>
        <p:nvSpPr>
          <p:cNvPr id="125" name="CuadroTexto 124"/>
          <p:cNvSpPr txBox="1"/>
          <p:nvPr/>
        </p:nvSpPr>
        <p:spPr>
          <a:xfrm>
            <a:off x="991085" y="456642"/>
            <a:ext cx="443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20</a:t>
            </a:r>
            <a:r>
              <a:rPr lang="es-MX" sz="3200" dirty="0" smtClean="0"/>
              <a:t>   </a:t>
            </a:r>
            <a:r>
              <a:rPr lang="es-MX" sz="3200" dirty="0" smtClean="0"/>
              <a:t>Mayo   2021</a:t>
            </a:r>
            <a:endParaRPr lang="es-MX" sz="3200" dirty="0"/>
          </a:p>
        </p:txBody>
      </p:sp>
      <p:sp>
        <p:nvSpPr>
          <p:cNvPr id="127" name="Elipse 126"/>
          <p:cNvSpPr/>
          <p:nvPr/>
        </p:nvSpPr>
        <p:spPr>
          <a:xfrm>
            <a:off x="2757115" y="1122207"/>
            <a:ext cx="487735" cy="581006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307978" y="3442117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1" name="Rectángulo 130"/>
          <p:cNvSpPr/>
          <p:nvPr/>
        </p:nvSpPr>
        <p:spPr>
          <a:xfrm>
            <a:off x="3981264" y="4553224"/>
            <a:ext cx="1060246" cy="5529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247672" y="59088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3" name="Elipse 132"/>
          <p:cNvSpPr/>
          <p:nvPr/>
        </p:nvSpPr>
        <p:spPr>
          <a:xfrm>
            <a:off x="216019" y="7010330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4" name="Elipse 133"/>
          <p:cNvSpPr/>
          <p:nvPr/>
        </p:nvSpPr>
        <p:spPr>
          <a:xfrm>
            <a:off x="241820" y="72937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4" name="Elipse 153"/>
          <p:cNvSpPr/>
          <p:nvPr/>
        </p:nvSpPr>
        <p:spPr>
          <a:xfrm>
            <a:off x="206661" y="64838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6" name="Elipse 155"/>
          <p:cNvSpPr/>
          <p:nvPr/>
        </p:nvSpPr>
        <p:spPr>
          <a:xfrm>
            <a:off x="7261633" y="8532796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7" name="Elipse 156"/>
          <p:cNvSpPr/>
          <p:nvPr/>
        </p:nvSpPr>
        <p:spPr>
          <a:xfrm>
            <a:off x="7293780" y="8852141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9" name="Elipse 158"/>
          <p:cNvSpPr/>
          <p:nvPr/>
        </p:nvSpPr>
        <p:spPr>
          <a:xfrm>
            <a:off x="7304218" y="905697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0" name="Elipse 159"/>
          <p:cNvSpPr/>
          <p:nvPr/>
        </p:nvSpPr>
        <p:spPr>
          <a:xfrm>
            <a:off x="7323169" y="9322674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2" name="Elipse 161"/>
          <p:cNvSpPr/>
          <p:nvPr/>
        </p:nvSpPr>
        <p:spPr>
          <a:xfrm>
            <a:off x="8731568" y="10357732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3" name="Elipse 162"/>
          <p:cNvSpPr/>
          <p:nvPr/>
        </p:nvSpPr>
        <p:spPr>
          <a:xfrm>
            <a:off x="8731569" y="10640647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4" name="Elipse 163"/>
          <p:cNvSpPr/>
          <p:nvPr/>
        </p:nvSpPr>
        <p:spPr>
          <a:xfrm>
            <a:off x="9733056" y="10868205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7" name="Elipse 166"/>
          <p:cNvSpPr/>
          <p:nvPr/>
        </p:nvSpPr>
        <p:spPr>
          <a:xfrm>
            <a:off x="8717337" y="1116977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8" name="Elipse 187"/>
          <p:cNvSpPr/>
          <p:nvPr/>
        </p:nvSpPr>
        <p:spPr>
          <a:xfrm>
            <a:off x="8696353" y="11519423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9" name="Elipse 188"/>
          <p:cNvSpPr/>
          <p:nvPr/>
        </p:nvSpPr>
        <p:spPr>
          <a:xfrm>
            <a:off x="8694515" y="11783199"/>
            <a:ext cx="254161" cy="276697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8" name="Rectángulo 157"/>
          <p:cNvSpPr/>
          <p:nvPr/>
        </p:nvSpPr>
        <p:spPr>
          <a:xfrm>
            <a:off x="528562" y="3346957"/>
            <a:ext cx="1531552" cy="74096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7474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1421</Words>
  <Application>Microsoft Office PowerPoint</Application>
  <PresentationFormat>Personalizado</PresentationFormat>
  <Paragraphs>257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Acer</dc:creator>
  <cp:lastModifiedBy>Acer</cp:lastModifiedBy>
  <cp:revision>15</cp:revision>
  <dcterms:created xsi:type="dcterms:W3CDTF">2021-05-13T03:23:30Z</dcterms:created>
  <dcterms:modified xsi:type="dcterms:W3CDTF">2021-05-21T06:58:30Z</dcterms:modified>
</cp:coreProperties>
</file>