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2" r:id="rId2"/>
    <p:sldId id="294" r:id="rId3"/>
    <p:sldId id="258" r:id="rId4"/>
    <p:sldId id="260" r:id="rId5"/>
    <p:sldId id="277" r:id="rId6"/>
    <p:sldId id="261" r:id="rId7"/>
    <p:sldId id="278" r:id="rId8"/>
    <p:sldId id="263" r:id="rId9"/>
    <p:sldId id="264" r:id="rId10"/>
    <p:sldId id="279" r:id="rId11"/>
    <p:sldId id="265" r:id="rId12"/>
    <p:sldId id="268" r:id="rId13"/>
    <p:sldId id="266" r:id="rId14"/>
    <p:sldId id="280" r:id="rId15"/>
    <p:sldId id="267" r:id="rId16"/>
    <p:sldId id="281" r:id="rId17"/>
    <p:sldId id="271" r:id="rId18"/>
    <p:sldId id="269" r:id="rId19"/>
    <p:sldId id="282" r:id="rId20"/>
    <p:sldId id="272" r:id="rId21"/>
    <p:sldId id="270" r:id="rId22"/>
    <p:sldId id="283" r:id="rId23"/>
    <p:sldId id="274" r:id="rId24"/>
    <p:sldId id="273" r:id="rId25"/>
    <p:sldId id="284" r:id="rId26"/>
    <p:sldId id="288" r:id="rId27"/>
    <p:sldId id="289" r:id="rId28"/>
    <p:sldId id="275" r:id="rId29"/>
    <p:sldId id="285" r:id="rId30"/>
    <p:sldId id="291" r:id="rId31"/>
    <p:sldId id="276" r:id="rId32"/>
    <p:sldId id="287" r:id="rId33"/>
    <p:sldId id="290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8442A-A874-49CA-A762-0D77ECE80F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534E-4B0F-44E9-92CC-6D52687283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6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2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4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143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92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1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43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09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59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04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38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43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22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95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57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2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09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7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0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6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44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80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39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0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19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84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52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41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E2A47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74A80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E2A47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D9E66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8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2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69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49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60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6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7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4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296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image" Target="../media/image10.jpeg"/><Relationship Id="rId5" Type="http://schemas.openxmlformats.org/officeDocument/2006/relationships/slide" Target="slide15.xml"/><Relationship Id="rId10" Type="http://schemas.openxmlformats.org/officeDocument/2006/relationships/image" Target="../media/image9.jpeg"/><Relationship Id="rId4" Type="http://schemas.openxmlformats.org/officeDocument/2006/relationships/slide" Target="slide7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1.jpeg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image" Target="../media/image12.jpe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image" Target="../media/image14.jpeg"/><Relationship Id="rId4" Type="http://schemas.openxmlformats.org/officeDocument/2006/relationships/slide" Target="slide7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image" Target="../media/image17.jpeg"/><Relationship Id="rId4" Type="http://schemas.openxmlformats.org/officeDocument/2006/relationships/slide" Target="slide7.xm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hyperlink" Target="https://drive.google.com/file/d/1eyGx_0FcOsyaBDEeALiNFR6a5W_RV6pz/view?usp=sharing" TargetMode="External"/><Relationship Id="rId4" Type="http://schemas.openxmlformats.org/officeDocument/2006/relationships/slide" Target="slide7.xml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hyperlink" Target="https://drive.google.com/file/d/1DAkgicSbMIvOIrVIUPGsReQDaYz1KDPv/view?usp=sharing" TargetMode="External"/><Relationship Id="rId5" Type="http://schemas.openxmlformats.org/officeDocument/2006/relationships/slide" Target="slide15.xml"/><Relationship Id="rId10" Type="http://schemas.openxmlformats.org/officeDocument/2006/relationships/hyperlink" Target="https://drive.google.com/file/d/1fhtkgJ78HgsMPQlYJK-eGr-MCVeu6pQm/view?usp=sharing" TargetMode="External"/><Relationship Id="rId4" Type="http://schemas.openxmlformats.org/officeDocument/2006/relationships/slide" Target="slide7.xml"/><Relationship Id="rId9" Type="http://schemas.openxmlformats.org/officeDocument/2006/relationships/hyperlink" Target="https://drive.google.com/file/d/1f2gPBwQHZ5Q1tOf2J0Oi__6dA3osYCSK/view?usp=shar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hyperlink" Target="https://drive.google.com/file/d/1hpZNyBfRIDK38yaqnqxiynbWHaMhyuOl/view?usp=sharing" TargetMode="External"/><Relationship Id="rId4" Type="http://schemas.openxmlformats.org/officeDocument/2006/relationships/slide" Target="slide7.xml"/><Relationship Id="rId9" Type="http://schemas.openxmlformats.org/officeDocument/2006/relationships/hyperlink" Target="https://drive.google.com/file/d/1MHR0JkxA38myLMGMFMmTli7hgulBi5eV/view?usp=shari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hyperlink" Target="https://drive.google.com/file/d/11HubDt-cDyT2hJWC50vGCmiKhGQzcpKs/view?usp=sharing" TargetMode="External"/><Relationship Id="rId5" Type="http://schemas.openxmlformats.org/officeDocument/2006/relationships/slide" Target="slide15.xml"/><Relationship Id="rId10" Type="http://schemas.openxmlformats.org/officeDocument/2006/relationships/hyperlink" Target="https://drive.google.com/file/d/1A9XMWakz-5xWK8kXTVUhlgz_3eHBHS_U/view?usp=sharing" TargetMode="External"/><Relationship Id="rId4" Type="http://schemas.openxmlformats.org/officeDocument/2006/relationships/slide" Target="slide7.xml"/><Relationship Id="rId9" Type="http://schemas.openxmlformats.org/officeDocument/2006/relationships/hyperlink" Target="https://drive.google.com/file/d/1-RNnCniifE7XRTREhGecMzZBh6i9O3-9/view?usp=shar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image" Target="../media/image4.jpeg"/><Relationship Id="rId5" Type="http://schemas.openxmlformats.org/officeDocument/2006/relationships/slide" Target="slide15.xml"/><Relationship Id="rId10" Type="http://schemas.openxmlformats.org/officeDocument/2006/relationships/image" Target="../media/image3.jpeg"/><Relationship Id="rId4" Type="http://schemas.openxmlformats.org/officeDocument/2006/relationships/slide" Target="slide7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image" Target="../media/image7.jpeg"/><Relationship Id="rId5" Type="http://schemas.openxmlformats.org/officeDocument/2006/relationships/slide" Target="slide15.xml"/><Relationship Id="rId10" Type="http://schemas.openxmlformats.org/officeDocument/2006/relationships/image" Target="../media/image6.jpeg"/><Relationship Id="rId4" Type="http://schemas.openxmlformats.org/officeDocument/2006/relationships/slide" Target="slide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74126" y="1483362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scuela Normal de Educación Preescolar del Estado de Coahuila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2020 –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Dolores Patricia Segovia Gómez. 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Trabajo docente y proyectos de mejora escolar.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Evidencias de Alumnos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Alumna: Karen Guadalupe Morales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Verastegui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#12. </a:t>
            </a:r>
          </a:p>
          <a:p>
            <a:pPr algn="ctr"/>
            <a:endParaRPr lang="es-MX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29" y="2442754"/>
            <a:ext cx="1442274" cy="1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16225"/>
              </p:ext>
            </p:extLst>
          </p:nvPr>
        </p:nvGraphicFramePr>
        <p:xfrm>
          <a:off x="1160825" y="1028677"/>
          <a:ext cx="9563781" cy="528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514">
                  <a:extLst>
                    <a:ext uri="{9D8B030D-6E8A-4147-A177-3AD203B41FA5}">
                      <a16:colId xmlns:a16="http://schemas.microsoft.com/office/drawing/2014/main" val="2156288372"/>
                    </a:ext>
                  </a:extLst>
                </a:gridCol>
                <a:gridCol w="1620169">
                  <a:extLst>
                    <a:ext uri="{9D8B030D-6E8A-4147-A177-3AD203B41FA5}">
                      <a16:colId xmlns:a16="http://schemas.microsoft.com/office/drawing/2014/main" val="1186277403"/>
                    </a:ext>
                  </a:extLst>
                </a:gridCol>
                <a:gridCol w="1679018">
                  <a:extLst>
                    <a:ext uri="{9D8B030D-6E8A-4147-A177-3AD203B41FA5}">
                      <a16:colId xmlns:a16="http://schemas.microsoft.com/office/drawing/2014/main" val="2989885043"/>
                    </a:ext>
                  </a:extLst>
                </a:gridCol>
                <a:gridCol w="1578792">
                  <a:extLst>
                    <a:ext uri="{9D8B030D-6E8A-4147-A177-3AD203B41FA5}">
                      <a16:colId xmlns:a16="http://schemas.microsoft.com/office/drawing/2014/main" val="170652930"/>
                    </a:ext>
                  </a:extLst>
                </a:gridCol>
                <a:gridCol w="2144288">
                  <a:extLst>
                    <a:ext uri="{9D8B030D-6E8A-4147-A177-3AD203B41FA5}">
                      <a16:colId xmlns:a16="http://schemas.microsoft.com/office/drawing/2014/main" val="3743544051"/>
                    </a:ext>
                  </a:extLst>
                </a:gridCol>
              </a:tblGrid>
              <a:tr h="27377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Lenguaje y comunicación.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80208"/>
                  </a:ext>
                </a:extLst>
              </a:tr>
              <a:tr h="47719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Describe personajes y lugares que imagina al escuchar cuentos, fábulas, leyendas y otros relatos literarios.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812786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029556"/>
                  </a:ext>
                </a:extLst>
              </a:tr>
              <a:tr h="63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Escucha atentamente la leyenda.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469540"/>
                  </a:ext>
                </a:extLst>
              </a:tr>
              <a:tr h="966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Representa lugares y personajes mencionados en la leyenda.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716593"/>
                  </a:ext>
                </a:extLst>
              </a:tr>
              <a:tr h="966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Describe lugares y personajes mencionados en la leyenda.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401779"/>
                  </a:ext>
                </a:extLst>
              </a:tr>
              <a:tr h="72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Comenta su versión de la leyenda a partir de lo escuchado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051776"/>
                  </a:ext>
                </a:extLst>
              </a:tr>
              <a:tr h="966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Explica las características de los lugares y personajes que dibujó.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00942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3583380" y="2026926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3543307" y="2862950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3495837" y="3910406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3566712" y="4697223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3467600" y="5592396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3960976" y="2148107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3912500" y="2985116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3875999" y="3948926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3951706" y="4695463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3882559" y="5659273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3217;p35"/>
          <p:cNvGrpSpPr/>
          <p:nvPr/>
        </p:nvGrpSpPr>
        <p:grpSpPr>
          <a:xfrm>
            <a:off x="4517104" y="2172482"/>
            <a:ext cx="595771" cy="570111"/>
            <a:chOff x="6261587" y="3179706"/>
            <a:chExt cx="575142" cy="550370"/>
          </a:xfrm>
        </p:grpSpPr>
        <p:sp>
          <p:nvSpPr>
            <p:cNvPr id="90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3217;p35"/>
          <p:cNvGrpSpPr/>
          <p:nvPr/>
        </p:nvGrpSpPr>
        <p:grpSpPr>
          <a:xfrm>
            <a:off x="4474470" y="3009491"/>
            <a:ext cx="595771" cy="570111"/>
            <a:chOff x="6261587" y="3179706"/>
            <a:chExt cx="575142" cy="550370"/>
          </a:xfrm>
        </p:grpSpPr>
        <p:sp>
          <p:nvSpPr>
            <p:cNvPr id="9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" name="Google Shape;3217;p35"/>
          <p:cNvGrpSpPr/>
          <p:nvPr/>
        </p:nvGrpSpPr>
        <p:grpSpPr>
          <a:xfrm>
            <a:off x="4385206" y="3974206"/>
            <a:ext cx="595771" cy="570111"/>
            <a:chOff x="6261587" y="3179706"/>
            <a:chExt cx="575142" cy="550370"/>
          </a:xfrm>
        </p:grpSpPr>
        <p:sp>
          <p:nvSpPr>
            <p:cNvPr id="106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" name="Google Shape;3217;p35"/>
          <p:cNvGrpSpPr/>
          <p:nvPr/>
        </p:nvGrpSpPr>
        <p:grpSpPr>
          <a:xfrm>
            <a:off x="4500864" y="4719838"/>
            <a:ext cx="595771" cy="570111"/>
            <a:chOff x="6261587" y="3179706"/>
            <a:chExt cx="575142" cy="550370"/>
          </a:xfrm>
        </p:grpSpPr>
        <p:sp>
          <p:nvSpPr>
            <p:cNvPr id="114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1" name="Google Shape;3217;p35"/>
          <p:cNvGrpSpPr/>
          <p:nvPr/>
        </p:nvGrpSpPr>
        <p:grpSpPr>
          <a:xfrm>
            <a:off x="4463633" y="5620464"/>
            <a:ext cx="595771" cy="570111"/>
            <a:chOff x="6261587" y="3179706"/>
            <a:chExt cx="575142" cy="550370"/>
          </a:xfrm>
        </p:grpSpPr>
        <p:sp>
          <p:nvSpPr>
            <p:cNvPr id="122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720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ACTIVIDAD </a:t>
            </a:r>
            <a:r>
              <a:rPr lang="es-MX" dirty="0">
                <a:latin typeface="Century Gothic" panose="020B0502020202020204" pitchFamily="34" charset="0"/>
              </a:rPr>
              <a:t>DEL PEMC.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ES" dirty="0" smtClean="0">
                <a:latin typeface="Century Gothic" panose="020B0502020202020204" pitchFamily="34" charset="0"/>
              </a:rPr>
              <a:t> 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91" y="1483052"/>
            <a:ext cx="2216071" cy="39396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92" y="1423535"/>
            <a:ext cx="2892553" cy="24654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03" y="4056233"/>
            <a:ext cx="3108530" cy="2535395"/>
          </a:xfrm>
          <a:prstGeom prst="rect">
            <a:avLst/>
          </a:prstGeom>
        </p:spPr>
      </p:pic>
      <p:grpSp>
        <p:nvGrpSpPr>
          <p:cNvPr id="41" name="Google Shape;3245;p35"/>
          <p:cNvGrpSpPr/>
          <p:nvPr/>
        </p:nvGrpSpPr>
        <p:grpSpPr>
          <a:xfrm>
            <a:off x="7172721" y="3960458"/>
            <a:ext cx="673341" cy="527609"/>
            <a:chOff x="7144538" y="1830915"/>
            <a:chExt cx="650026" cy="509341"/>
          </a:xfrm>
        </p:grpSpPr>
        <p:sp>
          <p:nvSpPr>
            <p:cNvPr id="42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" name="Google Shape;3217;p35"/>
          <p:cNvGrpSpPr/>
          <p:nvPr/>
        </p:nvGrpSpPr>
        <p:grpSpPr>
          <a:xfrm>
            <a:off x="4495405" y="1228064"/>
            <a:ext cx="595771" cy="570111"/>
            <a:chOff x="6261587" y="3179706"/>
            <a:chExt cx="575142" cy="550370"/>
          </a:xfrm>
        </p:grpSpPr>
        <p:sp>
          <p:nvSpPr>
            <p:cNvPr id="52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55;p35"/>
          <p:cNvGrpSpPr/>
          <p:nvPr/>
        </p:nvGrpSpPr>
        <p:grpSpPr>
          <a:xfrm>
            <a:off x="7362957" y="1243090"/>
            <a:ext cx="521613" cy="519064"/>
            <a:chOff x="6289676" y="1855687"/>
            <a:chExt cx="503552" cy="501092"/>
          </a:xfrm>
        </p:grpSpPr>
        <p:sp>
          <p:nvSpPr>
            <p:cNvPr id="60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95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839966" y="1369228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PENSAMIENTO MATEMÁTICO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El </a:t>
            </a:r>
            <a:r>
              <a:rPr lang="es-MX" sz="2000" i="1" dirty="0">
                <a:latin typeface="Century Gothic" panose="020B0502020202020204" pitchFamily="34" charset="0"/>
              </a:rPr>
              <a:t>cuarto de juegos</a:t>
            </a: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13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21848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 smtClean="0">
                <a:latin typeface="Century Gothic" panose="020B0502020202020204" pitchFamily="34" charset="0"/>
              </a:rPr>
              <a:t>Ubica objetos y lugares, cuya ubicación desconoce</a:t>
            </a:r>
            <a:r>
              <a:rPr lang="es-MX" dirty="0">
                <a:latin typeface="Century Gothic" panose="020B0502020202020204" pitchFamily="34" charset="0"/>
              </a:rPr>
              <a:t>, a través de la interpretación de relaciones espaciales y puntos de referencia. 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768;p26"/>
          <p:cNvSpPr txBox="1">
            <a:spLocks/>
          </p:cNvSpPr>
          <p:nvPr/>
        </p:nvSpPr>
        <p:spPr>
          <a:xfrm>
            <a:off x="3441376" y="4124741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7466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MX" sz="2000" kern="0" dirty="0" smtClean="0">
                <a:latin typeface="Century Gothic" panose="020B0502020202020204" pitchFamily="34" charset="0"/>
              </a:rPr>
              <a:t>LENGUAJE Y COMUNICACIÓN </a:t>
            </a:r>
          </a:p>
          <a:p>
            <a:r>
              <a:rPr lang="es-MX" sz="2000" i="1" kern="0" dirty="0" smtClean="0">
                <a:latin typeface="Century Gothic" panose="020B0502020202020204" pitchFamily="34" charset="0"/>
              </a:rPr>
              <a:t>Te </a:t>
            </a:r>
            <a:r>
              <a:rPr lang="es-MX" sz="2000" i="1" kern="0" dirty="0">
                <a:latin typeface="Century Gothic" panose="020B0502020202020204" pitchFamily="34" charset="0"/>
              </a:rPr>
              <a:t>escribo</a:t>
            </a:r>
          </a:p>
        </p:txBody>
      </p:sp>
      <p:sp>
        <p:nvSpPr>
          <p:cNvPr id="17" name="Google Shape;1770;p26"/>
          <p:cNvSpPr txBox="1">
            <a:spLocks/>
          </p:cNvSpPr>
          <p:nvPr/>
        </p:nvSpPr>
        <p:spPr>
          <a:xfrm>
            <a:off x="3137323" y="4636529"/>
            <a:ext cx="5995600" cy="7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s-MX" kern="0" dirty="0" smtClean="0">
                <a:latin typeface="Century Gothic" panose="020B0502020202020204" pitchFamily="34" charset="0"/>
              </a:rPr>
              <a:t>Escribe </a:t>
            </a:r>
            <a:r>
              <a:rPr lang="es-MX" kern="0" dirty="0">
                <a:latin typeface="Century Gothic" panose="020B0502020202020204" pitchFamily="34" charset="0"/>
              </a:rPr>
              <a:t>instructivos, cartas, recados y señalamientos utilizando recursos propios</a:t>
            </a:r>
          </a:p>
        </p:txBody>
      </p:sp>
    </p:spTree>
    <p:extLst>
      <p:ext uri="{BB962C8B-B14F-4D97-AF65-F5344CB8AC3E}">
        <p14:creationId xmlns:p14="http://schemas.microsoft.com/office/powerpoint/2010/main" val="168565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45" y="1615425"/>
            <a:ext cx="2761344" cy="36817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38" y="1423533"/>
            <a:ext cx="3151383" cy="3151383"/>
          </a:xfrm>
          <a:prstGeom prst="rect">
            <a:avLst/>
          </a:prstGeom>
        </p:spPr>
      </p:pic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PENSAMIENTO MATEMÁTICO</a:t>
            </a:r>
            <a:br>
              <a:rPr lang="es-MX" dirty="0">
                <a:latin typeface="Century Gothic" panose="020B0502020202020204" pitchFamily="34" charset="0"/>
              </a:rPr>
            </a:b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5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6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7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8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9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10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7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9" name="Google Shape;3245;p35"/>
          <p:cNvGrpSpPr/>
          <p:nvPr/>
        </p:nvGrpSpPr>
        <p:grpSpPr>
          <a:xfrm>
            <a:off x="7475580" y="1131451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255;p35"/>
          <p:cNvGrpSpPr/>
          <p:nvPr/>
        </p:nvGrpSpPr>
        <p:grpSpPr>
          <a:xfrm>
            <a:off x="4756710" y="1399528"/>
            <a:ext cx="521613" cy="519064"/>
            <a:chOff x="6289676" y="1855687"/>
            <a:chExt cx="503552" cy="501092"/>
          </a:xfrm>
        </p:grpSpPr>
        <p:sp>
          <p:nvSpPr>
            <p:cNvPr id="51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7475580" y="4973913"/>
            <a:ext cx="3301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la alumna Alexa, </a:t>
            </a:r>
            <a:r>
              <a:rPr lang="es-MX" sz="1600" dirty="0" smtClean="0">
                <a:latin typeface="Century Gothic" panose="020B0502020202020204" pitchFamily="34" charset="0"/>
              </a:rPr>
              <a:t>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9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50955"/>
              </p:ext>
            </p:extLst>
          </p:nvPr>
        </p:nvGraphicFramePr>
        <p:xfrm>
          <a:off x="1383954" y="867712"/>
          <a:ext cx="8727756" cy="5252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2485">
                  <a:extLst>
                    <a:ext uri="{9D8B030D-6E8A-4147-A177-3AD203B41FA5}">
                      <a16:colId xmlns:a16="http://schemas.microsoft.com/office/drawing/2014/main" val="1188131824"/>
                    </a:ext>
                  </a:extLst>
                </a:gridCol>
                <a:gridCol w="832414">
                  <a:extLst>
                    <a:ext uri="{9D8B030D-6E8A-4147-A177-3AD203B41FA5}">
                      <a16:colId xmlns:a16="http://schemas.microsoft.com/office/drawing/2014/main" val="758981649"/>
                    </a:ext>
                  </a:extLst>
                </a:gridCol>
                <a:gridCol w="1070725">
                  <a:extLst>
                    <a:ext uri="{9D8B030D-6E8A-4147-A177-3AD203B41FA5}">
                      <a16:colId xmlns:a16="http://schemas.microsoft.com/office/drawing/2014/main" val="2947680684"/>
                    </a:ext>
                  </a:extLst>
                </a:gridCol>
                <a:gridCol w="1070725">
                  <a:extLst>
                    <a:ext uri="{9D8B030D-6E8A-4147-A177-3AD203B41FA5}">
                      <a16:colId xmlns:a16="http://schemas.microsoft.com/office/drawing/2014/main" val="1350117786"/>
                    </a:ext>
                  </a:extLst>
                </a:gridCol>
                <a:gridCol w="1531407">
                  <a:extLst>
                    <a:ext uri="{9D8B030D-6E8A-4147-A177-3AD203B41FA5}">
                      <a16:colId xmlns:a16="http://schemas.microsoft.com/office/drawing/2014/main" val="3635358364"/>
                    </a:ext>
                  </a:extLst>
                </a:gridCol>
              </a:tblGrid>
              <a:tr h="401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Pensamiento matemático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65029"/>
                  </a:ext>
                </a:extLst>
              </a:tr>
              <a:tr h="762700">
                <a:tc gridSpan="5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100" u="none" strike="noStrike" dirty="0">
                          <a:effectLst/>
                        </a:rPr>
                        <a:t>Aprendizaje esperado. </a:t>
                      </a:r>
                      <a:r>
                        <a:rPr lang="es-MX" sz="1200" u="none" strike="noStrike" dirty="0">
                          <a:effectLst/>
                        </a:rPr>
                        <a:t>Ubica objetos y lugares, cuya ubicación desconoce, a través de la interpretación de relaciones espaciales y puntos de referencia. </a:t>
                      </a:r>
                      <a:endParaRPr lang="es-MX" sz="11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37815"/>
                  </a:ext>
                </a:extLst>
              </a:tr>
              <a:tr h="69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250636"/>
                  </a:ext>
                </a:extLst>
              </a:tr>
              <a:tr h="69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Ubica objetos y lugares, cuya ubicación desconoce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651677"/>
                  </a:ext>
                </a:extLst>
              </a:tr>
              <a:tr h="69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Identifica a través de la interpretación de relaciones espaciales y puntos de referencia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316492"/>
                  </a:ext>
                </a:extLst>
              </a:tr>
              <a:tr h="63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las pistas que se le presentan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408807"/>
                  </a:ext>
                </a:extLst>
              </a:tr>
              <a:tr h="659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Encuentra el tesoro sin ayuda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97904"/>
                  </a:ext>
                </a:extLst>
              </a:tr>
              <a:tr h="699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Ubica los lugares fácilmente con ayuda de las pistas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570432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5487025" y="2791864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5487025" y="3493807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486887" y="4119176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5486749" y="4783405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5486611" y="5528639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5859903" y="2774133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5909528" y="3497114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5910668" y="4134334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5910667" y="4787222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5920681" y="5545394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23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LENGUAJE Y COMUNICACIÓN </a:t>
            </a:r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2" y="1627334"/>
            <a:ext cx="2240901" cy="34025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70" y="1437396"/>
            <a:ext cx="3365907" cy="252443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7817445" y="4674044"/>
            <a:ext cx="2965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la alumna Alexa, </a:t>
            </a:r>
            <a:r>
              <a:rPr lang="es-MX" sz="1600" dirty="0" smtClean="0">
                <a:latin typeface="Century Gothic" panose="020B0502020202020204" pitchFamily="34" charset="0"/>
              </a:rPr>
              <a:t>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pSp>
        <p:nvGrpSpPr>
          <p:cNvPr id="42" name="Google Shape;3255;p35"/>
          <p:cNvGrpSpPr/>
          <p:nvPr/>
        </p:nvGrpSpPr>
        <p:grpSpPr>
          <a:xfrm>
            <a:off x="4811678" y="1437396"/>
            <a:ext cx="521613" cy="519064"/>
            <a:chOff x="6289676" y="1855687"/>
            <a:chExt cx="503552" cy="501092"/>
          </a:xfrm>
        </p:grpSpPr>
        <p:sp>
          <p:nvSpPr>
            <p:cNvPr id="4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" name="Google Shape;3245;p35"/>
          <p:cNvGrpSpPr/>
          <p:nvPr/>
        </p:nvGrpSpPr>
        <p:grpSpPr>
          <a:xfrm>
            <a:off x="7448701" y="1318756"/>
            <a:ext cx="673341" cy="527609"/>
            <a:chOff x="7144538" y="1830915"/>
            <a:chExt cx="650026" cy="509341"/>
          </a:xfrm>
        </p:grpSpPr>
        <p:sp>
          <p:nvSpPr>
            <p:cNvPr id="58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556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61473"/>
              </p:ext>
            </p:extLst>
          </p:nvPr>
        </p:nvGraphicFramePr>
        <p:xfrm>
          <a:off x="1797335" y="1511413"/>
          <a:ext cx="8597129" cy="4236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633">
                  <a:extLst>
                    <a:ext uri="{9D8B030D-6E8A-4147-A177-3AD203B41FA5}">
                      <a16:colId xmlns:a16="http://schemas.microsoft.com/office/drawing/2014/main" val="2555549268"/>
                    </a:ext>
                  </a:extLst>
                </a:gridCol>
                <a:gridCol w="1456412">
                  <a:extLst>
                    <a:ext uri="{9D8B030D-6E8A-4147-A177-3AD203B41FA5}">
                      <a16:colId xmlns:a16="http://schemas.microsoft.com/office/drawing/2014/main" val="1702536087"/>
                    </a:ext>
                  </a:extLst>
                </a:gridCol>
                <a:gridCol w="1509312">
                  <a:extLst>
                    <a:ext uri="{9D8B030D-6E8A-4147-A177-3AD203B41FA5}">
                      <a16:colId xmlns:a16="http://schemas.microsoft.com/office/drawing/2014/main" val="2441907427"/>
                    </a:ext>
                  </a:extLst>
                </a:gridCol>
                <a:gridCol w="1419216">
                  <a:extLst>
                    <a:ext uri="{9D8B030D-6E8A-4147-A177-3AD203B41FA5}">
                      <a16:colId xmlns:a16="http://schemas.microsoft.com/office/drawing/2014/main" val="2172385462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3783482722"/>
                    </a:ext>
                  </a:extLst>
                </a:gridCol>
              </a:tblGrid>
              <a:tr h="29735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Lenguaje y comunicación.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00080"/>
                  </a:ext>
                </a:extLst>
              </a:tr>
              <a:tr h="51830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Escribe instructivos, cartas, recados y señalamientos utilizando recursos propios.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58884"/>
                  </a:ext>
                </a:extLst>
              </a:tr>
              <a:tr h="297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623632"/>
                  </a:ext>
                </a:extLst>
              </a:tr>
              <a:tr h="78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el significado y la función de una carta.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550208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Identifica las partes de una carta.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443548"/>
                  </a:ext>
                </a:extLst>
              </a:tr>
              <a:tr h="78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Escribe su carta resaltando cada una de las partes.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031333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Utiliza recursos propios para redactar su carta.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014308"/>
                  </a:ext>
                </a:extLst>
              </a:tr>
              <a:tr h="518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Su redacción es clara y concisa.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181975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4014844" y="2652242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4014706" y="3316471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4014706" y="4013000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4014706" y="4653818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3974633" y="5289470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4676765" y="2643697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4726390" y="3329012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4730347" y="3979255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4725540" y="4664570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4725682" y="5306697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681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EXPLORACIÓN Y COMPRENSIÓN DEL MUNDO NATURAL Y SOCIAL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i="1" dirty="0">
                <a:latin typeface="Century Gothic" panose="020B0502020202020204" pitchFamily="34" charset="0"/>
              </a:rPr>
              <a:t>Aviario </a:t>
            </a: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14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19533" y="3463864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 smtClean="0">
                <a:latin typeface="Century Gothic" panose="020B0502020202020204" pitchFamily="34" charset="0"/>
              </a:rPr>
              <a:t>Obtiene</a:t>
            </a:r>
            <a:r>
              <a:rPr lang="es-MX" dirty="0">
                <a:latin typeface="Century Gothic" panose="020B0502020202020204" pitchFamily="34" charset="0"/>
              </a:rPr>
              <a:t>, registra, representa y describe información para responder dudas y ampliar su conocimiento en relación con plantas, animales y otros elementos naturales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02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EXPLORACIÓN DEL MUNDO NATURAL Y SOCIAL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19" y="1675905"/>
            <a:ext cx="4388964" cy="2701956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7093131" y="4674044"/>
            <a:ext cx="3690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en la actividad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los alumno Alexa e </a:t>
            </a:r>
            <a:r>
              <a:rPr lang="es-MX" sz="1600" dirty="0" err="1" smtClean="0">
                <a:latin typeface="Century Gothic" panose="020B0502020202020204" pitchFamily="34" charset="0"/>
              </a:rPr>
              <a:t>Ian</a:t>
            </a:r>
            <a:r>
              <a:rPr lang="es-MX" sz="1600" dirty="0" smtClean="0">
                <a:latin typeface="Century Gothic" panose="020B0502020202020204" pitchFamily="34" charset="0"/>
              </a:rPr>
              <a:t>, </a:t>
            </a:r>
            <a:r>
              <a:rPr lang="es-MX" sz="1600" dirty="0" smtClean="0">
                <a:latin typeface="Century Gothic" panose="020B0502020202020204" pitchFamily="34" charset="0"/>
              </a:rPr>
              <a:t>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pSp>
        <p:nvGrpSpPr>
          <p:cNvPr id="40" name="Google Shape;3255;p35"/>
          <p:cNvGrpSpPr/>
          <p:nvPr/>
        </p:nvGrpSpPr>
        <p:grpSpPr>
          <a:xfrm>
            <a:off x="4649209" y="1512967"/>
            <a:ext cx="521613" cy="519064"/>
            <a:chOff x="6289676" y="1855687"/>
            <a:chExt cx="503552" cy="501092"/>
          </a:xfrm>
        </p:grpSpPr>
        <p:sp>
          <p:nvSpPr>
            <p:cNvPr id="41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270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11124"/>
              </p:ext>
            </p:extLst>
          </p:nvPr>
        </p:nvGraphicFramePr>
        <p:xfrm>
          <a:off x="1774779" y="953791"/>
          <a:ext cx="8453439" cy="5159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448">
                  <a:extLst>
                    <a:ext uri="{9D8B030D-6E8A-4147-A177-3AD203B41FA5}">
                      <a16:colId xmlns:a16="http://schemas.microsoft.com/office/drawing/2014/main" val="22772732"/>
                    </a:ext>
                  </a:extLst>
                </a:gridCol>
                <a:gridCol w="1432070">
                  <a:extLst>
                    <a:ext uri="{9D8B030D-6E8A-4147-A177-3AD203B41FA5}">
                      <a16:colId xmlns:a16="http://schemas.microsoft.com/office/drawing/2014/main" val="627342471"/>
                    </a:ext>
                  </a:extLst>
                </a:gridCol>
                <a:gridCol w="1484086">
                  <a:extLst>
                    <a:ext uri="{9D8B030D-6E8A-4147-A177-3AD203B41FA5}">
                      <a16:colId xmlns:a16="http://schemas.microsoft.com/office/drawing/2014/main" val="1159495660"/>
                    </a:ext>
                  </a:extLst>
                </a:gridCol>
                <a:gridCol w="1395496">
                  <a:extLst>
                    <a:ext uri="{9D8B030D-6E8A-4147-A177-3AD203B41FA5}">
                      <a16:colId xmlns:a16="http://schemas.microsoft.com/office/drawing/2014/main" val="2822661644"/>
                    </a:ext>
                  </a:extLst>
                </a:gridCol>
                <a:gridCol w="1895339">
                  <a:extLst>
                    <a:ext uri="{9D8B030D-6E8A-4147-A177-3AD203B41FA5}">
                      <a16:colId xmlns:a16="http://schemas.microsoft.com/office/drawing/2014/main" val="3443045491"/>
                    </a:ext>
                  </a:extLst>
                </a:gridCol>
              </a:tblGrid>
              <a:tr h="2411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Exploración y comprensión del mundo natural y social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01966"/>
                  </a:ext>
                </a:extLst>
              </a:tr>
              <a:tr h="42029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Obtiene, registra, representa y describe información para responder dudas y ampliar su conocimiento en relación con plantas, animales y otros elementos naturales.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332827"/>
                  </a:ext>
                </a:extLst>
              </a:tr>
              <a:tr h="24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985029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Obtiene información que amplía su conocimiento de las aves.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575453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Registra información que amplía su conocimiento de las aves.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612924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Representa información que amplía su conocimiento de las aves.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50593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Describe a sus familiares la información obtenida acerca de las aves.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624756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Complementa su investigación con la elaboración de un ave creativa.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25599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4453266" y="1983230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4453266" y="2867150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4464259" y="3737862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4467480" y="4618553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4493063" y="5491531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28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2902" y="1333050"/>
            <a:ext cx="10255200" cy="763600"/>
          </a:xfrm>
        </p:spPr>
        <p:txBody>
          <a:bodyPr/>
          <a:lstStyle/>
          <a:p>
            <a:r>
              <a:rPr lang="es-MX" sz="2000" dirty="0">
                <a:latin typeface="Century Gothic" panose="020B0502020202020204" pitchFamily="34" charset="0"/>
              </a:rPr>
              <a:t>Nombre del Jardín de </a:t>
            </a:r>
            <a:r>
              <a:rPr lang="es-MX" sz="2000" dirty="0" smtClean="0">
                <a:latin typeface="Century Gothic" panose="020B0502020202020204" pitchFamily="34" charset="0"/>
              </a:rPr>
              <a:t>Niños: Guadalupe </a:t>
            </a:r>
            <a:r>
              <a:rPr lang="es-MX" sz="2000" dirty="0">
                <a:latin typeface="Century Gothic" panose="020B0502020202020204" pitchFamily="34" charset="0"/>
              </a:rPr>
              <a:t>Gonzales </a:t>
            </a:r>
            <a:r>
              <a:rPr lang="es-MX" sz="2000" dirty="0" smtClean="0">
                <a:latin typeface="Century Gothic" panose="020B0502020202020204" pitchFamily="34" charset="0"/>
              </a:rPr>
              <a:t>Ortiz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dirty="0" smtClean="0">
                <a:latin typeface="Century Gothic" panose="020B0502020202020204" pitchFamily="34" charset="0"/>
              </a:rPr>
              <a:t>Nombre </a:t>
            </a:r>
            <a:r>
              <a:rPr lang="es-MX" sz="2000" dirty="0">
                <a:latin typeface="Century Gothic" panose="020B0502020202020204" pitchFamily="34" charset="0"/>
              </a:rPr>
              <a:t>de la educadora </a:t>
            </a:r>
            <a:r>
              <a:rPr lang="es-MX" sz="2000" dirty="0" smtClean="0">
                <a:latin typeface="Century Gothic" panose="020B0502020202020204" pitchFamily="34" charset="0"/>
              </a:rPr>
              <a:t>titular: Claudia </a:t>
            </a:r>
            <a:r>
              <a:rPr lang="es-MX" sz="2000" dirty="0">
                <a:latin typeface="Century Gothic" panose="020B0502020202020204" pitchFamily="34" charset="0"/>
              </a:rPr>
              <a:t>Laredo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7776" y="2253404"/>
            <a:ext cx="660545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Grado en el que realiza su práctica: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“2”</a:t>
            </a:r>
            <a:endParaRPr lang="es-MX" sz="1200" dirty="0" smtClean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Total de niños: 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32 </a:t>
            </a: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Niños: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16  </a:t>
            </a: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Niñas: 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16</a:t>
            </a:r>
            <a:endParaRPr lang="es-MX" sz="1200" dirty="0" smtClean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Nombre del Alumno 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Practicante: Karen Guadalupe Morales </a:t>
            </a:r>
            <a:r>
              <a:rPr lang="es-MX" dirty="0" err="1">
                <a:latin typeface="Century Gothic" panose="020B0502020202020204" pitchFamily="34" charset="0"/>
                <a:ea typeface="Arial" panose="020B0604020202020204" pitchFamily="34" charset="0"/>
              </a:rPr>
              <a:t>Verasyegui</a:t>
            </a:r>
            <a:endParaRPr lang="es-MX" sz="1200" dirty="0" smtClean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Grado: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3°      </a:t>
            </a: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Sección: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 “A”       </a:t>
            </a: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Número de Lista: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  12</a:t>
            </a:r>
            <a:endParaRPr lang="es-MX" sz="1200" dirty="0" smtClean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Century Gothic" panose="020B0502020202020204" pitchFamily="34" charset="0"/>
                <a:ea typeface="Arial" panose="020B0604020202020204" pitchFamily="34" charset="0"/>
              </a:rPr>
              <a:t>Periodo de Práctica: </a:t>
            </a:r>
            <a:r>
              <a:rPr lang="es-MX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10 </a:t>
            </a:r>
            <a:r>
              <a:rPr lang="es-MX" dirty="0"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s-MX" dirty="0" err="1" smtClean="0">
                <a:latin typeface="Century Gothic" panose="020B0502020202020204" pitchFamily="34" charset="0"/>
                <a:ea typeface="Arial" panose="020B0604020202020204" pitchFamily="34" charset="0"/>
              </a:rPr>
              <a:t>ma</a:t>
            </a:r>
            <a:endParaRPr lang="es-MX" dirty="0" smtClean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yo a 21 de mayo del 2021</a:t>
            </a:r>
            <a:endParaRPr lang="es-MX" sz="12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09894" y="4732332"/>
            <a:ext cx="434766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ALUMNOS</a:t>
            </a:r>
            <a:r>
              <a:rPr lang="es-MX" sz="2000" b="1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entury Gothic" panose="020B0502020202020204" pitchFamily="34" charset="0"/>
              </a:rPr>
              <a:t>Rivera Duarte </a:t>
            </a:r>
            <a:r>
              <a:rPr lang="es-MX" dirty="0" err="1" smtClean="0">
                <a:latin typeface="Century Gothic" panose="020B0502020202020204" pitchFamily="34" charset="0"/>
              </a:rPr>
              <a:t>Siomara</a:t>
            </a:r>
            <a:r>
              <a:rPr lang="es-MX" dirty="0" smtClean="0">
                <a:latin typeface="Century Gothic" panose="020B0502020202020204" pitchFamily="34" charset="0"/>
              </a:rPr>
              <a:t> Guadalupe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Century Gothic" panose="020B0502020202020204" pitchFamily="34" charset="0"/>
              </a:rPr>
              <a:t>Martinez</a:t>
            </a:r>
            <a:r>
              <a:rPr lang="es-MX" dirty="0" smtClean="0">
                <a:latin typeface="Century Gothic" panose="020B0502020202020204" pitchFamily="34" charset="0"/>
              </a:rPr>
              <a:t> Saldaña </a:t>
            </a:r>
            <a:r>
              <a:rPr lang="es-MX" dirty="0" err="1" smtClean="0">
                <a:latin typeface="Century Gothic" panose="020B0502020202020204" pitchFamily="34" charset="0"/>
              </a:rPr>
              <a:t>Ian</a:t>
            </a:r>
            <a:r>
              <a:rPr lang="es-MX" dirty="0" smtClean="0">
                <a:latin typeface="Century Gothic" panose="020B0502020202020204" pitchFamily="34" charset="0"/>
              </a:rPr>
              <a:t> Emmanuel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Century Gothic" panose="020B0502020202020204" pitchFamily="34" charset="0"/>
              </a:rPr>
              <a:t>Diaz</a:t>
            </a:r>
            <a:r>
              <a:rPr lang="es-MX" dirty="0" smtClean="0">
                <a:latin typeface="Century Gothic" panose="020B0502020202020204" pitchFamily="34" charset="0"/>
              </a:rPr>
              <a:t> Castañeda Alexa </a:t>
            </a:r>
            <a:r>
              <a:rPr lang="es-MX" dirty="0" err="1" smtClean="0">
                <a:latin typeface="Century Gothic" panose="020B0502020202020204" pitchFamily="34" charset="0"/>
              </a:rPr>
              <a:t>Yorlei</a:t>
            </a:r>
            <a:endParaRPr lang="es-MX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4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EDUCACIÓN SOCIOEMOCIONAL 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Lo puedo hacer</a:t>
            </a:r>
            <a:br>
              <a:rPr lang="es-MX" sz="2000" i="1" dirty="0" smtClean="0">
                <a:latin typeface="Century Gothic" panose="020B0502020202020204" pitchFamily="34" charset="0"/>
              </a:rPr>
            </a:b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17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56091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419" dirty="0" smtClean="0">
                <a:latin typeface="Century Gothic" panose="020B0502020202020204" pitchFamily="34" charset="0"/>
              </a:rPr>
              <a:t>Realiza </a:t>
            </a:r>
            <a:r>
              <a:rPr lang="es-419" dirty="0">
                <a:latin typeface="Century Gothic" panose="020B0502020202020204" pitchFamily="34" charset="0"/>
              </a:rPr>
              <a:t>por sí mismo acciones de cuidado personal, se hace cargo de sus pertenencias y respeta las de los demás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y otros relatos literarios.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67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EXPLORACIÓN DEL MUNDO NATURAL Y SOCIAL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75" y="1798175"/>
            <a:ext cx="2128928" cy="2838571"/>
          </a:xfrm>
          <a:prstGeom prst="rect">
            <a:avLst/>
          </a:prstGeom>
        </p:spPr>
      </p:pic>
      <p:grpSp>
        <p:nvGrpSpPr>
          <p:cNvPr id="39" name="Google Shape;3245;p35"/>
          <p:cNvGrpSpPr/>
          <p:nvPr/>
        </p:nvGrpSpPr>
        <p:grpSpPr>
          <a:xfrm>
            <a:off x="4807666" y="1581179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89" y="1793356"/>
            <a:ext cx="2143588" cy="2867077"/>
          </a:xfrm>
          <a:prstGeom prst="rect">
            <a:avLst/>
          </a:prstGeom>
        </p:spPr>
      </p:pic>
      <p:grpSp>
        <p:nvGrpSpPr>
          <p:cNvPr id="50" name="Google Shape;3255;p35"/>
          <p:cNvGrpSpPr/>
          <p:nvPr/>
        </p:nvGrpSpPr>
        <p:grpSpPr>
          <a:xfrm>
            <a:off x="7955257" y="1582321"/>
            <a:ext cx="521613" cy="519064"/>
            <a:chOff x="6289676" y="1855687"/>
            <a:chExt cx="503552" cy="501092"/>
          </a:xfrm>
        </p:grpSpPr>
        <p:sp>
          <p:nvSpPr>
            <p:cNvPr id="51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" name="Google Shape;3255;p35"/>
          <p:cNvGrpSpPr/>
          <p:nvPr/>
        </p:nvGrpSpPr>
        <p:grpSpPr>
          <a:xfrm>
            <a:off x="1355035" y="1826519"/>
            <a:ext cx="345666" cy="158866"/>
            <a:chOff x="6375020" y="1900847"/>
            <a:chExt cx="333697" cy="153365"/>
          </a:xfrm>
        </p:grpSpPr>
        <p:sp>
          <p:nvSpPr>
            <p:cNvPr id="59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" name="CuadroTexto 63"/>
          <p:cNvSpPr txBox="1"/>
          <p:nvPr/>
        </p:nvSpPr>
        <p:spPr>
          <a:xfrm>
            <a:off x="1087849" y="4833172"/>
            <a:ext cx="3863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en la actividad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la alumna Alexa, </a:t>
            </a:r>
            <a:r>
              <a:rPr lang="es-MX" sz="1600" dirty="0" smtClean="0">
                <a:latin typeface="Century Gothic" panose="020B0502020202020204" pitchFamily="34" charset="0"/>
              </a:rPr>
              <a:t>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7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84004"/>
              </p:ext>
            </p:extLst>
          </p:nvPr>
        </p:nvGraphicFramePr>
        <p:xfrm>
          <a:off x="1149530" y="1045029"/>
          <a:ext cx="9575075" cy="529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2418">
                  <a:extLst>
                    <a:ext uri="{9D8B030D-6E8A-4147-A177-3AD203B41FA5}">
                      <a16:colId xmlns:a16="http://schemas.microsoft.com/office/drawing/2014/main" val="1785824913"/>
                    </a:ext>
                  </a:extLst>
                </a:gridCol>
                <a:gridCol w="913227">
                  <a:extLst>
                    <a:ext uri="{9D8B030D-6E8A-4147-A177-3AD203B41FA5}">
                      <a16:colId xmlns:a16="http://schemas.microsoft.com/office/drawing/2014/main" val="919035207"/>
                    </a:ext>
                  </a:extLst>
                </a:gridCol>
                <a:gridCol w="1174675">
                  <a:extLst>
                    <a:ext uri="{9D8B030D-6E8A-4147-A177-3AD203B41FA5}">
                      <a16:colId xmlns:a16="http://schemas.microsoft.com/office/drawing/2014/main" val="2416336590"/>
                    </a:ext>
                  </a:extLst>
                </a:gridCol>
                <a:gridCol w="1174675">
                  <a:extLst>
                    <a:ext uri="{9D8B030D-6E8A-4147-A177-3AD203B41FA5}">
                      <a16:colId xmlns:a16="http://schemas.microsoft.com/office/drawing/2014/main" val="867721548"/>
                    </a:ext>
                  </a:extLst>
                </a:gridCol>
                <a:gridCol w="1680080">
                  <a:extLst>
                    <a:ext uri="{9D8B030D-6E8A-4147-A177-3AD203B41FA5}">
                      <a16:colId xmlns:a16="http://schemas.microsoft.com/office/drawing/2014/main" val="2408139930"/>
                    </a:ext>
                  </a:extLst>
                </a:gridCol>
              </a:tblGrid>
              <a:tr h="44770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Educación socioemocional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1946"/>
                  </a:ext>
                </a:extLst>
              </a:tr>
              <a:tr h="85135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</a:t>
                      </a:r>
                      <a:r>
                        <a:rPr lang="es-MX" sz="1200">
                          <a:effectLst/>
                        </a:rPr>
                        <a:t> Realiza por sí mismo acciones de cuidado personal, se hace cargo de sus pertenencias y respeta las de los demás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56526"/>
                  </a:ext>
                </a:extLst>
              </a:tr>
              <a:tr h="78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644855"/>
                  </a:ext>
                </a:extLst>
              </a:tr>
              <a:tr h="78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Identifica acciones de ayuda en labores diarias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145836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hace cargo de sus pertenencias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501268"/>
                  </a:ext>
                </a:extLst>
              </a:tr>
              <a:tr h="42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Respeta a los demás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807797"/>
                  </a:ext>
                </a:extLst>
              </a:tr>
              <a:tr h="78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por sí mismo acciones de cuidado personal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367222"/>
                  </a:ext>
                </a:extLst>
              </a:tr>
              <a:tr h="78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Identifica sus objetos personales y los coloca en su lugar.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319418"/>
                  </a:ext>
                </a:extLst>
              </a:tr>
            </a:tbl>
          </a:graphicData>
        </a:graphic>
      </p:graphicFrame>
      <p:grpSp>
        <p:nvGrpSpPr>
          <p:cNvPr id="4" name="Google Shape;3245;p35"/>
          <p:cNvGrpSpPr/>
          <p:nvPr/>
        </p:nvGrpSpPr>
        <p:grpSpPr>
          <a:xfrm>
            <a:off x="6166204" y="3214036"/>
            <a:ext cx="673341" cy="527609"/>
            <a:chOff x="7144538" y="1830915"/>
            <a:chExt cx="650026" cy="509341"/>
          </a:xfrm>
        </p:grpSpPr>
        <p:sp>
          <p:nvSpPr>
            <p:cNvPr id="5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oogle Shape;3245;p35"/>
          <p:cNvGrpSpPr/>
          <p:nvPr/>
        </p:nvGrpSpPr>
        <p:grpSpPr>
          <a:xfrm>
            <a:off x="6215829" y="3820082"/>
            <a:ext cx="673341" cy="527609"/>
            <a:chOff x="7144538" y="1830915"/>
            <a:chExt cx="650026" cy="509341"/>
          </a:xfrm>
        </p:grpSpPr>
        <p:sp>
          <p:nvSpPr>
            <p:cNvPr id="15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" name="Google Shape;3245;p35"/>
          <p:cNvGrpSpPr/>
          <p:nvPr/>
        </p:nvGrpSpPr>
        <p:grpSpPr>
          <a:xfrm>
            <a:off x="6236796" y="4347405"/>
            <a:ext cx="673341" cy="527609"/>
            <a:chOff x="7144538" y="1830915"/>
            <a:chExt cx="650026" cy="509341"/>
          </a:xfrm>
        </p:grpSpPr>
        <p:sp>
          <p:nvSpPr>
            <p:cNvPr id="25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3245;p35"/>
          <p:cNvGrpSpPr/>
          <p:nvPr/>
        </p:nvGrpSpPr>
        <p:grpSpPr>
          <a:xfrm>
            <a:off x="6267190" y="4974257"/>
            <a:ext cx="673341" cy="527609"/>
            <a:chOff x="7144538" y="1830915"/>
            <a:chExt cx="650026" cy="509341"/>
          </a:xfrm>
        </p:grpSpPr>
        <p:sp>
          <p:nvSpPr>
            <p:cNvPr id="35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" name="Google Shape;3245;p35"/>
          <p:cNvGrpSpPr/>
          <p:nvPr/>
        </p:nvGrpSpPr>
        <p:grpSpPr>
          <a:xfrm>
            <a:off x="6304187" y="5661517"/>
            <a:ext cx="673341" cy="527609"/>
            <a:chOff x="7144538" y="1830915"/>
            <a:chExt cx="650026" cy="509341"/>
          </a:xfrm>
        </p:grpSpPr>
        <p:sp>
          <p:nvSpPr>
            <p:cNvPr id="45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4" name="Google Shape;3255;p35"/>
          <p:cNvGrpSpPr/>
          <p:nvPr/>
        </p:nvGrpSpPr>
        <p:grpSpPr>
          <a:xfrm>
            <a:off x="5544498" y="3269083"/>
            <a:ext cx="521613" cy="519064"/>
            <a:chOff x="6289676" y="1855687"/>
            <a:chExt cx="503552" cy="501092"/>
          </a:xfrm>
        </p:grpSpPr>
        <p:sp>
          <p:nvSpPr>
            <p:cNvPr id="5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" name="Google Shape;3255;p35"/>
          <p:cNvGrpSpPr/>
          <p:nvPr/>
        </p:nvGrpSpPr>
        <p:grpSpPr>
          <a:xfrm>
            <a:off x="5537941" y="3772727"/>
            <a:ext cx="521613" cy="519064"/>
            <a:chOff x="6289676" y="1855687"/>
            <a:chExt cx="503552" cy="501092"/>
          </a:xfrm>
        </p:grpSpPr>
        <p:sp>
          <p:nvSpPr>
            <p:cNvPr id="6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" name="Google Shape;3255;p35"/>
          <p:cNvGrpSpPr/>
          <p:nvPr/>
        </p:nvGrpSpPr>
        <p:grpSpPr>
          <a:xfrm>
            <a:off x="5538639" y="4300050"/>
            <a:ext cx="521613" cy="519064"/>
            <a:chOff x="6289676" y="1855687"/>
            <a:chExt cx="503552" cy="501092"/>
          </a:xfrm>
        </p:grpSpPr>
        <p:sp>
          <p:nvSpPr>
            <p:cNvPr id="6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" name="Google Shape;3255;p35"/>
          <p:cNvGrpSpPr/>
          <p:nvPr/>
        </p:nvGrpSpPr>
        <p:grpSpPr>
          <a:xfrm>
            <a:off x="5500418" y="4861403"/>
            <a:ext cx="521613" cy="519064"/>
            <a:chOff x="6289676" y="1855687"/>
            <a:chExt cx="503552" cy="501092"/>
          </a:xfrm>
        </p:grpSpPr>
        <p:sp>
          <p:nvSpPr>
            <p:cNvPr id="7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" name="Google Shape;3255;p35"/>
          <p:cNvGrpSpPr/>
          <p:nvPr/>
        </p:nvGrpSpPr>
        <p:grpSpPr>
          <a:xfrm>
            <a:off x="5552156" y="5577497"/>
            <a:ext cx="521613" cy="519064"/>
            <a:chOff x="6289676" y="1855687"/>
            <a:chExt cx="503552" cy="501092"/>
          </a:xfrm>
        </p:grpSpPr>
        <p:sp>
          <p:nvSpPr>
            <p:cNvPr id="8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169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EXPLORACIÓN Y COMPRENSIÓN DEL MUNDO NATURAL Y SOCIAL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Contaminación sonora</a:t>
            </a:r>
            <a:br>
              <a:rPr lang="es-MX" sz="2000" i="1" dirty="0" smtClean="0">
                <a:latin typeface="Century Gothic" panose="020B0502020202020204" pitchFamily="34" charset="0"/>
              </a:rPr>
            </a:b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18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56091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>
                <a:latin typeface="Century Gothic" panose="020B0502020202020204" pitchFamily="34" charset="0"/>
              </a:rPr>
              <a:t>Indaga acciones que favorecen el cuidado del medioambiente. </a:t>
            </a:r>
          </a:p>
          <a:p>
            <a:pPr marL="0" indent="0"/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768;p26"/>
          <p:cNvSpPr txBox="1">
            <a:spLocks/>
          </p:cNvSpPr>
          <p:nvPr/>
        </p:nvSpPr>
        <p:spPr>
          <a:xfrm>
            <a:off x="3443111" y="3876513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7466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MX" sz="2000" kern="0" dirty="0" smtClean="0">
                <a:latin typeface="Century Gothic" panose="020B0502020202020204" pitchFamily="34" charset="0"/>
              </a:rPr>
              <a:t>PENSAMIENTO MATEMÁTICO </a:t>
            </a:r>
          </a:p>
          <a:p>
            <a:r>
              <a:rPr lang="es-MX" sz="2000" i="1" kern="0" dirty="0" smtClean="0">
                <a:latin typeface="Century Gothic" panose="020B0502020202020204" pitchFamily="34" charset="0"/>
              </a:rPr>
              <a:t>¿Cuántos faltan para...?</a:t>
            </a:r>
            <a:endParaRPr lang="es-MX" sz="2000" i="1" kern="0" dirty="0">
              <a:latin typeface="Century Gothic" panose="020B0502020202020204" pitchFamily="34" charset="0"/>
            </a:endParaRPr>
          </a:p>
        </p:txBody>
      </p:sp>
      <p:sp>
        <p:nvSpPr>
          <p:cNvPr id="17" name="Google Shape;1770;p26"/>
          <p:cNvSpPr txBox="1">
            <a:spLocks/>
          </p:cNvSpPr>
          <p:nvPr/>
        </p:nvSpPr>
        <p:spPr>
          <a:xfrm>
            <a:off x="3137323" y="4528713"/>
            <a:ext cx="5995600" cy="7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s-MX" kern="0" dirty="0">
                <a:latin typeface="Century Gothic" panose="020B0502020202020204" pitchFamily="34" charset="0"/>
              </a:rPr>
              <a:t>Compara, iguala y clasifica colecciones con base en la cantidad de elementos</a:t>
            </a:r>
          </a:p>
        </p:txBody>
      </p:sp>
    </p:spTree>
    <p:extLst>
      <p:ext uri="{BB962C8B-B14F-4D97-AF65-F5344CB8AC3E}">
        <p14:creationId xmlns:p14="http://schemas.microsoft.com/office/powerpoint/2010/main" val="1083199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EXPLORACIÓN DEL MUNDO NATURAL Y SOCIAL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31" y="3961826"/>
            <a:ext cx="4320556" cy="24303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27240" y="29354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0"/>
              </a:rPr>
              <a:t>https://drive.google.com/file/d/1eyGx_0FcOsyaBDEeALiNFR6a5W_RV6pz/view?usp=sharing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19702" y="1799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https://drive.google.com/file/d/1OqAXYBaaQ6fmmsD8iq9EkPqFVS9WZDMQ/view?usp=sharing</a:t>
            </a:r>
            <a:endParaRPr lang="es-MX" dirty="0">
              <a:latin typeface="Century Gothic" panose="020B0502020202020204" pitchFamily="34" charset="0"/>
            </a:endParaRPr>
          </a:p>
        </p:txBody>
      </p:sp>
      <p:grpSp>
        <p:nvGrpSpPr>
          <p:cNvPr id="41" name="Google Shape;3245;p35"/>
          <p:cNvGrpSpPr/>
          <p:nvPr/>
        </p:nvGrpSpPr>
        <p:grpSpPr>
          <a:xfrm>
            <a:off x="6255813" y="3749318"/>
            <a:ext cx="673341" cy="527609"/>
            <a:chOff x="7144538" y="1830915"/>
            <a:chExt cx="650026" cy="509341"/>
          </a:xfrm>
        </p:grpSpPr>
        <p:sp>
          <p:nvSpPr>
            <p:cNvPr id="42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1509948" y="4833172"/>
            <a:ext cx="4002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en la actividad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la alumna Alexa, </a:t>
            </a:r>
            <a:r>
              <a:rPr lang="es-MX" sz="1600" dirty="0" smtClean="0">
                <a:latin typeface="Century Gothic" panose="020B0502020202020204" pitchFamily="34" charset="0"/>
              </a:rPr>
              <a:t>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0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PENSAMIENTO MATEMÁTICO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3" y="4095601"/>
            <a:ext cx="4107099" cy="18514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2" y="1798175"/>
            <a:ext cx="1909202" cy="3394136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635839" y="5021302"/>
            <a:ext cx="426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se tuvo poca participación en la actividad al momento de entregar evidencias.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Falto de entregar evidencia la alumna Alexa,</a:t>
            </a:r>
            <a:r>
              <a:rPr lang="es-MX" sz="1600" dirty="0" smtClean="0">
                <a:latin typeface="Century Gothic" panose="020B0502020202020204" pitchFamily="34" charset="0"/>
              </a:rPr>
              <a:t> 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grpSp>
        <p:nvGrpSpPr>
          <p:cNvPr id="41" name="Google Shape;3245;p35"/>
          <p:cNvGrpSpPr/>
          <p:nvPr/>
        </p:nvGrpSpPr>
        <p:grpSpPr>
          <a:xfrm>
            <a:off x="6400771" y="1554587"/>
            <a:ext cx="673341" cy="527609"/>
            <a:chOff x="7144538" y="1830915"/>
            <a:chExt cx="650026" cy="509341"/>
          </a:xfrm>
        </p:grpSpPr>
        <p:sp>
          <p:nvSpPr>
            <p:cNvPr id="42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" name="Google Shape;3255;p35"/>
          <p:cNvGrpSpPr/>
          <p:nvPr/>
        </p:nvGrpSpPr>
        <p:grpSpPr>
          <a:xfrm>
            <a:off x="6966169" y="3862147"/>
            <a:ext cx="521613" cy="519064"/>
            <a:chOff x="6289676" y="1855687"/>
            <a:chExt cx="503552" cy="501092"/>
          </a:xfrm>
        </p:grpSpPr>
        <p:sp>
          <p:nvSpPr>
            <p:cNvPr id="5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980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27538"/>
              </p:ext>
            </p:extLst>
          </p:nvPr>
        </p:nvGraphicFramePr>
        <p:xfrm>
          <a:off x="1356768" y="901024"/>
          <a:ext cx="9132706" cy="5297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0626">
                  <a:extLst>
                    <a:ext uri="{9D8B030D-6E8A-4147-A177-3AD203B41FA5}">
                      <a16:colId xmlns:a16="http://schemas.microsoft.com/office/drawing/2014/main" val="3866807781"/>
                    </a:ext>
                  </a:extLst>
                </a:gridCol>
                <a:gridCol w="1368810">
                  <a:extLst>
                    <a:ext uri="{9D8B030D-6E8A-4147-A177-3AD203B41FA5}">
                      <a16:colId xmlns:a16="http://schemas.microsoft.com/office/drawing/2014/main" val="749644967"/>
                    </a:ext>
                  </a:extLst>
                </a:gridCol>
                <a:gridCol w="1120405">
                  <a:extLst>
                    <a:ext uri="{9D8B030D-6E8A-4147-A177-3AD203B41FA5}">
                      <a16:colId xmlns:a16="http://schemas.microsoft.com/office/drawing/2014/main" val="2512103798"/>
                    </a:ext>
                  </a:extLst>
                </a:gridCol>
                <a:gridCol w="1120405">
                  <a:extLst>
                    <a:ext uri="{9D8B030D-6E8A-4147-A177-3AD203B41FA5}">
                      <a16:colId xmlns:a16="http://schemas.microsoft.com/office/drawing/2014/main" val="3947874714"/>
                    </a:ext>
                  </a:extLst>
                </a:gridCol>
                <a:gridCol w="1602460">
                  <a:extLst>
                    <a:ext uri="{9D8B030D-6E8A-4147-A177-3AD203B41FA5}">
                      <a16:colId xmlns:a16="http://schemas.microsoft.com/office/drawing/2014/main" val="1939147975"/>
                    </a:ext>
                  </a:extLst>
                </a:gridCol>
              </a:tblGrid>
              <a:tr h="47812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Exploración y comprensión del mundo natural y social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3965"/>
                  </a:ext>
                </a:extLst>
              </a:tr>
              <a:tr h="45088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</a:t>
                      </a:r>
                      <a:r>
                        <a:rPr lang="es-MX" sz="1200">
                          <a:effectLst/>
                        </a:rPr>
                        <a:t> Indaga acciones que favorezcan el cuidado del medioambiente.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50869"/>
                  </a:ext>
                </a:extLst>
              </a:tr>
              <a:tr h="833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En proceso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220907"/>
                  </a:ext>
                </a:extLst>
              </a:tr>
              <a:tr h="833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Investiga acciones para el cuidado del medio ambiente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218207"/>
                  </a:ext>
                </a:extLst>
              </a:tr>
              <a:tr h="86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lo que es la contaminación sonora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339668"/>
                  </a:ext>
                </a:extLst>
              </a:tr>
              <a:tr h="833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Menciona ejemplos de la contaminación sonora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713725"/>
                  </a:ext>
                </a:extLst>
              </a:tr>
              <a:tr h="548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Identifica causas y consecuencias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240083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Da a conocer soluciones para dicho problema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583254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5229026" y="2763803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5228888" y="3704328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204890" y="4481174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5228888" y="5155292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5204890" y="5771319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5863282" y="2763803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5933874" y="3695355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5933024" y="4527954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5957265" y="5202837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6027007" y="5853080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056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1226"/>
              </p:ext>
            </p:extLst>
          </p:nvPr>
        </p:nvGraphicFramePr>
        <p:xfrm>
          <a:off x="1503421" y="1260387"/>
          <a:ext cx="9184957" cy="4747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3679">
                  <a:extLst>
                    <a:ext uri="{9D8B030D-6E8A-4147-A177-3AD203B41FA5}">
                      <a16:colId xmlns:a16="http://schemas.microsoft.com/office/drawing/2014/main" val="2333633951"/>
                    </a:ext>
                  </a:extLst>
                </a:gridCol>
                <a:gridCol w="876019">
                  <a:extLst>
                    <a:ext uri="{9D8B030D-6E8A-4147-A177-3AD203B41FA5}">
                      <a16:colId xmlns:a16="http://schemas.microsoft.com/office/drawing/2014/main" val="3712065689"/>
                    </a:ext>
                  </a:extLst>
                </a:gridCol>
                <a:gridCol w="1126815">
                  <a:extLst>
                    <a:ext uri="{9D8B030D-6E8A-4147-A177-3AD203B41FA5}">
                      <a16:colId xmlns:a16="http://schemas.microsoft.com/office/drawing/2014/main" val="1843481802"/>
                    </a:ext>
                  </a:extLst>
                </a:gridCol>
                <a:gridCol w="1126815">
                  <a:extLst>
                    <a:ext uri="{9D8B030D-6E8A-4147-A177-3AD203B41FA5}">
                      <a16:colId xmlns:a16="http://schemas.microsoft.com/office/drawing/2014/main" val="3308777921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val="3090840345"/>
                    </a:ext>
                  </a:extLst>
                </a:gridCol>
              </a:tblGrid>
              <a:tr h="4004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Pensamiento matemático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163452"/>
                  </a:ext>
                </a:extLst>
              </a:tr>
              <a:tr h="76150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</a:t>
                      </a:r>
                      <a:r>
                        <a:rPr lang="es-MX" sz="1200">
                          <a:effectLst/>
                        </a:rPr>
                        <a:t>Compara, iguala y clasifica colecciones con base en la cantidad de elementos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16198"/>
                  </a:ext>
                </a:extLst>
              </a:tr>
              <a:tr h="698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092461"/>
                  </a:ext>
                </a:extLst>
              </a:tr>
              <a:tr h="698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Copara colecciones con base a la cantidad de elementos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787451"/>
                  </a:ext>
                </a:extLst>
              </a:tr>
              <a:tr h="698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Iguala colecciones en base a la cantidad de elementos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195830"/>
                  </a:ext>
                </a:extLst>
              </a:tr>
              <a:tr h="551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Clasifica colecciones con base a la cantidad de elementos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493496"/>
                  </a:ext>
                </a:extLst>
              </a:tr>
              <a:tr h="561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lo que son las colecciones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534389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Diferencia entre comparar, igualar y clasificar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02084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5835092" y="3115000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5827119" y="3913334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826981" y="4561370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5826981" y="5127214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5826843" y="5704933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6280863" y="4552825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6280863" y="3914622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6280863" y="3131131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6330395" y="5155802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6330395" y="5717910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831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LENGUAJE Y COMUNICACIÓN</a:t>
            </a:r>
            <a:r>
              <a:rPr lang="es-MX" sz="2000" i="1" dirty="0">
                <a:latin typeface="Century Gothic" panose="020B0502020202020204" pitchFamily="34" charset="0"/>
              </a:rPr>
              <a:t/>
            </a:r>
            <a:br>
              <a:rPr lang="es-MX" sz="2000" i="1" dirty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Recitamos poemas</a:t>
            </a:r>
            <a:r>
              <a:rPr lang="es-MX" sz="2000" i="1" dirty="0">
                <a:latin typeface="Century Gothic" panose="020B0502020202020204" pitchFamily="34" charset="0"/>
              </a:rPr>
              <a:t/>
            </a:r>
            <a:br>
              <a:rPr lang="es-MX" sz="2000" i="1" dirty="0">
                <a:latin typeface="Century Gothic" panose="020B0502020202020204" pitchFamily="34" charset="0"/>
              </a:rPr>
            </a:b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19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56091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>
                <a:latin typeface="Century Gothic" panose="020B0502020202020204" pitchFamily="34" charset="0"/>
              </a:rPr>
              <a:t>Aprende poemas y los dice frente a otras personas. 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9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LENGUAJE Y COMUNICACIÓN</a:t>
            </a:r>
            <a:r>
              <a:rPr lang="es-MX" i="1" dirty="0">
                <a:latin typeface="Century Gothic" panose="020B0502020202020204" pitchFamily="34" charset="0"/>
              </a:rPr>
              <a:t/>
            </a:r>
            <a:br>
              <a:rPr lang="es-MX" i="1" dirty="0">
                <a:latin typeface="Century Gothic" panose="020B0502020202020204" pitchFamily="34" charset="0"/>
              </a:rPr>
            </a:b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Rectángulo 1"/>
          <p:cNvSpPr/>
          <p:nvPr/>
        </p:nvSpPr>
        <p:spPr>
          <a:xfrm>
            <a:off x="4703587" y="4058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9"/>
              </a:rPr>
              <a:t>https://drive.google.com/file/d/1f2gPBwQHZ5Q1tOf2J0Oi__6dA3osYCSK/view?usp=sharing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27240" y="29499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0"/>
              </a:rPr>
              <a:t>https://drive.google.com/file/d/1fhtkgJ78HgsMPQlYJK-eGr-MCVeu6pQm/view?usp=sharing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58428" y="18238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1"/>
              </a:rPr>
              <a:t>https://drive.google.com/file/d/1DAkgicSbMIvOIrVIUPGsReQDaYz1KDPv/view?usp=sharing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0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839967" y="1305128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80906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ES" sz="2000" dirty="0" smtClean="0">
                <a:latin typeface="Century Gothic" panose="020B0502020202020204" pitchFamily="34" charset="0"/>
              </a:rPr>
              <a:t>EXPLORACIÓN DEL MUNDO NATURAL Y SOCIAL</a:t>
            </a:r>
            <a:r>
              <a:rPr lang="es-MX" sz="2000" dirty="0" smtClean="0">
                <a:latin typeface="Century Gothic" panose="020B0502020202020204" pitchFamily="34" charset="0"/>
              </a:rPr>
              <a:t/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ES" sz="2000" i="1" dirty="0" smtClean="0">
                <a:latin typeface="Century Gothic" panose="020B0502020202020204" pitchFamily="34" charset="0"/>
              </a:rPr>
              <a:t>Otros </a:t>
            </a:r>
            <a:r>
              <a:rPr lang="es-ES" sz="2000" i="1" dirty="0">
                <a:latin typeface="Century Gothic" panose="020B0502020202020204" pitchFamily="34" charset="0"/>
              </a:rPr>
              <a:t>oficios y </a:t>
            </a:r>
            <a:r>
              <a:rPr lang="es-ES" sz="2000" i="1" dirty="0" smtClean="0">
                <a:latin typeface="Century Gothic" panose="020B0502020202020204" pitchFamily="34" charset="0"/>
              </a:rPr>
              <a:t>profesiones</a:t>
            </a: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11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485544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ES" dirty="0">
                <a:latin typeface="Century Gothic" panose="020B0502020202020204" pitchFamily="34" charset="0"/>
              </a:rPr>
              <a:t>Explica los beneficios de los servicios con que se cuentan en su localidad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768;p26"/>
          <p:cNvSpPr txBox="1">
            <a:spLocks/>
          </p:cNvSpPr>
          <p:nvPr/>
        </p:nvSpPr>
        <p:spPr>
          <a:xfrm>
            <a:off x="3441376" y="4313913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7466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MX" sz="2000" kern="0" dirty="0" smtClean="0">
                <a:latin typeface="Century Gothic" panose="020B0502020202020204" pitchFamily="34" charset="0"/>
              </a:rPr>
              <a:t>PENSAMIENTO MATEMÁTICO</a:t>
            </a:r>
          </a:p>
          <a:p>
            <a:r>
              <a:rPr lang="es-MX" sz="2000" i="1" kern="0" dirty="0" smtClean="0">
                <a:latin typeface="Century Gothic" panose="020B0502020202020204" pitchFamily="34" charset="0"/>
              </a:rPr>
              <a:t>Un </a:t>
            </a:r>
            <a:r>
              <a:rPr lang="es-MX" sz="2000" i="1" kern="0" dirty="0">
                <a:latin typeface="Century Gothic" panose="020B0502020202020204" pitchFamily="34" charset="0"/>
              </a:rPr>
              <a:t>lugar a la medida</a:t>
            </a:r>
          </a:p>
          <a:p>
            <a:endParaRPr lang="es-MX" sz="2000" i="1" kern="0" dirty="0">
              <a:latin typeface="Century Gothic" panose="020B0502020202020204" pitchFamily="34" charset="0"/>
            </a:endParaRPr>
          </a:p>
        </p:txBody>
      </p:sp>
      <p:sp>
        <p:nvSpPr>
          <p:cNvPr id="25" name="Google Shape;1770;p26"/>
          <p:cNvSpPr txBox="1">
            <a:spLocks/>
          </p:cNvSpPr>
          <p:nvPr/>
        </p:nvSpPr>
        <p:spPr>
          <a:xfrm>
            <a:off x="3088976" y="4783492"/>
            <a:ext cx="5995600" cy="7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s-MX" kern="0" dirty="0" smtClean="0">
                <a:latin typeface="Century Gothic" panose="020B0502020202020204" pitchFamily="34" charset="0"/>
              </a:rPr>
              <a:t>Mide </a:t>
            </a:r>
            <a:r>
              <a:rPr lang="es-MX" kern="0" dirty="0">
                <a:latin typeface="Century Gothic" panose="020B0502020202020204" pitchFamily="34" charset="0"/>
              </a:rPr>
              <a:t>objetos o distancias mediante el uso de unidades no convencionales. </a:t>
            </a:r>
          </a:p>
        </p:txBody>
      </p:sp>
    </p:spTree>
    <p:extLst>
      <p:ext uri="{BB962C8B-B14F-4D97-AF65-F5344CB8AC3E}">
        <p14:creationId xmlns:p14="http://schemas.microsoft.com/office/powerpoint/2010/main" val="365623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32461"/>
              </p:ext>
            </p:extLst>
          </p:nvPr>
        </p:nvGraphicFramePr>
        <p:xfrm>
          <a:off x="1892345" y="1250837"/>
          <a:ext cx="8296683" cy="4496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791">
                  <a:extLst>
                    <a:ext uri="{9D8B030D-6E8A-4147-A177-3AD203B41FA5}">
                      <a16:colId xmlns:a16="http://schemas.microsoft.com/office/drawing/2014/main" val="4198739258"/>
                    </a:ext>
                  </a:extLst>
                </a:gridCol>
                <a:gridCol w="1405514">
                  <a:extLst>
                    <a:ext uri="{9D8B030D-6E8A-4147-A177-3AD203B41FA5}">
                      <a16:colId xmlns:a16="http://schemas.microsoft.com/office/drawing/2014/main" val="4054811799"/>
                    </a:ext>
                  </a:extLst>
                </a:gridCol>
                <a:gridCol w="1456566">
                  <a:extLst>
                    <a:ext uri="{9D8B030D-6E8A-4147-A177-3AD203B41FA5}">
                      <a16:colId xmlns:a16="http://schemas.microsoft.com/office/drawing/2014/main" val="426825431"/>
                    </a:ext>
                  </a:extLst>
                </a:gridCol>
                <a:gridCol w="1369619">
                  <a:extLst>
                    <a:ext uri="{9D8B030D-6E8A-4147-A177-3AD203B41FA5}">
                      <a16:colId xmlns:a16="http://schemas.microsoft.com/office/drawing/2014/main" val="1724236775"/>
                    </a:ext>
                  </a:extLst>
                </a:gridCol>
                <a:gridCol w="1860193">
                  <a:extLst>
                    <a:ext uri="{9D8B030D-6E8A-4147-A177-3AD203B41FA5}">
                      <a16:colId xmlns:a16="http://schemas.microsoft.com/office/drawing/2014/main" val="1665844852"/>
                    </a:ext>
                  </a:extLst>
                </a:gridCol>
              </a:tblGrid>
              <a:tr h="38572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Lenguaje y comunicación.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56539"/>
                  </a:ext>
                </a:extLst>
              </a:tr>
              <a:tr h="36374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Aprende poemas y los dice frente a otras personas.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99183"/>
                  </a:ext>
                </a:extLst>
              </a:tr>
              <a:tr h="38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752877"/>
                  </a:ext>
                </a:extLst>
              </a:tr>
              <a:tr h="67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Aprende un poema o poesía.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087850"/>
                  </a:ext>
                </a:extLst>
              </a:tr>
              <a:tr h="67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Entonación es clara y entendible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205222"/>
                  </a:ext>
                </a:extLst>
              </a:tr>
              <a:tr h="67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Dice el poema a otras personas sin ayuda.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153082"/>
                  </a:ext>
                </a:extLst>
              </a:tr>
              <a:tr h="67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pone nervioso al decirlo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787632"/>
                  </a:ext>
                </a:extLst>
              </a:tr>
              <a:tr h="67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Solicita ayuda para recitar el poema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081392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3988054" y="2437231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3988054" y="3115434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912645" y="3842521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6751393" y="4489828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3987778" y="5184243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4353814" y="2437048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4374640" y="3099914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4441527" y="3844426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7175901" y="4483523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5645722" y="5203902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3217;p35"/>
          <p:cNvGrpSpPr/>
          <p:nvPr/>
        </p:nvGrpSpPr>
        <p:grpSpPr>
          <a:xfrm>
            <a:off x="4933050" y="2411707"/>
            <a:ext cx="595771" cy="570111"/>
            <a:chOff x="6261587" y="3179706"/>
            <a:chExt cx="575142" cy="550370"/>
          </a:xfrm>
        </p:grpSpPr>
        <p:sp>
          <p:nvSpPr>
            <p:cNvPr id="90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3217;p35"/>
          <p:cNvGrpSpPr/>
          <p:nvPr/>
        </p:nvGrpSpPr>
        <p:grpSpPr>
          <a:xfrm>
            <a:off x="4909523" y="3099914"/>
            <a:ext cx="595771" cy="570111"/>
            <a:chOff x="6261587" y="3179706"/>
            <a:chExt cx="575142" cy="550370"/>
          </a:xfrm>
        </p:grpSpPr>
        <p:sp>
          <p:nvSpPr>
            <p:cNvPr id="9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" name="Google Shape;3217;p35"/>
          <p:cNvGrpSpPr/>
          <p:nvPr/>
        </p:nvGrpSpPr>
        <p:grpSpPr>
          <a:xfrm>
            <a:off x="4969450" y="3798314"/>
            <a:ext cx="595771" cy="570111"/>
            <a:chOff x="6261587" y="3179706"/>
            <a:chExt cx="575142" cy="550370"/>
          </a:xfrm>
        </p:grpSpPr>
        <p:sp>
          <p:nvSpPr>
            <p:cNvPr id="106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" name="Google Shape;3217;p35"/>
          <p:cNvGrpSpPr/>
          <p:nvPr/>
        </p:nvGrpSpPr>
        <p:grpSpPr>
          <a:xfrm>
            <a:off x="7714057" y="4451438"/>
            <a:ext cx="595771" cy="570111"/>
            <a:chOff x="6261587" y="3179706"/>
            <a:chExt cx="575142" cy="550370"/>
          </a:xfrm>
        </p:grpSpPr>
        <p:sp>
          <p:nvSpPr>
            <p:cNvPr id="114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1" name="Google Shape;3217;p35"/>
          <p:cNvGrpSpPr/>
          <p:nvPr/>
        </p:nvGrpSpPr>
        <p:grpSpPr>
          <a:xfrm>
            <a:off x="6213249" y="5165988"/>
            <a:ext cx="595771" cy="570111"/>
            <a:chOff x="6261587" y="3179706"/>
            <a:chExt cx="575142" cy="550370"/>
          </a:xfrm>
        </p:grpSpPr>
        <p:sp>
          <p:nvSpPr>
            <p:cNvPr id="122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773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PENSAMIENTO MATEMÁTICO</a:t>
            </a:r>
            <a:br>
              <a:rPr lang="es-MX" sz="2000" dirty="0" smtClean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Detectives de números</a:t>
            </a:r>
            <a:br>
              <a:rPr lang="es-MX" sz="2000" i="1" dirty="0" smtClean="0">
                <a:latin typeface="Century Gothic" panose="020B0502020202020204" pitchFamily="34" charset="0"/>
              </a:rPr>
            </a:b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20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56091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>
                <a:latin typeface="Century Gothic" panose="020B0502020202020204" pitchFamily="34" charset="0"/>
              </a:rPr>
              <a:t>Identifica algunos usos de los números en la vida cotidiana y entiende qué significan.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314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PENSAMIENTO MATEMÁTICO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CuadroTexto 37"/>
          <p:cNvSpPr txBox="1"/>
          <p:nvPr/>
        </p:nvSpPr>
        <p:spPr>
          <a:xfrm>
            <a:off x="1334960" y="5217244"/>
            <a:ext cx="3905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Observación </a:t>
            </a:r>
          </a:p>
          <a:p>
            <a:r>
              <a:rPr lang="es-MX" sz="1600" dirty="0" smtClean="0">
                <a:latin typeface="Century Gothic" panose="020B0502020202020204" pitchFamily="34" charset="0"/>
              </a:rPr>
              <a:t>El día de hoy falto de entregar evidencia la alumna Alexa, pero si se registro su asistencia.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19702" y="17849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9"/>
              </a:rPr>
              <a:t>https://drive.google.com/file/d/1MHR0JkxA38myLMGMFMmTli7hgulBi5eV/view?usp=sharing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19702" y="30014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0"/>
              </a:rPr>
              <a:t>https://drive.google.com/file/d/1hpZNyBfRIDK38yaqnqxiynbWHaMhyuOl/view?usp=sharing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08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32203"/>
              </p:ext>
            </p:extLst>
          </p:nvPr>
        </p:nvGraphicFramePr>
        <p:xfrm>
          <a:off x="1631087" y="1110012"/>
          <a:ext cx="8793074" cy="4649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086">
                  <a:extLst>
                    <a:ext uri="{9D8B030D-6E8A-4147-A177-3AD203B41FA5}">
                      <a16:colId xmlns:a16="http://schemas.microsoft.com/office/drawing/2014/main" val="3338231858"/>
                    </a:ext>
                  </a:extLst>
                </a:gridCol>
                <a:gridCol w="838643">
                  <a:extLst>
                    <a:ext uri="{9D8B030D-6E8A-4147-A177-3AD203B41FA5}">
                      <a16:colId xmlns:a16="http://schemas.microsoft.com/office/drawing/2014/main" val="1858774893"/>
                    </a:ext>
                  </a:extLst>
                </a:gridCol>
                <a:gridCol w="1078739">
                  <a:extLst>
                    <a:ext uri="{9D8B030D-6E8A-4147-A177-3AD203B41FA5}">
                      <a16:colId xmlns:a16="http://schemas.microsoft.com/office/drawing/2014/main" val="584135497"/>
                    </a:ext>
                  </a:extLst>
                </a:gridCol>
                <a:gridCol w="1078739">
                  <a:extLst>
                    <a:ext uri="{9D8B030D-6E8A-4147-A177-3AD203B41FA5}">
                      <a16:colId xmlns:a16="http://schemas.microsoft.com/office/drawing/2014/main" val="3851889991"/>
                    </a:ext>
                  </a:extLst>
                </a:gridCol>
                <a:gridCol w="1542867">
                  <a:extLst>
                    <a:ext uri="{9D8B030D-6E8A-4147-A177-3AD203B41FA5}">
                      <a16:colId xmlns:a16="http://schemas.microsoft.com/office/drawing/2014/main" val="2960106826"/>
                    </a:ext>
                  </a:extLst>
                </a:gridCol>
              </a:tblGrid>
              <a:tr h="4790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Pensamiento matemático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80762"/>
                  </a:ext>
                </a:extLst>
              </a:tr>
              <a:tr h="43220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</a:t>
                      </a:r>
                      <a:r>
                        <a:rPr lang="es-MX" sz="1200">
                          <a:effectLst/>
                        </a:rPr>
                        <a:t> Identifica algunos usos de los números en la vida cotidiana y entiende qué significan.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9548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849620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Identifica números en objetos de su hogar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2842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su significado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254202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Entiende para que son útiles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427650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Reconoce el valor numérico de cada numero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680631"/>
                  </a:ext>
                </a:extLst>
              </a:tr>
              <a:tr h="834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Explica la utilidad de los números identificados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581215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5633975" y="2450294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5673772" y="5007045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704850" y="4219909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5633975" y="3506476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5664777" y="3002520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6155313" y="2458957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6202254" y="2993975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6194301" y="3540100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6243926" y="4257653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6243076" y="5018047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471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EXPLORACIÓN DEL MUNDO NATURAL Y SOCIAL</a:t>
            </a: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Rectángulo 1"/>
          <p:cNvSpPr/>
          <p:nvPr/>
        </p:nvSpPr>
        <p:spPr>
          <a:xfrm>
            <a:off x="4703586" y="3987441"/>
            <a:ext cx="6369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9"/>
              </a:rPr>
              <a:t>https://drive.google.com/file/d/1-RNnCniifE7XRTREhGecMzZBh6i9O3-9/view?usp=sharing</a:t>
            </a:r>
            <a:r>
              <a:rPr lang="es-MX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s-MX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03586" y="18532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0"/>
              </a:rPr>
              <a:t>https://drive.google.com/file/d/1A9XMWakz-5xWK8kXTVUhlgz_3eHBHS_U/view?usp=sharing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703586" y="28831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  <a:hlinkClick r:id="rId11"/>
              </a:rPr>
              <a:t>https://drive.google.com/file/d/11HubDt-cDyT2hJWC50vGCmiKhGQzcpKs/view?usp=sharing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5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36063"/>
              </p:ext>
            </p:extLst>
          </p:nvPr>
        </p:nvGraphicFramePr>
        <p:xfrm>
          <a:off x="1593669" y="966651"/>
          <a:ext cx="9026434" cy="531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718">
                  <a:extLst>
                    <a:ext uri="{9D8B030D-6E8A-4147-A177-3AD203B41FA5}">
                      <a16:colId xmlns:a16="http://schemas.microsoft.com/office/drawing/2014/main" val="2821480583"/>
                    </a:ext>
                  </a:extLst>
                </a:gridCol>
                <a:gridCol w="1529139">
                  <a:extLst>
                    <a:ext uri="{9D8B030D-6E8A-4147-A177-3AD203B41FA5}">
                      <a16:colId xmlns:a16="http://schemas.microsoft.com/office/drawing/2014/main" val="2496899817"/>
                    </a:ext>
                  </a:extLst>
                </a:gridCol>
                <a:gridCol w="1584681">
                  <a:extLst>
                    <a:ext uri="{9D8B030D-6E8A-4147-A177-3AD203B41FA5}">
                      <a16:colId xmlns:a16="http://schemas.microsoft.com/office/drawing/2014/main" val="3970657122"/>
                    </a:ext>
                  </a:extLst>
                </a:gridCol>
                <a:gridCol w="1490086">
                  <a:extLst>
                    <a:ext uri="{9D8B030D-6E8A-4147-A177-3AD203B41FA5}">
                      <a16:colId xmlns:a16="http://schemas.microsoft.com/office/drawing/2014/main" val="3795524685"/>
                    </a:ext>
                  </a:extLst>
                </a:gridCol>
                <a:gridCol w="2023810">
                  <a:extLst>
                    <a:ext uri="{9D8B030D-6E8A-4147-A177-3AD203B41FA5}">
                      <a16:colId xmlns:a16="http://schemas.microsoft.com/office/drawing/2014/main" val="1484320252"/>
                    </a:ext>
                  </a:extLst>
                </a:gridCol>
              </a:tblGrid>
              <a:tr h="31233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Exploración y comprensión del mundo natural y social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34703"/>
                  </a:ext>
                </a:extLst>
              </a:tr>
              <a:tr h="294542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Aprendizaje esperado. Explica los beneficios de los servicios con que se cuenta en su localidad.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06171"/>
                  </a:ext>
                </a:extLst>
              </a:tr>
              <a:tr h="312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En proceso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96391"/>
                  </a:ext>
                </a:extLst>
              </a:tr>
              <a:tr h="82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Comprende el significado de un oficio y una profesión.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056247"/>
                  </a:ext>
                </a:extLst>
              </a:tr>
              <a:tr h="82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Conoce e identifica los servicios con los que cuenta su localidad.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840868"/>
                  </a:ext>
                </a:extLst>
              </a:tr>
              <a:tr h="1102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Conoce los beneficios que brindan los servicios de su localidad.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6032"/>
                  </a:ext>
                </a:extLst>
              </a:tr>
              <a:tr h="1102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Explica claramente los beneficios que brindan los servicios a la comunidad.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631535"/>
                  </a:ext>
                </a:extLst>
              </a:tr>
              <a:tr h="544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expresa de manera clara y concisa.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057319"/>
                  </a:ext>
                </a:extLst>
              </a:tr>
            </a:tbl>
          </a:graphicData>
        </a:graphic>
      </p:graphicFrame>
      <p:grpSp>
        <p:nvGrpSpPr>
          <p:cNvPr id="4" name="Google Shape;3255;p35"/>
          <p:cNvGrpSpPr/>
          <p:nvPr/>
        </p:nvGrpSpPr>
        <p:grpSpPr>
          <a:xfrm>
            <a:off x="4157872" y="1901654"/>
            <a:ext cx="521613" cy="519064"/>
            <a:chOff x="6289676" y="1855687"/>
            <a:chExt cx="503552" cy="501092"/>
          </a:xfrm>
        </p:grpSpPr>
        <p:sp>
          <p:nvSpPr>
            <p:cNvPr id="5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3255;p35"/>
          <p:cNvGrpSpPr/>
          <p:nvPr/>
        </p:nvGrpSpPr>
        <p:grpSpPr>
          <a:xfrm>
            <a:off x="4153082" y="2603253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4113009" y="3482112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4072936" y="4543506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4025466" y="5595906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45;p35"/>
          <p:cNvGrpSpPr/>
          <p:nvPr/>
        </p:nvGrpSpPr>
        <p:grpSpPr>
          <a:xfrm>
            <a:off x="4373540" y="1927633"/>
            <a:ext cx="673341" cy="527609"/>
            <a:chOff x="7144538" y="1830915"/>
            <a:chExt cx="650026" cy="509341"/>
          </a:xfrm>
        </p:grpSpPr>
        <p:sp>
          <p:nvSpPr>
            <p:cNvPr id="4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245;p35"/>
          <p:cNvGrpSpPr/>
          <p:nvPr/>
        </p:nvGrpSpPr>
        <p:grpSpPr>
          <a:xfrm>
            <a:off x="4447528" y="2639651"/>
            <a:ext cx="673341" cy="527609"/>
            <a:chOff x="7144538" y="1830915"/>
            <a:chExt cx="650026" cy="509341"/>
          </a:xfrm>
        </p:grpSpPr>
        <p:sp>
          <p:nvSpPr>
            <p:cNvPr id="5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3245;p35"/>
          <p:cNvGrpSpPr/>
          <p:nvPr/>
        </p:nvGrpSpPr>
        <p:grpSpPr>
          <a:xfrm>
            <a:off x="4395506" y="3516875"/>
            <a:ext cx="673341" cy="527609"/>
            <a:chOff x="7144538" y="1830915"/>
            <a:chExt cx="650026" cy="509341"/>
          </a:xfrm>
        </p:grpSpPr>
        <p:sp>
          <p:nvSpPr>
            <p:cNvPr id="6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9" name="Google Shape;3245;p35"/>
          <p:cNvGrpSpPr/>
          <p:nvPr/>
        </p:nvGrpSpPr>
        <p:grpSpPr>
          <a:xfrm>
            <a:off x="4343527" y="4745588"/>
            <a:ext cx="673341" cy="527609"/>
            <a:chOff x="7144538" y="1830915"/>
            <a:chExt cx="650026" cy="509341"/>
          </a:xfrm>
        </p:grpSpPr>
        <p:sp>
          <p:nvSpPr>
            <p:cNvPr id="7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" name="Google Shape;3245;p35"/>
          <p:cNvGrpSpPr/>
          <p:nvPr/>
        </p:nvGrpSpPr>
        <p:grpSpPr>
          <a:xfrm>
            <a:off x="4372690" y="5673062"/>
            <a:ext cx="673341" cy="527609"/>
            <a:chOff x="7144538" y="1830915"/>
            <a:chExt cx="650026" cy="509341"/>
          </a:xfrm>
        </p:grpSpPr>
        <p:sp>
          <p:nvSpPr>
            <p:cNvPr id="80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" name="Google Shape;3217;p35"/>
          <p:cNvGrpSpPr/>
          <p:nvPr/>
        </p:nvGrpSpPr>
        <p:grpSpPr>
          <a:xfrm>
            <a:off x="4864770" y="2002527"/>
            <a:ext cx="595771" cy="570111"/>
            <a:chOff x="6261587" y="3179706"/>
            <a:chExt cx="575142" cy="550370"/>
          </a:xfrm>
        </p:grpSpPr>
        <p:sp>
          <p:nvSpPr>
            <p:cNvPr id="90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3217;p35"/>
          <p:cNvGrpSpPr/>
          <p:nvPr/>
        </p:nvGrpSpPr>
        <p:grpSpPr>
          <a:xfrm>
            <a:off x="4878182" y="2732797"/>
            <a:ext cx="595771" cy="570111"/>
            <a:chOff x="6261587" y="3179706"/>
            <a:chExt cx="575142" cy="550370"/>
          </a:xfrm>
        </p:grpSpPr>
        <p:sp>
          <p:nvSpPr>
            <p:cNvPr id="9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" name="Google Shape;3217;p35"/>
          <p:cNvGrpSpPr/>
          <p:nvPr/>
        </p:nvGrpSpPr>
        <p:grpSpPr>
          <a:xfrm>
            <a:off x="4840689" y="3621377"/>
            <a:ext cx="595771" cy="570111"/>
            <a:chOff x="6261587" y="3179706"/>
            <a:chExt cx="575142" cy="550370"/>
          </a:xfrm>
        </p:grpSpPr>
        <p:sp>
          <p:nvSpPr>
            <p:cNvPr id="106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" name="Google Shape;3217;p35"/>
          <p:cNvGrpSpPr/>
          <p:nvPr/>
        </p:nvGrpSpPr>
        <p:grpSpPr>
          <a:xfrm>
            <a:off x="4719046" y="4913984"/>
            <a:ext cx="595771" cy="570111"/>
            <a:chOff x="6261587" y="3179706"/>
            <a:chExt cx="575142" cy="550370"/>
          </a:xfrm>
        </p:grpSpPr>
        <p:sp>
          <p:nvSpPr>
            <p:cNvPr id="114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1" name="Google Shape;3217;p35"/>
          <p:cNvGrpSpPr/>
          <p:nvPr/>
        </p:nvGrpSpPr>
        <p:grpSpPr>
          <a:xfrm>
            <a:off x="4854231" y="5752980"/>
            <a:ext cx="595771" cy="570111"/>
            <a:chOff x="6261587" y="3179706"/>
            <a:chExt cx="575142" cy="550370"/>
          </a:xfrm>
        </p:grpSpPr>
        <p:sp>
          <p:nvSpPr>
            <p:cNvPr id="122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941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RIVERA DUARTE SIOMARA GUADALUPE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PENSAMIENTO MATEMÁTICO</a:t>
            </a:r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DIAZ CASTAÑEDA ALEXA YORLEI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VAZQUEZ VALDEZ JONATHAN ALEXANDER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73" y="980707"/>
            <a:ext cx="2092209" cy="27983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27" y="1230132"/>
            <a:ext cx="2522362" cy="25223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69" y="3860301"/>
            <a:ext cx="2718044" cy="2718044"/>
          </a:xfrm>
          <a:prstGeom prst="rect">
            <a:avLst/>
          </a:prstGeom>
        </p:spPr>
      </p:pic>
      <p:grpSp>
        <p:nvGrpSpPr>
          <p:cNvPr id="41" name="Google Shape;3245;p35"/>
          <p:cNvGrpSpPr/>
          <p:nvPr/>
        </p:nvGrpSpPr>
        <p:grpSpPr>
          <a:xfrm>
            <a:off x="4377556" y="1087907"/>
            <a:ext cx="673341" cy="527609"/>
            <a:chOff x="7144538" y="1830915"/>
            <a:chExt cx="650026" cy="509341"/>
          </a:xfrm>
        </p:grpSpPr>
        <p:sp>
          <p:nvSpPr>
            <p:cNvPr id="42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oogle Shape;3255;p35"/>
          <p:cNvGrpSpPr/>
          <p:nvPr/>
        </p:nvGrpSpPr>
        <p:grpSpPr>
          <a:xfrm>
            <a:off x="8655092" y="721175"/>
            <a:ext cx="521613" cy="519064"/>
            <a:chOff x="6289676" y="1855687"/>
            <a:chExt cx="503552" cy="501092"/>
          </a:xfrm>
        </p:grpSpPr>
        <p:sp>
          <p:nvSpPr>
            <p:cNvPr id="5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Google Shape;3217;p35"/>
          <p:cNvGrpSpPr/>
          <p:nvPr/>
        </p:nvGrpSpPr>
        <p:grpSpPr>
          <a:xfrm>
            <a:off x="6041689" y="3752494"/>
            <a:ext cx="595771" cy="570111"/>
            <a:chOff x="6261587" y="3179706"/>
            <a:chExt cx="575142" cy="550370"/>
          </a:xfrm>
        </p:grpSpPr>
        <p:sp>
          <p:nvSpPr>
            <p:cNvPr id="59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81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24278"/>
              </p:ext>
            </p:extLst>
          </p:nvPr>
        </p:nvGraphicFramePr>
        <p:xfrm>
          <a:off x="1845725" y="1352066"/>
          <a:ext cx="8500349" cy="4983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6984">
                  <a:extLst>
                    <a:ext uri="{9D8B030D-6E8A-4147-A177-3AD203B41FA5}">
                      <a16:colId xmlns:a16="http://schemas.microsoft.com/office/drawing/2014/main" val="518077938"/>
                    </a:ext>
                  </a:extLst>
                </a:gridCol>
                <a:gridCol w="1426207">
                  <a:extLst>
                    <a:ext uri="{9D8B030D-6E8A-4147-A177-3AD203B41FA5}">
                      <a16:colId xmlns:a16="http://schemas.microsoft.com/office/drawing/2014/main" val="771720500"/>
                    </a:ext>
                  </a:extLst>
                </a:gridCol>
                <a:gridCol w="1042827">
                  <a:extLst>
                    <a:ext uri="{9D8B030D-6E8A-4147-A177-3AD203B41FA5}">
                      <a16:colId xmlns:a16="http://schemas.microsoft.com/office/drawing/2014/main" val="3814098973"/>
                    </a:ext>
                  </a:extLst>
                </a:gridCol>
                <a:gridCol w="1042827">
                  <a:extLst>
                    <a:ext uri="{9D8B030D-6E8A-4147-A177-3AD203B41FA5}">
                      <a16:colId xmlns:a16="http://schemas.microsoft.com/office/drawing/2014/main" val="815478846"/>
                    </a:ext>
                  </a:extLst>
                </a:gridCol>
                <a:gridCol w="1491504">
                  <a:extLst>
                    <a:ext uri="{9D8B030D-6E8A-4147-A177-3AD203B41FA5}">
                      <a16:colId xmlns:a16="http://schemas.microsoft.com/office/drawing/2014/main" val="2311268497"/>
                    </a:ext>
                  </a:extLst>
                </a:gridCol>
              </a:tblGrid>
              <a:tr h="48223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Pensamiento matemático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52083"/>
                  </a:ext>
                </a:extLst>
              </a:tr>
              <a:tr h="361348">
                <a:tc gridSpan="5"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Aprendizaje esperado. </a:t>
                      </a:r>
                      <a:r>
                        <a:rPr lang="es-MX" sz="1200" dirty="0">
                          <a:effectLst/>
                        </a:rPr>
                        <a:t>Mide objetos o distancias mediante el uso de unidades no convencionales.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50684"/>
                  </a:ext>
                </a:extLst>
              </a:tr>
              <a:tr h="84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Logrado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dificulta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682183"/>
                  </a:ext>
                </a:extLst>
              </a:tr>
              <a:tr h="84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Mide objetos o distancias con material no convencional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582419"/>
                  </a:ext>
                </a:extLst>
              </a:tr>
              <a:tr h="681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Conoce las unidades no convencionales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004206"/>
                  </a:ext>
                </a:extLst>
              </a:tr>
              <a:tr h="70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Registra los objetos que midió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448537"/>
                  </a:ext>
                </a:extLst>
              </a:tr>
              <a:tr h="62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Utiliza objetos diferentes para medir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945718"/>
                  </a:ext>
                </a:extLst>
              </a:tr>
              <a:tr h="454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la actividad como se solicito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052393"/>
                  </a:ext>
                </a:extLst>
              </a:tr>
            </a:tbl>
          </a:graphicData>
        </a:graphic>
      </p:graphicFrame>
      <p:grpSp>
        <p:nvGrpSpPr>
          <p:cNvPr id="11" name="Google Shape;3255;p35"/>
          <p:cNvGrpSpPr/>
          <p:nvPr/>
        </p:nvGrpSpPr>
        <p:grpSpPr>
          <a:xfrm>
            <a:off x="5104614" y="3867949"/>
            <a:ext cx="521613" cy="519064"/>
            <a:chOff x="6289676" y="1855687"/>
            <a:chExt cx="503552" cy="501092"/>
          </a:xfrm>
        </p:grpSpPr>
        <p:sp>
          <p:nvSpPr>
            <p:cNvPr id="12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3255;p35"/>
          <p:cNvGrpSpPr/>
          <p:nvPr/>
        </p:nvGrpSpPr>
        <p:grpSpPr>
          <a:xfrm>
            <a:off x="5189227" y="4548273"/>
            <a:ext cx="521613" cy="519064"/>
            <a:chOff x="6289676" y="1855687"/>
            <a:chExt cx="503552" cy="501092"/>
          </a:xfrm>
        </p:grpSpPr>
        <p:sp>
          <p:nvSpPr>
            <p:cNvPr id="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255;p35"/>
          <p:cNvGrpSpPr/>
          <p:nvPr/>
        </p:nvGrpSpPr>
        <p:grpSpPr>
          <a:xfrm>
            <a:off x="5229300" y="3111144"/>
            <a:ext cx="521613" cy="519064"/>
            <a:chOff x="6289676" y="1855687"/>
            <a:chExt cx="503552" cy="501092"/>
          </a:xfrm>
        </p:grpSpPr>
        <p:sp>
          <p:nvSpPr>
            <p:cNvPr id="2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" name="Google Shape;3255;p35"/>
          <p:cNvGrpSpPr/>
          <p:nvPr/>
        </p:nvGrpSpPr>
        <p:grpSpPr>
          <a:xfrm>
            <a:off x="5175489" y="5312175"/>
            <a:ext cx="521613" cy="519064"/>
            <a:chOff x="6289676" y="1855687"/>
            <a:chExt cx="503552" cy="501092"/>
          </a:xfrm>
        </p:grpSpPr>
        <p:sp>
          <p:nvSpPr>
            <p:cNvPr id="33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255;p35"/>
          <p:cNvGrpSpPr/>
          <p:nvPr/>
        </p:nvGrpSpPr>
        <p:grpSpPr>
          <a:xfrm>
            <a:off x="5189227" y="5935292"/>
            <a:ext cx="521613" cy="519064"/>
            <a:chOff x="6289676" y="1855687"/>
            <a:chExt cx="503552" cy="501092"/>
          </a:xfrm>
        </p:grpSpPr>
        <p:sp>
          <p:nvSpPr>
            <p:cNvPr id="40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" name="Google Shape;3245;p35"/>
          <p:cNvGrpSpPr/>
          <p:nvPr/>
        </p:nvGrpSpPr>
        <p:grpSpPr>
          <a:xfrm>
            <a:off x="5579362" y="3170167"/>
            <a:ext cx="673341" cy="527609"/>
            <a:chOff x="7144538" y="1830915"/>
            <a:chExt cx="650026" cy="509341"/>
          </a:xfrm>
        </p:grpSpPr>
        <p:sp>
          <p:nvSpPr>
            <p:cNvPr id="47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" name="Google Shape;3245;p35"/>
          <p:cNvGrpSpPr/>
          <p:nvPr/>
        </p:nvGrpSpPr>
        <p:grpSpPr>
          <a:xfrm>
            <a:off x="5521409" y="3923544"/>
            <a:ext cx="673341" cy="527609"/>
            <a:chOff x="7144538" y="1830915"/>
            <a:chExt cx="650026" cy="509341"/>
          </a:xfrm>
        </p:grpSpPr>
        <p:sp>
          <p:nvSpPr>
            <p:cNvPr id="57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oogle Shape;3245;p35"/>
          <p:cNvGrpSpPr/>
          <p:nvPr/>
        </p:nvGrpSpPr>
        <p:grpSpPr>
          <a:xfrm>
            <a:off x="5537683" y="4574784"/>
            <a:ext cx="673341" cy="527609"/>
            <a:chOff x="7144538" y="1830915"/>
            <a:chExt cx="650026" cy="509341"/>
          </a:xfrm>
        </p:grpSpPr>
        <p:sp>
          <p:nvSpPr>
            <p:cNvPr id="67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" name="Google Shape;3245;p35"/>
          <p:cNvGrpSpPr/>
          <p:nvPr/>
        </p:nvGrpSpPr>
        <p:grpSpPr>
          <a:xfrm>
            <a:off x="5523865" y="5316879"/>
            <a:ext cx="673341" cy="527609"/>
            <a:chOff x="7144538" y="1830915"/>
            <a:chExt cx="650026" cy="509341"/>
          </a:xfrm>
        </p:grpSpPr>
        <p:sp>
          <p:nvSpPr>
            <p:cNvPr id="77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" name="Google Shape;3245;p35"/>
          <p:cNvGrpSpPr/>
          <p:nvPr/>
        </p:nvGrpSpPr>
        <p:grpSpPr>
          <a:xfrm>
            <a:off x="5560982" y="5974117"/>
            <a:ext cx="673341" cy="527609"/>
            <a:chOff x="7144538" y="1830915"/>
            <a:chExt cx="650026" cy="509341"/>
          </a:xfrm>
        </p:grpSpPr>
        <p:sp>
          <p:nvSpPr>
            <p:cNvPr id="87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" name="Google Shape;3217;p35"/>
          <p:cNvGrpSpPr/>
          <p:nvPr/>
        </p:nvGrpSpPr>
        <p:grpSpPr>
          <a:xfrm>
            <a:off x="6095899" y="3230821"/>
            <a:ext cx="595771" cy="570111"/>
            <a:chOff x="6261587" y="3179706"/>
            <a:chExt cx="575142" cy="550370"/>
          </a:xfrm>
        </p:grpSpPr>
        <p:sp>
          <p:nvSpPr>
            <p:cNvPr id="97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" name="Google Shape;3217;p35"/>
          <p:cNvGrpSpPr/>
          <p:nvPr/>
        </p:nvGrpSpPr>
        <p:grpSpPr>
          <a:xfrm>
            <a:off x="6162548" y="3935373"/>
            <a:ext cx="595771" cy="570111"/>
            <a:chOff x="6261587" y="3179706"/>
            <a:chExt cx="575142" cy="550370"/>
          </a:xfrm>
        </p:grpSpPr>
        <p:sp>
          <p:nvSpPr>
            <p:cNvPr id="105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2" name="Google Shape;3217;p35"/>
          <p:cNvGrpSpPr/>
          <p:nvPr/>
        </p:nvGrpSpPr>
        <p:grpSpPr>
          <a:xfrm>
            <a:off x="5990014" y="4587614"/>
            <a:ext cx="595771" cy="570111"/>
            <a:chOff x="6261587" y="3179706"/>
            <a:chExt cx="575142" cy="550370"/>
          </a:xfrm>
        </p:grpSpPr>
        <p:sp>
          <p:nvSpPr>
            <p:cNvPr id="113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0" name="Google Shape;3217;p35"/>
          <p:cNvGrpSpPr/>
          <p:nvPr/>
        </p:nvGrpSpPr>
        <p:grpSpPr>
          <a:xfrm>
            <a:off x="5926416" y="5256559"/>
            <a:ext cx="595771" cy="570111"/>
            <a:chOff x="6261587" y="3179706"/>
            <a:chExt cx="575142" cy="550370"/>
          </a:xfrm>
        </p:grpSpPr>
        <p:sp>
          <p:nvSpPr>
            <p:cNvPr id="12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8" name="Google Shape;3217;p35"/>
          <p:cNvGrpSpPr/>
          <p:nvPr/>
        </p:nvGrpSpPr>
        <p:grpSpPr>
          <a:xfrm>
            <a:off x="6129661" y="5918092"/>
            <a:ext cx="595771" cy="570111"/>
            <a:chOff x="6261587" y="3179706"/>
            <a:chExt cx="575142" cy="550370"/>
          </a:xfrm>
        </p:grpSpPr>
        <p:sp>
          <p:nvSpPr>
            <p:cNvPr id="129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4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781402" y="1352763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330498" y="2718657"/>
            <a:ext cx="5290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LENGUAJE Y COMUNICACIÓN </a:t>
            </a:r>
            <a:r>
              <a:rPr lang="es-MX" sz="2000" i="1" dirty="0">
                <a:latin typeface="Century Gothic" panose="020B0502020202020204" pitchFamily="34" charset="0"/>
              </a:rPr>
              <a:t/>
            </a:r>
            <a:br>
              <a:rPr lang="es-MX" sz="2000" i="1" dirty="0">
                <a:latin typeface="Century Gothic" panose="020B0502020202020204" pitchFamily="34" charset="0"/>
              </a:rPr>
            </a:br>
            <a:r>
              <a:rPr lang="es-MX" sz="2000" i="1" dirty="0" smtClean="0">
                <a:latin typeface="Century Gothic" panose="020B0502020202020204" pitchFamily="34" charset="0"/>
              </a:rPr>
              <a:t>Imagina</a:t>
            </a:r>
            <a:r>
              <a:rPr lang="es-MX" sz="2000" i="1" dirty="0">
                <a:latin typeface="Century Gothic" panose="020B0502020202020204" pitchFamily="34" charset="0"/>
              </a:rPr>
              <a:t>, imaginaba, </a:t>
            </a:r>
            <a:r>
              <a:rPr lang="es-MX" sz="2000" i="1" dirty="0" smtClean="0">
                <a:latin typeface="Century Gothic" panose="020B0502020202020204" pitchFamily="34" charset="0"/>
              </a:rPr>
              <a:t>imaginare</a:t>
            </a: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5287498" y="1649352"/>
            <a:ext cx="1376800" cy="8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entury Gothic" panose="020B0502020202020204" pitchFamily="34" charset="0"/>
              </a:rPr>
              <a:t>12</a:t>
            </a:r>
            <a:br>
              <a:rPr lang="en" dirty="0" smtClean="0">
                <a:latin typeface="Century Gothic" panose="020B0502020202020204" pitchFamily="34" charset="0"/>
              </a:rPr>
            </a:br>
            <a:r>
              <a:rPr lang="en" sz="2000" dirty="0" smtClean="0">
                <a:latin typeface="Century Gothic" panose="020B0502020202020204" pitchFamily="34" charset="0"/>
              </a:rPr>
              <a:t>de mayo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978098" y="3356091"/>
            <a:ext cx="5995600" cy="7387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s-MX" dirty="0" smtClean="0">
                <a:latin typeface="Century Gothic" panose="020B0502020202020204" pitchFamily="34" charset="0"/>
              </a:rPr>
              <a:t>Describe </a:t>
            </a:r>
            <a:r>
              <a:rPr lang="es-MX" dirty="0">
                <a:latin typeface="Century Gothic" panose="020B0502020202020204" pitchFamily="34" charset="0"/>
              </a:rPr>
              <a:t>personajes y lugares que imagina al escuchar cuentos, fábulas, leyendas y otros relatos literarios.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768;p26"/>
          <p:cNvSpPr txBox="1">
            <a:spLocks/>
          </p:cNvSpPr>
          <p:nvPr/>
        </p:nvSpPr>
        <p:spPr>
          <a:xfrm>
            <a:off x="3441376" y="4124741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7466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8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MX" sz="2000" kern="0" dirty="0" smtClean="0">
                <a:latin typeface="Century Gothic" panose="020B0502020202020204" pitchFamily="34" charset="0"/>
              </a:rPr>
              <a:t>ACTIVIDAD DEL PEMC.</a:t>
            </a:r>
            <a:endParaRPr lang="es-MX" sz="2000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6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5"/>
          <p:cNvSpPr/>
          <p:nvPr/>
        </p:nvSpPr>
        <p:spPr>
          <a:xfrm>
            <a:off x="1236167" y="1844984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RIVERA DUARTE SIOMARA GUADALUPE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3194" name="Google Shape;3194;p35"/>
          <p:cNvSpPr txBox="1">
            <a:spLocks noGrp="1"/>
          </p:cNvSpPr>
          <p:nvPr>
            <p:ph type="title"/>
          </p:nvPr>
        </p:nvSpPr>
        <p:spPr>
          <a:xfrm>
            <a:off x="1038224" y="706135"/>
            <a:ext cx="10255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LENGUAJE Y COMUNICACIÓN </a:t>
            </a:r>
            <a:r>
              <a:rPr lang="es-MX" i="1" dirty="0">
                <a:latin typeface="Century Gothic" panose="020B0502020202020204" pitchFamily="34" charset="0"/>
              </a:rPr>
              <a:t/>
            </a:r>
            <a:br>
              <a:rPr lang="es-MX" i="1" dirty="0">
                <a:latin typeface="Century Gothic" panose="020B0502020202020204" pitchFamily="34" charset="0"/>
              </a:rPr>
            </a:br>
            <a:endParaRPr dirty="0"/>
          </a:p>
        </p:txBody>
      </p:sp>
      <p:grpSp>
        <p:nvGrpSpPr>
          <p:cNvPr id="3255" name="Google Shape;3255;p35"/>
          <p:cNvGrpSpPr/>
          <p:nvPr/>
        </p:nvGrpSpPr>
        <p:grpSpPr>
          <a:xfrm>
            <a:off x="1114226" y="1627334"/>
            <a:ext cx="521613" cy="519064"/>
            <a:chOff x="6289676" y="1855687"/>
            <a:chExt cx="503552" cy="501092"/>
          </a:xfrm>
        </p:grpSpPr>
        <p:sp>
          <p:nvSpPr>
            <p:cNvPr id="3256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4" name="Google Shape;3193;p35"/>
          <p:cNvSpPr/>
          <p:nvPr/>
        </p:nvSpPr>
        <p:spPr>
          <a:xfrm>
            <a:off x="1228072" y="4019429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DIAZ CASTAÑEDA ALEXA YORLEI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93" name="Google Shape;3193;p35"/>
          <p:cNvSpPr/>
          <p:nvPr/>
        </p:nvSpPr>
        <p:spPr>
          <a:xfrm>
            <a:off x="1232572" y="2927165"/>
            <a:ext cx="3300320" cy="654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MARTINEZ SALDAÑA IAN EMMANUEL</a:t>
            </a:r>
            <a:endParaRPr sz="1400" dirty="0">
              <a:latin typeface="Century Gothic" panose="020B0502020202020204" pitchFamily="34" charset="0"/>
            </a:endParaRPr>
          </a:p>
        </p:txBody>
      </p:sp>
      <p:grpSp>
        <p:nvGrpSpPr>
          <p:cNvPr id="3217" name="Google Shape;3217;p35"/>
          <p:cNvGrpSpPr/>
          <p:nvPr/>
        </p:nvGrpSpPr>
        <p:grpSpPr>
          <a:xfrm>
            <a:off x="1116944" y="3752494"/>
            <a:ext cx="595771" cy="570111"/>
            <a:chOff x="6261587" y="3179706"/>
            <a:chExt cx="575142" cy="550370"/>
          </a:xfrm>
        </p:grpSpPr>
        <p:sp>
          <p:nvSpPr>
            <p:cNvPr id="3218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3245" name="Google Shape;3245;p35"/>
          <p:cNvGrpSpPr/>
          <p:nvPr/>
        </p:nvGrpSpPr>
        <p:grpSpPr>
          <a:xfrm>
            <a:off x="1038224" y="2657644"/>
            <a:ext cx="673341" cy="527609"/>
            <a:chOff x="7144538" y="1830915"/>
            <a:chExt cx="650026" cy="509341"/>
          </a:xfrm>
        </p:grpSpPr>
        <p:sp>
          <p:nvSpPr>
            <p:cNvPr id="3246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76" name="Google Shape;3276;p35">
            <a:hlinkClick r:id="rId7" action="ppaction://hlinksldjump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8" action="ppaction://hlinksldjump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6" y="1328759"/>
            <a:ext cx="3371121" cy="2451964"/>
          </a:xfrm>
          <a:prstGeom prst="rect">
            <a:avLst/>
          </a:prstGeom>
        </p:spPr>
      </p:pic>
      <p:grpSp>
        <p:nvGrpSpPr>
          <p:cNvPr id="40" name="Google Shape;3255;p35"/>
          <p:cNvGrpSpPr/>
          <p:nvPr/>
        </p:nvGrpSpPr>
        <p:grpSpPr>
          <a:xfrm>
            <a:off x="7310257" y="1184596"/>
            <a:ext cx="521613" cy="519064"/>
            <a:chOff x="6289676" y="1855687"/>
            <a:chExt cx="503552" cy="501092"/>
          </a:xfrm>
        </p:grpSpPr>
        <p:sp>
          <p:nvSpPr>
            <p:cNvPr id="41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5" y="1703660"/>
            <a:ext cx="1909202" cy="3394136"/>
          </a:xfrm>
          <a:prstGeom prst="rect">
            <a:avLst/>
          </a:prstGeom>
        </p:spPr>
      </p:pic>
      <p:grpSp>
        <p:nvGrpSpPr>
          <p:cNvPr id="48" name="Google Shape;3217;p35"/>
          <p:cNvGrpSpPr/>
          <p:nvPr/>
        </p:nvGrpSpPr>
        <p:grpSpPr>
          <a:xfrm>
            <a:off x="4735394" y="1373018"/>
            <a:ext cx="595771" cy="570111"/>
            <a:chOff x="6261587" y="3179706"/>
            <a:chExt cx="575142" cy="550370"/>
          </a:xfrm>
        </p:grpSpPr>
        <p:sp>
          <p:nvSpPr>
            <p:cNvPr id="49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6" y="4001663"/>
            <a:ext cx="3400185" cy="2600610"/>
          </a:xfrm>
          <a:prstGeom prst="rect">
            <a:avLst/>
          </a:prstGeom>
        </p:spPr>
      </p:pic>
      <p:grpSp>
        <p:nvGrpSpPr>
          <p:cNvPr id="57" name="Google Shape;3245;p35"/>
          <p:cNvGrpSpPr/>
          <p:nvPr/>
        </p:nvGrpSpPr>
        <p:grpSpPr>
          <a:xfrm>
            <a:off x="7218044" y="3836466"/>
            <a:ext cx="673341" cy="527609"/>
            <a:chOff x="7144538" y="1830915"/>
            <a:chExt cx="650026" cy="509341"/>
          </a:xfrm>
        </p:grpSpPr>
        <p:sp>
          <p:nvSpPr>
            <p:cNvPr id="58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0267511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1645</Words>
  <Application>Microsoft Office PowerPoint</Application>
  <PresentationFormat>Panorámica</PresentationFormat>
  <Paragraphs>605</Paragraphs>
  <Slides>33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Jua</vt:lpstr>
      <vt:lpstr>Quicksand</vt:lpstr>
      <vt:lpstr>Quicksand Light</vt:lpstr>
      <vt:lpstr>Times New Roman</vt:lpstr>
      <vt:lpstr>Nature Activities Binder by Slidesgo</vt:lpstr>
      <vt:lpstr>Presentación de PowerPoint</vt:lpstr>
      <vt:lpstr>Nombre del Jardín de Niños: Guadalupe Gonzales Ortiz Nombre de la educadora titular: Claudia Laredo</vt:lpstr>
      <vt:lpstr>EXPLORACIÓN DEL MUNDO NATURAL Y SOCIAL Otros oficios y profesiones</vt:lpstr>
      <vt:lpstr>EXPLORACIÓN DEL MUNDO NATURAL Y SOCIAL</vt:lpstr>
      <vt:lpstr>Presentación de PowerPoint</vt:lpstr>
      <vt:lpstr>PENSAMIENTO MATEMÁTICO</vt:lpstr>
      <vt:lpstr>Presentación de PowerPoint</vt:lpstr>
      <vt:lpstr>LENGUAJE Y COMUNICACIÓN  Imagina, imaginaba, imaginare</vt:lpstr>
      <vt:lpstr>LENGUAJE Y COMUNICACIÓN  </vt:lpstr>
      <vt:lpstr>Presentación de PowerPoint</vt:lpstr>
      <vt:lpstr>ACTIVIDAD DEL PEMC.  </vt:lpstr>
      <vt:lpstr>PENSAMIENTO MATEMÁTICO El cuarto de juegos</vt:lpstr>
      <vt:lpstr>PENSAMIENTO MATEMÁTICO </vt:lpstr>
      <vt:lpstr>Presentación de PowerPoint</vt:lpstr>
      <vt:lpstr>LENGUAJE Y COMUNICACIÓN </vt:lpstr>
      <vt:lpstr>Presentación de PowerPoint</vt:lpstr>
      <vt:lpstr>EXPLORACIÓN Y COMPRENSIÓN DEL MUNDO NATURAL Y SOCIAL  Aviario </vt:lpstr>
      <vt:lpstr>EXPLORACIÓN DEL MUNDO NATURAL Y SOCIAL</vt:lpstr>
      <vt:lpstr>Presentación de PowerPoint</vt:lpstr>
      <vt:lpstr>EDUCACIÓN SOCIOEMOCIONAL  Lo puedo hacer </vt:lpstr>
      <vt:lpstr>EXPLORACIÓN DEL MUNDO NATURAL Y SOCIAL</vt:lpstr>
      <vt:lpstr>Presentación de PowerPoint</vt:lpstr>
      <vt:lpstr>EXPLORACIÓN Y COMPRENSIÓN DEL MUNDO NATURAL Y SOCIAL Contaminación sonora </vt:lpstr>
      <vt:lpstr>EXPLORACIÓN DEL MUNDO NATURAL Y SOCIAL</vt:lpstr>
      <vt:lpstr>PENSAMIENTO MATEMÁTICO</vt:lpstr>
      <vt:lpstr>Presentación de PowerPoint</vt:lpstr>
      <vt:lpstr>Presentación de PowerPoint</vt:lpstr>
      <vt:lpstr>LENGUAJE Y COMUNICACIÓN Recitamos poemas </vt:lpstr>
      <vt:lpstr>LENGUAJE Y COMUNICACIÓN </vt:lpstr>
      <vt:lpstr>Presentación de PowerPoint</vt:lpstr>
      <vt:lpstr>PENSAMIENTO MATEMÁTICO Detectives de números </vt:lpstr>
      <vt:lpstr>PENSAMIENTO MATEMÁTICO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EXPLORACIÓN DEL MUNDO NATURAL Y SOCIAL Otros oficios y profesiones</dc:title>
  <dc:creator>Acer</dc:creator>
  <cp:lastModifiedBy>Acer</cp:lastModifiedBy>
  <cp:revision>15</cp:revision>
  <dcterms:created xsi:type="dcterms:W3CDTF">2021-05-22T00:17:45Z</dcterms:created>
  <dcterms:modified xsi:type="dcterms:W3CDTF">2021-05-22T07:33:42Z</dcterms:modified>
</cp:coreProperties>
</file>