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15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78FE8B-848D-4A4E-A532-C0B0063F38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CD5006-A1B3-467A-892D-A1587452A0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2DAAA0-7179-4B4E-849F-AF7774619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5894-B8C1-46F8-8C62-9426754DD4F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1ACCB9-5E40-46B6-84B8-13CCDD3A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3BB8BA-C47A-426B-9498-17251C97A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A8A7-6575-4982-AF0A-C419572534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9260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299F3F-4AE6-4104-8362-CEB73892E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EDDFD06-CA5F-475C-8792-3685B2D19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6BCFB3-59EE-4564-8C36-519F66D87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5894-B8C1-46F8-8C62-9426754DD4F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14D510-A98E-462C-BB4F-26CA86C83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3B578B-3B29-42B0-ACAF-D23A17F1C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A8A7-6575-4982-AF0A-C419572534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4492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6721F33-2742-40CE-9C2A-EC31396633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B2A5C4-C244-47B9-BE6E-C2EB5EE93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E9AECB-40E7-4E58-A30B-2A81E31C7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5894-B8C1-46F8-8C62-9426754DD4F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35B1CD-79EF-4DC8-9AD4-FA58E6C66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58731D-887D-4258-B884-523B24E3B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A8A7-6575-4982-AF0A-C419572534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57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ED9160-5515-4FA0-9D51-6DA1F886E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7B6BC8-DDE7-4B7E-8320-890FD8669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CDD2BE-89F3-4D1D-AD84-4090C603F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5894-B8C1-46F8-8C62-9426754DD4F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F39142-FA82-4A68-BC1B-47C8C70A4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42DA7F-A61C-4173-AC84-9135E853B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A8A7-6575-4982-AF0A-C419572534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38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3FF0F9-5259-4B31-93C5-B858C5603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017B61-3AE5-4B98-AF1A-EE3F789D1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3485FC-97A2-4E03-8860-58D4834FF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5894-B8C1-46F8-8C62-9426754DD4F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49D518-BCE3-4F96-AD54-5CE915AC2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C76166-1700-4AEC-904F-CD1ACA7CF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A8A7-6575-4982-AF0A-C419572534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13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81F82-EA18-4D8D-B290-517785938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477B62-2DF5-41A0-A205-9B4DD3951D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D7A598-5370-4C88-A4D9-6D270BFC9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A9FE9E-FCA5-4A19-9E33-E780843F4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5894-B8C1-46F8-8C62-9426754DD4F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C20E1B-CAD8-47C0-B7E6-7E7F73B9F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41B162-7C6C-4491-B13E-812C5A6DC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A8A7-6575-4982-AF0A-C419572534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060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6111B5-F4B3-4C06-A99D-0DC2FD740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8E6272-1490-4548-A0A8-C6E5B5FFA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69F1900-056F-4273-B336-5F261FD47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B09B0DA-2CA2-4797-A181-2B270E7426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CC32DF-4574-49BD-A8B0-08BD34430F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D0CD36C-C756-4D30-8F8F-D71AE238B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5894-B8C1-46F8-8C62-9426754DD4F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9138DE4-DD11-4E82-B5EB-B3DA4054B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4BDF4F1-F37D-45D4-A181-9230E406F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A8A7-6575-4982-AF0A-C419572534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086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66B66-485A-4715-9129-269691776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6C894F3-1951-49A4-90BD-A98BED24B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5894-B8C1-46F8-8C62-9426754DD4F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E2CE207-C06B-4A8F-A07B-AB08A3721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23D6F6-1435-43D7-89F8-888AD190F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A8A7-6575-4982-AF0A-C419572534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5146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8CE09BA-3767-4DA4-8D51-F075774CF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5894-B8C1-46F8-8C62-9426754DD4F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316BD8E-0385-42A9-89E2-B7DAE12D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FDEDD8F-DE4B-48AF-B17E-E661205CE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A8A7-6575-4982-AF0A-C419572534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174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8D9BA-16A6-42E1-9CB5-FA880096C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7A9563-4551-452E-93B8-1569BB894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40ECB7D-F7B6-4803-8AD4-62808BBA7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4387E7-D8D4-4F76-BFEE-D5FD291F0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5894-B8C1-46F8-8C62-9426754DD4F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6A906A-10C5-4E0C-A58F-FAC41EA7D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57D4FC-303D-4EDE-B921-C2E5A9BA3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A8A7-6575-4982-AF0A-C419572534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64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7475F-DD1D-43D4-81F2-EDA623806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062FE71-4A70-4ADD-B672-72147D2DD2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0C5081-EE29-40B1-AA93-EE3CEF50C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0FB616-028B-480F-AF8B-79417EF3C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5894-B8C1-46F8-8C62-9426754DD4F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918E91-C252-4FB6-91FE-AB777DDBF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986E41-334D-462D-82B6-A2D752B61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8A8A7-6575-4982-AF0A-C419572534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165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FF00129-39F1-444B-9B97-46A556CD9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A256C2-D033-455F-B1CB-4AC4C0524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181E58-A9C4-4C43-A8D9-FC123FBBE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15894-B8C1-46F8-8C62-9426754DD4FC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29CC89-EBB4-422E-9879-4840CC288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EDC6E2-F9E1-4705-A98E-302E6E0FBF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8A8A7-6575-4982-AF0A-C419572534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829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CC984FA-ABE4-4912-8675-F58446471837}"/>
              </a:ext>
            </a:extLst>
          </p:cNvPr>
          <p:cNvSpPr txBox="1"/>
          <p:nvPr/>
        </p:nvSpPr>
        <p:spPr>
          <a:xfrm>
            <a:off x="1749286" y="0"/>
            <a:ext cx="8507896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/>
              <a:t>Escuela normal de educación preescolar </a:t>
            </a:r>
          </a:p>
          <a:p>
            <a:pPr algn="ctr"/>
            <a:r>
              <a:rPr lang="es-MX" sz="2400" dirty="0"/>
              <a:t>Lic. Educación preescolar</a:t>
            </a:r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Filosofía de la educación </a:t>
            </a:r>
          </a:p>
          <a:p>
            <a:pPr algn="ctr"/>
            <a:r>
              <a:rPr lang="es-MX" sz="2400" dirty="0"/>
              <a:t>La educación progresista y la educación conservadora </a:t>
            </a:r>
          </a:p>
          <a:p>
            <a:pPr algn="ctr"/>
            <a:r>
              <a:rPr lang="es-MX" sz="2400" dirty="0"/>
              <a:t>UNIDAD DE APRENDIZAJE II. EL SENTIDO Y LOS FINES DE LA EDUCACIÓN	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2400" dirty="0"/>
              <a:t>Actúa de manera ética ante la diversidad de situaciones que se presentan en la práctica profesional.	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2400" dirty="0"/>
              <a:t>Integra recursos de la investigación educativa para enriquecer su práctica profesional, expresando su interés por el conocimiento, la ciencia y la mejora de la educación.</a:t>
            </a:r>
          </a:p>
          <a:p>
            <a:pPr algn="ctr"/>
            <a:r>
              <a:rPr lang="es-MX" sz="2400" dirty="0"/>
              <a:t>Docente : Carlos Armando Balderas </a:t>
            </a:r>
          </a:p>
          <a:p>
            <a:pPr algn="ctr"/>
            <a:r>
              <a:rPr lang="es-MX" sz="2400" dirty="0"/>
              <a:t>Alumna : Tamara Esmeralda Solis Aguilera </a:t>
            </a:r>
          </a:p>
          <a:p>
            <a:pPr algn="ctr"/>
            <a:r>
              <a:rPr lang="es-MX" sz="2400" dirty="0"/>
              <a:t>Numero de lista : 20</a:t>
            </a:r>
          </a:p>
          <a:p>
            <a:pPr algn="ctr"/>
            <a:r>
              <a:rPr lang="es-MX" sz="2400" dirty="0"/>
              <a:t>2c</a:t>
            </a:r>
          </a:p>
          <a:p>
            <a:pPr algn="ctr"/>
            <a:r>
              <a:rPr lang="es-MX" sz="2400" dirty="0"/>
              <a:t>07 de mayo del 2021                              Saltillo Coahuila </a:t>
            </a:r>
          </a:p>
        </p:txBody>
      </p:sp>
      <p:pic>
        <p:nvPicPr>
          <p:cNvPr id="1026" name="Picture 2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05865DC9-F842-4129-8D4F-4A274670B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549" y="70362"/>
            <a:ext cx="1428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BAC50B7C-09E0-452B-9566-33E2D0F01B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0790" y="57110"/>
            <a:ext cx="1428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281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7D3DFF5-81AC-4DCC-BB9D-B2B71ECFFBCF}"/>
              </a:ext>
            </a:extLst>
          </p:cNvPr>
          <p:cNvSpPr txBox="1"/>
          <p:nvPr/>
        </p:nvSpPr>
        <p:spPr>
          <a:xfrm>
            <a:off x="0" y="96223"/>
            <a:ext cx="332629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La educación progresista fue defendida en 1890 donde propone la enseñanza reflexiva. </a:t>
            </a:r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6BF7CEC-2EE1-4207-9FE5-7559A645641D}"/>
              </a:ext>
            </a:extLst>
          </p:cNvPr>
          <p:cNvSpPr txBox="1"/>
          <p:nvPr/>
        </p:nvSpPr>
        <p:spPr>
          <a:xfrm>
            <a:off x="3048000" y="2782669"/>
            <a:ext cx="54598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800" b="1" i="1" dirty="0">
                <a:solidFill>
                  <a:srgbClr val="000000"/>
                </a:solidFill>
                <a:effectLst/>
                <a:latin typeface="Geneva"/>
              </a:rPr>
              <a:t>LA EDUCACIÓN CONSERVADORA Y LA EDUCACIÓN PROGRESISTA SEGUN DE DEWEY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D76BA1B-6A43-4288-8025-EAEAA121DA56}"/>
              </a:ext>
            </a:extLst>
          </p:cNvPr>
          <p:cNvSpPr txBox="1"/>
          <p:nvPr/>
        </p:nvSpPr>
        <p:spPr>
          <a:xfrm>
            <a:off x="7114763" y="-3041"/>
            <a:ext cx="409823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En una educación conservadora los valores se transmiten a modo de imposición, la historia y sus héroes son incuestionables, teñidos por un manto de santidad.</a:t>
            </a:r>
            <a:endParaRPr lang="es-MX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E789A54-E375-42E5-94AF-DCCCB2C0D78A}"/>
              </a:ext>
            </a:extLst>
          </p:cNvPr>
          <p:cNvSpPr txBox="1"/>
          <p:nvPr/>
        </p:nvSpPr>
        <p:spPr>
          <a:xfrm>
            <a:off x="112644" y="5284449"/>
            <a:ext cx="528099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dirty="0"/>
              <a:t>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CC76AFF-0456-4E86-A3F4-D4A929DD8D5A}"/>
              </a:ext>
            </a:extLst>
          </p:cNvPr>
          <p:cNvSpPr txBox="1"/>
          <p:nvPr/>
        </p:nvSpPr>
        <p:spPr>
          <a:xfrm>
            <a:off x="0" y="1720966"/>
            <a:ext cx="3048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Dewey pretendió una modernización de las Instituciones Educativas. La educación progresista fue defendida en 1890 donde propone la enseñanza reflexiva. Ya antes del 80 Dewey fue reivindicado por maestros y pedagogos que aspiraban a integrar otras aportaciones pedagógicas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6134F1E-0330-4AB3-BB01-79BBE81161EA}"/>
              </a:ext>
            </a:extLst>
          </p:cNvPr>
          <p:cNvSpPr txBox="1"/>
          <p:nvPr/>
        </p:nvSpPr>
        <p:spPr>
          <a:xfrm>
            <a:off x="3770244" y="0"/>
            <a:ext cx="321365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Se entiende por educación conservadora aquella que pretende perpetuar los valores tradicionales, por lo cual se presenta acrítica y dogmática, se trate de cualquier forma sociopolítica que se intente que perdure.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FE3C262-1E4D-450D-91F9-659269616664}"/>
              </a:ext>
            </a:extLst>
          </p:cNvPr>
          <p:cNvSpPr txBox="1"/>
          <p:nvPr/>
        </p:nvSpPr>
        <p:spPr>
          <a:xfrm>
            <a:off x="424069" y="5090993"/>
            <a:ext cx="628153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CARACTERÍSTICAS DE UNA EDUCACIÓN PROGRESISTA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Se apoyan en la estructura conceptual de cada alumno, parte de las ideas y pre conceptos que el alumno trae sobre el tema de la clase.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Aplica el nuevo concepto o situaciones concretas y lo relaciona con otros conceptos de la estructura cognitiva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DF4BFD3-AD26-4E8B-B621-E42482D446F8}"/>
              </a:ext>
            </a:extLst>
          </p:cNvPr>
          <p:cNvSpPr txBox="1"/>
          <p:nvPr/>
        </p:nvSpPr>
        <p:spPr>
          <a:xfrm>
            <a:off x="9170510" y="1674674"/>
            <a:ext cx="321365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La educación tradicional, según el autor, impone modelos, materias y métodos de adultos, para los cuales el alumno requiere de un grado de madurez para su comprensión.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16E8EF2-E738-4815-99B2-9D3A622DC349}"/>
              </a:ext>
            </a:extLst>
          </p:cNvPr>
          <p:cNvSpPr txBox="1"/>
          <p:nvPr/>
        </p:nvSpPr>
        <p:spPr>
          <a:xfrm>
            <a:off x="8580784" y="3890664"/>
            <a:ext cx="363772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La </a:t>
            </a:r>
            <a:r>
              <a:rPr lang="es-MX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educación conservadora </a:t>
            </a: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debe estar relacionada con lo común, con la comunidad y la comunicación.</a:t>
            </a:r>
            <a:endParaRPr lang="es-MX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1142CDE-6364-4212-B4E1-BE4E79F3594F}"/>
              </a:ext>
            </a:extLst>
          </p:cNvPr>
          <p:cNvSpPr txBox="1"/>
          <p:nvPr/>
        </p:nvSpPr>
        <p:spPr>
          <a:xfrm>
            <a:off x="7056781" y="5453726"/>
            <a:ext cx="501594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0" i="0" dirty="0">
                <a:effectLst/>
              </a:rPr>
              <a:t>Dewey en su pedagogía rechaza la propuesta de la educación tradicional, basándose en normas disciplinarias y contrapone con una educación progresista. Rechaza todo ese conjunto de doctrinas pedagógicas.</a:t>
            </a:r>
            <a:endParaRPr lang="es-MX" dirty="0"/>
          </a:p>
        </p:txBody>
      </p:sp>
      <p:cxnSp>
        <p:nvCxnSpPr>
          <p:cNvPr id="24" name="Conector: curvado 23">
            <a:extLst>
              <a:ext uri="{FF2B5EF4-FFF2-40B4-BE49-F238E27FC236}">
                <a16:creationId xmlns:a16="http://schemas.microsoft.com/office/drawing/2014/main" id="{28C0DF27-FF04-4348-9228-6DF613303E5C}"/>
              </a:ext>
            </a:extLst>
          </p:cNvPr>
          <p:cNvCxnSpPr>
            <a:stCxn id="5" idx="2"/>
          </p:cNvCxnSpPr>
          <p:nvPr/>
        </p:nvCxnSpPr>
        <p:spPr>
          <a:xfrm rot="5400000">
            <a:off x="4151822" y="3464866"/>
            <a:ext cx="1661993" cy="1590261"/>
          </a:xfrm>
          <a:prstGeom prst="curvedConnector3">
            <a:avLst/>
          </a:prstGeom>
          <a:ln>
            <a:solidFill>
              <a:srgbClr val="F315B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: curvado 25">
            <a:extLst>
              <a:ext uri="{FF2B5EF4-FFF2-40B4-BE49-F238E27FC236}">
                <a16:creationId xmlns:a16="http://schemas.microsoft.com/office/drawing/2014/main" id="{7D54DEAD-225E-43F1-949B-13C62D3FC33B}"/>
              </a:ext>
            </a:extLst>
          </p:cNvPr>
          <p:cNvCxnSpPr>
            <a:cxnSpLocks/>
          </p:cNvCxnSpPr>
          <p:nvPr/>
        </p:nvCxnSpPr>
        <p:spPr>
          <a:xfrm rot="16200000" flipH="1">
            <a:off x="6089299" y="3540215"/>
            <a:ext cx="1855449" cy="1802295"/>
          </a:xfrm>
          <a:prstGeom prst="curvedConnector3">
            <a:avLst/>
          </a:prstGeom>
          <a:ln>
            <a:solidFill>
              <a:srgbClr val="F315B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: curvado 27">
            <a:extLst>
              <a:ext uri="{FF2B5EF4-FFF2-40B4-BE49-F238E27FC236}">
                <a16:creationId xmlns:a16="http://schemas.microsoft.com/office/drawing/2014/main" id="{D5C863DD-574C-4591-B591-9E1FE85A7615}"/>
              </a:ext>
            </a:extLst>
          </p:cNvPr>
          <p:cNvCxnSpPr/>
          <p:nvPr/>
        </p:nvCxnSpPr>
        <p:spPr>
          <a:xfrm rot="10800000">
            <a:off x="2398643" y="1154163"/>
            <a:ext cx="1630018" cy="1628507"/>
          </a:xfrm>
          <a:prstGeom prst="curvedConnector3">
            <a:avLst/>
          </a:prstGeom>
          <a:ln>
            <a:solidFill>
              <a:srgbClr val="F315B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: curvado 29">
            <a:extLst>
              <a:ext uri="{FF2B5EF4-FFF2-40B4-BE49-F238E27FC236}">
                <a16:creationId xmlns:a16="http://schemas.microsoft.com/office/drawing/2014/main" id="{E6DDA94A-E61A-44F3-8B25-2A52D0E16B4D}"/>
              </a:ext>
            </a:extLst>
          </p:cNvPr>
          <p:cNvCxnSpPr/>
          <p:nvPr/>
        </p:nvCxnSpPr>
        <p:spPr>
          <a:xfrm rot="10800000">
            <a:off x="2398643" y="3105834"/>
            <a:ext cx="815009" cy="184792"/>
          </a:xfrm>
          <a:prstGeom prst="curvedConnector3">
            <a:avLst/>
          </a:prstGeom>
          <a:ln>
            <a:solidFill>
              <a:srgbClr val="F315B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: curvado 33">
            <a:extLst>
              <a:ext uri="{FF2B5EF4-FFF2-40B4-BE49-F238E27FC236}">
                <a16:creationId xmlns:a16="http://schemas.microsoft.com/office/drawing/2014/main" id="{9718DFB3-9C95-4E48-9505-276F5F3B38A5}"/>
              </a:ext>
            </a:extLst>
          </p:cNvPr>
          <p:cNvCxnSpPr/>
          <p:nvPr/>
        </p:nvCxnSpPr>
        <p:spPr>
          <a:xfrm rot="16200000" flipV="1">
            <a:off x="5403953" y="2090621"/>
            <a:ext cx="814253" cy="569843"/>
          </a:xfrm>
          <a:prstGeom prst="curvedConnector3">
            <a:avLst/>
          </a:prstGeom>
          <a:ln>
            <a:solidFill>
              <a:srgbClr val="F315B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: curvado 35">
            <a:extLst>
              <a:ext uri="{FF2B5EF4-FFF2-40B4-BE49-F238E27FC236}">
                <a16:creationId xmlns:a16="http://schemas.microsoft.com/office/drawing/2014/main" id="{4BC4DF06-95C4-4F8A-8D4E-1E0505A6EE39}"/>
              </a:ext>
            </a:extLst>
          </p:cNvPr>
          <p:cNvCxnSpPr/>
          <p:nvPr/>
        </p:nvCxnSpPr>
        <p:spPr>
          <a:xfrm rot="5400000" flipH="1" flipV="1">
            <a:off x="6588121" y="1591765"/>
            <a:ext cx="1308382" cy="1073427"/>
          </a:xfrm>
          <a:prstGeom prst="curvedConnector3">
            <a:avLst/>
          </a:prstGeom>
          <a:ln>
            <a:solidFill>
              <a:srgbClr val="F315B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: curvado 37">
            <a:extLst>
              <a:ext uri="{FF2B5EF4-FFF2-40B4-BE49-F238E27FC236}">
                <a16:creationId xmlns:a16="http://schemas.microsoft.com/office/drawing/2014/main" id="{831E692A-A8DD-4DAE-A482-7CCAAA493A65}"/>
              </a:ext>
            </a:extLst>
          </p:cNvPr>
          <p:cNvCxnSpPr>
            <a:endCxn id="17" idx="1"/>
          </p:cNvCxnSpPr>
          <p:nvPr/>
        </p:nvCxnSpPr>
        <p:spPr>
          <a:xfrm flipV="1">
            <a:off x="8507896" y="2551837"/>
            <a:ext cx="662614" cy="390146"/>
          </a:xfrm>
          <a:prstGeom prst="curvedConnector3">
            <a:avLst/>
          </a:prstGeom>
          <a:ln>
            <a:solidFill>
              <a:srgbClr val="F315B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: curvado 39">
            <a:extLst>
              <a:ext uri="{FF2B5EF4-FFF2-40B4-BE49-F238E27FC236}">
                <a16:creationId xmlns:a16="http://schemas.microsoft.com/office/drawing/2014/main" id="{0E4AE8F9-FE9B-4851-8D26-C558B493E0C2}"/>
              </a:ext>
            </a:extLst>
          </p:cNvPr>
          <p:cNvCxnSpPr/>
          <p:nvPr/>
        </p:nvCxnSpPr>
        <p:spPr>
          <a:xfrm rot="16200000" flipH="1">
            <a:off x="8264774" y="3295208"/>
            <a:ext cx="738035" cy="728869"/>
          </a:xfrm>
          <a:prstGeom prst="curvedConnector3">
            <a:avLst/>
          </a:prstGeom>
          <a:ln>
            <a:solidFill>
              <a:srgbClr val="F315B9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782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361</Words>
  <Application>Microsoft Office PowerPoint</Application>
  <PresentationFormat>Panorámica</PresentationFormat>
  <Paragraphs>26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Geneva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TAHMARA ESMERALDA SOLIS AGUILERA</dc:creator>
  <cp:lastModifiedBy>TAHMARA ESMERALDA SOLIS AGUILERA</cp:lastModifiedBy>
  <cp:revision>3</cp:revision>
  <dcterms:created xsi:type="dcterms:W3CDTF">2021-05-07T21:49:31Z</dcterms:created>
  <dcterms:modified xsi:type="dcterms:W3CDTF">2021-05-07T22:00:01Z</dcterms:modified>
</cp:coreProperties>
</file>