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4"/>
  </p:sldMasterIdLst>
  <p:notesMasterIdLst>
    <p:notesMasterId r:id="rId15"/>
  </p:notesMasterIdLst>
  <p:handoutMasterIdLst>
    <p:handoutMasterId r:id="rId16"/>
  </p:handoutMasterIdLst>
  <p:sldIdLst>
    <p:sldId id="265" r:id="rId5"/>
    <p:sldId id="257" r:id="rId6"/>
    <p:sldId id="264" r:id="rId7"/>
    <p:sldId id="258" r:id="rId8"/>
    <p:sldId id="259" r:id="rId9"/>
    <p:sldId id="260" r:id="rId10"/>
    <p:sldId id="261" r:id="rId11"/>
    <p:sldId id="262" r:id="rId12"/>
    <p:sldId id="263"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FFFF"/>
    <a:srgbClr val="99FFCC"/>
    <a:srgbClr val="F4AC1C"/>
    <a:srgbClr val="FFFF66"/>
    <a:srgbClr val="66FF66"/>
    <a:srgbClr val="F25082"/>
    <a:srgbClr val="59C3E9"/>
    <a:srgbClr val="E85ADE"/>
    <a:srgbClr val="4FB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2" d="100"/>
          <a:sy n="72" d="100"/>
        </p:scale>
        <p:origin x="642" y="66"/>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s-ES"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es-ES" sz="1200"/>
            </a:lvl1pPr>
          </a:lstStyle>
          <a:p>
            <a:fld id="{E0F0A6FB-44D7-4852-AE92-92B33D494417}" type="datetimeFigureOut">
              <a:rPr lang="es-ES"/>
              <a:t>15/05/2021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es-ES"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es-ES" sz="1200"/>
            </a:lvl1pPr>
          </a:lstStyle>
          <a:p>
            <a:fld id="{6F7A7A23-0249-498D-95B3-93F16DE736CF}" type="slidenum">
              <a:rPr lang="es-ES"/>
              <a:t>‹Nº›</a:t>
            </a:fld>
            <a:endParaRPr lang="es-ES"/>
          </a:p>
        </p:txBody>
      </p:sp>
    </p:spTree>
    <p:extLst>
      <p:ext uri="{BB962C8B-B14F-4D97-AF65-F5344CB8AC3E}">
        <p14:creationId xmlns:p14="http://schemas.microsoft.com/office/powerpoint/2010/main" val="208995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s-ES"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es-ES" sz="1200"/>
            </a:lvl1pPr>
          </a:lstStyle>
          <a:p>
            <a:fld id="{0F3F662A-7DEF-46D3-A63B-3DEDA708C724}" type="datetimeFigureOut">
              <a:t>15/05/2021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es-ES"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es-ES" sz="1200"/>
            </a:lvl1pPr>
          </a:lstStyle>
          <a:p>
            <a:fld id="{D7EAE350-FCB4-48CA-9F3A-68918BFFC91B}" type="slidenum">
              <a:t>‹Nº›</a:t>
            </a:fld>
            <a:endParaRPr lang="es-ES"/>
          </a:p>
        </p:txBody>
      </p:sp>
    </p:spTree>
    <p:extLst>
      <p:ext uri="{BB962C8B-B14F-4D97-AF65-F5344CB8AC3E}">
        <p14:creationId xmlns:p14="http://schemas.microsoft.com/office/powerpoint/2010/main" val="637754369"/>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7EAE350-FCB4-48CA-9F3A-68918BFFC91B}" type="slidenum">
              <a:rPr lang="es-ES"/>
              <a:t>2</a:t>
            </a:fld>
            <a:endParaRPr lang="es-ES"/>
          </a:p>
        </p:txBody>
      </p:sp>
    </p:spTree>
    <p:extLst>
      <p:ext uri="{BB962C8B-B14F-4D97-AF65-F5344CB8AC3E}">
        <p14:creationId xmlns:p14="http://schemas.microsoft.com/office/powerpoint/2010/main" val="879364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7EAE350-FCB4-48CA-9F3A-68918BFFC91B}" type="slidenum">
              <a:rPr lang="es-ES"/>
              <a:t>3</a:t>
            </a:fld>
            <a:endParaRPr lang="es-ES"/>
          </a:p>
        </p:txBody>
      </p:sp>
    </p:spTree>
    <p:extLst>
      <p:ext uri="{BB962C8B-B14F-4D97-AF65-F5344CB8AC3E}">
        <p14:creationId xmlns:p14="http://schemas.microsoft.com/office/powerpoint/2010/main" val="2223925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7EAE350-FCB4-48CA-9F3A-68918BFFC91B}" type="slidenum">
              <a:rPr lang="es-ES"/>
              <a:t>9</a:t>
            </a:fld>
            <a:endParaRPr lang="es-ES"/>
          </a:p>
        </p:txBody>
      </p:sp>
    </p:spTree>
    <p:extLst>
      <p:ext uri="{BB962C8B-B14F-4D97-AF65-F5344CB8AC3E}">
        <p14:creationId xmlns:p14="http://schemas.microsoft.com/office/powerpoint/2010/main" val="2501432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4530"/>
            <a:ext cx="9144000" cy="2387600"/>
          </a:xfrm>
        </p:spPr>
        <p:txBody>
          <a:bodyPr anchor="b">
            <a:normAutofit/>
          </a:bodyPr>
          <a:lstStyle>
            <a:lvl1pPr algn="ctr" latinLnBrk="0">
              <a:defRPr lang="es-ES"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normAutofit/>
          </a:bodyPr>
          <a:lstStyle>
            <a:lvl1pPr marL="0" indent="0" algn="ctr" latinLnBrk="0">
              <a:buNone/>
              <a:defRPr lang="es-ES" sz="2400">
                <a:solidFill>
                  <a:schemeClr val="tx1">
                    <a:lumMod val="75000"/>
                    <a:lumOff val="25000"/>
                  </a:schemeClr>
                </a:solidFill>
              </a:defRPr>
            </a:lvl1pPr>
            <a:lvl2pPr marL="457217" indent="0" algn="ctr" latinLnBrk="0">
              <a:buNone/>
              <a:defRPr lang="es-ES" sz="2800"/>
            </a:lvl2pPr>
            <a:lvl3pPr marL="914433" indent="0" algn="ctr" latinLnBrk="0">
              <a:buNone/>
              <a:defRPr lang="es-ES" sz="2400"/>
            </a:lvl3pPr>
            <a:lvl4pPr marL="1371652" indent="0" algn="ctr" latinLnBrk="0">
              <a:buNone/>
              <a:defRPr lang="es-ES" sz="2000"/>
            </a:lvl4pPr>
            <a:lvl5pPr marL="1828869" indent="0" algn="ctr" latinLnBrk="0">
              <a:buNone/>
              <a:defRPr lang="es-ES" sz="2000"/>
            </a:lvl5pPr>
            <a:lvl6pPr marL="2286086" indent="0" algn="ctr" latinLnBrk="0">
              <a:buNone/>
              <a:defRPr lang="es-ES" sz="2000"/>
            </a:lvl6pPr>
            <a:lvl7pPr marL="2743302" indent="0" algn="ctr" latinLnBrk="0">
              <a:buNone/>
              <a:defRPr lang="es-ES" sz="2000"/>
            </a:lvl7pPr>
            <a:lvl8pPr marL="3200521" indent="0" algn="ctr" latinLnBrk="0">
              <a:buNone/>
              <a:defRPr lang="es-ES" sz="2000"/>
            </a:lvl8pPr>
            <a:lvl9pPr marL="3657738" indent="0" algn="ctr" latinLnBrk="0">
              <a:buNone/>
              <a:defRPr lang="es-ES" sz="20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A8224893-DBDA-4BFA-9CE1-4BFE7CD0F8CF}" type="datetime1">
              <a:t>15/05/2021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FAB73BC-B049-4115-A692-8D63A059BFB8}" type="slidenum">
              <a:t>‹Nº›</a:t>
            </a:fld>
            <a:endParaRPr lang="es-ES"/>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F4E5243-F52A-4D37-9694-EB26C6C31910}" type="datetime1">
              <a:t>15/05/2021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FAB73BC-B049-4115-A692-8D63A059BFB8}" type="slidenum">
              <a:t>‹Nº›</a:t>
            </a:fld>
            <a:endParaRPr lang="es-E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y texto verticale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899" y="274638"/>
            <a:ext cx="2628900" cy="5897562"/>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199" y="274638"/>
            <a:ext cx="7734300" cy="589756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A77B6E1-634A-48DC-9E8B-D894023267EF}" type="datetime1">
              <a:t>15/05/2021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FAB73BC-B049-4115-A692-8D63A059BFB8}" type="slidenum">
              <a:t>‹Nº›</a:t>
            </a:fld>
            <a:endParaRPr lang="es-E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B2D3E9E-A95C-48F2-B4BF-A71542E0BE9A}" type="datetime1">
              <a:t>15/05/2021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FAB73BC-B049-4115-A692-8D63A059BFB8}" type="slidenum">
              <a:t>‹Nº›</a:t>
            </a:fld>
            <a:endParaRPr lang="es-E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3" y="1712423"/>
            <a:ext cx="10515600" cy="2851208"/>
          </a:xfrm>
        </p:spPr>
        <p:txBody>
          <a:bodyPr anchor="b">
            <a:normAutofit/>
          </a:bodyPr>
          <a:lstStyle>
            <a:lvl1pPr latinLnBrk="0">
              <a:defRPr lang="es-ES" sz="6000" b="0"/>
            </a:lvl1pPr>
          </a:lstStyle>
          <a:p>
            <a:r>
              <a:rPr lang="es-ES"/>
              <a:t>Haga clic para modificar el estilo de título del patrón</a:t>
            </a:r>
          </a:p>
        </p:txBody>
      </p:sp>
      <p:sp>
        <p:nvSpPr>
          <p:cNvPr id="3" name="Marcador de texto 2"/>
          <p:cNvSpPr>
            <a:spLocks noGrp="1"/>
          </p:cNvSpPr>
          <p:nvPr>
            <p:ph type="body" idx="1"/>
          </p:nvPr>
        </p:nvSpPr>
        <p:spPr>
          <a:xfrm>
            <a:off x="831853" y="4552636"/>
            <a:ext cx="10515600" cy="1500187"/>
          </a:xfrm>
        </p:spPr>
        <p:txBody>
          <a:bodyPr anchor="t">
            <a:normAutofit/>
          </a:bodyPr>
          <a:lstStyle>
            <a:lvl1pPr marL="0" indent="0" latinLnBrk="0">
              <a:buNone/>
              <a:defRPr lang="es-ES" sz="2400">
                <a:solidFill>
                  <a:schemeClr val="tx1">
                    <a:lumMod val="75000"/>
                    <a:lumOff val="25000"/>
                  </a:schemeClr>
                </a:solidFill>
              </a:defRPr>
            </a:lvl1pPr>
            <a:lvl2pPr marL="457217" indent="0" latinLnBrk="0">
              <a:buNone/>
              <a:defRPr lang="es-ES" sz="1801">
                <a:solidFill>
                  <a:schemeClr val="tx1">
                    <a:tint val="75000"/>
                  </a:schemeClr>
                </a:solidFill>
              </a:defRPr>
            </a:lvl2pPr>
            <a:lvl3pPr marL="914433" indent="0" latinLnBrk="0">
              <a:buNone/>
              <a:defRPr lang="es-ES" sz="1600">
                <a:solidFill>
                  <a:schemeClr val="tx1">
                    <a:tint val="75000"/>
                  </a:schemeClr>
                </a:solidFill>
              </a:defRPr>
            </a:lvl3pPr>
            <a:lvl4pPr marL="1371652" indent="0" latinLnBrk="0">
              <a:buNone/>
              <a:defRPr lang="es-ES" sz="1401">
                <a:solidFill>
                  <a:schemeClr val="tx1">
                    <a:tint val="75000"/>
                  </a:schemeClr>
                </a:solidFill>
              </a:defRPr>
            </a:lvl4pPr>
            <a:lvl5pPr marL="1828869" indent="0" latinLnBrk="0">
              <a:buNone/>
              <a:defRPr lang="es-ES" sz="1401">
                <a:solidFill>
                  <a:schemeClr val="tx1">
                    <a:tint val="75000"/>
                  </a:schemeClr>
                </a:solidFill>
              </a:defRPr>
            </a:lvl5pPr>
            <a:lvl6pPr marL="2286086" indent="0" latinLnBrk="0">
              <a:buNone/>
              <a:defRPr lang="es-ES" sz="1401">
                <a:solidFill>
                  <a:schemeClr val="tx1">
                    <a:tint val="75000"/>
                  </a:schemeClr>
                </a:solidFill>
              </a:defRPr>
            </a:lvl6pPr>
            <a:lvl7pPr marL="2743302" indent="0" latinLnBrk="0">
              <a:buNone/>
              <a:defRPr lang="es-ES" sz="1401">
                <a:solidFill>
                  <a:schemeClr val="tx1">
                    <a:tint val="75000"/>
                  </a:schemeClr>
                </a:solidFill>
              </a:defRPr>
            </a:lvl7pPr>
            <a:lvl8pPr marL="3200521" indent="0" latinLnBrk="0">
              <a:buNone/>
              <a:defRPr lang="es-ES" sz="1401">
                <a:solidFill>
                  <a:schemeClr val="tx1">
                    <a:tint val="75000"/>
                  </a:schemeClr>
                </a:solidFill>
              </a:defRPr>
            </a:lvl8pPr>
            <a:lvl9pPr marL="3657738" indent="0" latinLnBrk="0">
              <a:buNone/>
              <a:defRPr lang="es-ES" sz="1401">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A50F84E2-2D7A-43CF-AC90-352A289A783A}" type="datetime1">
              <a:t>15/05/2021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FAB73BC-B049-4115-A692-8D63A059BFB8}" type="slidenum">
              <a:t>‹Nº›</a:t>
            </a:fld>
            <a:endParaRPr lang="es-ES"/>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1" y="1828803"/>
            <a:ext cx="5181600" cy="4351337"/>
          </a:xfrm>
        </p:spPr>
        <p:txBody>
          <a:bodyPr/>
          <a:lstStyle>
            <a:lvl1pPr latinLnBrk="0">
              <a:defRPr lang="es-ES" sz="2400"/>
            </a:lvl1pPr>
            <a:lvl2pPr latinLnBrk="0">
              <a:defRPr lang="es-ES" sz="2000"/>
            </a:lvl2pPr>
            <a:lvl3pPr latinLnBrk="0">
              <a:defRPr lang="es-ES" sz="1801"/>
            </a:lvl3pPr>
            <a:lvl4pPr latinLnBrk="0">
              <a:defRPr lang="es-ES" sz="1600"/>
            </a:lvl4pPr>
            <a:lvl5pPr latinLnBrk="0">
              <a:defRPr lang="es-ES" sz="1600"/>
            </a:lvl5pPr>
            <a:lvl6pPr latinLnBrk="0">
              <a:defRPr lang="es-ES" sz="1801"/>
            </a:lvl6pPr>
            <a:lvl7pPr latinLnBrk="0">
              <a:defRPr lang="es-ES" sz="1801"/>
            </a:lvl7pPr>
            <a:lvl8pPr latinLnBrk="0">
              <a:defRPr lang="es-ES" sz="1801"/>
            </a:lvl8pPr>
            <a:lvl9pPr latinLnBrk="0">
              <a:defRPr lang="es-ES" sz="18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1" y="1828803"/>
            <a:ext cx="5181600" cy="4351337"/>
          </a:xfrm>
        </p:spPr>
        <p:txBody>
          <a:bodyPr/>
          <a:lstStyle>
            <a:lvl1pPr latinLnBrk="0">
              <a:defRPr lang="es-ES" sz="2400"/>
            </a:lvl1pPr>
            <a:lvl2pPr latinLnBrk="0">
              <a:defRPr lang="es-ES" sz="2000"/>
            </a:lvl2pPr>
            <a:lvl3pPr latinLnBrk="0">
              <a:defRPr lang="es-ES" sz="1801"/>
            </a:lvl3pPr>
            <a:lvl4pPr latinLnBrk="0">
              <a:defRPr lang="es-ES" sz="1600"/>
            </a:lvl4pPr>
            <a:lvl5pPr latinLnBrk="0">
              <a:defRPr lang="es-ES" sz="1600"/>
            </a:lvl5pPr>
            <a:lvl6pPr latinLnBrk="0">
              <a:defRPr lang="es-ES" sz="1801"/>
            </a:lvl6pPr>
            <a:lvl7pPr latinLnBrk="0">
              <a:defRPr lang="es-ES" sz="1801"/>
            </a:lvl7pPr>
            <a:lvl8pPr latinLnBrk="0">
              <a:defRPr lang="es-ES" sz="1801"/>
            </a:lvl8pPr>
            <a:lvl9pPr latinLnBrk="0">
              <a:defRPr lang="es-ES" sz="18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F12952B5-7A2F-4CC8-B7CE-9234E21C2837}" type="datetime1">
              <a:t>15/05/2021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FAB73BC-B049-4115-A692-8D63A059BFB8}" type="slidenum">
              <a:t>‹Nº›</a:t>
            </a:fld>
            <a:endParaRPr lang="es-E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41252" y="1681851"/>
            <a:ext cx="5156201" cy="731520"/>
          </a:xfrm>
        </p:spPr>
        <p:txBody>
          <a:bodyPr anchor="b">
            <a:normAutofit/>
          </a:bodyPr>
          <a:lstStyle>
            <a:lvl1pPr marL="0" indent="0" latinLnBrk="0">
              <a:buNone/>
              <a:defRPr lang="es-ES" sz="2400" b="1"/>
            </a:lvl1pPr>
            <a:lvl2pPr marL="457217" indent="0" latinLnBrk="0">
              <a:buNone/>
              <a:defRPr lang="es-ES" sz="2000" b="1"/>
            </a:lvl2pPr>
            <a:lvl3pPr marL="914433" indent="0" latinLnBrk="0">
              <a:buNone/>
              <a:defRPr lang="es-ES" sz="1801" b="1"/>
            </a:lvl3pPr>
            <a:lvl4pPr marL="1371652" indent="0" latinLnBrk="0">
              <a:buNone/>
              <a:defRPr lang="es-ES" sz="1600" b="1"/>
            </a:lvl4pPr>
            <a:lvl5pPr marL="1828869" indent="0" latinLnBrk="0">
              <a:buNone/>
              <a:defRPr lang="es-ES" sz="1600" b="1"/>
            </a:lvl5pPr>
            <a:lvl6pPr marL="2286086" indent="0" latinLnBrk="0">
              <a:buNone/>
              <a:defRPr lang="es-ES" sz="1600" b="1"/>
            </a:lvl6pPr>
            <a:lvl7pPr marL="2743302" indent="0" latinLnBrk="0">
              <a:buNone/>
              <a:defRPr lang="es-ES" sz="1600" b="1"/>
            </a:lvl7pPr>
            <a:lvl8pPr marL="3200521" indent="0" latinLnBrk="0">
              <a:buNone/>
              <a:defRPr lang="es-ES" sz="1600" b="1"/>
            </a:lvl8pPr>
            <a:lvl9pPr marL="3657738" indent="0" latinLnBrk="0">
              <a:buNone/>
              <a:defRPr lang="es-ES"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41252" y="2507550"/>
            <a:ext cx="5156201" cy="3728258"/>
          </a:xfrm>
        </p:spPr>
        <p:txBody>
          <a:bodyPr/>
          <a:lstStyle>
            <a:lvl1pPr latinLnBrk="0">
              <a:defRPr lang="es-ES" sz="2400"/>
            </a:lvl1pPr>
            <a:lvl2pPr latinLnBrk="0">
              <a:defRPr lang="es-ES" sz="2000"/>
            </a:lvl2pPr>
            <a:lvl3pPr latinLnBrk="0">
              <a:defRPr lang="es-ES" sz="1801"/>
            </a:lvl3pPr>
            <a:lvl4pPr latinLnBrk="0">
              <a:defRPr lang="es-ES" sz="1600"/>
            </a:lvl4pPr>
            <a:lvl5pPr latinLnBrk="0">
              <a:defRPr lang="es-ES" sz="1600"/>
            </a:lvl5pPr>
            <a:lvl6pPr latinLnBrk="0">
              <a:defRPr lang="es-ES" sz="1600"/>
            </a:lvl6pPr>
            <a:lvl7pPr latinLnBrk="0">
              <a:defRPr lang="es-ES" sz="1600"/>
            </a:lvl7pPr>
            <a:lvl8pPr latinLnBrk="0">
              <a:defRPr lang="es-ES" sz="1600"/>
            </a:lvl8pPr>
            <a:lvl9pPr latinLnBrk="0">
              <a:defRPr lang="es-ES"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215069" y="1681851"/>
            <a:ext cx="5157787" cy="731520"/>
          </a:xfrm>
        </p:spPr>
        <p:txBody>
          <a:bodyPr anchor="b"/>
          <a:lstStyle>
            <a:lvl1pPr marL="0" indent="0" latinLnBrk="0">
              <a:buNone/>
              <a:defRPr lang="es-ES" sz="2400" b="1"/>
            </a:lvl1pPr>
            <a:lvl2pPr marL="457217" indent="0" latinLnBrk="0">
              <a:buNone/>
              <a:defRPr lang="es-ES" sz="2000" b="1"/>
            </a:lvl2pPr>
            <a:lvl3pPr marL="914433" indent="0" latinLnBrk="0">
              <a:buNone/>
              <a:defRPr lang="es-ES" sz="1801" b="1"/>
            </a:lvl3pPr>
            <a:lvl4pPr marL="1371652" indent="0" latinLnBrk="0">
              <a:buNone/>
              <a:defRPr lang="es-ES" sz="1600" b="1"/>
            </a:lvl4pPr>
            <a:lvl5pPr marL="1828869" indent="0" latinLnBrk="0">
              <a:buNone/>
              <a:defRPr lang="es-ES" sz="1600" b="1"/>
            </a:lvl5pPr>
            <a:lvl6pPr marL="2286086" indent="0" latinLnBrk="0">
              <a:buNone/>
              <a:defRPr lang="es-ES" sz="1600" b="1"/>
            </a:lvl6pPr>
            <a:lvl7pPr marL="2743302" indent="0" latinLnBrk="0">
              <a:buNone/>
              <a:defRPr lang="es-ES" sz="1600" b="1"/>
            </a:lvl7pPr>
            <a:lvl8pPr marL="3200521" indent="0" latinLnBrk="0">
              <a:buNone/>
              <a:defRPr lang="es-ES" sz="1600" b="1"/>
            </a:lvl8pPr>
            <a:lvl9pPr marL="3657738" indent="0" latinLnBrk="0">
              <a:buNone/>
              <a:defRPr lang="es-ES"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215069" y="2507550"/>
            <a:ext cx="5157787" cy="3728258"/>
          </a:xfrm>
        </p:spPr>
        <p:txBody>
          <a:bodyPr/>
          <a:lstStyle>
            <a:lvl1pPr latinLnBrk="0">
              <a:defRPr lang="es-ES" sz="2400"/>
            </a:lvl1pPr>
            <a:lvl2pPr latinLnBrk="0">
              <a:defRPr lang="es-ES" sz="2000"/>
            </a:lvl2pPr>
            <a:lvl3pPr latinLnBrk="0">
              <a:defRPr lang="es-ES" sz="1801"/>
            </a:lvl3pPr>
            <a:lvl4pPr latinLnBrk="0">
              <a:defRPr lang="es-ES" sz="1600"/>
            </a:lvl4pPr>
            <a:lvl5pPr latinLnBrk="0">
              <a:defRPr lang="es-ES" sz="1600"/>
            </a:lvl5pPr>
            <a:lvl6pPr latinLnBrk="0">
              <a:defRPr lang="es-ES" sz="1600"/>
            </a:lvl6pPr>
            <a:lvl7pPr latinLnBrk="0">
              <a:defRPr lang="es-ES" sz="1600"/>
            </a:lvl7pPr>
            <a:lvl8pPr latinLnBrk="0">
              <a:defRPr lang="es-ES" sz="1600"/>
            </a:lvl8pPr>
            <a:lvl9pPr latinLnBrk="0">
              <a:defRPr lang="es-ES"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CE1DA07A-9201-4B4B-BAF2-015AFA30F520}" type="datetime1">
              <a:t>15/05/2021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FAB73BC-B049-4115-A692-8D63A059BFB8}" type="slidenum">
              <a:t>‹Nº›</a:t>
            </a:fld>
            <a:endParaRPr lang="es-ES"/>
          </a:p>
        </p:txBody>
      </p:sp>
      <p:sp>
        <p:nvSpPr>
          <p:cNvPr id="10" name="Título 9"/>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73D7E00A-486F-4252-8B1D-E32645521F49}" type="datetime1">
              <a:t>15/05/2021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FAB73BC-B049-4115-A692-8D63A059BFB8}" type="slidenum">
              <a:t>‹Nº›</a:t>
            </a:fld>
            <a:endParaRPr lang="es-ES"/>
          </a:p>
        </p:txBody>
      </p:sp>
      <p:sp>
        <p:nvSpPr>
          <p:cNvPr id="6" name="Título 5"/>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DDF5F92-E675-4B36-9A60-69A962A68675}" type="datetime1">
              <a:t>15/05/2021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FAB73BC-B049-4115-A692-8D63A059BFB8}" type="slidenum">
              <a:t>‹Nº›</a:t>
            </a:fld>
            <a:endParaRPr lang="es-E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1252" y="457203"/>
            <a:ext cx="3931920" cy="1600197"/>
          </a:xfrm>
        </p:spPr>
        <p:txBody>
          <a:bodyPr anchor="b">
            <a:normAutofit/>
          </a:bodyPr>
          <a:lstStyle>
            <a:lvl1pPr latinLnBrk="0">
              <a:defRPr lang="es-ES" sz="3200" b="0"/>
            </a:lvl1pPr>
          </a:lstStyle>
          <a:p>
            <a:r>
              <a:rPr lang="es-ES"/>
              <a:t>Haga clic para modificar el estilo de título del patrón</a:t>
            </a:r>
          </a:p>
        </p:txBody>
      </p:sp>
      <p:sp>
        <p:nvSpPr>
          <p:cNvPr id="3" name="Marcador de contenido 2"/>
          <p:cNvSpPr>
            <a:spLocks noGrp="1"/>
          </p:cNvSpPr>
          <p:nvPr>
            <p:ph idx="1"/>
          </p:nvPr>
        </p:nvSpPr>
        <p:spPr>
          <a:xfrm>
            <a:off x="5181600" y="990601"/>
            <a:ext cx="6039484" cy="4876800"/>
          </a:xfrm>
        </p:spPr>
        <p:txBody>
          <a:bodyPr/>
          <a:lstStyle>
            <a:lvl1pPr latinLnBrk="0">
              <a:defRPr lang="es-ES" sz="3200"/>
            </a:lvl1pPr>
            <a:lvl2pPr latinLnBrk="0">
              <a:defRPr lang="es-ES" sz="2800"/>
            </a:lvl2pPr>
            <a:lvl3pPr latinLnBrk="0">
              <a:defRPr lang="es-ES" sz="2400"/>
            </a:lvl3pPr>
            <a:lvl4pPr latinLnBrk="0">
              <a:defRPr lang="es-ES" sz="2000"/>
            </a:lvl4pPr>
            <a:lvl5pPr latinLnBrk="0">
              <a:defRPr lang="es-ES" sz="2000"/>
            </a:lvl5pPr>
            <a:lvl6pPr latinLnBrk="0">
              <a:defRPr lang="es-ES" sz="2000"/>
            </a:lvl6pPr>
            <a:lvl7pPr latinLnBrk="0">
              <a:defRPr lang="es-ES" sz="2000"/>
            </a:lvl7pPr>
            <a:lvl8pPr latinLnBrk="0">
              <a:defRPr lang="es-ES" sz="2000"/>
            </a:lvl8pPr>
            <a:lvl9pPr latinLnBrk="0">
              <a:defRPr lang="es-ES"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41252" y="2057402"/>
            <a:ext cx="3931920" cy="3810001"/>
          </a:xfrm>
        </p:spPr>
        <p:txBody>
          <a:bodyPr>
            <a:normAutofit/>
          </a:bodyPr>
          <a:lstStyle>
            <a:lvl1pPr marL="0" indent="0" latinLnBrk="0">
              <a:lnSpc>
                <a:spcPct val="100000"/>
              </a:lnSpc>
              <a:buNone/>
              <a:defRPr lang="es-ES" sz="1401"/>
            </a:lvl1pPr>
            <a:lvl2pPr marL="457217" indent="0" latinLnBrk="0">
              <a:buNone/>
              <a:defRPr lang="es-ES" sz="1200"/>
            </a:lvl2pPr>
            <a:lvl3pPr marL="914433" indent="0" latinLnBrk="0">
              <a:buNone/>
              <a:defRPr lang="es-ES" sz="1001"/>
            </a:lvl3pPr>
            <a:lvl4pPr marL="1371652" indent="0" latinLnBrk="0">
              <a:buNone/>
              <a:defRPr lang="es-ES" sz="900"/>
            </a:lvl4pPr>
            <a:lvl5pPr marL="1828869" indent="0" latinLnBrk="0">
              <a:buNone/>
              <a:defRPr lang="es-ES" sz="900"/>
            </a:lvl5pPr>
            <a:lvl6pPr marL="2286086" indent="0" latinLnBrk="0">
              <a:buNone/>
              <a:defRPr lang="es-ES" sz="900"/>
            </a:lvl6pPr>
            <a:lvl7pPr marL="2743302" indent="0" latinLnBrk="0">
              <a:buNone/>
              <a:defRPr lang="es-ES" sz="900"/>
            </a:lvl7pPr>
            <a:lvl8pPr marL="3200521" indent="0" latinLnBrk="0">
              <a:buNone/>
              <a:defRPr lang="es-ES" sz="900"/>
            </a:lvl8pPr>
            <a:lvl9pPr marL="3657738" indent="0" latinLnBrk="0">
              <a:buNone/>
              <a:defRPr lang="es-ES" sz="9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AF6E2C9B-5FA2-460D-9BE7-B0812FC2A6FF}" type="datetime1">
              <a:t>15/05/2021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FAB73BC-B049-4115-A692-8D63A059BFB8}" type="slidenum">
              <a:t>‹Nº›</a:t>
            </a:fld>
            <a:endParaRPr lang="es-E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1252" y="457200"/>
            <a:ext cx="3931920" cy="1600200"/>
          </a:xfrm>
        </p:spPr>
        <p:txBody>
          <a:bodyPr anchor="b">
            <a:normAutofit/>
          </a:bodyPr>
          <a:lstStyle>
            <a:lvl1pPr latinLnBrk="0">
              <a:defRPr lang="es-ES" sz="3200" b="0"/>
            </a:lvl1pPr>
          </a:lstStyle>
          <a:p>
            <a:r>
              <a:rPr lang="es-ES"/>
              <a:t>Haga clic para modificar el estilo de título del patrón</a:t>
            </a:r>
          </a:p>
        </p:txBody>
      </p:sp>
      <p:sp>
        <p:nvSpPr>
          <p:cNvPr id="3" name="Marcador de posición de imagen 2"/>
          <p:cNvSpPr>
            <a:spLocks noGrp="1"/>
          </p:cNvSpPr>
          <p:nvPr>
            <p:ph type="pic" idx="1"/>
          </p:nvPr>
        </p:nvSpPr>
        <p:spPr>
          <a:xfrm>
            <a:off x="5181604" y="990601"/>
            <a:ext cx="6041136" cy="4876800"/>
          </a:xfrm>
        </p:spPr>
        <p:txBody>
          <a:bodyPr/>
          <a:lstStyle>
            <a:lvl1pPr marL="0" indent="0" latinLnBrk="0">
              <a:buNone/>
              <a:defRPr lang="es-ES" sz="3200"/>
            </a:lvl1pPr>
            <a:lvl2pPr marL="457217" indent="0" latinLnBrk="0">
              <a:buNone/>
              <a:defRPr lang="es-ES" sz="2800"/>
            </a:lvl2pPr>
            <a:lvl3pPr marL="914433" indent="0" latinLnBrk="0">
              <a:buNone/>
              <a:defRPr lang="es-ES" sz="2400"/>
            </a:lvl3pPr>
            <a:lvl4pPr marL="1371652" indent="0" latinLnBrk="0">
              <a:buNone/>
              <a:defRPr lang="es-ES" sz="2000"/>
            </a:lvl4pPr>
            <a:lvl5pPr marL="1828869" indent="0" latinLnBrk="0">
              <a:buNone/>
              <a:defRPr lang="es-ES" sz="2000"/>
            </a:lvl5pPr>
            <a:lvl6pPr marL="2286086" indent="0" latinLnBrk="0">
              <a:buNone/>
              <a:defRPr lang="es-ES" sz="2000"/>
            </a:lvl6pPr>
            <a:lvl7pPr marL="2743302" indent="0" latinLnBrk="0">
              <a:buNone/>
              <a:defRPr lang="es-ES" sz="2000"/>
            </a:lvl7pPr>
            <a:lvl8pPr marL="3200521" indent="0" latinLnBrk="0">
              <a:buNone/>
              <a:defRPr lang="es-ES" sz="2000"/>
            </a:lvl8pPr>
            <a:lvl9pPr marL="3657738" indent="0" latinLnBrk="0">
              <a:buNone/>
              <a:defRPr lang="es-ES" sz="2000"/>
            </a:lvl9pPr>
          </a:lstStyle>
          <a:p>
            <a:r>
              <a:rPr lang="es-ES"/>
              <a:t>Haga clic en el icono para añadir una imagen</a:t>
            </a:r>
          </a:p>
        </p:txBody>
      </p:sp>
      <p:sp>
        <p:nvSpPr>
          <p:cNvPr id="4" name="Marcador de texto 3"/>
          <p:cNvSpPr>
            <a:spLocks noGrp="1"/>
          </p:cNvSpPr>
          <p:nvPr>
            <p:ph type="body" sz="half" idx="2"/>
          </p:nvPr>
        </p:nvSpPr>
        <p:spPr>
          <a:xfrm>
            <a:off x="841252" y="2057400"/>
            <a:ext cx="3931920" cy="3810000"/>
          </a:xfrm>
        </p:spPr>
        <p:txBody>
          <a:bodyPr>
            <a:normAutofit/>
          </a:bodyPr>
          <a:lstStyle>
            <a:lvl1pPr marL="0" indent="0" latinLnBrk="0">
              <a:lnSpc>
                <a:spcPct val="100000"/>
              </a:lnSpc>
              <a:buNone/>
              <a:defRPr lang="es-ES" sz="1401"/>
            </a:lvl1pPr>
            <a:lvl2pPr marL="457217" indent="0" latinLnBrk="0">
              <a:buNone/>
              <a:defRPr lang="es-ES" sz="1200"/>
            </a:lvl2pPr>
            <a:lvl3pPr marL="914433" indent="0" latinLnBrk="0">
              <a:buNone/>
              <a:defRPr lang="es-ES" sz="1001"/>
            </a:lvl3pPr>
            <a:lvl4pPr marL="1371652" indent="0" latinLnBrk="0">
              <a:buNone/>
              <a:defRPr lang="es-ES" sz="900"/>
            </a:lvl4pPr>
            <a:lvl5pPr marL="1828869" indent="0" latinLnBrk="0">
              <a:buNone/>
              <a:defRPr lang="es-ES" sz="900"/>
            </a:lvl5pPr>
            <a:lvl6pPr marL="2286086" indent="0" latinLnBrk="0">
              <a:buNone/>
              <a:defRPr lang="es-ES" sz="900"/>
            </a:lvl6pPr>
            <a:lvl7pPr marL="2743302" indent="0" latinLnBrk="0">
              <a:buNone/>
              <a:defRPr lang="es-ES" sz="900"/>
            </a:lvl7pPr>
            <a:lvl8pPr marL="3200521" indent="0" latinLnBrk="0">
              <a:buNone/>
              <a:defRPr lang="es-ES" sz="900"/>
            </a:lvl8pPr>
            <a:lvl9pPr marL="3657738" indent="0" latinLnBrk="0">
              <a:buNone/>
              <a:defRPr lang="es-ES" sz="9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1D374940-A916-4C8B-9648-02A2D3898F9E}" type="datetime1">
              <a:t>15/05/2021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FAB73BC-B049-4115-A692-8D63A059BFB8}" type="slidenum">
              <a:t>‹Nº›</a:t>
            </a:fld>
            <a:endParaRPr lang="es-E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45132"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45132" y="1828803"/>
            <a:ext cx="10515600" cy="435133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latinLnBrk="0">
              <a:defRPr lang="es-ES" sz="1100">
                <a:solidFill>
                  <a:schemeClr val="tx1">
                    <a:lumMod val="65000"/>
                    <a:lumOff val="35000"/>
                  </a:schemeClr>
                </a:solidFill>
              </a:defRPr>
            </a:lvl1pPr>
          </a:lstStyle>
          <a:p>
            <a:fld id="{5586B75A-687E-405C-8A0B-8D00578BA2C3}" type="datetime1">
              <a:t>15/05/2021</a:t>
            </a:fld>
            <a:endParaRPr lang="es-ES"/>
          </a:p>
        </p:txBody>
      </p:sp>
      <p:sp>
        <p:nvSpPr>
          <p:cNvPr id="5" name="Marcador de pie de página 4"/>
          <p:cNvSpPr>
            <a:spLocks noGrp="1"/>
          </p:cNvSpPr>
          <p:nvPr>
            <p:ph type="ftr" sz="quarter" idx="3"/>
          </p:nvPr>
        </p:nvSpPr>
        <p:spPr>
          <a:xfrm>
            <a:off x="4038605" y="6356353"/>
            <a:ext cx="4114800" cy="365125"/>
          </a:xfrm>
          <a:prstGeom prst="rect">
            <a:avLst/>
          </a:prstGeom>
        </p:spPr>
        <p:txBody>
          <a:bodyPr vert="horz" lIns="91440" tIns="45720" rIns="91440" bIns="45720" rtlCol="0" anchor="ctr"/>
          <a:lstStyle>
            <a:lvl1pPr algn="ctr" latinLnBrk="0">
              <a:defRPr lang="es-ES" sz="1100">
                <a:solidFill>
                  <a:schemeClr val="tx1">
                    <a:lumMod val="65000"/>
                    <a:lumOff val="35000"/>
                  </a:schemeClr>
                </a:solidFill>
              </a:defRPr>
            </a:lvl1pPr>
          </a:lstStyle>
          <a:p>
            <a:endParaRPr lang="es-ES"/>
          </a:p>
        </p:txBody>
      </p:sp>
      <p:sp>
        <p:nvSpPr>
          <p:cNvPr id="6" name="Marcador de número de diapositiva 5"/>
          <p:cNvSpPr>
            <a:spLocks noGrp="1"/>
          </p:cNvSpPr>
          <p:nvPr>
            <p:ph type="sldNum" sz="quarter" idx="4"/>
          </p:nvPr>
        </p:nvSpPr>
        <p:spPr>
          <a:xfrm>
            <a:off x="8617527" y="6356353"/>
            <a:ext cx="2743200" cy="365125"/>
          </a:xfrm>
          <a:prstGeom prst="rect">
            <a:avLst/>
          </a:prstGeom>
        </p:spPr>
        <p:txBody>
          <a:bodyPr vert="horz" lIns="91440" tIns="45720" rIns="91440" bIns="45720" rtlCol="0" anchor="ctr"/>
          <a:lstStyle>
            <a:lvl1pPr algn="r" latinLnBrk="0">
              <a:defRPr lang="es-ES" sz="1100">
                <a:solidFill>
                  <a:schemeClr val="tx1">
                    <a:tint val="75000"/>
                  </a:schemeClr>
                </a:solidFill>
              </a:defRPr>
            </a:lvl1pPr>
          </a:lstStyle>
          <a:p>
            <a:fld id="{4FAB73BC-B049-4115-A692-8D63A059BFB8}" type="slidenum">
              <a:t>‹Nº›</a:t>
            </a:fld>
            <a:endParaRPr lang="es-E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33" rtl="0" eaLnBrk="1" latinLnBrk="0" hangingPunct="1">
        <a:lnSpc>
          <a:spcPct val="90000"/>
        </a:lnSpc>
        <a:spcBef>
          <a:spcPct val="0"/>
        </a:spcBef>
        <a:buNone/>
        <a:defRPr lang="es-ES" sz="4400" kern="1200">
          <a:solidFill>
            <a:schemeClr val="tx1"/>
          </a:solidFill>
          <a:latin typeface="+mj-lt"/>
          <a:ea typeface="+mj-ea"/>
          <a:cs typeface="+mj-cs"/>
        </a:defRPr>
      </a:lvl1pPr>
    </p:titleStyle>
    <p:bodyStyle>
      <a:lvl1pPr marL="228609" indent="-228609" algn="l" defTabSz="914433" rtl="0" eaLnBrk="1" latinLnBrk="0" hangingPunct="1">
        <a:lnSpc>
          <a:spcPct val="90000"/>
        </a:lnSpc>
        <a:spcBef>
          <a:spcPts val="1001"/>
        </a:spcBef>
        <a:buSzPct val="80000"/>
        <a:buFont typeface="Arial" pitchFamily="34" charset="0"/>
        <a:buChar char="•"/>
        <a:defRPr lang="es-ES" sz="2800" kern="1200">
          <a:solidFill>
            <a:schemeClr val="tx1"/>
          </a:solidFill>
          <a:latin typeface="+mn-lt"/>
          <a:ea typeface="+mn-ea"/>
          <a:cs typeface="+mn-cs"/>
        </a:defRPr>
      </a:lvl1pPr>
      <a:lvl2pPr marL="685825" indent="-228609" algn="l" defTabSz="914433" rtl="0" eaLnBrk="1" latinLnBrk="0" hangingPunct="1">
        <a:lnSpc>
          <a:spcPct val="90000"/>
        </a:lnSpc>
        <a:spcBef>
          <a:spcPts val="500"/>
        </a:spcBef>
        <a:buSzPct val="80000"/>
        <a:buFont typeface="Arial" pitchFamily="34" charset="0"/>
        <a:buChar char="•"/>
        <a:defRPr lang="es-ES" sz="2400" kern="1200">
          <a:solidFill>
            <a:schemeClr val="tx1"/>
          </a:solidFill>
          <a:latin typeface="+mn-lt"/>
          <a:ea typeface="+mn-ea"/>
          <a:cs typeface="+mn-cs"/>
        </a:defRPr>
      </a:lvl2pPr>
      <a:lvl3pPr marL="1143042" indent="-228609" algn="l" defTabSz="914433" rtl="0" eaLnBrk="1" latinLnBrk="0" hangingPunct="1">
        <a:lnSpc>
          <a:spcPct val="90000"/>
        </a:lnSpc>
        <a:spcBef>
          <a:spcPts val="500"/>
        </a:spcBef>
        <a:buSzPct val="80000"/>
        <a:buFont typeface="Arial" pitchFamily="34" charset="0"/>
        <a:buChar char="•"/>
        <a:defRPr lang="es-ES" sz="2000" kern="1200">
          <a:solidFill>
            <a:schemeClr val="tx1"/>
          </a:solidFill>
          <a:latin typeface="+mn-lt"/>
          <a:ea typeface="+mn-ea"/>
          <a:cs typeface="+mn-cs"/>
        </a:defRPr>
      </a:lvl3pPr>
      <a:lvl4pPr marL="1600260" indent="-228609" algn="l" defTabSz="914433" rtl="0" eaLnBrk="1" latinLnBrk="0" hangingPunct="1">
        <a:lnSpc>
          <a:spcPct val="90000"/>
        </a:lnSpc>
        <a:spcBef>
          <a:spcPts val="500"/>
        </a:spcBef>
        <a:buSzPct val="80000"/>
        <a:buFont typeface="Arial" pitchFamily="34" charset="0"/>
        <a:buChar char="•"/>
        <a:defRPr lang="es-ES" sz="1801" kern="1200">
          <a:solidFill>
            <a:schemeClr val="tx1"/>
          </a:solidFill>
          <a:latin typeface="+mn-lt"/>
          <a:ea typeface="+mn-ea"/>
          <a:cs typeface="+mn-cs"/>
        </a:defRPr>
      </a:lvl4pPr>
      <a:lvl5pPr marL="2057477" indent="-228609" algn="l" defTabSz="914433" rtl="0" eaLnBrk="1" latinLnBrk="0" hangingPunct="1">
        <a:lnSpc>
          <a:spcPct val="90000"/>
        </a:lnSpc>
        <a:spcBef>
          <a:spcPts val="500"/>
        </a:spcBef>
        <a:buSzPct val="80000"/>
        <a:buFont typeface="Arial" pitchFamily="34" charset="0"/>
        <a:buChar char="•"/>
        <a:defRPr lang="es-ES" sz="1801" kern="1200">
          <a:solidFill>
            <a:schemeClr val="tx1"/>
          </a:solidFill>
          <a:latin typeface="+mn-lt"/>
          <a:ea typeface="+mn-ea"/>
          <a:cs typeface="+mn-cs"/>
        </a:defRPr>
      </a:lvl5pPr>
      <a:lvl6pPr marL="2514696" indent="-228609" algn="l" defTabSz="914433" rtl="0" eaLnBrk="1" latinLnBrk="0" hangingPunct="1">
        <a:spcBef>
          <a:spcPct val="20000"/>
        </a:spcBef>
        <a:buFont typeface="Arial" pitchFamily="34" charset="0"/>
        <a:buChar char="•"/>
        <a:defRPr lang="es-ES" sz="2000" kern="1200">
          <a:solidFill>
            <a:schemeClr val="tx1"/>
          </a:solidFill>
          <a:latin typeface="+mn-lt"/>
          <a:ea typeface="+mn-ea"/>
          <a:cs typeface="+mn-cs"/>
        </a:defRPr>
      </a:lvl6pPr>
      <a:lvl7pPr marL="2971911" indent="-228609" algn="l" defTabSz="914433" rtl="0" eaLnBrk="1" latinLnBrk="0" hangingPunct="1">
        <a:spcBef>
          <a:spcPct val="20000"/>
        </a:spcBef>
        <a:buFont typeface="Arial" pitchFamily="34" charset="0"/>
        <a:buChar char="•"/>
        <a:defRPr lang="es-ES" sz="2000" kern="1200">
          <a:solidFill>
            <a:schemeClr val="tx1"/>
          </a:solidFill>
          <a:latin typeface="+mn-lt"/>
          <a:ea typeface="+mn-ea"/>
          <a:cs typeface="+mn-cs"/>
        </a:defRPr>
      </a:lvl7pPr>
      <a:lvl8pPr marL="3429129" indent="-228609" algn="l" defTabSz="914433" rtl="0" eaLnBrk="1" latinLnBrk="0" hangingPunct="1">
        <a:spcBef>
          <a:spcPct val="20000"/>
        </a:spcBef>
        <a:buFont typeface="Arial" pitchFamily="34" charset="0"/>
        <a:buChar char="•"/>
        <a:defRPr lang="es-ES" sz="2000" kern="1200">
          <a:solidFill>
            <a:schemeClr val="tx1"/>
          </a:solidFill>
          <a:latin typeface="+mn-lt"/>
          <a:ea typeface="+mn-ea"/>
          <a:cs typeface="+mn-cs"/>
        </a:defRPr>
      </a:lvl8pPr>
      <a:lvl9pPr marL="3886346" indent="-228609" algn="l" defTabSz="914433" rtl="0" eaLnBrk="1" latinLnBrk="0" hangingPunct="1">
        <a:spcBef>
          <a:spcPct val="20000"/>
        </a:spcBef>
        <a:buFont typeface="Arial" pitchFamily="34" charset="0"/>
        <a:buChar char="•"/>
        <a:defRPr lang="es-ES" sz="2000" kern="1200">
          <a:solidFill>
            <a:schemeClr val="tx1"/>
          </a:solidFill>
          <a:latin typeface="+mn-lt"/>
          <a:ea typeface="+mn-ea"/>
          <a:cs typeface="+mn-cs"/>
        </a:defRPr>
      </a:lvl9pPr>
    </p:bodyStyle>
    <p:otherStyle>
      <a:defPPr>
        <a:defRPr lang="es-ES"/>
      </a:defPPr>
      <a:lvl1pPr marL="0" algn="l" defTabSz="914433" rtl="0" eaLnBrk="1" latinLnBrk="0" hangingPunct="1">
        <a:defRPr lang="es-ES" sz="1801" kern="1200">
          <a:solidFill>
            <a:schemeClr val="tx1"/>
          </a:solidFill>
          <a:latin typeface="+mn-lt"/>
          <a:ea typeface="+mn-ea"/>
          <a:cs typeface="+mn-cs"/>
        </a:defRPr>
      </a:lvl1pPr>
      <a:lvl2pPr marL="457217" algn="l" defTabSz="914433" rtl="0" eaLnBrk="1" latinLnBrk="0" hangingPunct="1">
        <a:defRPr lang="es-ES" sz="1801" kern="1200">
          <a:solidFill>
            <a:schemeClr val="tx1"/>
          </a:solidFill>
          <a:latin typeface="+mn-lt"/>
          <a:ea typeface="+mn-ea"/>
          <a:cs typeface="+mn-cs"/>
        </a:defRPr>
      </a:lvl2pPr>
      <a:lvl3pPr marL="914433" algn="l" defTabSz="914433" rtl="0" eaLnBrk="1" latinLnBrk="0" hangingPunct="1">
        <a:defRPr lang="es-ES" sz="1801" kern="1200">
          <a:solidFill>
            <a:schemeClr val="tx1"/>
          </a:solidFill>
          <a:latin typeface="+mn-lt"/>
          <a:ea typeface="+mn-ea"/>
          <a:cs typeface="+mn-cs"/>
        </a:defRPr>
      </a:lvl3pPr>
      <a:lvl4pPr marL="1371652" algn="l" defTabSz="914433" rtl="0" eaLnBrk="1" latinLnBrk="0" hangingPunct="1">
        <a:defRPr lang="es-ES" sz="1801" kern="1200">
          <a:solidFill>
            <a:schemeClr val="tx1"/>
          </a:solidFill>
          <a:latin typeface="+mn-lt"/>
          <a:ea typeface="+mn-ea"/>
          <a:cs typeface="+mn-cs"/>
        </a:defRPr>
      </a:lvl4pPr>
      <a:lvl5pPr marL="1828869" algn="l" defTabSz="914433" rtl="0" eaLnBrk="1" latinLnBrk="0" hangingPunct="1">
        <a:defRPr lang="es-ES" sz="1801" kern="1200">
          <a:solidFill>
            <a:schemeClr val="tx1"/>
          </a:solidFill>
          <a:latin typeface="+mn-lt"/>
          <a:ea typeface="+mn-ea"/>
          <a:cs typeface="+mn-cs"/>
        </a:defRPr>
      </a:lvl5pPr>
      <a:lvl6pPr marL="2286086" algn="l" defTabSz="914433" rtl="0" eaLnBrk="1" latinLnBrk="0" hangingPunct="1">
        <a:defRPr lang="es-ES" sz="1801" kern="1200">
          <a:solidFill>
            <a:schemeClr val="tx1"/>
          </a:solidFill>
          <a:latin typeface="+mn-lt"/>
          <a:ea typeface="+mn-ea"/>
          <a:cs typeface="+mn-cs"/>
        </a:defRPr>
      </a:lvl6pPr>
      <a:lvl7pPr marL="2743302" algn="l" defTabSz="914433" rtl="0" eaLnBrk="1" latinLnBrk="0" hangingPunct="1">
        <a:defRPr lang="es-ES" sz="1801" kern="1200">
          <a:solidFill>
            <a:schemeClr val="tx1"/>
          </a:solidFill>
          <a:latin typeface="+mn-lt"/>
          <a:ea typeface="+mn-ea"/>
          <a:cs typeface="+mn-cs"/>
        </a:defRPr>
      </a:lvl7pPr>
      <a:lvl8pPr marL="3200521" algn="l" defTabSz="914433" rtl="0" eaLnBrk="1" latinLnBrk="0" hangingPunct="1">
        <a:defRPr lang="es-ES" sz="1801" kern="1200">
          <a:solidFill>
            <a:schemeClr val="tx1"/>
          </a:solidFill>
          <a:latin typeface="+mn-lt"/>
          <a:ea typeface="+mn-ea"/>
          <a:cs typeface="+mn-cs"/>
        </a:defRPr>
      </a:lvl8pPr>
      <a:lvl9pPr marL="3657738" algn="l" defTabSz="914433" rtl="0" eaLnBrk="1" latinLnBrk="0" hangingPunct="1">
        <a:defRPr lang="es-ES"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e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6.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25.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5E48D15-EF91-4A3E-8FC3-3C77D04503D1}"/>
              </a:ext>
            </a:extLst>
          </p:cNvPr>
          <p:cNvSpPr/>
          <p:nvPr/>
        </p:nvSpPr>
        <p:spPr>
          <a:xfrm>
            <a:off x="1630018" y="105862"/>
            <a:ext cx="8931964" cy="1003288"/>
          </a:xfrm>
          <a:prstGeom prst="rect">
            <a:avLst/>
          </a:prstGeom>
        </p:spPr>
        <p:txBody>
          <a:bodyPr wrap="square">
            <a:spAutoFit/>
          </a:bodyPr>
          <a:lstStyle/>
          <a:p>
            <a:pPr algn="ctr">
              <a:lnSpc>
                <a:spcPct val="107000"/>
              </a:lnSpc>
              <a:spcAft>
                <a:spcPts val="800"/>
              </a:spcAft>
            </a:pPr>
            <a:r>
              <a:rPr lang="es-ES" sz="3200" b="1" dirty="0">
                <a:latin typeface="Arial" panose="020B0604020202020204" pitchFamily="34" charset="0"/>
                <a:ea typeface="Calibri" panose="020F0502020204030204" pitchFamily="34" charset="0"/>
                <a:cs typeface="Arial" panose="020B0604020202020204" pitchFamily="34" charset="0"/>
              </a:rPr>
              <a:t>Escuela Normal De Educación Preescolar.</a:t>
            </a:r>
            <a:endParaRPr lang="es-MX" sz="32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Licenciatura en educación preescolar.</a:t>
            </a:r>
            <a:endParaRPr lang="es-MX"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406DB7E0-5A87-48E3-BBCE-806B94CB8CB6}"/>
              </a:ext>
            </a:extLst>
          </p:cNvPr>
          <p:cNvPicPr/>
          <p:nvPr/>
        </p:nvPicPr>
        <p:blipFill rotWithShape="1">
          <a:blip r:embed="rId2"/>
          <a:srcRect l="6246" t="9260"/>
          <a:stretch/>
        </p:blipFill>
        <p:spPr bwMode="auto">
          <a:xfrm>
            <a:off x="331306" y="82171"/>
            <a:ext cx="1298712" cy="1536189"/>
          </a:xfrm>
          <a:prstGeom prst="rect">
            <a:avLst/>
          </a:prstGeom>
          <a:ln>
            <a:noFill/>
          </a:ln>
          <a:extLst>
            <a:ext uri="{53640926-AAD7-44D8-BBD7-CCE9431645EC}">
              <a14:shadowObscured xmlns:a14="http://schemas.microsoft.com/office/drawing/2010/main"/>
            </a:ext>
          </a:extLst>
        </p:spPr>
      </p:pic>
      <p:sp>
        <p:nvSpPr>
          <p:cNvPr id="6" name="Rectángulo 5">
            <a:extLst>
              <a:ext uri="{FF2B5EF4-FFF2-40B4-BE49-F238E27FC236}">
                <a16:creationId xmlns:a16="http://schemas.microsoft.com/office/drawing/2014/main" id="{F6890238-37DC-488B-88B8-A86D1C009194}"/>
              </a:ext>
            </a:extLst>
          </p:cNvPr>
          <p:cNvSpPr/>
          <p:nvPr/>
        </p:nvSpPr>
        <p:spPr>
          <a:xfrm>
            <a:off x="212036" y="1109150"/>
            <a:ext cx="11979964" cy="5999784"/>
          </a:xfrm>
          <a:prstGeom prst="rect">
            <a:avLst/>
          </a:prstGeom>
        </p:spPr>
        <p:txBody>
          <a:bodyPr wrap="square">
            <a:spAutoFit/>
          </a:bodyPr>
          <a:lstStyle/>
          <a:p>
            <a:pPr algn="ctr">
              <a:lnSpc>
                <a:spcPct val="107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Curso:</a:t>
            </a:r>
            <a:r>
              <a:rPr lang="es-MX" sz="1600" b="1" dirty="0">
                <a:latin typeface="Calibri" panose="020F0502020204030204" pitchFamily="34" charset="0"/>
                <a:ea typeface="Calibri" panose="020F0502020204030204" pitchFamily="34" charset="0"/>
                <a:cs typeface="Times New Roman" panose="02020603050405020304" pitchFamily="18" charset="0"/>
              </a:rPr>
              <a:t> </a:t>
            </a:r>
            <a:r>
              <a:rPr lang="es-ES" dirty="0">
                <a:latin typeface="Arial" panose="020B0604020202020204" pitchFamily="34" charset="0"/>
                <a:ea typeface="Calibri" panose="020F0502020204030204" pitchFamily="34" charset="0"/>
                <a:cs typeface="Times New Roman" panose="02020603050405020304" pitchFamily="18" charset="0"/>
              </a:rPr>
              <a:t>Creación literaria</a:t>
            </a:r>
          </a:p>
          <a:p>
            <a:pPr algn="ctr">
              <a:lnSpc>
                <a:spcPct val="107000"/>
              </a:lnSpc>
              <a:spcAft>
                <a:spcPts val="800"/>
              </a:spcAft>
            </a:pPr>
            <a:endParaRPr lang="es-MX" sz="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Maestra:</a:t>
            </a:r>
            <a:r>
              <a:rPr lang="es-MX" sz="1600" b="1" dirty="0">
                <a:latin typeface="Calibri" panose="020F0502020204030204" pitchFamily="34" charset="0"/>
                <a:ea typeface="Calibri" panose="020F0502020204030204" pitchFamily="34" charset="0"/>
                <a:cs typeface="Times New Roman" panose="02020603050405020304" pitchFamily="18" charset="0"/>
              </a:rPr>
              <a:t> </a:t>
            </a:r>
            <a:r>
              <a:rPr lang="es-ES" dirty="0">
                <a:latin typeface="Arial" panose="020B0604020202020204" pitchFamily="34" charset="0"/>
                <a:ea typeface="Calibri" panose="020F0502020204030204" pitchFamily="34" charset="0"/>
                <a:cs typeface="Times New Roman" panose="02020603050405020304" pitchFamily="18" charset="0"/>
              </a:rPr>
              <a:t>Silvia Banda Servín</a:t>
            </a:r>
          </a:p>
          <a:p>
            <a:pPr algn="ctr">
              <a:lnSpc>
                <a:spcPct val="107000"/>
              </a:lnSpc>
              <a:spcAft>
                <a:spcPts val="800"/>
              </a:spcAft>
            </a:pPr>
            <a:endParaRPr lang="es-MX" sz="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Alumnas:</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dirty="0">
                <a:latin typeface="Arial" panose="020B0604020202020204" pitchFamily="34" charset="0"/>
                <a:ea typeface="Calibri" panose="020F0502020204030204" pitchFamily="34" charset="0"/>
                <a:cs typeface="Times New Roman" panose="02020603050405020304" pitchFamily="18" charset="0"/>
              </a:rPr>
              <a:t>Corina Beltrán García </a:t>
            </a:r>
            <a:r>
              <a:rPr lang="es-ES" b="1" dirty="0">
                <a:latin typeface="Arial" panose="020B0604020202020204" pitchFamily="34" charset="0"/>
                <a:ea typeface="Calibri" panose="020F0502020204030204" pitchFamily="34" charset="0"/>
                <a:cs typeface="Times New Roman" panose="02020603050405020304" pitchFamily="18" charset="0"/>
              </a:rPr>
              <a:t>N.L. </a:t>
            </a:r>
            <a:r>
              <a:rPr lang="es-ES" dirty="0">
                <a:latin typeface="Arial" panose="020B0604020202020204" pitchFamily="34" charset="0"/>
                <a:ea typeface="Calibri" panose="020F0502020204030204" pitchFamily="34" charset="0"/>
                <a:cs typeface="Times New Roman" panose="02020603050405020304" pitchFamily="18" charset="0"/>
              </a:rPr>
              <a:t>2</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Leyda Estefanía Gaytán Bernal </a:t>
            </a:r>
            <a:r>
              <a:rPr lang="es-MX" b="1" dirty="0">
                <a:latin typeface="Arial" panose="020B0604020202020204" pitchFamily="34" charset="0"/>
                <a:ea typeface="Calibri" panose="020F0502020204030204" pitchFamily="34" charset="0"/>
                <a:cs typeface="Arial" panose="020B0604020202020204" pitchFamily="34" charset="0"/>
              </a:rPr>
              <a:t>N.L.</a:t>
            </a:r>
            <a:r>
              <a:rPr lang="es-MX" dirty="0">
                <a:latin typeface="Arial" panose="020B0604020202020204" pitchFamily="34" charset="0"/>
                <a:ea typeface="Calibri" panose="020F0502020204030204" pitchFamily="34" charset="0"/>
                <a:cs typeface="Arial" panose="020B0604020202020204" pitchFamily="34" charset="0"/>
              </a:rPr>
              <a:t> 7</a:t>
            </a:r>
          </a:p>
          <a:p>
            <a:pPr algn="ctr">
              <a:lnSpc>
                <a:spcPct val="107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3° A</a:t>
            </a:r>
            <a:endParaRPr lang="es-MX"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Competencias de unidad:</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s-ES" sz="1400" dirty="0">
                <a:latin typeface="Arial" panose="020B0604020202020204" pitchFamily="34" charset="0"/>
                <a:ea typeface="Calibri" panose="020F0502020204030204" pitchFamily="34" charset="0"/>
                <a:cs typeface="Arial" panose="020B0604020202020204" pitchFamily="34" charset="0"/>
              </a:rPr>
              <a:t>Detecta los procesos de aprendizaje de sus alumnos para favorecer su desarrollo cognitivo y socioemocional.</a:t>
            </a:r>
            <a:endParaRPr lang="es-MX" sz="14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
            </a:pPr>
            <a:r>
              <a:rPr lang="es-ES" sz="1400" dirty="0">
                <a:latin typeface="Arial" panose="020B0604020202020204" pitchFamily="34" charset="0"/>
                <a:ea typeface="Calibri" panose="020F0502020204030204" pitchFamily="34" charset="0"/>
                <a:cs typeface="Arial" panose="020B0604020202020204" pitchFamily="34" charset="0"/>
              </a:rPr>
              <a:t>Plantea las necesidades formativas de los alumnos de acuerdo con los procesos cognitivos implícitos en el desarrollo del lenguaje oral y escrito.</a:t>
            </a:r>
            <a:endParaRPr lang="es-MX" sz="14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
            </a:pPr>
            <a:r>
              <a:rPr lang="es-ES" sz="1400" dirty="0">
                <a:latin typeface="Arial" panose="020B0604020202020204" pitchFamily="34" charset="0"/>
                <a:ea typeface="Calibri" panose="020F0502020204030204" pitchFamily="34" charset="0"/>
                <a:cs typeface="Arial" panose="020B0604020202020204" pitchFamily="34" charset="0"/>
              </a:rPr>
              <a:t>Integra recursos de la investigación educativa para enriquecer su práctica profesional, expresando su interés por el conocimiento, la ciencia y la mejora de la educación</a:t>
            </a:r>
            <a:endParaRPr lang="es-MX" sz="14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
            </a:pPr>
            <a:r>
              <a:rPr lang="es-ES" sz="1400" dirty="0">
                <a:latin typeface="Arial" panose="020B0604020202020204" pitchFamily="34" charset="0"/>
                <a:ea typeface="Calibri" panose="020F0502020204030204" pitchFamily="34" charset="0"/>
                <a:cs typeface="Arial" panose="020B0604020202020204" pitchFamily="34" charset="0"/>
              </a:rPr>
              <a:t>Usa los resultados de la investigación para profundizar en el conocimiento y los procesos de aprendizaje de sus alumnos.</a:t>
            </a:r>
            <a:endParaRPr lang="es-MX" sz="14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
            </a:pPr>
            <a:r>
              <a:rPr lang="es-ES" sz="1400" dirty="0">
                <a:latin typeface="Arial" panose="020B0604020202020204" pitchFamily="34" charset="0"/>
                <a:ea typeface="Calibri" panose="020F0502020204030204" pitchFamily="34" charset="0"/>
                <a:cs typeface="Arial" panose="020B0604020202020204" pitchFamily="34" charset="0"/>
              </a:rPr>
              <a:t>Utiliza los recursos metodológicos y técnicos de la investigación para explicar, comprender situaciones educativas y mejorar su docencia.</a:t>
            </a:r>
          </a:p>
          <a:p>
            <a:pPr algn="ctr">
              <a:lnSpc>
                <a:spcPct val="107000"/>
              </a:lnSpc>
              <a:spcAft>
                <a:spcPts val="800"/>
              </a:spcAft>
            </a:pPr>
            <a:r>
              <a:rPr lang="es-ES" sz="1600" b="1" dirty="0">
                <a:latin typeface="Arial" panose="020B0604020202020204" pitchFamily="34" charset="0"/>
                <a:ea typeface="Times New Roman" panose="02020603050405020304" pitchFamily="18" charset="0"/>
              </a:rPr>
              <a:t>“</a:t>
            </a:r>
            <a:r>
              <a:rPr lang="es-ES" sz="1600" b="1" dirty="0">
                <a:solidFill>
                  <a:srgbClr val="000000"/>
                </a:solidFill>
                <a:latin typeface="Arial" panose="020B0604020202020204" pitchFamily="34" charset="0"/>
                <a:ea typeface="Times New Roman" panose="02020603050405020304" pitchFamily="18" charset="0"/>
              </a:rPr>
              <a:t>Análisis de narrativas de Gemma Llunch”</a:t>
            </a:r>
          </a:p>
          <a:p>
            <a:pPr algn="ctr">
              <a:lnSpc>
                <a:spcPct val="107000"/>
              </a:lnSpc>
              <a:spcAft>
                <a:spcPts val="800"/>
              </a:spcAft>
            </a:pPr>
            <a:endParaRPr lang="es-MX" sz="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s-ES" dirty="0">
                <a:latin typeface="Arial" panose="020B0604020202020204" pitchFamily="34" charset="0"/>
                <a:ea typeface="Calibri" panose="020F0502020204030204" pitchFamily="34" charset="0"/>
                <a:cs typeface="Times New Roman" panose="02020603050405020304" pitchFamily="18" charset="0"/>
              </a:rPr>
              <a:t>Saltillo, Coahuila a 16 de mayo del 2021</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946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A929569-2A94-446F-87D3-9FE6C7BB5124}"/>
              </a:ext>
            </a:extLst>
          </p:cNvPr>
          <p:cNvSpPr/>
          <p:nvPr/>
        </p:nvSpPr>
        <p:spPr>
          <a:xfrm>
            <a:off x="4303073" y="0"/>
            <a:ext cx="3585853" cy="375552"/>
          </a:xfrm>
          <a:prstGeom prst="rect">
            <a:avLst/>
          </a:prstGeom>
        </p:spPr>
        <p:txBody>
          <a:bodyPr wrap="none">
            <a:spAutoFit/>
          </a:bodyPr>
          <a:lstStyle/>
          <a:p>
            <a:pPr algn="ctr">
              <a:lnSpc>
                <a:spcPct val="107000"/>
              </a:lnSpc>
              <a:spcAft>
                <a:spcPts val="800"/>
              </a:spcAft>
            </a:pPr>
            <a:r>
              <a:rPr lang="es-ES" b="1">
                <a:latin typeface="Calibri" panose="020F0502020204030204" pitchFamily="34" charset="0"/>
                <a:ea typeface="Calibri" panose="020F0502020204030204" pitchFamily="34" charset="0"/>
                <a:cs typeface="Times New Roman" panose="02020603050405020304" pitchFamily="18" charset="0"/>
              </a:rPr>
              <a:t>RÚBRICA PARA EVALUAR ESQUEMA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2A91C5D8-6D31-4D4C-9D64-9B98E3861312}"/>
              </a:ext>
            </a:extLst>
          </p:cNvPr>
          <p:cNvGraphicFramePr>
            <a:graphicFrameLocks noGrp="1"/>
          </p:cNvGraphicFramePr>
          <p:nvPr>
            <p:extLst>
              <p:ext uri="{D42A27DB-BD31-4B8C-83A1-F6EECF244321}">
                <p14:modId xmlns:p14="http://schemas.microsoft.com/office/powerpoint/2010/main" val="1144333275"/>
              </p:ext>
            </p:extLst>
          </p:nvPr>
        </p:nvGraphicFramePr>
        <p:xfrm>
          <a:off x="1856935" y="375552"/>
          <a:ext cx="8440004" cy="6482446"/>
        </p:xfrm>
        <a:graphic>
          <a:graphicData uri="http://schemas.openxmlformats.org/drawingml/2006/table">
            <a:tbl>
              <a:tblPr firstRow="1" firstCol="1" bandRow="1">
                <a:tableStyleId>{5C22544A-7EE6-4342-B048-85BDC9FD1C3A}</a:tableStyleId>
              </a:tblPr>
              <a:tblGrid>
                <a:gridCol w="1717845">
                  <a:extLst>
                    <a:ext uri="{9D8B030D-6E8A-4147-A177-3AD203B41FA5}">
                      <a16:colId xmlns:a16="http://schemas.microsoft.com/office/drawing/2014/main" val="946692120"/>
                    </a:ext>
                  </a:extLst>
                </a:gridCol>
                <a:gridCol w="1717845">
                  <a:extLst>
                    <a:ext uri="{9D8B030D-6E8A-4147-A177-3AD203B41FA5}">
                      <a16:colId xmlns:a16="http://schemas.microsoft.com/office/drawing/2014/main" val="2958912030"/>
                    </a:ext>
                  </a:extLst>
                </a:gridCol>
                <a:gridCol w="1239857">
                  <a:extLst>
                    <a:ext uri="{9D8B030D-6E8A-4147-A177-3AD203B41FA5}">
                      <a16:colId xmlns:a16="http://schemas.microsoft.com/office/drawing/2014/main" val="2484021222"/>
                    </a:ext>
                  </a:extLst>
                </a:gridCol>
                <a:gridCol w="1254397">
                  <a:extLst>
                    <a:ext uri="{9D8B030D-6E8A-4147-A177-3AD203B41FA5}">
                      <a16:colId xmlns:a16="http://schemas.microsoft.com/office/drawing/2014/main" val="972629579"/>
                    </a:ext>
                  </a:extLst>
                </a:gridCol>
                <a:gridCol w="1255030">
                  <a:extLst>
                    <a:ext uri="{9D8B030D-6E8A-4147-A177-3AD203B41FA5}">
                      <a16:colId xmlns:a16="http://schemas.microsoft.com/office/drawing/2014/main" val="3632126657"/>
                    </a:ext>
                  </a:extLst>
                </a:gridCol>
                <a:gridCol w="1255030">
                  <a:extLst>
                    <a:ext uri="{9D8B030D-6E8A-4147-A177-3AD203B41FA5}">
                      <a16:colId xmlns:a16="http://schemas.microsoft.com/office/drawing/2014/main" val="2724555869"/>
                    </a:ext>
                  </a:extLst>
                </a:gridCol>
              </a:tblGrid>
              <a:tr h="208954">
                <a:tc rowSpan="2">
                  <a:txBody>
                    <a:bodyPr/>
                    <a:lstStyle/>
                    <a:p>
                      <a:pPr algn="ctr">
                        <a:lnSpc>
                          <a:spcPct val="107000"/>
                        </a:lnSpc>
                        <a:spcAft>
                          <a:spcPts val="800"/>
                        </a:spcAft>
                      </a:pPr>
                      <a:r>
                        <a:rPr lang="es-MX" sz="900">
                          <a:effectLst/>
                        </a:rPr>
                        <a:t>CRITERIO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EXCELENTE</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NOTABLE</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BUENO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SUFICIENTE</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DESEMPEÑO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extLst>
                  <a:ext uri="{0D108BD9-81ED-4DB2-BD59-A6C34878D82A}">
                    <a16:rowId xmlns:a16="http://schemas.microsoft.com/office/drawing/2014/main" val="3189492753"/>
                  </a:ext>
                </a:extLst>
              </a:tr>
              <a:tr h="208954">
                <a:tc vMerge="1">
                  <a:txBody>
                    <a:bodyPr/>
                    <a:lstStyle/>
                    <a:p>
                      <a:endParaRPr lang="es-MX"/>
                    </a:p>
                  </a:txBody>
                  <a:tcPr/>
                </a:tc>
                <a:tc>
                  <a:txBody>
                    <a:bodyPr/>
                    <a:lstStyle/>
                    <a:p>
                      <a:pPr algn="ctr">
                        <a:lnSpc>
                          <a:spcPct val="107000"/>
                        </a:lnSpc>
                        <a:spcAft>
                          <a:spcPts val="800"/>
                        </a:spcAft>
                      </a:pPr>
                      <a:r>
                        <a:rPr lang="es-MX" sz="900">
                          <a:effectLst/>
                        </a:rPr>
                        <a:t>95-100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85-94</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75-74</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70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NA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extLst>
                  <a:ext uri="{0D108BD9-81ED-4DB2-BD59-A6C34878D82A}">
                    <a16:rowId xmlns:a16="http://schemas.microsoft.com/office/drawing/2014/main" val="3598771761"/>
                  </a:ext>
                </a:extLst>
              </a:tr>
              <a:tr h="1957767">
                <a:tc>
                  <a:txBody>
                    <a:bodyPr/>
                    <a:lstStyle/>
                    <a:p>
                      <a:pPr algn="ctr">
                        <a:lnSpc>
                          <a:spcPct val="107000"/>
                        </a:lnSpc>
                        <a:spcAft>
                          <a:spcPts val="800"/>
                        </a:spcAft>
                      </a:pPr>
                      <a:r>
                        <a:rPr lang="es-MX" sz="900">
                          <a:effectLst/>
                        </a:rPr>
                        <a:t>ENFOQUE</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El tema principal se presenta en el centro como el tronco de donde se desprenden las demás ramificaciones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El tema principal se presenta en el centro utilizando una palabra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El tema es presentado por una palabra en el centro, es difícil de identificar que es el tema principal ya que no se encuentra resaltado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El tema no se presenta en el lugar correcto y no tiene un formato muy llamativo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El tema no se presenta en el lugar correcto, no tiene un formato muy llamativo, por lo que el trabajo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extLst>
                  <a:ext uri="{0D108BD9-81ED-4DB2-BD59-A6C34878D82A}">
                    <a16:rowId xmlns:a16="http://schemas.microsoft.com/office/drawing/2014/main" val="2331589790"/>
                  </a:ext>
                </a:extLst>
              </a:tr>
              <a:tr h="1957767">
                <a:tc>
                  <a:txBody>
                    <a:bodyPr/>
                    <a:lstStyle/>
                    <a:p>
                      <a:pPr algn="ctr">
                        <a:lnSpc>
                          <a:spcPct val="107000"/>
                        </a:lnSpc>
                        <a:spcAft>
                          <a:spcPts val="800"/>
                        </a:spcAft>
                      </a:pPr>
                      <a:r>
                        <a:rPr lang="es-MX" sz="900">
                          <a:effectLst/>
                        </a:rPr>
                        <a:t>PALABRAS CLAVES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Se manejan conceptos importantes, destacándolas y diferenciando las ideas principales de las secundarias por medio de colores diferentes, subrayados, recuadros u otras formas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Las palabras claves están destacadas por medios de recuadros o colores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Sólo algunas palabras claves están resaltadas para destacar su importancia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No se distinguen los conceptos principales de los secundarios ya que tiene el mismo formato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Los conceptos no tienen ninguna relación con el tema por lo que el mapa pierde su concordancia y relación con éste</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extLst>
                  <a:ext uri="{0D108BD9-81ED-4DB2-BD59-A6C34878D82A}">
                    <a16:rowId xmlns:a16="http://schemas.microsoft.com/office/drawing/2014/main" val="175566378"/>
                  </a:ext>
                </a:extLst>
              </a:tr>
              <a:tr h="1957522">
                <a:tc>
                  <a:txBody>
                    <a:bodyPr/>
                    <a:lstStyle/>
                    <a:p>
                      <a:pPr algn="ctr">
                        <a:lnSpc>
                          <a:spcPct val="107000"/>
                        </a:lnSpc>
                        <a:spcAft>
                          <a:spcPts val="800"/>
                        </a:spcAft>
                      </a:pPr>
                      <a:r>
                        <a:rPr lang="es-MX" sz="900">
                          <a:effectLst/>
                        </a:rPr>
                        <a:t>ORGANIZACIÓN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Los elementos que componen el mapa conceptual se encuentran organizados de forma jerárquica conectores que hace fácil su comprensión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Los conceptos o están acomodados de forma jerárquica pero los conectores no están del todo bien estructurado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Los elementos del cuadro están un poco desorganizados, ya que no están acomodados según su relevancia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No hay organización de ideas, no presenta ningún acomodo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900">
                          <a:effectLst/>
                        </a:rPr>
                        <a:t>Los elementos están mal acomodados por lo que el mapa pierde el sentido lógico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extLst>
                  <a:ext uri="{0D108BD9-81ED-4DB2-BD59-A6C34878D82A}">
                    <a16:rowId xmlns:a16="http://schemas.microsoft.com/office/drawing/2014/main" val="2509896813"/>
                  </a:ext>
                </a:extLst>
              </a:tr>
              <a:tr h="191482">
                <a:tc>
                  <a:txBody>
                    <a:bodyPr/>
                    <a:lstStyle/>
                    <a:p>
                      <a:pPr algn="ctr">
                        <a:lnSpc>
                          <a:spcPct val="107000"/>
                        </a:lnSpc>
                        <a:spcAft>
                          <a:spcPts val="8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tc>
                  <a:txBody>
                    <a:bodyPr/>
                    <a:lstStyle/>
                    <a:p>
                      <a:pPr algn="ctr">
                        <a:lnSpc>
                          <a:spcPct val="107000"/>
                        </a:lnSpc>
                        <a:spcAft>
                          <a:spcPts val="80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17" marR="51417" marT="0" marB="0"/>
                </a:tc>
                <a:extLst>
                  <a:ext uri="{0D108BD9-81ED-4DB2-BD59-A6C34878D82A}">
                    <a16:rowId xmlns:a16="http://schemas.microsoft.com/office/drawing/2014/main" val="2118441590"/>
                  </a:ext>
                </a:extLst>
              </a:tr>
            </a:tbl>
          </a:graphicData>
        </a:graphic>
      </p:graphicFrame>
    </p:spTree>
    <p:extLst>
      <p:ext uri="{BB962C8B-B14F-4D97-AF65-F5344CB8AC3E}">
        <p14:creationId xmlns:p14="http://schemas.microsoft.com/office/powerpoint/2010/main" val="251451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ndo Minimalista De Pintura Al óleo Gruesa Completamente Colorida, Rainbow  Color, De Espesor De Revestimiento, Pintura Imagen de fondo para descarga  gratuita">
            <a:extLst>
              <a:ext uri="{FF2B5EF4-FFF2-40B4-BE49-F238E27FC236}">
                <a16:creationId xmlns:a16="http://schemas.microsoft.com/office/drawing/2014/main" id="{1E280919-F1C7-4741-BB8F-AFEE37A23B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title"/>
          </p:nvPr>
        </p:nvSpPr>
        <p:spPr>
          <a:xfrm>
            <a:off x="3001030" y="159535"/>
            <a:ext cx="3735742" cy="432057"/>
          </a:xfrm>
          <a:solidFill>
            <a:srgbClr val="FFFF00"/>
          </a:solidFill>
        </p:spPr>
        <p:txBody>
          <a:bodyPr>
            <a:noAutofit/>
          </a:bodyPr>
          <a:lstStyle/>
          <a:p>
            <a:r>
              <a:rPr lang="es-ES" sz="2400" b="1" dirty="0"/>
              <a:t>1.-El análisis pragmático.</a:t>
            </a:r>
          </a:p>
        </p:txBody>
      </p:sp>
      <p:sp>
        <p:nvSpPr>
          <p:cNvPr id="2" name="Rectángulo: esquinas redondeadas 1">
            <a:extLst>
              <a:ext uri="{FF2B5EF4-FFF2-40B4-BE49-F238E27FC236}">
                <a16:creationId xmlns:a16="http://schemas.microsoft.com/office/drawing/2014/main" id="{359B1A1C-9A46-4D35-B578-CE1B19DA5F7D}"/>
              </a:ext>
            </a:extLst>
          </p:cNvPr>
          <p:cNvSpPr/>
          <p:nvPr/>
        </p:nvSpPr>
        <p:spPr>
          <a:xfrm>
            <a:off x="259645" y="2878667"/>
            <a:ext cx="1682044" cy="84666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1" b="1" dirty="0">
                <a:solidFill>
                  <a:schemeClr val="tx1"/>
                </a:solidFill>
              </a:rPr>
              <a:t>El análisis pragmático</a:t>
            </a:r>
          </a:p>
        </p:txBody>
      </p:sp>
      <p:cxnSp>
        <p:nvCxnSpPr>
          <p:cNvPr id="6" name="Conector recto 5">
            <a:extLst>
              <a:ext uri="{FF2B5EF4-FFF2-40B4-BE49-F238E27FC236}">
                <a16:creationId xmlns:a16="http://schemas.microsoft.com/office/drawing/2014/main" id="{C6EA3EF9-D5C0-4942-A5F9-3AF1AA84CDA3}"/>
              </a:ext>
            </a:extLst>
          </p:cNvPr>
          <p:cNvCxnSpPr>
            <a:stCxn id="2" idx="3"/>
          </p:cNvCxnSpPr>
          <p:nvPr/>
        </p:nvCxnSpPr>
        <p:spPr>
          <a:xfrm>
            <a:off x="1941689" y="3302001"/>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ángulo: esquinas redondeadas 6">
            <a:extLst>
              <a:ext uri="{FF2B5EF4-FFF2-40B4-BE49-F238E27FC236}">
                <a16:creationId xmlns:a16="http://schemas.microsoft.com/office/drawing/2014/main" id="{E7BC1C71-00E2-4335-919E-A5EFB634373D}"/>
              </a:ext>
            </a:extLst>
          </p:cNvPr>
          <p:cNvSpPr/>
          <p:nvPr/>
        </p:nvSpPr>
        <p:spPr>
          <a:xfrm>
            <a:off x="2246489" y="2187227"/>
            <a:ext cx="1535289" cy="24835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Arial" panose="020B0604020202020204" pitchFamily="34" charset="0"/>
                <a:cs typeface="Arial" panose="020B0604020202020204" pitchFamily="34" charset="0"/>
              </a:rPr>
              <a:t>Requiere de una contextualización que aporte datos sobre:</a:t>
            </a:r>
          </a:p>
          <a:p>
            <a:pPr algn="ctr"/>
            <a:r>
              <a:rPr lang="es-ES" sz="1200" dirty="0">
                <a:solidFill>
                  <a:schemeClr val="tx1"/>
                </a:solidFill>
                <a:latin typeface="Arial" panose="020B0604020202020204" pitchFamily="34" charset="0"/>
                <a:cs typeface="Arial" panose="020B0604020202020204" pitchFamily="34" charset="0"/>
              </a:rPr>
              <a:t>- El momento en el que se creó</a:t>
            </a:r>
          </a:p>
          <a:p>
            <a:pPr algn="ctr"/>
            <a:r>
              <a:rPr lang="es-ES" sz="1200" dirty="0">
                <a:solidFill>
                  <a:schemeClr val="tx1"/>
                </a:solidFill>
                <a:latin typeface="Arial" panose="020B0604020202020204" pitchFamily="34" charset="0"/>
                <a:cs typeface="Arial" panose="020B0604020202020204" pitchFamily="34" charset="0"/>
              </a:rPr>
              <a:t>- El circuito literario en el que se dio a conocer </a:t>
            </a:r>
          </a:p>
          <a:p>
            <a:pPr algn="ctr"/>
            <a:r>
              <a:rPr lang="es-ES" sz="1200" dirty="0">
                <a:solidFill>
                  <a:schemeClr val="tx1"/>
                </a:solidFill>
                <a:latin typeface="Arial" panose="020B0604020202020204" pitchFamily="34" charset="0"/>
                <a:cs typeface="Arial" panose="020B0604020202020204" pitchFamily="34" charset="0"/>
              </a:rPr>
              <a:t>- Las condiciones de recepción.</a:t>
            </a:r>
          </a:p>
        </p:txBody>
      </p:sp>
      <p:cxnSp>
        <p:nvCxnSpPr>
          <p:cNvPr id="9" name="Conector recto 8">
            <a:extLst>
              <a:ext uri="{FF2B5EF4-FFF2-40B4-BE49-F238E27FC236}">
                <a16:creationId xmlns:a16="http://schemas.microsoft.com/office/drawing/2014/main" id="{12CAA644-D3D1-4E3B-BE96-FF1113BA9ACE}"/>
              </a:ext>
            </a:extLst>
          </p:cNvPr>
          <p:cNvCxnSpPr/>
          <p:nvPr/>
        </p:nvCxnSpPr>
        <p:spPr>
          <a:xfrm flipV="1">
            <a:off x="3781778" y="2187226"/>
            <a:ext cx="419161" cy="330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EB7F3326-8D60-415F-9971-E97343971A01}"/>
              </a:ext>
            </a:extLst>
          </p:cNvPr>
          <p:cNvCxnSpPr>
            <a:cxnSpLocks/>
          </p:cNvCxnSpPr>
          <p:nvPr/>
        </p:nvCxnSpPr>
        <p:spPr>
          <a:xfrm>
            <a:off x="3781778" y="3302001"/>
            <a:ext cx="657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20D36C3E-D00B-4AFB-B299-1534FE44FEFA}"/>
              </a:ext>
            </a:extLst>
          </p:cNvPr>
          <p:cNvCxnSpPr>
            <a:cxnSpLocks/>
          </p:cNvCxnSpPr>
          <p:nvPr/>
        </p:nvCxnSpPr>
        <p:spPr>
          <a:xfrm>
            <a:off x="3781778" y="4134679"/>
            <a:ext cx="657700" cy="578672"/>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3C31D205-6CC4-4100-95E3-F72890F90EDF}"/>
              </a:ext>
            </a:extLst>
          </p:cNvPr>
          <p:cNvSpPr/>
          <p:nvPr/>
        </p:nvSpPr>
        <p:spPr>
          <a:xfrm>
            <a:off x="4200941" y="887922"/>
            <a:ext cx="1762539" cy="1649872"/>
          </a:xfrm>
          <a:prstGeom prst="roundRect">
            <a:avLst/>
          </a:prstGeom>
          <a:solidFill>
            <a:srgbClr val="E076D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s-ES" sz="1051" b="1" dirty="0">
                <a:solidFill>
                  <a:schemeClr val="tx1"/>
                </a:solidFill>
              </a:rPr>
              <a:t>1.1. El contexto comunicativo</a:t>
            </a:r>
            <a:endParaRPr lang="es-ES" sz="1051" dirty="0">
              <a:solidFill>
                <a:schemeClr val="tx1"/>
              </a:solidFill>
            </a:endParaRPr>
          </a:p>
          <a:p>
            <a:pPr algn="ctr"/>
            <a:r>
              <a:rPr lang="es-ES" sz="1051" dirty="0">
                <a:solidFill>
                  <a:schemeClr val="tx1"/>
                </a:solidFill>
              </a:rPr>
              <a:t>Si queremos analizar una obra teniendo en cuenta el contexto histórico en el que fue creada, es necesario considerar una serie de factores no estudiados habitualmente:</a:t>
            </a:r>
          </a:p>
        </p:txBody>
      </p:sp>
      <p:sp>
        <p:nvSpPr>
          <p:cNvPr id="15" name="Rectángulo: esquinas redondeadas 14">
            <a:extLst>
              <a:ext uri="{FF2B5EF4-FFF2-40B4-BE49-F238E27FC236}">
                <a16:creationId xmlns:a16="http://schemas.microsoft.com/office/drawing/2014/main" id="{2222B26C-D55E-4328-900D-A3BAD6E5EAC0}"/>
              </a:ext>
            </a:extLst>
          </p:cNvPr>
          <p:cNvSpPr/>
          <p:nvPr/>
        </p:nvSpPr>
        <p:spPr>
          <a:xfrm>
            <a:off x="4418543" y="3137177"/>
            <a:ext cx="1762539" cy="1225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1" b="1" dirty="0">
                <a:solidFill>
                  <a:schemeClr val="tx1"/>
                </a:solidFill>
                <a:latin typeface="Arial" panose="020B0604020202020204" pitchFamily="34" charset="0"/>
                <a:cs typeface="Arial" panose="020B0604020202020204" pitchFamily="34" charset="0"/>
              </a:rPr>
              <a:t>1.2. La comunicación literaria</a:t>
            </a:r>
            <a:endParaRPr lang="es-ES" sz="1001" dirty="0">
              <a:solidFill>
                <a:schemeClr val="tx1"/>
              </a:solidFill>
              <a:latin typeface="Arial" panose="020B0604020202020204" pitchFamily="34" charset="0"/>
              <a:cs typeface="Arial" panose="020B0604020202020204" pitchFamily="34" charset="0"/>
            </a:endParaRPr>
          </a:p>
          <a:p>
            <a:pPr algn="ctr"/>
            <a:r>
              <a:rPr lang="es-ES" sz="1001" dirty="0">
                <a:solidFill>
                  <a:schemeClr val="tx1"/>
                </a:solidFill>
                <a:latin typeface="Arial" panose="020B0604020202020204" pitchFamily="34" charset="0"/>
                <a:cs typeface="Arial" panose="020B0604020202020204" pitchFamily="34" charset="0"/>
              </a:rPr>
              <a:t>El tipo de comunicación literaria que establece una literatura entre un autor adulto y un lector niño.</a:t>
            </a:r>
          </a:p>
        </p:txBody>
      </p:sp>
      <p:sp>
        <p:nvSpPr>
          <p:cNvPr id="17" name="Rectángulo: esquinas redondeadas 16">
            <a:extLst>
              <a:ext uri="{FF2B5EF4-FFF2-40B4-BE49-F238E27FC236}">
                <a16:creationId xmlns:a16="http://schemas.microsoft.com/office/drawing/2014/main" id="{01F80E32-13B0-47B8-9CF2-8F08EA718434}"/>
              </a:ext>
            </a:extLst>
          </p:cNvPr>
          <p:cNvSpPr/>
          <p:nvPr/>
        </p:nvSpPr>
        <p:spPr>
          <a:xfrm>
            <a:off x="4293705" y="4670777"/>
            <a:ext cx="1762539" cy="1413326"/>
          </a:xfrm>
          <a:prstGeom prst="roundRect">
            <a:avLst/>
          </a:prstGeom>
          <a:solidFill>
            <a:srgbClr val="E46B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700" b="1" dirty="0">
              <a:solidFill>
                <a:schemeClr val="tx1"/>
              </a:solidFill>
            </a:endParaRPr>
          </a:p>
          <a:p>
            <a:pPr algn="ctr"/>
            <a:endParaRPr lang="es-ES" sz="700" b="1" dirty="0">
              <a:solidFill>
                <a:schemeClr val="tx1"/>
              </a:solidFill>
            </a:endParaRPr>
          </a:p>
          <a:p>
            <a:pPr algn="ctr"/>
            <a:endParaRPr lang="es-ES" sz="700" b="1" dirty="0">
              <a:solidFill>
                <a:schemeClr val="tx1"/>
              </a:solidFill>
            </a:endParaRPr>
          </a:p>
          <a:p>
            <a:pPr algn="ctr"/>
            <a:endParaRPr lang="es-ES" sz="1001" b="1" dirty="0">
              <a:solidFill>
                <a:schemeClr val="tx1"/>
              </a:solidFill>
            </a:endParaRPr>
          </a:p>
          <a:p>
            <a:pPr algn="ctr"/>
            <a:r>
              <a:rPr lang="es-ES" sz="1001" b="1" dirty="0">
                <a:solidFill>
                  <a:schemeClr val="tx1"/>
                </a:solidFill>
              </a:rPr>
              <a:t>1.3. La ideología</a:t>
            </a:r>
            <a:endParaRPr lang="es-ES" sz="1001" dirty="0">
              <a:solidFill>
                <a:schemeClr val="tx1"/>
              </a:solidFill>
            </a:endParaRPr>
          </a:p>
          <a:p>
            <a:pPr algn="ctr"/>
            <a:r>
              <a:rPr lang="es-ES" sz="1001" dirty="0">
                <a:solidFill>
                  <a:schemeClr val="tx1"/>
                </a:solidFill>
              </a:rPr>
              <a:t>Son ideas, normas, valores, creencias, opiniones, prejuicios o actitudes próximas a la emotividad y creada a partir de los múltiples mecanismos que permite una narración.</a:t>
            </a:r>
          </a:p>
          <a:p>
            <a:r>
              <a:rPr lang="es-ES" sz="1001" dirty="0"/>
              <a:t> </a:t>
            </a:r>
          </a:p>
          <a:p>
            <a:r>
              <a:rPr lang="es-ES" sz="1801" b="1" dirty="0"/>
              <a:t> </a:t>
            </a:r>
            <a:endParaRPr lang="es-ES" sz="1801" dirty="0"/>
          </a:p>
        </p:txBody>
      </p:sp>
      <p:cxnSp>
        <p:nvCxnSpPr>
          <p:cNvPr id="18" name="Conector recto 17">
            <a:extLst>
              <a:ext uri="{FF2B5EF4-FFF2-40B4-BE49-F238E27FC236}">
                <a16:creationId xmlns:a16="http://schemas.microsoft.com/office/drawing/2014/main" id="{71400A53-3984-4CBF-A59A-D962E7F64CB8}"/>
              </a:ext>
            </a:extLst>
          </p:cNvPr>
          <p:cNvCxnSpPr>
            <a:cxnSpLocks/>
          </p:cNvCxnSpPr>
          <p:nvPr/>
        </p:nvCxnSpPr>
        <p:spPr>
          <a:xfrm flipV="1">
            <a:off x="5963478" y="726193"/>
            <a:ext cx="1045782" cy="66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A4FA5FCE-9270-4933-B268-73FCFC2383DF}"/>
              </a:ext>
            </a:extLst>
          </p:cNvPr>
          <p:cNvCxnSpPr>
            <a:cxnSpLocks/>
          </p:cNvCxnSpPr>
          <p:nvPr/>
        </p:nvCxnSpPr>
        <p:spPr>
          <a:xfrm flipV="1">
            <a:off x="5963479" y="1386675"/>
            <a:ext cx="1140708" cy="2411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689AA7BB-CA08-469C-B659-598A25F084E6}"/>
              </a:ext>
            </a:extLst>
          </p:cNvPr>
          <p:cNvCxnSpPr>
            <a:cxnSpLocks/>
            <a:stCxn id="14" idx="3"/>
          </p:cNvCxnSpPr>
          <p:nvPr/>
        </p:nvCxnSpPr>
        <p:spPr>
          <a:xfrm>
            <a:off x="5963480" y="1712858"/>
            <a:ext cx="1091370" cy="4240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78273003-788B-456B-A392-28706DA946A4}"/>
              </a:ext>
            </a:extLst>
          </p:cNvPr>
          <p:cNvCxnSpPr>
            <a:cxnSpLocks/>
          </p:cNvCxnSpPr>
          <p:nvPr/>
        </p:nvCxnSpPr>
        <p:spPr>
          <a:xfrm>
            <a:off x="5963479" y="1932634"/>
            <a:ext cx="939739" cy="926695"/>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ángulo: esquinas redondeadas 27">
            <a:extLst>
              <a:ext uri="{FF2B5EF4-FFF2-40B4-BE49-F238E27FC236}">
                <a16:creationId xmlns:a16="http://schemas.microsoft.com/office/drawing/2014/main" id="{BF12E9A7-BF9D-4983-8209-04EAD913CB36}"/>
              </a:ext>
            </a:extLst>
          </p:cNvPr>
          <p:cNvSpPr/>
          <p:nvPr/>
        </p:nvSpPr>
        <p:spPr>
          <a:xfrm>
            <a:off x="7009261" y="139214"/>
            <a:ext cx="4936018" cy="76118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tx1"/>
                </a:solidFill>
              </a:rPr>
              <a:t>La infancia </a:t>
            </a:r>
            <a:endParaRPr lang="es-ES" sz="1100" dirty="0">
              <a:solidFill>
                <a:schemeClr val="tx1"/>
              </a:solidFill>
            </a:endParaRPr>
          </a:p>
          <a:p>
            <a:pPr algn="ctr"/>
            <a:r>
              <a:rPr lang="es-ES" sz="1100" dirty="0">
                <a:solidFill>
                  <a:schemeClr val="tx1"/>
                </a:solidFill>
              </a:rPr>
              <a:t>Es necesario conocer el lugar que la infancia tenía en la sociedad, las expectativas que las instituciones  tenían puestas en los niños, grado de protección, las leyes que influían en la manera o en la literatura que se publicaba, etc.</a:t>
            </a:r>
          </a:p>
        </p:txBody>
      </p:sp>
      <p:sp>
        <p:nvSpPr>
          <p:cNvPr id="29" name="Rectángulo: esquinas redondeadas 28">
            <a:extLst>
              <a:ext uri="{FF2B5EF4-FFF2-40B4-BE49-F238E27FC236}">
                <a16:creationId xmlns:a16="http://schemas.microsoft.com/office/drawing/2014/main" id="{72FA6071-0F23-4AE3-931E-3EB68C607EEA}"/>
              </a:ext>
            </a:extLst>
          </p:cNvPr>
          <p:cNvSpPr/>
          <p:nvPr/>
        </p:nvSpPr>
        <p:spPr>
          <a:xfrm>
            <a:off x="7009261" y="954007"/>
            <a:ext cx="2861790" cy="105099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solidFill>
                  <a:schemeClr val="tx1"/>
                </a:solidFill>
              </a:rPr>
              <a:t>La enseñanza</a:t>
            </a:r>
            <a:endParaRPr lang="es-ES" sz="900" dirty="0">
              <a:solidFill>
                <a:schemeClr val="tx1"/>
              </a:solidFill>
            </a:endParaRPr>
          </a:p>
          <a:p>
            <a:pPr algn="ctr"/>
            <a:r>
              <a:rPr lang="es-ES" sz="900" dirty="0">
                <a:solidFill>
                  <a:schemeClr val="tx1"/>
                </a:solidFill>
              </a:rPr>
              <a:t>-Analizar el método de enseñanza imperante</a:t>
            </a:r>
          </a:p>
          <a:p>
            <a:pPr algn="ctr"/>
            <a:r>
              <a:rPr lang="es-ES" sz="900" dirty="0">
                <a:solidFill>
                  <a:schemeClr val="tx1"/>
                </a:solidFill>
              </a:rPr>
              <a:t>- La forma de organizar la clase </a:t>
            </a:r>
          </a:p>
          <a:p>
            <a:pPr algn="ctr"/>
            <a:r>
              <a:rPr lang="es-ES" sz="900" dirty="0">
                <a:solidFill>
                  <a:schemeClr val="tx1"/>
                </a:solidFill>
              </a:rPr>
              <a:t>- El papel que ocupa el profesor y el alumnado</a:t>
            </a:r>
          </a:p>
          <a:p>
            <a:pPr algn="ctr"/>
            <a:r>
              <a:rPr lang="es-ES" sz="900" dirty="0">
                <a:solidFill>
                  <a:schemeClr val="tx1"/>
                </a:solidFill>
              </a:rPr>
              <a:t>- Las materias que forman parte del currículum escolar</a:t>
            </a:r>
          </a:p>
          <a:p>
            <a:pPr algn="ctr"/>
            <a:r>
              <a:rPr lang="es-ES" sz="900" dirty="0">
                <a:solidFill>
                  <a:schemeClr val="tx1"/>
                </a:solidFill>
              </a:rPr>
              <a:t>- La manera de enseñar la literatura</a:t>
            </a:r>
          </a:p>
          <a:p>
            <a:pPr algn="ctr"/>
            <a:r>
              <a:rPr lang="es-ES" sz="900" dirty="0">
                <a:solidFill>
                  <a:schemeClr val="tx1"/>
                </a:solidFill>
              </a:rPr>
              <a:t>- El lugar que ocupa la literatura infantil</a:t>
            </a:r>
          </a:p>
        </p:txBody>
      </p:sp>
      <p:sp>
        <p:nvSpPr>
          <p:cNvPr id="30" name="Rectángulo: esquinas redondeadas 29">
            <a:extLst>
              <a:ext uri="{FF2B5EF4-FFF2-40B4-BE49-F238E27FC236}">
                <a16:creationId xmlns:a16="http://schemas.microsoft.com/office/drawing/2014/main" id="{86619D36-7D31-4FEA-A6F2-D814562ABD8D}"/>
              </a:ext>
            </a:extLst>
          </p:cNvPr>
          <p:cNvSpPr/>
          <p:nvPr/>
        </p:nvSpPr>
        <p:spPr>
          <a:xfrm>
            <a:off x="7009261" y="2112224"/>
            <a:ext cx="4697365" cy="53609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solidFill>
                  <a:schemeClr val="tx1"/>
                </a:solidFill>
              </a:rPr>
              <a:t>El libro</a:t>
            </a:r>
            <a:endParaRPr lang="es-ES" sz="1000" dirty="0">
              <a:solidFill>
                <a:schemeClr val="tx1"/>
              </a:solidFill>
            </a:endParaRPr>
          </a:p>
          <a:p>
            <a:pPr algn="ctr"/>
            <a:r>
              <a:rPr lang="es-ES" sz="1000" dirty="0">
                <a:solidFill>
                  <a:schemeClr val="tx1"/>
                </a:solidFill>
              </a:rPr>
              <a:t>Conocer qué importancia tiene, en qué edades está presente, qué función se le asigna y cuál realmente realiza</a:t>
            </a:r>
          </a:p>
        </p:txBody>
      </p:sp>
      <p:sp>
        <p:nvSpPr>
          <p:cNvPr id="31" name="Rectángulo: esquinas redondeadas 30">
            <a:extLst>
              <a:ext uri="{FF2B5EF4-FFF2-40B4-BE49-F238E27FC236}">
                <a16:creationId xmlns:a16="http://schemas.microsoft.com/office/drawing/2014/main" id="{51E36B94-832D-472D-B7D3-1270E4254DD8}"/>
              </a:ext>
            </a:extLst>
          </p:cNvPr>
          <p:cNvSpPr/>
          <p:nvPr/>
        </p:nvSpPr>
        <p:spPr>
          <a:xfrm>
            <a:off x="6903218" y="2765466"/>
            <a:ext cx="4342632" cy="62602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solidFill>
                  <a:schemeClr val="tx1"/>
                </a:solidFill>
              </a:rPr>
              <a:t>El circuito literario</a:t>
            </a:r>
            <a:endParaRPr lang="es-ES" sz="900" dirty="0">
              <a:solidFill>
                <a:schemeClr val="tx1"/>
              </a:solidFill>
            </a:endParaRPr>
          </a:p>
          <a:p>
            <a:pPr algn="ctr"/>
            <a:r>
              <a:rPr lang="es-ES" sz="900" dirty="0">
                <a:solidFill>
                  <a:schemeClr val="tx1"/>
                </a:solidFill>
              </a:rPr>
              <a:t>El público específico al que se dirige la literatura infantil provoca que se edite, publicite y distribuya en circuitos literarios diferentes de los adultos.</a:t>
            </a:r>
          </a:p>
        </p:txBody>
      </p:sp>
      <p:cxnSp>
        <p:nvCxnSpPr>
          <p:cNvPr id="38" name="Conector recto 37">
            <a:extLst>
              <a:ext uri="{FF2B5EF4-FFF2-40B4-BE49-F238E27FC236}">
                <a16:creationId xmlns:a16="http://schemas.microsoft.com/office/drawing/2014/main" id="{1FB4060F-2181-4891-99CD-BC037C5F94B8}"/>
              </a:ext>
            </a:extLst>
          </p:cNvPr>
          <p:cNvCxnSpPr>
            <a:cxnSpLocks/>
            <a:endCxn id="49" idx="1"/>
          </p:cNvCxnSpPr>
          <p:nvPr/>
        </p:nvCxnSpPr>
        <p:spPr>
          <a:xfrm>
            <a:off x="6116454" y="3859591"/>
            <a:ext cx="1240637" cy="3422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9F0CE413-514C-48C0-8022-59AA271E40E4}"/>
              </a:ext>
            </a:extLst>
          </p:cNvPr>
          <p:cNvCxnSpPr>
            <a:cxnSpLocks/>
          </p:cNvCxnSpPr>
          <p:nvPr/>
        </p:nvCxnSpPr>
        <p:spPr>
          <a:xfrm>
            <a:off x="6096000" y="3980670"/>
            <a:ext cx="1261091" cy="876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09CA66D5-18FA-4096-A242-6D7633A875C6}"/>
              </a:ext>
            </a:extLst>
          </p:cNvPr>
          <p:cNvCxnSpPr>
            <a:cxnSpLocks/>
          </p:cNvCxnSpPr>
          <p:nvPr/>
        </p:nvCxnSpPr>
        <p:spPr>
          <a:xfrm>
            <a:off x="6181082" y="4134679"/>
            <a:ext cx="1189930" cy="1644344"/>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ángulo: esquinas redondeadas 48">
            <a:extLst>
              <a:ext uri="{FF2B5EF4-FFF2-40B4-BE49-F238E27FC236}">
                <a16:creationId xmlns:a16="http://schemas.microsoft.com/office/drawing/2014/main" id="{AF67604C-85F0-4F9B-BA67-800C4D818853}"/>
              </a:ext>
            </a:extLst>
          </p:cNvPr>
          <p:cNvSpPr/>
          <p:nvPr/>
        </p:nvSpPr>
        <p:spPr>
          <a:xfrm>
            <a:off x="7357091" y="3707732"/>
            <a:ext cx="3564835" cy="9881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Mediadores:</a:t>
            </a:r>
            <a:r>
              <a:rPr lang="es-ES" sz="1400" dirty="0">
                <a:solidFill>
                  <a:schemeClr val="tx1"/>
                </a:solidFill>
              </a:rPr>
              <a:t> son junto con los autores los que determinan el tipo específico de comunicación que establece la literatura infantil. (Instituciones, escuelas y editoriales)</a:t>
            </a:r>
          </a:p>
        </p:txBody>
      </p:sp>
      <p:sp>
        <p:nvSpPr>
          <p:cNvPr id="50" name="Rectángulo: esquinas redondeadas 49">
            <a:extLst>
              <a:ext uri="{FF2B5EF4-FFF2-40B4-BE49-F238E27FC236}">
                <a16:creationId xmlns:a16="http://schemas.microsoft.com/office/drawing/2014/main" id="{32612AC1-2AE5-4B8A-AFEF-D9099717ADAD}"/>
              </a:ext>
            </a:extLst>
          </p:cNvPr>
          <p:cNvSpPr/>
          <p:nvPr/>
        </p:nvSpPr>
        <p:spPr>
          <a:xfrm>
            <a:off x="7319506" y="4896835"/>
            <a:ext cx="3841727" cy="5786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Doble receptor:</a:t>
            </a:r>
            <a:r>
              <a:rPr lang="es-ES" dirty="0">
                <a:solidFill>
                  <a:schemeClr val="tx1"/>
                </a:solidFill>
              </a:rPr>
              <a:t> Nivel 1: (maestro, padres), nivel 2: el lector.</a:t>
            </a:r>
          </a:p>
        </p:txBody>
      </p:sp>
      <p:sp>
        <p:nvSpPr>
          <p:cNvPr id="51" name="Rectángulo: esquinas redondeadas 50">
            <a:extLst>
              <a:ext uri="{FF2B5EF4-FFF2-40B4-BE49-F238E27FC236}">
                <a16:creationId xmlns:a16="http://schemas.microsoft.com/office/drawing/2014/main" id="{C609AA21-7F8B-4191-B7E4-39FCEE4BAF0A}"/>
              </a:ext>
            </a:extLst>
          </p:cNvPr>
          <p:cNvSpPr/>
          <p:nvPr/>
        </p:nvSpPr>
        <p:spPr>
          <a:xfrm>
            <a:off x="7319506" y="5748445"/>
            <a:ext cx="2727263" cy="8417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Autor:</a:t>
            </a:r>
            <a:endParaRPr lang="es-ES" sz="1400" dirty="0">
              <a:solidFill>
                <a:schemeClr val="tx1"/>
              </a:solidFill>
            </a:endParaRPr>
          </a:p>
          <a:p>
            <a:pPr algn="ctr"/>
            <a:r>
              <a:rPr lang="es-ES" sz="1400" dirty="0">
                <a:solidFill>
                  <a:schemeClr val="tx1"/>
                </a:solidFill>
              </a:rPr>
              <a:t>1.- Autor-instructor</a:t>
            </a:r>
          </a:p>
          <a:p>
            <a:pPr algn="ctr"/>
            <a:r>
              <a:rPr lang="es-ES" sz="1400" dirty="0">
                <a:solidFill>
                  <a:schemeClr val="tx1"/>
                </a:solidFill>
              </a:rPr>
              <a:t>2.- Autor-política educativa</a:t>
            </a:r>
          </a:p>
          <a:p>
            <a:pPr algn="ctr"/>
            <a:r>
              <a:rPr lang="es-ES" sz="1400" dirty="0">
                <a:solidFill>
                  <a:schemeClr val="tx1"/>
                </a:solidFill>
              </a:rPr>
              <a:t>3.- Autor global</a:t>
            </a:r>
          </a:p>
        </p:txBody>
      </p:sp>
      <p:pic>
        <p:nvPicPr>
          <p:cNvPr id="1028" name="Picture 4" descr="Cómo crear un blog para darte a conocer como escritor/a | Literautas">
            <a:extLst>
              <a:ext uri="{FF2B5EF4-FFF2-40B4-BE49-F238E27FC236}">
                <a16:creationId xmlns:a16="http://schemas.microsoft.com/office/drawing/2014/main" id="{79FE2D83-2948-444B-9D19-56D2CECDEA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75" y="214825"/>
            <a:ext cx="2289923" cy="16594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s 8 errores que cometemos al leer cuentos con nuestros hijos o alumnos (y  cómo evitarlos) - Club Peques Lectores: cuentos y creatividad infantil">
            <a:extLst>
              <a:ext uri="{FF2B5EF4-FFF2-40B4-BE49-F238E27FC236}">
                <a16:creationId xmlns:a16="http://schemas.microsoft.com/office/drawing/2014/main" id="{336927EE-EBC4-4830-A539-9C72154FE0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692" y="3868557"/>
            <a:ext cx="1599468" cy="16895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ntes de aprender a leer, ya se puede amar a un libro - Primeros Pasos">
            <a:extLst>
              <a:ext uri="{FF2B5EF4-FFF2-40B4-BE49-F238E27FC236}">
                <a16:creationId xmlns:a16="http://schemas.microsoft.com/office/drawing/2014/main" id="{23DB002F-DCBE-4CD4-91BA-58EEC698875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7346" y="5047657"/>
            <a:ext cx="2105173" cy="1462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578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ndo Minimalista De Pintura Al óleo Gruesa Completamente Colorida, Rainbow  Color, De Espesor De Revestimiento, Pintura Imagen de fondo para descarga  gratuita">
            <a:extLst>
              <a:ext uri="{FF2B5EF4-FFF2-40B4-BE49-F238E27FC236}">
                <a16:creationId xmlns:a16="http://schemas.microsoft.com/office/drawing/2014/main" id="{1E280919-F1C7-4741-BB8F-AFEE37A23B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 name="Título 3">
            <a:extLst>
              <a:ext uri="{FF2B5EF4-FFF2-40B4-BE49-F238E27FC236}">
                <a16:creationId xmlns:a16="http://schemas.microsoft.com/office/drawing/2014/main" id="{8714AB1D-83EB-4E78-BCB1-2EA42C0E8B80}"/>
              </a:ext>
            </a:extLst>
          </p:cNvPr>
          <p:cNvSpPr txBox="1">
            <a:spLocks/>
          </p:cNvSpPr>
          <p:nvPr/>
        </p:nvSpPr>
        <p:spPr>
          <a:xfrm>
            <a:off x="3468463" y="120527"/>
            <a:ext cx="5255074" cy="432057"/>
          </a:xfrm>
          <a:prstGeom prst="rect">
            <a:avLst/>
          </a:prstGeom>
          <a:solidFill>
            <a:srgbClr val="FFFF00"/>
          </a:solidFill>
        </p:spPr>
        <p:txBody>
          <a:bodyPr vert="horz" lIns="91440" tIns="45720" rIns="91440" bIns="45720" rtlCol="0" anchor="ctr">
            <a:noAutofit/>
          </a:bodyPr>
          <a:lstStyle>
            <a:lvl1pPr algn="l" defTabSz="914433" rtl="0" eaLnBrk="1" latinLnBrk="0" hangingPunct="1">
              <a:lnSpc>
                <a:spcPct val="90000"/>
              </a:lnSpc>
              <a:spcBef>
                <a:spcPct val="0"/>
              </a:spcBef>
              <a:buNone/>
              <a:defRPr lang="es-ES" sz="4400" kern="1200">
                <a:solidFill>
                  <a:schemeClr val="tx1"/>
                </a:solidFill>
                <a:latin typeface="+mj-lt"/>
                <a:ea typeface="+mj-ea"/>
                <a:cs typeface="+mj-cs"/>
              </a:defRPr>
            </a:lvl1pPr>
          </a:lstStyle>
          <a:p>
            <a:r>
              <a:rPr lang="es-MX" sz="2400" b="1" dirty="0"/>
              <a:t>2.-Antes del texto: los paratextos.</a:t>
            </a:r>
          </a:p>
        </p:txBody>
      </p:sp>
      <p:cxnSp>
        <p:nvCxnSpPr>
          <p:cNvPr id="34" name="Conector recto 33">
            <a:extLst>
              <a:ext uri="{FF2B5EF4-FFF2-40B4-BE49-F238E27FC236}">
                <a16:creationId xmlns:a16="http://schemas.microsoft.com/office/drawing/2014/main" id="{677BD322-EA2E-49D0-9CB6-9850803119A6}"/>
              </a:ext>
            </a:extLst>
          </p:cNvPr>
          <p:cNvCxnSpPr>
            <a:cxnSpLocks/>
          </p:cNvCxnSpPr>
          <p:nvPr/>
        </p:nvCxnSpPr>
        <p:spPr>
          <a:xfrm>
            <a:off x="5877584" y="552584"/>
            <a:ext cx="0" cy="633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867D8C31-A310-4138-85F1-FE19ABF1AE3F}"/>
              </a:ext>
            </a:extLst>
          </p:cNvPr>
          <p:cNvCxnSpPr>
            <a:cxnSpLocks/>
            <a:endCxn id="41" idx="0"/>
          </p:cNvCxnSpPr>
          <p:nvPr/>
        </p:nvCxnSpPr>
        <p:spPr>
          <a:xfrm>
            <a:off x="2319132" y="1212983"/>
            <a:ext cx="0" cy="2045281"/>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ángulo: esquinas redondeadas 38">
            <a:extLst>
              <a:ext uri="{FF2B5EF4-FFF2-40B4-BE49-F238E27FC236}">
                <a16:creationId xmlns:a16="http://schemas.microsoft.com/office/drawing/2014/main" id="{E4E4D5F8-9F07-46B8-9235-1274D2A7C2D0}"/>
              </a:ext>
            </a:extLst>
          </p:cNvPr>
          <p:cNvSpPr/>
          <p:nvPr/>
        </p:nvSpPr>
        <p:spPr>
          <a:xfrm>
            <a:off x="172281" y="2254956"/>
            <a:ext cx="4293697" cy="873654"/>
          </a:xfrm>
          <a:prstGeom prst="round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s-MX" sz="1200" dirty="0">
                <a:solidFill>
                  <a:schemeClr val="tx1"/>
                </a:solidFill>
                <a:latin typeface="Arial" panose="020B0604020202020204" pitchFamily="34" charset="0"/>
                <a:cs typeface="Arial" panose="020B0604020202020204" pitchFamily="34" charset="0"/>
              </a:rPr>
              <a:t>En la LIJ indican edad del lector al que se dirigen los títulos. La colección necesita identificarse utilizando serie de paratextos pensados y diseñados para repetirse en todos los libros que la forman.</a:t>
            </a:r>
          </a:p>
        </p:txBody>
      </p:sp>
      <p:sp>
        <p:nvSpPr>
          <p:cNvPr id="35" name="Rectángulo: esquinas redondeadas 34">
            <a:extLst>
              <a:ext uri="{FF2B5EF4-FFF2-40B4-BE49-F238E27FC236}">
                <a16:creationId xmlns:a16="http://schemas.microsoft.com/office/drawing/2014/main" id="{9CAEF1FC-7CF5-4743-ACB0-E052B253BCBF}"/>
              </a:ext>
            </a:extLst>
          </p:cNvPr>
          <p:cNvSpPr/>
          <p:nvPr/>
        </p:nvSpPr>
        <p:spPr>
          <a:xfrm>
            <a:off x="172286" y="1681748"/>
            <a:ext cx="4293697" cy="408731"/>
          </a:xfrm>
          <a:prstGeom prst="roundRect">
            <a:avLst/>
          </a:prstGeom>
          <a:solidFill>
            <a:srgbClr val="E46B5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s-MX" b="1" dirty="0">
                <a:solidFill>
                  <a:schemeClr val="tx1"/>
                </a:solidFill>
              </a:rPr>
              <a:t>Los paratextos de la colección</a:t>
            </a:r>
            <a:endParaRPr lang="es-MX" dirty="0">
              <a:solidFill>
                <a:schemeClr val="tx1"/>
              </a:solidFill>
            </a:endParaRPr>
          </a:p>
        </p:txBody>
      </p:sp>
      <p:sp>
        <p:nvSpPr>
          <p:cNvPr id="41" name="Rectángulo: esquinas redondeadas 40">
            <a:extLst>
              <a:ext uri="{FF2B5EF4-FFF2-40B4-BE49-F238E27FC236}">
                <a16:creationId xmlns:a16="http://schemas.microsoft.com/office/drawing/2014/main" id="{CB1EC186-CF61-4326-8A7A-D2DE40E71A43}"/>
              </a:ext>
            </a:extLst>
          </p:cNvPr>
          <p:cNvSpPr/>
          <p:nvPr/>
        </p:nvSpPr>
        <p:spPr>
          <a:xfrm>
            <a:off x="172286" y="3258264"/>
            <a:ext cx="4293692" cy="3582143"/>
          </a:xfrm>
          <a:prstGeom prst="round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r>
              <a:rPr lang="es-MX" sz="1200" b="1" dirty="0">
                <a:solidFill>
                  <a:schemeClr val="tx1"/>
                </a:solidFill>
                <a:latin typeface="Arial" panose="020B0604020202020204" pitchFamily="34" charset="0"/>
                <a:cs typeface="Arial" panose="020B0604020202020204" pitchFamily="34" charset="0"/>
              </a:rPr>
              <a:t>El formato del libro.</a:t>
            </a:r>
            <a:r>
              <a:rPr lang="es-MX" sz="1200" dirty="0">
                <a:solidFill>
                  <a:schemeClr val="tx1"/>
                </a:solidFill>
                <a:latin typeface="Arial" panose="020B0604020202020204" pitchFamily="34" charset="0"/>
                <a:cs typeface="Arial" panose="020B0604020202020204" pitchFamily="34" charset="0"/>
              </a:rPr>
              <a:t> Varía según las edades.</a:t>
            </a:r>
          </a:p>
          <a:p>
            <a:r>
              <a:rPr lang="es-MX" sz="1200" b="1" dirty="0">
                <a:solidFill>
                  <a:schemeClr val="tx1"/>
                </a:solidFill>
                <a:latin typeface="Arial" panose="020B0604020202020204" pitchFamily="34" charset="0"/>
                <a:cs typeface="Arial" panose="020B0604020202020204" pitchFamily="34" charset="0"/>
              </a:rPr>
              <a:t>El número de páginas por libro. </a:t>
            </a:r>
            <a:r>
              <a:rPr lang="es-MX" sz="1200" dirty="0">
                <a:solidFill>
                  <a:schemeClr val="tx1"/>
                </a:solidFill>
                <a:latin typeface="Arial" panose="020B0604020202020204" pitchFamily="34" charset="0"/>
                <a:cs typeface="Arial" panose="020B0604020202020204" pitchFamily="34" charset="0"/>
              </a:rPr>
              <a:t>para los más pequeños (16 y 22 páginas) </a:t>
            </a:r>
          </a:p>
          <a:p>
            <a:r>
              <a:rPr lang="es-MX" sz="1200" b="1" dirty="0">
                <a:solidFill>
                  <a:schemeClr val="tx1"/>
                </a:solidFill>
                <a:latin typeface="Arial" panose="020B0604020202020204" pitchFamily="34" charset="0"/>
                <a:cs typeface="Arial" panose="020B0604020202020204" pitchFamily="34" charset="0"/>
              </a:rPr>
              <a:t>Los indicadores de la edad del lector del libro.</a:t>
            </a:r>
            <a:r>
              <a:rPr lang="es-MX" sz="1200" dirty="0">
                <a:solidFill>
                  <a:schemeClr val="tx1"/>
                </a:solidFill>
                <a:latin typeface="Arial" panose="020B0604020202020204" pitchFamily="34" charset="0"/>
                <a:cs typeface="Arial" panose="020B0604020202020204" pitchFamily="34" charset="0"/>
              </a:rPr>
              <a:t> Se uniformizan en todas las colecciones: "A partir de x años".</a:t>
            </a:r>
          </a:p>
          <a:p>
            <a:r>
              <a:rPr lang="es-MX" sz="1200" b="1" dirty="0">
                <a:solidFill>
                  <a:schemeClr val="tx1"/>
                </a:solidFill>
                <a:latin typeface="Arial" panose="020B0604020202020204" pitchFamily="34" charset="0"/>
                <a:cs typeface="Arial" panose="020B0604020202020204" pitchFamily="34" charset="0"/>
              </a:rPr>
              <a:t>La cubierta. </a:t>
            </a:r>
            <a:r>
              <a:rPr lang="es-MX" sz="1200" dirty="0">
                <a:solidFill>
                  <a:schemeClr val="tx1"/>
                </a:solidFill>
                <a:latin typeface="Arial" panose="020B0604020202020204" pitchFamily="34" charset="0"/>
                <a:cs typeface="Arial" panose="020B0604020202020204" pitchFamily="34" charset="0"/>
              </a:rPr>
              <a:t>Nombre del autor e ilustrador, título, ilustración, nombre y anagrama de la colección y editorial.</a:t>
            </a:r>
          </a:p>
          <a:p>
            <a:r>
              <a:rPr lang="es-MX" sz="1200" b="1" dirty="0">
                <a:solidFill>
                  <a:schemeClr val="tx1"/>
                </a:solidFill>
                <a:latin typeface="Arial" panose="020B0604020202020204" pitchFamily="34" charset="0"/>
                <a:cs typeface="Arial" panose="020B0604020202020204" pitchFamily="34" charset="0"/>
              </a:rPr>
              <a:t>La cubierta posterior</a:t>
            </a:r>
            <a:r>
              <a:rPr lang="es-MX" sz="1200" dirty="0">
                <a:solidFill>
                  <a:schemeClr val="tx1"/>
                </a:solidFill>
                <a:latin typeface="Arial" panose="020B0604020202020204" pitchFamily="34" charset="0"/>
                <a:cs typeface="Arial" panose="020B0604020202020204" pitchFamily="34" charset="0"/>
              </a:rPr>
              <a:t>. Resumen, argumento e información a los adultos sobre características del libro.</a:t>
            </a:r>
          </a:p>
          <a:p>
            <a:r>
              <a:rPr lang="es-MX" sz="1200" b="1" dirty="0">
                <a:solidFill>
                  <a:schemeClr val="tx1"/>
                </a:solidFill>
                <a:latin typeface="Arial" panose="020B0604020202020204" pitchFamily="34" charset="0"/>
                <a:cs typeface="Arial" panose="020B0604020202020204" pitchFamily="34" charset="0"/>
              </a:rPr>
              <a:t>El lomo. </a:t>
            </a:r>
            <a:r>
              <a:rPr lang="es-MX" sz="1200" dirty="0">
                <a:solidFill>
                  <a:schemeClr val="tx1"/>
                </a:solidFill>
                <a:latin typeface="Arial" panose="020B0604020202020204" pitchFamily="34" charset="0"/>
                <a:cs typeface="Arial" panose="020B0604020202020204" pitchFamily="34" charset="0"/>
              </a:rPr>
              <a:t>Título, anagramas y colores de colección y serie.</a:t>
            </a:r>
          </a:p>
          <a:p>
            <a:r>
              <a:rPr lang="es-MX" sz="1200" b="1" dirty="0">
                <a:solidFill>
                  <a:schemeClr val="tx1"/>
                </a:solidFill>
                <a:latin typeface="Arial" panose="020B0604020202020204" pitchFamily="34" charset="0"/>
                <a:cs typeface="Arial" panose="020B0604020202020204" pitchFamily="34" charset="0"/>
              </a:rPr>
              <a:t>El nombre. </a:t>
            </a:r>
            <a:r>
              <a:rPr lang="es-MX" sz="1200" dirty="0">
                <a:solidFill>
                  <a:schemeClr val="tx1"/>
                </a:solidFill>
                <a:latin typeface="Arial" panose="020B0604020202020204" pitchFamily="34" charset="0"/>
                <a:cs typeface="Arial" panose="020B0604020202020204" pitchFamily="34" charset="0"/>
              </a:rPr>
              <a:t>nombre propio </a:t>
            </a:r>
          </a:p>
          <a:p>
            <a:r>
              <a:rPr lang="es-MX" sz="1200" b="1" dirty="0">
                <a:solidFill>
                  <a:schemeClr val="tx1"/>
                </a:solidFill>
                <a:latin typeface="Arial" panose="020B0604020202020204" pitchFamily="34" charset="0"/>
                <a:cs typeface="Arial" panose="020B0604020202020204" pitchFamily="34" charset="0"/>
              </a:rPr>
              <a:t>El anagrama. </a:t>
            </a:r>
            <a:r>
              <a:rPr lang="es-MX" sz="1200" dirty="0">
                <a:solidFill>
                  <a:schemeClr val="tx1"/>
                </a:solidFill>
                <a:latin typeface="Arial" panose="020B0604020202020204" pitchFamily="34" charset="0"/>
                <a:cs typeface="Arial" panose="020B0604020202020204" pitchFamily="34" charset="0"/>
              </a:rPr>
              <a:t>identificar gráficamente la colección.</a:t>
            </a:r>
          </a:p>
          <a:p>
            <a:r>
              <a:rPr lang="es-MX" sz="1200" b="1" dirty="0">
                <a:solidFill>
                  <a:schemeClr val="tx1"/>
                </a:solidFill>
                <a:latin typeface="Arial" panose="020B0604020202020204" pitchFamily="34" charset="0"/>
                <a:cs typeface="Arial" panose="020B0604020202020204" pitchFamily="34" charset="0"/>
              </a:rPr>
              <a:t>Las series. </a:t>
            </a:r>
            <a:r>
              <a:rPr lang="es-MX" sz="1200" dirty="0">
                <a:solidFill>
                  <a:schemeClr val="tx1"/>
                </a:solidFill>
                <a:latin typeface="Arial" panose="020B0604020202020204" pitchFamily="34" charset="0"/>
                <a:cs typeface="Arial" panose="020B0604020202020204" pitchFamily="34" charset="0"/>
              </a:rPr>
              <a:t>edad del lector potencial del texto.</a:t>
            </a:r>
          </a:p>
          <a:p>
            <a:r>
              <a:rPr lang="es-MX" sz="1200" b="1" dirty="0">
                <a:solidFill>
                  <a:schemeClr val="tx1"/>
                </a:solidFill>
                <a:latin typeface="Arial" panose="020B0604020202020204" pitchFamily="34" charset="0"/>
                <a:cs typeface="Arial" panose="020B0604020202020204" pitchFamily="34" charset="0"/>
              </a:rPr>
              <a:t>La tipografía. </a:t>
            </a:r>
            <a:r>
              <a:rPr lang="es-MX" sz="1200" dirty="0">
                <a:solidFill>
                  <a:schemeClr val="tx1"/>
                </a:solidFill>
                <a:latin typeface="Arial" panose="020B0604020202020204" pitchFamily="34" charset="0"/>
                <a:cs typeface="Arial" panose="020B0604020202020204" pitchFamily="34" charset="0"/>
              </a:rPr>
              <a:t>tamaño y tipo de letra adecuado, una oración completa en página para facilitar lectura.</a:t>
            </a:r>
          </a:p>
        </p:txBody>
      </p:sp>
      <p:cxnSp>
        <p:nvCxnSpPr>
          <p:cNvPr id="46" name="Conector recto 45">
            <a:extLst>
              <a:ext uri="{FF2B5EF4-FFF2-40B4-BE49-F238E27FC236}">
                <a16:creationId xmlns:a16="http://schemas.microsoft.com/office/drawing/2014/main" id="{037C0749-CB4F-4429-AA1F-FA0439B7A5FD}"/>
              </a:ext>
            </a:extLst>
          </p:cNvPr>
          <p:cNvCxnSpPr>
            <a:cxnSpLocks/>
          </p:cNvCxnSpPr>
          <p:nvPr/>
        </p:nvCxnSpPr>
        <p:spPr>
          <a:xfrm>
            <a:off x="6288155" y="1490766"/>
            <a:ext cx="0" cy="5367234"/>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tángulo: esquinas redondeadas 46">
            <a:extLst>
              <a:ext uri="{FF2B5EF4-FFF2-40B4-BE49-F238E27FC236}">
                <a16:creationId xmlns:a16="http://schemas.microsoft.com/office/drawing/2014/main" id="{D96B267E-B0D6-4F94-9679-01399E3B49AC}"/>
              </a:ext>
            </a:extLst>
          </p:cNvPr>
          <p:cNvSpPr/>
          <p:nvPr/>
        </p:nvSpPr>
        <p:spPr>
          <a:xfrm>
            <a:off x="4638264" y="2308422"/>
            <a:ext cx="3299782" cy="1225797"/>
          </a:xfrm>
          <a:prstGeom prst="roundRect">
            <a:avLst/>
          </a:prstGeom>
          <a:solidFill>
            <a:srgbClr val="4FB5D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nSpc>
                <a:spcPct val="107000"/>
              </a:lnSpc>
              <a:spcAft>
                <a:spcPts val="800"/>
              </a:spcAft>
            </a:pPr>
            <a:r>
              <a:rPr lang="es-MX" sz="1200" b="1" dirty="0">
                <a:solidFill>
                  <a:schemeClr val="tx1"/>
                </a:solidFill>
                <a:latin typeface="Arial" panose="020B0604020202020204" pitchFamily="34" charset="0"/>
                <a:ea typeface="Calibri" panose="020F0502020204030204" pitchFamily="34" charset="0"/>
                <a:cs typeface="Arial" panose="020B0604020202020204" pitchFamily="34" charset="0"/>
              </a:rPr>
              <a:t>El título de la narración: </a:t>
            </a:r>
            <a:r>
              <a:rPr lang="es-MX" sz="1200" dirty="0">
                <a:solidFill>
                  <a:schemeClr val="tx1"/>
                </a:solidFill>
                <a:latin typeface="Arial" panose="020B0604020202020204" pitchFamily="34" charset="0"/>
                <a:ea typeface="Calibri" panose="020F0502020204030204" pitchFamily="34" charset="0"/>
                <a:cs typeface="Arial" panose="020B0604020202020204" pitchFamily="34" charset="0"/>
              </a:rPr>
              <a:t>destinatario principal:  comprador y cumplen: la identificación, identidad a partir del título, a descripción, cuando aporta información sobre la temática o el género del texto; y la connotativa.</a:t>
            </a:r>
            <a:endParaRPr lang="es-MX" sz="1100"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43" name="Rectángulo: esquinas redondeadas 42">
            <a:extLst>
              <a:ext uri="{FF2B5EF4-FFF2-40B4-BE49-F238E27FC236}">
                <a16:creationId xmlns:a16="http://schemas.microsoft.com/office/drawing/2014/main" id="{76CB7FF1-CD4E-4256-921F-2E27A8FD2B3E}"/>
              </a:ext>
            </a:extLst>
          </p:cNvPr>
          <p:cNvSpPr/>
          <p:nvPr/>
        </p:nvSpPr>
        <p:spPr>
          <a:xfrm>
            <a:off x="4638270" y="1681748"/>
            <a:ext cx="3299782" cy="482129"/>
          </a:xfrm>
          <a:prstGeom prst="roundRect">
            <a:avLst/>
          </a:prstGeom>
          <a:solidFill>
            <a:srgbClr val="62EA5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s-MX" b="1" dirty="0">
                <a:solidFill>
                  <a:schemeClr val="tx1"/>
                </a:solidFill>
              </a:rPr>
              <a:t>Títulos, prólogos, dedicatorias, catálogos...</a:t>
            </a:r>
            <a:endParaRPr lang="es-MX" dirty="0">
              <a:solidFill>
                <a:schemeClr val="tx1"/>
              </a:solidFill>
            </a:endParaRPr>
          </a:p>
        </p:txBody>
      </p:sp>
      <p:sp>
        <p:nvSpPr>
          <p:cNvPr id="48" name="Rectángulo: esquinas redondeadas 47">
            <a:extLst>
              <a:ext uri="{FF2B5EF4-FFF2-40B4-BE49-F238E27FC236}">
                <a16:creationId xmlns:a16="http://schemas.microsoft.com/office/drawing/2014/main" id="{F2576B14-0FE3-427C-B6AB-66986C9588E0}"/>
              </a:ext>
            </a:extLst>
          </p:cNvPr>
          <p:cNvSpPr/>
          <p:nvPr/>
        </p:nvSpPr>
        <p:spPr>
          <a:xfrm>
            <a:off x="4638264" y="3695256"/>
            <a:ext cx="3299782" cy="689842"/>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just"/>
            <a:r>
              <a:rPr lang="es-MX" sz="1200" b="1" dirty="0">
                <a:solidFill>
                  <a:schemeClr val="tx1"/>
                </a:solidFill>
                <a:latin typeface="Arial" panose="020B0604020202020204" pitchFamily="34" charset="0"/>
                <a:cs typeface="Arial" panose="020B0604020202020204" pitchFamily="34" charset="0"/>
              </a:rPr>
              <a:t>El título del capítulo: </a:t>
            </a:r>
            <a:r>
              <a:rPr lang="es-MX" sz="1200" dirty="0">
                <a:solidFill>
                  <a:schemeClr val="tx1"/>
                </a:solidFill>
                <a:latin typeface="Arial" panose="020B0604020202020204" pitchFamily="34" charset="0"/>
                <a:cs typeface="Arial" panose="020B0604020202020204" pitchFamily="34" charset="0"/>
              </a:rPr>
              <a:t>frases temáticas que resumen el argumento o avanza hechos importantes de la acción narrada.</a:t>
            </a:r>
          </a:p>
        </p:txBody>
      </p:sp>
      <p:sp>
        <p:nvSpPr>
          <p:cNvPr id="52" name="Rectángulo: esquinas redondeadas 51">
            <a:extLst>
              <a:ext uri="{FF2B5EF4-FFF2-40B4-BE49-F238E27FC236}">
                <a16:creationId xmlns:a16="http://schemas.microsoft.com/office/drawing/2014/main" id="{C16F59FF-F857-435F-84BC-BCA03851F7F5}"/>
              </a:ext>
            </a:extLst>
          </p:cNvPr>
          <p:cNvSpPr/>
          <p:nvPr/>
        </p:nvSpPr>
        <p:spPr>
          <a:xfrm>
            <a:off x="4638264" y="4498689"/>
            <a:ext cx="3299782" cy="718150"/>
          </a:xfrm>
          <a:prstGeom prst="roundRect">
            <a:avLst/>
          </a:prstGeom>
          <a:solidFill>
            <a:srgbClr val="E076D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r>
              <a:rPr lang="es-MX" sz="1200" b="1" dirty="0">
                <a:solidFill>
                  <a:schemeClr val="tx1"/>
                </a:solidFill>
                <a:latin typeface="Arial" panose="020B0604020202020204" pitchFamily="34" charset="0"/>
                <a:cs typeface="Arial" panose="020B0604020202020204" pitchFamily="34" charset="0"/>
              </a:rPr>
              <a:t>Los catálogos</a:t>
            </a:r>
            <a:r>
              <a:rPr lang="es-MX" sz="1200" dirty="0">
                <a:solidFill>
                  <a:schemeClr val="tx1"/>
                </a:solidFill>
                <a:latin typeface="Arial" panose="020B0604020202020204" pitchFamily="34" charset="0"/>
                <a:cs typeface="Arial" panose="020B0604020202020204" pitchFamily="34" charset="0"/>
              </a:rPr>
              <a:t> se dirigen a los primeros receptores, a aquellos que recomiendan o compran el libro.</a:t>
            </a:r>
          </a:p>
        </p:txBody>
      </p:sp>
      <p:sp>
        <p:nvSpPr>
          <p:cNvPr id="56" name="Rectángulo: esquinas redondeadas 55">
            <a:extLst>
              <a:ext uri="{FF2B5EF4-FFF2-40B4-BE49-F238E27FC236}">
                <a16:creationId xmlns:a16="http://schemas.microsoft.com/office/drawing/2014/main" id="{2F3603A0-50EB-4D40-9D62-90A589D7D751}"/>
              </a:ext>
            </a:extLst>
          </p:cNvPr>
          <p:cNvSpPr/>
          <p:nvPr/>
        </p:nvSpPr>
        <p:spPr>
          <a:xfrm>
            <a:off x="4664762" y="5376339"/>
            <a:ext cx="3299782" cy="647343"/>
          </a:xfrm>
          <a:prstGeom prst="roundRect">
            <a:avLst/>
          </a:prstGeom>
          <a:solidFill>
            <a:srgbClr val="F5B14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r>
              <a:rPr lang="es-MX" sz="1200" b="1" dirty="0">
                <a:solidFill>
                  <a:schemeClr val="tx1"/>
                </a:solidFill>
                <a:latin typeface="Arial" panose="020B0604020202020204" pitchFamily="34" charset="0"/>
                <a:cs typeface="Arial" panose="020B0604020202020204" pitchFamily="34" charset="0"/>
              </a:rPr>
              <a:t>La crítica literaria</a:t>
            </a:r>
            <a:r>
              <a:rPr lang="es-MX" sz="1200" dirty="0">
                <a:solidFill>
                  <a:schemeClr val="tx1"/>
                </a:solidFill>
                <a:latin typeface="Arial" panose="020B0604020202020204" pitchFamily="34" charset="0"/>
                <a:cs typeface="Arial" panose="020B0604020202020204" pitchFamily="34" charset="0"/>
              </a:rPr>
              <a:t> escasa y aparece en medios de comunicación a docentes o padres.</a:t>
            </a:r>
          </a:p>
        </p:txBody>
      </p:sp>
      <p:sp>
        <p:nvSpPr>
          <p:cNvPr id="58" name="Rectángulo: esquinas redondeadas 57">
            <a:extLst>
              <a:ext uri="{FF2B5EF4-FFF2-40B4-BE49-F238E27FC236}">
                <a16:creationId xmlns:a16="http://schemas.microsoft.com/office/drawing/2014/main" id="{3830CCA1-57A4-4ED9-8424-B4330C33EED4}"/>
              </a:ext>
            </a:extLst>
          </p:cNvPr>
          <p:cNvSpPr/>
          <p:nvPr/>
        </p:nvSpPr>
        <p:spPr>
          <a:xfrm>
            <a:off x="4664762" y="6208974"/>
            <a:ext cx="3299782" cy="546315"/>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r>
              <a:rPr lang="es-MX" sz="1200" b="1" dirty="0">
                <a:solidFill>
                  <a:schemeClr val="tx1"/>
                </a:solidFill>
                <a:latin typeface="Arial" panose="020B0604020202020204" pitchFamily="34" charset="0"/>
                <a:cs typeface="Arial" panose="020B0604020202020204" pitchFamily="34" charset="0"/>
              </a:rPr>
              <a:t>Las dedicatorias</a:t>
            </a:r>
            <a:r>
              <a:rPr lang="es-MX" sz="1200" dirty="0">
                <a:solidFill>
                  <a:schemeClr val="tx1"/>
                </a:solidFill>
                <a:latin typeface="Arial" panose="020B0604020202020204" pitchFamily="34" charset="0"/>
                <a:cs typeface="Arial" panose="020B0604020202020204" pitchFamily="34" charset="0"/>
              </a:rPr>
              <a:t> destacan una relación afectiva entre el autor y la persona a quien va dirigida</a:t>
            </a:r>
            <a:r>
              <a:rPr lang="es-MX" sz="1200" dirty="0">
                <a:latin typeface="Arial" panose="020B0604020202020204" pitchFamily="34" charset="0"/>
                <a:cs typeface="Arial" panose="020B0604020202020204" pitchFamily="34" charset="0"/>
              </a:rPr>
              <a:t>.</a:t>
            </a:r>
          </a:p>
        </p:txBody>
      </p:sp>
      <p:cxnSp>
        <p:nvCxnSpPr>
          <p:cNvPr id="61" name="Conector recto 60">
            <a:extLst>
              <a:ext uri="{FF2B5EF4-FFF2-40B4-BE49-F238E27FC236}">
                <a16:creationId xmlns:a16="http://schemas.microsoft.com/office/drawing/2014/main" id="{A7D5B68C-C723-4418-8D4F-2812F36C7DB9}"/>
              </a:ext>
            </a:extLst>
          </p:cNvPr>
          <p:cNvCxnSpPr>
            <a:cxnSpLocks/>
          </p:cNvCxnSpPr>
          <p:nvPr/>
        </p:nvCxnSpPr>
        <p:spPr>
          <a:xfrm>
            <a:off x="10078270" y="1356560"/>
            <a:ext cx="0" cy="5367234"/>
          </a:xfrm>
          <a:prstGeom prst="line">
            <a:avLst/>
          </a:prstGeom>
        </p:spPr>
        <p:style>
          <a:lnRef idx="1">
            <a:schemeClr val="accent1"/>
          </a:lnRef>
          <a:fillRef idx="0">
            <a:schemeClr val="accent1"/>
          </a:fillRef>
          <a:effectRef idx="0">
            <a:schemeClr val="accent1"/>
          </a:effectRef>
          <a:fontRef idx="minor">
            <a:schemeClr val="tx1"/>
          </a:fontRef>
        </p:style>
      </p:cxnSp>
      <p:sp>
        <p:nvSpPr>
          <p:cNvPr id="60" name="Rectángulo: esquinas redondeadas 59">
            <a:extLst>
              <a:ext uri="{FF2B5EF4-FFF2-40B4-BE49-F238E27FC236}">
                <a16:creationId xmlns:a16="http://schemas.microsoft.com/office/drawing/2014/main" id="{825DDC21-7392-4CE6-93E8-46788AE5A3BF}"/>
              </a:ext>
            </a:extLst>
          </p:cNvPr>
          <p:cNvSpPr/>
          <p:nvPr/>
        </p:nvSpPr>
        <p:spPr>
          <a:xfrm>
            <a:off x="8218565" y="1611293"/>
            <a:ext cx="3597955" cy="408731"/>
          </a:xfrm>
          <a:prstGeom prst="roundRect">
            <a:avLst/>
          </a:prstGeom>
          <a:solidFill>
            <a:srgbClr val="F2508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s-MX" b="1" dirty="0">
                <a:solidFill>
                  <a:schemeClr val="tx1"/>
                </a:solidFill>
              </a:rPr>
              <a:t>La autoría y los paratextos</a:t>
            </a:r>
            <a:endParaRPr lang="es-MX" dirty="0">
              <a:solidFill>
                <a:schemeClr val="tx1"/>
              </a:solidFill>
            </a:endParaRPr>
          </a:p>
        </p:txBody>
      </p:sp>
      <p:sp>
        <p:nvSpPr>
          <p:cNvPr id="33" name="Rectángulo: esquinas redondeadas 32">
            <a:extLst>
              <a:ext uri="{FF2B5EF4-FFF2-40B4-BE49-F238E27FC236}">
                <a16:creationId xmlns:a16="http://schemas.microsoft.com/office/drawing/2014/main" id="{53DC5697-F801-4417-8E8E-1FD95A45EC27}"/>
              </a:ext>
            </a:extLst>
          </p:cNvPr>
          <p:cNvSpPr/>
          <p:nvPr/>
        </p:nvSpPr>
        <p:spPr>
          <a:xfrm>
            <a:off x="172286" y="673111"/>
            <a:ext cx="11648646" cy="817655"/>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s-MX" sz="1600" b="1" dirty="0">
                <a:solidFill>
                  <a:schemeClr val="tx1"/>
                </a:solidFill>
              </a:rPr>
              <a:t>            Puerta de entrada, de transición y de transacción; un lugar privilegiado de pragmática y estrategia, manifestaciones icónicas como ilustraciones que acompañan el texto, o manifestaciones materiales como el número de páginas o la tipografía elegida.</a:t>
            </a:r>
          </a:p>
        </p:txBody>
      </p:sp>
      <p:sp>
        <p:nvSpPr>
          <p:cNvPr id="62" name="Rectángulo: esquinas redondeadas 61">
            <a:extLst>
              <a:ext uri="{FF2B5EF4-FFF2-40B4-BE49-F238E27FC236}">
                <a16:creationId xmlns:a16="http://schemas.microsoft.com/office/drawing/2014/main" id="{CC2C9A19-2BA0-480F-A573-7B2696F6D0F8}"/>
              </a:ext>
            </a:extLst>
          </p:cNvPr>
          <p:cNvSpPr/>
          <p:nvPr/>
        </p:nvSpPr>
        <p:spPr>
          <a:xfrm>
            <a:off x="8130181" y="2115400"/>
            <a:ext cx="3882883" cy="3452968"/>
          </a:xfrm>
          <a:prstGeom prst="roundRect">
            <a:avLst/>
          </a:prstGeom>
          <a:solidFill>
            <a:srgbClr val="F4AC1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just"/>
            <a:r>
              <a:rPr lang="es-MX" sz="1200" dirty="0">
                <a:solidFill>
                  <a:schemeClr val="tx1"/>
                </a:solidFill>
                <a:latin typeface="Arial" panose="020B0604020202020204" pitchFamily="34" charset="0"/>
                <a:cs typeface="Arial" panose="020B0604020202020204" pitchFamily="34" charset="0"/>
              </a:rPr>
              <a:t>Un buen editor según es aquel que tiene una notable sensibilidad intelectual, artística y comercial.</a:t>
            </a:r>
          </a:p>
          <a:p>
            <a:pPr algn="just"/>
            <a:r>
              <a:rPr lang="es-MX" sz="1200" dirty="0">
                <a:solidFill>
                  <a:schemeClr val="tx1"/>
                </a:solidFill>
                <a:latin typeface="Arial" panose="020B0604020202020204" pitchFamily="34" charset="0"/>
                <a:cs typeface="Arial" panose="020B0604020202020204" pitchFamily="34" charset="0"/>
              </a:rPr>
              <a:t>La influencia de la televisión, anuncios publicitarios y artículos de consumo en la literatura infantil y juvenil se hizo receptiva, en colecciones dirigidas a público juvenil, en las que el diseñador imita el mundo gráfico utilizado en carátulas los cedes de música, en catálogos de ropa juvenil, e incluso en los videojuegos.</a:t>
            </a:r>
          </a:p>
          <a:p>
            <a:pPr algn="just"/>
            <a:r>
              <a:rPr lang="es-MX" sz="1200" dirty="0">
                <a:solidFill>
                  <a:schemeClr val="tx1"/>
                </a:solidFill>
                <a:latin typeface="Arial" panose="020B0604020202020204" pitchFamily="34" charset="0"/>
                <a:cs typeface="Arial" panose="020B0604020202020204" pitchFamily="34" charset="0"/>
              </a:rPr>
              <a:t>Un adecuado aprendizaje de lectura de información que facilitan los paratextos ayudará a una mejor comprensión del texto porque  establece predicciones sobre lo que leerá y le ayudará a elegir adecuadamente el título. Es necesaria concienciación de todas las partes implicadas para poder comprender la fuerte carga informativa que aportan.</a:t>
            </a:r>
          </a:p>
        </p:txBody>
      </p:sp>
      <p:pic>
        <p:nvPicPr>
          <p:cNvPr id="54" name="Imagen 53">
            <a:extLst>
              <a:ext uri="{FF2B5EF4-FFF2-40B4-BE49-F238E27FC236}">
                <a16:creationId xmlns:a16="http://schemas.microsoft.com/office/drawing/2014/main" id="{BD0344F4-2D0B-476C-9B29-9BE4A3C7F1E6}"/>
              </a:ext>
            </a:extLst>
          </p:cNvPr>
          <p:cNvPicPr>
            <a:picLocks noChangeAspect="1"/>
          </p:cNvPicPr>
          <p:nvPr/>
        </p:nvPicPr>
        <p:blipFill>
          <a:blip r:embed="rId4"/>
          <a:stretch>
            <a:fillRect/>
          </a:stretch>
        </p:blipFill>
        <p:spPr>
          <a:xfrm>
            <a:off x="8335617" y="5631182"/>
            <a:ext cx="3480903" cy="1187987"/>
          </a:xfrm>
          <a:prstGeom prst="rect">
            <a:avLst/>
          </a:prstGeom>
        </p:spPr>
      </p:pic>
      <p:pic>
        <p:nvPicPr>
          <p:cNvPr id="55" name="Imagen 54">
            <a:extLst>
              <a:ext uri="{FF2B5EF4-FFF2-40B4-BE49-F238E27FC236}">
                <a16:creationId xmlns:a16="http://schemas.microsoft.com/office/drawing/2014/main" id="{2048EF5C-5394-4493-90F1-6A0C2C12500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75938" b="93542" l="62500" r="96719">
                        <a14:foregroundMark x1="62500" y1="80729" x2="62500" y2="80729"/>
                        <a14:foregroundMark x1="86250" y1="76146" x2="86250" y2="76146"/>
                        <a14:foregroundMark x1="89375" y1="80417" x2="92344" y2="79271"/>
                        <a14:foregroundMark x1="85938" y1="81563" x2="90938" y2="78438"/>
                        <a14:foregroundMark x1="85313" y1="83125" x2="94688" y2="79688"/>
                        <a14:foregroundMark x1="94688" y1="79688" x2="95000" y2="78646"/>
                        <a14:foregroundMark x1="94688" y1="76563" x2="95781" y2="76667"/>
                        <a14:foregroundMark x1="95781" y1="76146" x2="96719" y2="76667"/>
                        <a14:foregroundMark x1="72969" y1="92604" x2="75781" y2="92188"/>
                      </a14:backgroundRemoval>
                    </a14:imgEffect>
                  </a14:imgLayer>
                </a14:imgProps>
              </a:ext>
            </a:extLst>
          </a:blip>
          <a:srcRect l="58405" t="73817" b="4153"/>
          <a:stretch/>
        </p:blipFill>
        <p:spPr>
          <a:xfrm rot="20327640">
            <a:off x="-130605" y="-125274"/>
            <a:ext cx="1502488" cy="1193597"/>
          </a:xfrm>
          <a:prstGeom prst="rect">
            <a:avLst/>
          </a:prstGeom>
        </p:spPr>
      </p:pic>
      <p:pic>
        <p:nvPicPr>
          <p:cNvPr id="65" name="Imagen 64" descr="Literatura - Iconos gratis de educación">
            <a:extLst>
              <a:ext uri="{FF2B5EF4-FFF2-40B4-BE49-F238E27FC236}">
                <a16:creationId xmlns:a16="http://schemas.microsoft.com/office/drawing/2014/main" id="{830550A9-77FF-43D1-8E0E-0C917C9E4AD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91986" y="-51471"/>
            <a:ext cx="900430" cy="900430"/>
          </a:xfrm>
          <a:prstGeom prst="rect">
            <a:avLst/>
          </a:prstGeom>
          <a:noFill/>
          <a:ln>
            <a:noFill/>
          </a:ln>
        </p:spPr>
      </p:pic>
      <p:pic>
        <p:nvPicPr>
          <p:cNvPr id="66" name="Imagen 65" descr="Leer - Iconos gratis de educación">
            <a:extLst>
              <a:ext uri="{FF2B5EF4-FFF2-40B4-BE49-F238E27FC236}">
                <a16:creationId xmlns:a16="http://schemas.microsoft.com/office/drawing/2014/main" id="{180D7EA8-B7F4-410C-8D7A-01E12941459A}"/>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97528" y="17593"/>
            <a:ext cx="784792" cy="867126"/>
          </a:xfrm>
          <a:prstGeom prst="rect">
            <a:avLst/>
          </a:prstGeom>
          <a:noFill/>
          <a:ln>
            <a:noFill/>
          </a:ln>
        </p:spPr>
      </p:pic>
      <p:pic>
        <p:nvPicPr>
          <p:cNvPr id="67" name="Imagen 66" descr="Iconos de Leer - 6,584 iconos vectoriales gratis">
            <a:extLst>
              <a:ext uri="{FF2B5EF4-FFF2-40B4-BE49-F238E27FC236}">
                <a16:creationId xmlns:a16="http://schemas.microsoft.com/office/drawing/2014/main" id="{4A5F5158-2B9C-461D-9AD4-332D41997601}"/>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8756272" y="17593"/>
            <a:ext cx="838200" cy="838200"/>
          </a:xfrm>
          <a:prstGeom prst="rect">
            <a:avLst/>
          </a:prstGeom>
          <a:noFill/>
          <a:ln>
            <a:noFill/>
          </a:ln>
        </p:spPr>
      </p:pic>
      <p:pic>
        <p:nvPicPr>
          <p:cNvPr id="57" name="Imagen 56">
            <a:extLst>
              <a:ext uri="{FF2B5EF4-FFF2-40B4-BE49-F238E27FC236}">
                <a16:creationId xmlns:a16="http://schemas.microsoft.com/office/drawing/2014/main" id="{5E7564D8-F04C-4CC5-A5C5-4DBB3B11C58C}"/>
              </a:ext>
            </a:extLst>
          </p:cNvPr>
          <p:cNvPicPr>
            <a:picLocks noChangeAspect="1"/>
          </p:cNvPicPr>
          <p:nvPr/>
        </p:nvPicPr>
        <p:blipFill>
          <a:blip r:embed="rId10"/>
          <a:stretch>
            <a:fillRect/>
          </a:stretch>
        </p:blipFill>
        <p:spPr>
          <a:xfrm rot="10800000">
            <a:off x="3714075" y="4306569"/>
            <a:ext cx="917540" cy="910269"/>
          </a:xfrm>
          <a:prstGeom prst="rect">
            <a:avLst/>
          </a:prstGeom>
        </p:spPr>
      </p:pic>
      <p:pic>
        <p:nvPicPr>
          <p:cNvPr id="59" name="Imagen 58">
            <a:extLst>
              <a:ext uri="{FF2B5EF4-FFF2-40B4-BE49-F238E27FC236}">
                <a16:creationId xmlns:a16="http://schemas.microsoft.com/office/drawing/2014/main" id="{ED8F2E9C-2B7F-4557-9991-F3044BABFA31}"/>
              </a:ext>
            </a:extLst>
          </p:cNvPr>
          <p:cNvPicPr>
            <a:picLocks noChangeAspect="1"/>
          </p:cNvPicPr>
          <p:nvPr/>
        </p:nvPicPr>
        <p:blipFill>
          <a:blip r:embed="rId11"/>
          <a:stretch>
            <a:fillRect/>
          </a:stretch>
        </p:blipFill>
        <p:spPr>
          <a:xfrm>
            <a:off x="3774309" y="2830992"/>
            <a:ext cx="932769" cy="926672"/>
          </a:xfrm>
          <a:prstGeom prst="rect">
            <a:avLst/>
          </a:prstGeom>
        </p:spPr>
      </p:pic>
      <p:pic>
        <p:nvPicPr>
          <p:cNvPr id="63" name="Imagen 62">
            <a:extLst>
              <a:ext uri="{FF2B5EF4-FFF2-40B4-BE49-F238E27FC236}">
                <a16:creationId xmlns:a16="http://schemas.microsoft.com/office/drawing/2014/main" id="{24507E22-AB50-43C2-89E3-626FF1FB721B}"/>
              </a:ext>
            </a:extLst>
          </p:cNvPr>
          <p:cNvPicPr>
            <a:picLocks noChangeAspect="1"/>
          </p:cNvPicPr>
          <p:nvPr/>
        </p:nvPicPr>
        <p:blipFill>
          <a:blip r:embed="rId12"/>
          <a:stretch>
            <a:fillRect/>
          </a:stretch>
        </p:blipFill>
        <p:spPr>
          <a:xfrm>
            <a:off x="7569787" y="5278463"/>
            <a:ext cx="666458" cy="671323"/>
          </a:xfrm>
          <a:prstGeom prst="rect">
            <a:avLst/>
          </a:prstGeom>
        </p:spPr>
      </p:pic>
    </p:spTree>
    <p:extLst>
      <p:ext uri="{BB962C8B-B14F-4D97-AF65-F5344CB8AC3E}">
        <p14:creationId xmlns:p14="http://schemas.microsoft.com/office/powerpoint/2010/main" val="396697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18C698-4BE9-49E8-A90B-57EBC8294917}"/>
              </a:ext>
            </a:extLst>
          </p:cNvPr>
          <p:cNvSpPr>
            <a:spLocks noGrp="1"/>
          </p:cNvSpPr>
          <p:nvPr>
            <p:ph type="title"/>
          </p:nvPr>
        </p:nvSpPr>
        <p:spPr/>
        <p:txBody>
          <a:bodyPr/>
          <a:lstStyle/>
          <a:p>
            <a:endParaRPr lang="es-ES"/>
          </a:p>
        </p:txBody>
      </p:sp>
      <p:pic>
        <p:nvPicPr>
          <p:cNvPr id="3" name="Picture 2" descr="Fondo Minimalista De Pintura Al óleo Gruesa Completamente Colorida, Rainbow  Color, De Espesor De Revestimiento, Pintura Imagen de fondo para descarga  gratuita">
            <a:extLst>
              <a:ext uri="{FF2B5EF4-FFF2-40B4-BE49-F238E27FC236}">
                <a16:creationId xmlns:a16="http://schemas.microsoft.com/office/drawing/2014/main" id="{3D50BBE7-ED9A-40CF-A804-E2B522A39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id="{0BC9FAB8-AC03-41FF-89F4-4B1A3E40957E}"/>
              </a:ext>
            </a:extLst>
          </p:cNvPr>
          <p:cNvSpPr/>
          <p:nvPr/>
        </p:nvSpPr>
        <p:spPr>
          <a:xfrm>
            <a:off x="2849217" y="83774"/>
            <a:ext cx="5604447" cy="45443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latin typeface="+mj-lt"/>
              </a:rPr>
              <a:t>3.- El análisis de la narración.</a:t>
            </a:r>
          </a:p>
        </p:txBody>
      </p:sp>
      <p:sp>
        <p:nvSpPr>
          <p:cNvPr id="5" name="Rectángulo: esquinas redondeadas 4">
            <a:extLst>
              <a:ext uri="{FF2B5EF4-FFF2-40B4-BE49-F238E27FC236}">
                <a16:creationId xmlns:a16="http://schemas.microsoft.com/office/drawing/2014/main" id="{38466330-194F-4E4E-A8D5-83FD79AE6E4B}"/>
              </a:ext>
            </a:extLst>
          </p:cNvPr>
          <p:cNvSpPr/>
          <p:nvPr/>
        </p:nvSpPr>
        <p:spPr>
          <a:xfrm>
            <a:off x="202401" y="2580861"/>
            <a:ext cx="1285461" cy="8348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El análisis de la narración.</a:t>
            </a:r>
          </a:p>
        </p:txBody>
      </p:sp>
      <p:cxnSp>
        <p:nvCxnSpPr>
          <p:cNvPr id="7" name="Conector recto 6">
            <a:extLst>
              <a:ext uri="{FF2B5EF4-FFF2-40B4-BE49-F238E27FC236}">
                <a16:creationId xmlns:a16="http://schemas.microsoft.com/office/drawing/2014/main" id="{8488B71E-4EE0-4EB0-ABDB-4DBD192DEC8F}"/>
              </a:ext>
            </a:extLst>
          </p:cNvPr>
          <p:cNvCxnSpPr>
            <a:cxnSpLocks/>
          </p:cNvCxnSpPr>
          <p:nvPr/>
        </p:nvCxnSpPr>
        <p:spPr>
          <a:xfrm flipV="1">
            <a:off x="1487862" y="2057082"/>
            <a:ext cx="326182" cy="57284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ángulo: esquinas redondeadas 8">
            <a:extLst>
              <a:ext uri="{FF2B5EF4-FFF2-40B4-BE49-F238E27FC236}">
                <a16:creationId xmlns:a16="http://schemas.microsoft.com/office/drawing/2014/main" id="{2FAE3A6B-1AC1-4061-8516-1E9A14880224}"/>
              </a:ext>
            </a:extLst>
          </p:cNvPr>
          <p:cNvSpPr/>
          <p:nvPr/>
        </p:nvSpPr>
        <p:spPr>
          <a:xfrm>
            <a:off x="1802907" y="1508508"/>
            <a:ext cx="1828800" cy="6788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Estructura de la narración.</a:t>
            </a:r>
          </a:p>
        </p:txBody>
      </p:sp>
      <p:sp>
        <p:nvSpPr>
          <p:cNvPr id="11" name="Rectángulo: esquinas redondeadas 10">
            <a:extLst>
              <a:ext uri="{FF2B5EF4-FFF2-40B4-BE49-F238E27FC236}">
                <a16:creationId xmlns:a16="http://schemas.microsoft.com/office/drawing/2014/main" id="{518BEF5A-1E31-4C20-9469-933955B44363}"/>
              </a:ext>
            </a:extLst>
          </p:cNvPr>
          <p:cNvSpPr/>
          <p:nvPr/>
        </p:nvSpPr>
        <p:spPr>
          <a:xfrm>
            <a:off x="2067339" y="3932800"/>
            <a:ext cx="1802295" cy="58988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La temporalidad narrativa.</a:t>
            </a:r>
          </a:p>
        </p:txBody>
      </p:sp>
      <p:cxnSp>
        <p:nvCxnSpPr>
          <p:cNvPr id="13" name="Conector recto 12">
            <a:extLst>
              <a:ext uri="{FF2B5EF4-FFF2-40B4-BE49-F238E27FC236}">
                <a16:creationId xmlns:a16="http://schemas.microsoft.com/office/drawing/2014/main" id="{E178B7B2-2ABE-445A-8B3F-D0F650291B4D}"/>
              </a:ext>
            </a:extLst>
          </p:cNvPr>
          <p:cNvCxnSpPr/>
          <p:nvPr/>
        </p:nvCxnSpPr>
        <p:spPr>
          <a:xfrm>
            <a:off x="2849217" y="1691322"/>
            <a:ext cx="0" cy="4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D674D9D8-A40F-4ED4-AE1F-92D8965252A2}"/>
              </a:ext>
            </a:extLst>
          </p:cNvPr>
          <p:cNvCxnSpPr>
            <a:stCxn id="9" idx="3"/>
          </p:cNvCxnSpPr>
          <p:nvPr/>
        </p:nvCxnSpPr>
        <p:spPr>
          <a:xfrm flipV="1">
            <a:off x="3631707" y="1794411"/>
            <a:ext cx="827650" cy="53525"/>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ángulo: esquinas redondeadas 15">
            <a:extLst>
              <a:ext uri="{FF2B5EF4-FFF2-40B4-BE49-F238E27FC236}">
                <a16:creationId xmlns:a16="http://schemas.microsoft.com/office/drawing/2014/main" id="{5E47C5D8-5AE6-4800-9C18-71DBD6CD9ED2}"/>
              </a:ext>
            </a:extLst>
          </p:cNvPr>
          <p:cNvSpPr/>
          <p:nvPr/>
        </p:nvSpPr>
        <p:spPr>
          <a:xfrm>
            <a:off x="4459357" y="669235"/>
            <a:ext cx="7407961" cy="3005250"/>
          </a:xfrm>
          <a:prstGeom prst="roundRect">
            <a:avLst/>
          </a:prstGeom>
          <a:solidFill>
            <a:srgbClr val="E076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b="1" dirty="0">
                <a:solidFill>
                  <a:schemeClr val="tx1"/>
                </a:solidFill>
              </a:rPr>
              <a:t>a) Sucesión de acontecimientos:</a:t>
            </a:r>
            <a:r>
              <a:rPr lang="es-MX" sz="1200" dirty="0">
                <a:solidFill>
                  <a:schemeClr val="tx1"/>
                </a:solidFill>
              </a:rPr>
              <a:t> en un tiempo que avanza.</a:t>
            </a:r>
            <a:endParaRPr lang="es-ES" sz="1200" dirty="0">
              <a:solidFill>
                <a:schemeClr val="tx1"/>
              </a:solidFill>
            </a:endParaRPr>
          </a:p>
          <a:p>
            <a:r>
              <a:rPr lang="es-MX" sz="1200" b="1" dirty="0">
                <a:solidFill>
                  <a:schemeClr val="tx1"/>
                </a:solidFill>
              </a:rPr>
              <a:t>b) Unidad temática:</a:t>
            </a:r>
            <a:r>
              <a:rPr lang="es-MX" sz="1200" dirty="0">
                <a:solidFill>
                  <a:schemeClr val="tx1"/>
                </a:solidFill>
              </a:rPr>
              <a:t> la unidad se garantiza por la existencia de un sujeto-actor.</a:t>
            </a:r>
            <a:endParaRPr lang="es-ES" sz="1200" dirty="0">
              <a:solidFill>
                <a:schemeClr val="tx1"/>
              </a:solidFill>
            </a:endParaRPr>
          </a:p>
          <a:p>
            <a:r>
              <a:rPr lang="es-MX" sz="1200" b="1" dirty="0">
                <a:solidFill>
                  <a:schemeClr val="tx1"/>
                </a:solidFill>
              </a:rPr>
              <a:t>c) Transformación:</a:t>
            </a:r>
            <a:r>
              <a:rPr lang="es-MX" sz="1200" dirty="0">
                <a:solidFill>
                  <a:schemeClr val="tx1"/>
                </a:solidFill>
              </a:rPr>
              <a:t> durante la sucesión de acontecimientos los estados cambian de la desgracia a la felicidad, de la pobreza a la riqueza, etc.</a:t>
            </a:r>
            <a:endParaRPr lang="es-ES" sz="1200" dirty="0">
              <a:solidFill>
                <a:schemeClr val="tx1"/>
              </a:solidFill>
            </a:endParaRPr>
          </a:p>
          <a:p>
            <a:r>
              <a:rPr lang="es-MX" sz="1200" b="1" dirty="0">
                <a:solidFill>
                  <a:schemeClr val="tx1"/>
                </a:solidFill>
              </a:rPr>
              <a:t>d) Unidad de acción:</a:t>
            </a:r>
            <a:r>
              <a:rPr lang="es-MX" sz="1200" dirty="0">
                <a:solidFill>
                  <a:schemeClr val="tx1"/>
                </a:solidFill>
              </a:rPr>
              <a:t> la sucesión es un proceso integrador que parte de una situación inicial y llega a una situación final.</a:t>
            </a:r>
            <a:endParaRPr lang="es-ES" sz="1200" dirty="0">
              <a:solidFill>
                <a:schemeClr val="tx1"/>
              </a:solidFill>
            </a:endParaRPr>
          </a:p>
          <a:p>
            <a:r>
              <a:rPr lang="es-MX" sz="1200" b="1" dirty="0">
                <a:solidFill>
                  <a:schemeClr val="tx1"/>
                </a:solidFill>
              </a:rPr>
              <a:t>e) Causalidad:</a:t>
            </a:r>
            <a:r>
              <a:rPr lang="es-MX" sz="1200" dirty="0">
                <a:solidFill>
                  <a:schemeClr val="tx1"/>
                </a:solidFill>
              </a:rPr>
              <a:t> la intriga se crea a través de las relaciones causales entre los acontecimientos.</a:t>
            </a:r>
            <a:endParaRPr lang="es-ES" sz="1200" dirty="0">
              <a:solidFill>
                <a:schemeClr val="tx1"/>
              </a:solidFill>
            </a:endParaRPr>
          </a:p>
          <a:p>
            <a:pPr lvl="0"/>
            <a:r>
              <a:rPr lang="es-MX" sz="1200" b="1" dirty="0">
                <a:solidFill>
                  <a:schemeClr val="tx1"/>
                </a:solidFill>
              </a:rPr>
              <a:t>Situación inicial:</a:t>
            </a:r>
            <a:r>
              <a:rPr lang="es-MX" sz="1200" dirty="0">
                <a:solidFill>
                  <a:schemeClr val="tx1"/>
                </a:solidFill>
              </a:rPr>
              <a:t> Se parte de una situación estable. Se presentan personajes, espacio y época, las relaciones y propuestas estilísticas escogidas. </a:t>
            </a:r>
            <a:endParaRPr lang="es-ES" sz="1200" dirty="0">
              <a:solidFill>
                <a:schemeClr val="tx1"/>
              </a:solidFill>
            </a:endParaRPr>
          </a:p>
          <a:p>
            <a:pPr lvl="0"/>
            <a:r>
              <a:rPr lang="es-MX" sz="1200" b="1" dirty="0">
                <a:solidFill>
                  <a:schemeClr val="tx1"/>
                </a:solidFill>
              </a:rPr>
              <a:t>Inicio del conflicto:</a:t>
            </a:r>
            <a:r>
              <a:rPr lang="es-MX" sz="1200" dirty="0">
                <a:solidFill>
                  <a:schemeClr val="tx1"/>
                </a:solidFill>
              </a:rPr>
              <a:t> acción o un acontecimiento que modifica la situación inicial e introduce tensión. </a:t>
            </a:r>
            <a:endParaRPr lang="es-ES" sz="1200" dirty="0">
              <a:solidFill>
                <a:schemeClr val="tx1"/>
              </a:solidFill>
            </a:endParaRPr>
          </a:p>
          <a:p>
            <a:pPr lvl="0"/>
            <a:r>
              <a:rPr lang="es-MX" sz="1200" b="1" dirty="0">
                <a:solidFill>
                  <a:schemeClr val="tx1"/>
                </a:solidFill>
              </a:rPr>
              <a:t>Conflicto</a:t>
            </a:r>
            <a:r>
              <a:rPr lang="es-MX" sz="1200" dirty="0">
                <a:solidFill>
                  <a:schemeClr val="tx1"/>
                </a:solidFill>
              </a:rPr>
              <a:t>: Es la reflexión o la actuación.  </a:t>
            </a:r>
            <a:endParaRPr lang="es-ES" sz="1200" dirty="0">
              <a:solidFill>
                <a:schemeClr val="tx1"/>
              </a:solidFill>
            </a:endParaRPr>
          </a:p>
          <a:p>
            <a:pPr lvl="0"/>
            <a:r>
              <a:rPr lang="es-MX" sz="1200" b="1" dirty="0">
                <a:solidFill>
                  <a:schemeClr val="tx1"/>
                </a:solidFill>
              </a:rPr>
              <a:t>Resolución del conflicto</a:t>
            </a:r>
            <a:r>
              <a:rPr lang="es-MX" sz="1200" dirty="0">
                <a:solidFill>
                  <a:schemeClr val="tx1"/>
                </a:solidFill>
              </a:rPr>
              <a:t>: Es el resultado de las acciones precedentes, el fin del proceso. </a:t>
            </a:r>
            <a:endParaRPr lang="es-ES" sz="1200" dirty="0">
              <a:solidFill>
                <a:schemeClr val="tx1"/>
              </a:solidFill>
            </a:endParaRPr>
          </a:p>
          <a:p>
            <a:pPr lvl="0"/>
            <a:r>
              <a:rPr lang="es-MX" sz="1200" b="1" dirty="0">
                <a:solidFill>
                  <a:schemeClr val="tx1"/>
                </a:solidFill>
              </a:rPr>
              <a:t>Situación final</a:t>
            </a:r>
            <a:r>
              <a:rPr lang="es-MX" sz="1200" dirty="0">
                <a:solidFill>
                  <a:schemeClr val="tx1"/>
                </a:solidFill>
              </a:rPr>
              <a:t>: Vuelta a una situación estable, distinta de la inicial.</a:t>
            </a:r>
            <a:endParaRPr lang="es-ES" sz="1200" dirty="0">
              <a:solidFill>
                <a:schemeClr val="tx1"/>
              </a:solidFill>
            </a:endParaRPr>
          </a:p>
          <a:p>
            <a:r>
              <a:rPr lang="es-MX" sz="1200" dirty="0">
                <a:solidFill>
                  <a:schemeClr val="tx1"/>
                </a:solidFill>
              </a:rPr>
              <a:t>Para los más pequeños esta estructura se reduce a secuencias de tres con inicio, acción y resolución.</a:t>
            </a:r>
            <a:endParaRPr lang="es-ES" sz="1200" dirty="0">
              <a:solidFill>
                <a:schemeClr val="tx1"/>
              </a:solidFill>
            </a:endParaRPr>
          </a:p>
        </p:txBody>
      </p:sp>
      <p:cxnSp>
        <p:nvCxnSpPr>
          <p:cNvPr id="20" name="Conector recto 19">
            <a:extLst>
              <a:ext uri="{FF2B5EF4-FFF2-40B4-BE49-F238E27FC236}">
                <a16:creationId xmlns:a16="http://schemas.microsoft.com/office/drawing/2014/main" id="{6978BF04-211C-4E9A-9A05-15518E65A0CD}"/>
              </a:ext>
            </a:extLst>
          </p:cNvPr>
          <p:cNvCxnSpPr/>
          <p:nvPr/>
        </p:nvCxnSpPr>
        <p:spPr>
          <a:xfrm>
            <a:off x="1487862" y="3415748"/>
            <a:ext cx="619234" cy="485665"/>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ángulo: esquinas redondeadas 20">
            <a:extLst>
              <a:ext uri="{FF2B5EF4-FFF2-40B4-BE49-F238E27FC236}">
                <a16:creationId xmlns:a16="http://schemas.microsoft.com/office/drawing/2014/main" id="{27EB84C4-166E-489E-90DA-60D1A00180E4}"/>
              </a:ext>
            </a:extLst>
          </p:cNvPr>
          <p:cNvSpPr/>
          <p:nvPr/>
        </p:nvSpPr>
        <p:spPr>
          <a:xfrm>
            <a:off x="4562060" y="3886360"/>
            <a:ext cx="7202553" cy="2759765"/>
          </a:xfrm>
          <a:prstGeom prst="round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dirty="0">
                <a:solidFill>
                  <a:schemeClr val="tx1"/>
                </a:solidFill>
              </a:rPr>
              <a:t>La imagen del tiempo creada por la ficción literaria varía en cada época y en cada corriente estética.</a:t>
            </a:r>
            <a:endParaRPr lang="es-ES" sz="1400" dirty="0">
              <a:solidFill>
                <a:schemeClr val="tx1"/>
              </a:solidFill>
            </a:endParaRPr>
          </a:p>
          <a:p>
            <a:r>
              <a:rPr lang="es-MX" sz="1400" dirty="0">
                <a:solidFill>
                  <a:schemeClr val="tx1"/>
                </a:solidFill>
              </a:rPr>
              <a:t>Cuando el niño construye las nociones temporales históricas lo hace a partir de las nociones temporales sociales y convencionales que ya posee, a partir de las personales.</a:t>
            </a:r>
            <a:endParaRPr lang="es-ES" sz="1400" dirty="0">
              <a:solidFill>
                <a:schemeClr val="tx1"/>
              </a:solidFill>
            </a:endParaRPr>
          </a:p>
          <a:p>
            <a:r>
              <a:rPr lang="es-MX" sz="1400" dirty="0">
                <a:solidFill>
                  <a:schemeClr val="tx1"/>
                </a:solidFill>
              </a:rPr>
              <a:t>Los tiempos verbales varían en la </a:t>
            </a:r>
            <a:r>
              <a:rPr lang="es-MX" sz="1400" b="1" dirty="0">
                <a:solidFill>
                  <a:schemeClr val="tx1"/>
                </a:solidFill>
              </a:rPr>
              <a:t>secuencia inicial</a:t>
            </a:r>
            <a:r>
              <a:rPr lang="es-MX" sz="1400" dirty="0">
                <a:solidFill>
                  <a:schemeClr val="tx1"/>
                </a:solidFill>
              </a:rPr>
              <a:t>: imperfecto, </a:t>
            </a:r>
            <a:r>
              <a:rPr lang="es-MX" sz="1400" b="1" dirty="0">
                <a:solidFill>
                  <a:schemeClr val="tx1"/>
                </a:solidFill>
              </a:rPr>
              <a:t>Inicio del conflicto, Conflicto, Resolución del conflicto Y Situación final</a:t>
            </a:r>
            <a:r>
              <a:rPr lang="es-MX" sz="1400" dirty="0">
                <a:solidFill>
                  <a:schemeClr val="tx1"/>
                </a:solidFill>
              </a:rPr>
              <a:t>: marcador temporal y cambio al pretérito indefinido que marca sucesión de hechos, Pretérito imperfecto que marca hechos simultáneos, Condicional simple que marca hechos posteriores y Pluscuamperfecto que marca hechos anteriores.</a:t>
            </a:r>
            <a:endParaRPr lang="es-ES" sz="1400" dirty="0">
              <a:solidFill>
                <a:schemeClr val="tx1"/>
              </a:solidFill>
            </a:endParaRPr>
          </a:p>
          <a:p>
            <a:r>
              <a:rPr lang="es-MX" sz="1400" dirty="0">
                <a:solidFill>
                  <a:schemeClr val="tx1"/>
                </a:solidFill>
              </a:rPr>
              <a:t>Los marcadores temporales funcionan como ayudas didácticas que facilitan la comprensión del texto indicando que hay un cambio temporal.</a:t>
            </a:r>
            <a:endParaRPr lang="es-ES" sz="1400" dirty="0">
              <a:solidFill>
                <a:schemeClr val="tx1"/>
              </a:solidFill>
            </a:endParaRPr>
          </a:p>
        </p:txBody>
      </p:sp>
      <p:cxnSp>
        <p:nvCxnSpPr>
          <p:cNvPr id="23" name="Conector recto 22">
            <a:extLst>
              <a:ext uri="{FF2B5EF4-FFF2-40B4-BE49-F238E27FC236}">
                <a16:creationId xmlns:a16="http://schemas.microsoft.com/office/drawing/2014/main" id="{9590F5EC-B707-40C2-808A-9A32BA59C51C}"/>
              </a:ext>
            </a:extLst>
          </p:cNvPr>
          <p:cNvCxnSpPr>
            <a:stCxn id="11" idx="3"/>
          </p:cNvCxnSpPr>
          <p:nvPr/>
        </p:nvCxnSpPr>
        <p:spPr>
          <a:xfrm>
            <a:off x="3869634" y="4227741"/>
            <a:ext cx="795131" cy="12955"/>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El cuento. :: ¡Mundo leer &amp; escribir!">
            <a:extLst>
              <a:ext uri="{FF2B5EF4-FFF2-40B4-BE49-F238E27FC236}">
                <a16:creationId xmlns:a16="http://schemas.microsoft.com/office/drawing/2014/main" id="{209A985C-441F-4DED-BC46-3A9D92AEDE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638" y="341693"/>
            <a:ext cx="1523999" cy="14407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LABRAS ENCANTADAS: FUNDAMENTOS Y CARACTERÍSTICAS DE UN BUEN TEXTO PARA  NIÑOS">
            <a:extLst>
              <a:ext uri="{FF2B5EF4-FFF2-40B4-BE49-F238E27FC236}">
                <a16:creationId xmlns:a16="http://schemas.microsoft.com/office/drawing/2014/main" id="{58FB49EF-198F-4AA8-AE40-3B2CD6F7DB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401" y="4057485"/>
            <a:ext cx="1998521" cy="1502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294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ndo Minimalista De Pintura Al óleo Gruesa Completamente Colorida, Rainbow  Color, De Espesor De Revestimiento, Pintura Imagen de fondo para descarga  gratuita">
            <a:extLst>
              <a:ext uri="{FF2B5EF4-FFF2-40B4-BE49-F238E27FC236}">
                <a16:creationId xmlns:a16="http://schemas.microsoft.com/office/drawing/2014/main" id="{35087234-F5C1-4759-918A-4EA231FFDF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id="{C433C832-748F-4C92-BEE6-0187BEAF14A4}"/>
              </a:ext>
            </a:extLst>
          </p:cNvPr>
          <p:cNvSpPr/>
          <p:nvPr/>
        </p:nvSpPr>
        <p:spPr>
          <a:xfrm>
            <a:off x="516835" y="2358887"/>
            <a:ext cx="1656522" cy="107011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El análisis de la narración</a:t>
            </a:r>
          </a:p>
        </p:txBody>
      </p:sp>
      <p:cxnSp>
        <p:nvCxnSpPr>
          <p:cNvPr id="6" name="Conector recto 5">
            <a:extLst>
              <a:ext uri="{FF2B5EF4-FFF2-40B4-BE49-F238E27FC236}">
                <a16:creationId xmlns:a16="http://schemas.microsoft.com/office/drawing/2014/main" id="{6138561C-8B76-4A75-97E3-8F5E7239E0A1}"/>
              </a:ext>
            </a:extLst>
          </p:cNvPr>
          <p:cNvCxnSpPr>
            <a:cxnSpLocks/>
          </p:cNvCxnSpPr>
          <p:nvPr/>
        </p:nvCxnSpPr>
        <p:spPr>
          <a:xfrm>
            <a:off x="2173357" y="2900570"/>
            <a:ext cx="278295"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ángulo: esquinas redondeadas 8">
            <a:extLst>
              <a:ext uri="{FF2B5EF4-FFF2-40B4-BE49-F238E27FC236}">
                <a16:creationId xmlns:a16="http://schemas.microsoft.com/office/drawing/2014/main" id="{854B2E74-3696-4B52-B507-528031CBC029}"/>
              </a:ext>
            </a:extLst>
          </p:cNvPr>
          <p:cNvSpPr/>
          <p:nvPr/>
        </p:nvSpPr>
        <p:spPr>
          <a:xfrm>
            <a:off x="2451652" y="2372139"/>
            <a:ext cx="1775792" cy="104692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El narrador</a:t>
            </a:r>
          </a:p>
        </p:txBody>
      </p:sp>
      <p:cxnSp>
        <p:nvCxnSpPr>
          <p:cNvPr id="12" name="Conector recto 11">
            <a:extLst>
              <a:ext uri="{FF2B5EF4-FFF2-40B4-BE49-F238E27FC236}">
                <a16:creationId xmlns:a16="http://schemas.microsoft.com/office/drawing/2014/main" id="{CC2BA53D-8F80-4BE3-9203-75E0D68E2AE9}"/>
              </a:ext>
            </a:extLst>
          </p:cNvPr>
          <p:cNvCxnSpPr>
            <a:cxnSpLocks/>
          </p:cNvCxnSpPr>
          <p:nvPr/>
        </p:nvCxnSpPr>
        <p:spPr>
          <a:xfrm flipV="1">
            <a:off x="4227444" y="2874064"/>
            <a:ext cx="450574" cy="1"/>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BDD712C1-21CF-4567-A80B-266942A4D545}"/>
              </a:ext>
            </a:extLst>
          </p:cNvPr>
          <p:cNvSpPr/>
          <p:nvPr/>
        </p:nvSpPr>
        <p:spPr>
          <a:xfrm>
            <a:off x="4678018" y="331303"/>
            <a:ext cx="7248939" cy="574978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El tipo de narrador que encontramos varía según la época y según el género.</a:t>
            </a:r>
            <a:endParaRPr lang="es-ES" sz="1400" dirty="0">
              <a:solidFill>
                <a:schemeClr val="tx1"/>
              </a:solidFill>
            </a:endParaRPr>
          </a:p>
          <a:p>
            <a:pPr algn="ctr"/>
            <a:r>
              <a:rPr lang="es-MX" sz="1400" b="1" dirty="0">
                <a:solidFill>
                  <a:schemeClr val="tx1"/>
                </a:solidFill>
              </a:rPr>
              <a:t>El narrador omnisciente: </a:t>
            </a:r>
            <a:r>
              <a:rPr lang="es-MX" sz="1400" dirty="0">
                <a:solidFill>
                  <a:schemeClr val="tx1"/>
                </a:solidFill>
              </a:rPr>
              <a:t>conoce todo sobre la historia y personajes, como única voz narrativa y fuente de información da paso en la actualidad a nuevas tipologías que permiten conocer la voz de los personajes que exponen sus emociones y pensamientos.</a:t>
            </a:r>
            <a:endParaRPr lang="es-ES" sz="1400" dirty="0">
              <a:solidFill>
                <a:schemeClr val="tx1"/>
              </a:solidFill>
            </a:endParaRPr>
          </a:p>
          <a:p>
            <a:pPr algn="ctr"/>
            <a:r>
              <a:rPr lang="es-MX" sz="1400" b="1" dirty="0">
                <a:solidFill>
                  <a:schemeClr val="tx1"/>
                </a:solidFill>
              </a:rPr>
              <a:t>El narrador del XIX</a:t>
            </a:r>
            <a:r>
              <a:rPr lang="es-MX" sz="1400" dirty="0">
                <a:solidFill>
                  <a:schemeClr val="tx1"/>
                </a:solidFill>
              </a:rPr>
              <a:t> que pone el foco fuera de la narración y alumbra hechos y pensamientos de personajes y que conoce su pasado y su futuro.</a:t>
            </a:r>
          </a:p>
          <a:p>
            <a:pPr algn="ctr"/>
            <a:r>
              <a:rPr lang="es-MX" sz="1400" b="1" dirty="0">
                <a:solidFill>
                  <a:schemeClr val="tx1"/>
                </a:solidFill>
              </a:rPr>
              <a:t>Relato no focalizado:</a:t>
            </a:r>
            <a:r>
              <a:rPr lang="es-MX" sz="1400" dirty="0">
                <a:solidFill>
                  <a:schemeClr val="tx1"/>
                </a:solidFill>
              </a:rPr>
              <a:t> narraciones en las que el narrador posee todo el saber, disfruta de la omnisciencia y no delega ninguna de sus funciones.</a:t>
            </a:r>
            <a:endParaRPr lang="es-ES" sz="1400" dirty="0">
              <a:solidFill>
                <a:schemeClr val="tx1"/>
              </a:solidFill>
            </a:endParaRPr>
          </a:p>
          <a:p>
            <a:pPr lvl="0" algn="ctr"/>
            <a:r>
              <a:rPr lang="es-MX" sz="1400" b="1" dirty="0">
                <a:solidFill>
                  <a:schemeClr val="tx1"/>
                </a:solidFill>
              </a:rPr>
              <a:t>Relato focalizado externamente:</a:t>
            </a:r>
            <a:r>
              <a:rPr lang="es-MX" sz="1400" dirty="0">
                <a:solidFill>
                  <a:schemeClr val="tx1"/>
                </a:solidFill>
              </a:rPr>
              <a:t> el narrador tiene una mayor restricción del saber y debería limitarse a informar sobre los actos y las palabras que él puede captar a través de los sentidos.</a:t>
            </a:r>
            <a:endParaRPr lang="es-ES" sz="1400" dirty="0">
              <a:solidFill>
                <a:schemeClr val="tx1"/>
              </a:solidFill>
            </a:endParaRPr>
          </a:p>
          <a:p>
            <a:pPr lvl="0" algn="ctr"/>
            <a:r>
              <a:rPr lang="es-MX" sz="1400" b="1" dirty="0">
                <a:solidFill>
                  <a:schemeClr val="tx1"/>
                </a:solidFill>
              </a:rPr>
              <a:t>Relato focalizado internamente: </a:t>
            </a:r>
            <a:r>
              <a:rPr lang="es-MX" sz="1400" dirty="0">
                <a:solidFill>
                  <a:schemeClr val="tx1"/>
                </a:solidFill>
              </a:rPr>
              <a:t>el punto de observación se sitúa en el interior del personaje para percibir el universo representado a través de sus ojos.</a:t>
            </a:r>
            <a:endParaRPr lang="es-ES" sz="1400" dirty="0">
              <a:solidFill>
                <a:schemeClr val="tx1"/>
              </a:solidFill>
            </a:endParaRPr>
          </a:p>
          <a:p>
            <a:pPr algn="ctr"/>
            <a:r>
              <a:rPr lang="es-MX" sz="1400" dirty="0">
                <a:solidFill>
                  <a:schemeClr val="tx1"/>
                </a:solidFill>
              </a:rPr>
              <a:t>El narrador es el que gestiona el tiempo, destaca la rapidez como característica del narrador que cuenta una historia a un lector actual, impaciente de llegar al nudo de la historia, ni informa, ni detalla ni desarrolla en exceso:</a:t>
            </a:r>
            <a:endParaRPr lang="es-ES" sz="1400" dirty="0">
              <a:solidFill>
                <a:schemeClr val="tx1"/>
              </a:solidFill>
            </a:endParaRPr>
          </a:p>
          <a:p>
            <a:pPr lvl="0" algn="ctr"/>
            <a:r>
              <a:rPr lang="es-MX" sz="1400" b="1" dirty="0">
                <a:solidFill>
                  <a:schemeClr val="tx1"/>
                </a:solidFill>
              </a:rPr>
              <a:t>La pausa:</a:t>
            </a:r>
            <a:r>
              <a:rPr lang="es-MX" sz="1400" dirty="0">
                <a:solidFill>
                  <a:schemeClr val="tx1"/>
                </a:solidFill>
              </a:rPr>
              <a:t> movimiento que desacelera el ritmo del relato, la descripción que rompe el tempo e introduce una modalidad discursiva diferente.</a:t>
            </a:r>
            <a:endParaRPr lang="es-ES" sz="1400" dirty="0">
              <a:solidFill>
                <a:schemeClr val="tx1"/>
              </a:solidFill>
            </a:endParaRPr>
          </a:p>
          <a:p>
            <a:pPr lvl="0" algn="ctr"/>
            <a:r>
              <a:rPr lang="es-MX" sz="1400" b="1" dirty="0">
                <a:solidFill>
                  <a:schemeClr val="tx1"/>
                </a:solidFill>
              </a:rPr>
              <a:t>La escena:</a:t>
            </a:r>
            <a:r>
              <a:rPr lang="es-MX" sz="1400" dirty="0">
                <a:solidFill>
                  <a:schemeClr val="tx1"/>
                </a:solidFill>
              </a:rPr>
              <a:t> crea la sensación de una igualdad entre la historia y el relato, entre los hechos que se narran y la manera de narrarlos.</a:t>
            </a:r>
            <a:endParaRPr lang="es-ES" sz="1400" dirty="0">
              <a:solidFill>
                <a:schemeClr val="tx1"/>
              </a:solidFill>
            </a:endParaRPr>
          </a:p>
          <a:p>
            <a:pPr lvl="0" algn="ctr"/>
            <a:r>
              <a:rPr lang="es-MX" sz="1400" b="1" dirty="0">
                <a:solidFill>
                  <a:schemeClr val="tx1"/>
                </a:solidFill>
              </a:rPr>
              <a:t>El sumario:</a:t>
            </a:r>
            <a:r>
              <a:rPr lang="es-MX" sz="1400" dirty="0">
                <a:solidFill>
                  <a:schemeClr val="tx1"/>
                </a:solidFill>
              </a:rPr>
              <a:t> acelera el ritmo narrativo a través de la síntesis o la concentración de los hechos.</a:t>
            </a:r>
            <a:endParaRPr lang="es-ES" sz="1400" dirty="0">
              <a:solidFill>
                <a:schemeClr val="tx1"/>
              </a:solidFill>
            </a:endParaRPr>
          </a:p>
          <a:p>
            <a:pPr lvl="0" algn="ctr"/>
            <a:r>
              <a:rPr lang="es-MX" sz="1400" b="1" dirty="0">
                <a:solidFill>
                  <a:schemeClr val="tx1"/>
                </a:solidFill>
              </a:rPr>
              <a:t>La elipsis:</a:t>
            </a:r>
            <a:r>
              <a:rPr lang="es-MX" sz="1400" dirty="0">
                <a:solidFill>
                  <a:schemeClr val="tx1"/>
                </a:solidFill>
              </a:rPr>
              <a:t> hace progresar el tiempo silenciando un período de tiempo que se sobreentiende, dejan de narrarse determinados episodios de la narración.</a:t>
            </a:r>
            <a:endParaRPr lang="es-ES" sz="1400" dirty="0">
              <a:solidFill>
                <a:schemeClr val="tx1"/>
              </a:solidFill>
            </a:endParaRPr>
          </a:p>
        </p:txBody>
      </p:sp>
      <p:pic>
        <p:nvPicPr>
          <p:cNvPr id="6148" name="Picture 4" descr="NARRACION DE CUENTOS | Leyendo leyendo, disfruto y aprendo">
            <a:extLst>
              <a:ext uri="{FF2B5EF4-FFF2-40B4-BE49-F238E27FC236}">
                <a16:creationId xmlns:a16="http://schemas.microsoft.com/office/drawing/2014/main" id="{A3D56A87-28BE-4DCA-9BCD-CF6C87E32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27" y="3655440"/>
            <a:ext cx="3949148" cy="188396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Educar en Arcoiris: Estrategias y Actividades para la Alfabetización que  pueden apoyar en el proceso de Articulación">
            <a:extLst>
              <a:ext uri="{FF2B5EF4-FFF2-40B4-BE49-F238E27FC236}">
                <a16:creationId xmlns:a16="http://schemas.microsoft.com/office/drawing/2014/main" id="{3A5C5BE6-3759-4A93-B393-6F503FBA30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96" y="646549"/>
            <a:ext cx="3829879" cy="1485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491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ndo Minimalista De Pintura Al óleo Gruesa Completamente Colorida, Rainbow  Color, De Espesor De Revestimiento, Pintura Imagen de fondo para descarga  gratuita">
            <a:extLst>
              <a:ext uri="{FF2B5EF4-FFF2-40B4-BE49-F238E27FC236}">
                <a16:creationId xmlns:a16="http://schemas.microsoft.com/office/drawing/2014/main" id="{E02907FD-D9DF-41AC-9669-765B1287B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esquinas redondeadas 4">
            <a:extLst>
              <a:ext uri="{FF2B5EF4-FFF2-40B4-BE49-F238E27FC236}">
                <a16:creationId xmlns:a16="http://schemas.microsoft.com/office/drawing/2014/main" id="{2B544CF2-6AFC-4CBA-95B1-7A1A972689C3}"/>
              </a:ext>
            </a:extLst>
          </p:cNvPr>
          <p:cNvSpPr/>
          <p:nvPr/>
        </p:nvSpPr>
        <p:spPr>
          <a:xfrm>
            <a:off x="4161183" y="145774"/>
            <a:ext cx="3246783" cy="66260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El análisis de la narración</a:t>
            </a:r>
          </a:p>
        </p:txBody>
      </p:sp>
      <p:cxnSp>
        <p:nvCxnSpPr>
          <p:cNvPr id="7" name="Conector recto 6">
            <a:extLst>
              <a:ext uri="{FF2B5EF4-FFF2-40B4-BE49-F238E27FC236}">
                <a16:creationId xmlns:a16="http://schemas.microsoft.com/office/drawing/2014/main" id="{ED596FAE-F05C-48A5-AD75-DC6EC64A52E6}"/>
              </a:ext>
            </a:extLst>
          </p:cNvPr>
          <p:cNvCxnSpPr>
            <a:stCxn id="5" idx="2"/>
          </p:cNvCxnSpPr>
          <p:nvPr/>
        </p:nvCxnSpPr>
        <p:spPr>
          <a:xfrm flipH="1">
            <a:off x="5777948" y="808382"/>
            <a:ext cx="6627" cy="622853"/>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ángulo: esquinas redondeadas 7">
            <a:extLst>
              <a:ext uri="{FF2B5EF4-FFF2-40B4-BE49-F238E27FC236}">
                <a16:creationId xmlns:a16="http://schemas.microsoft.com/office/drawing/2014/main" id="{1C30046E-3DD2-4ADA-B06B-5C7EA8BA034E}"/>
              </a:ext>
            </a:extLst>
          </p:cNvPr>
          <p:cNvSpPr/>
          <p:nvPr/>
        </p:nvSpPr>
        <p:spPr>
          <a:xfrm>
            <a:off x="576470" y="1603513"/>
            <a:ext cx="3458817" cy="422744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Personaje: </a:t>
            </a:r>
            <a:endParaRPr lang="es-ES" dirty="0">
              <a:solidFill>
                <a:schemeClr val="tx1"/>
              </a:solidFill>
            </a:endParaRPr>
          </a:p>
          <a:p>
            <a:pPr lvl="0" algn="ctr"/>
            <a:r>
              <a:rPr lang="es-MX" dirty="0">
                <a:solidFill>
                  <a:schemeClr val="tx1"/>
                </a:solidFill>
              </a:rPr>
              <a:t>El nombre a partir del cual se le conoce. </a:t>
            </a:r>
            <a:endParaRPr lang="es-ES" dirty="0">
              <a:solidFill>
                <a:schemeClr val="tx1"/>
              </a:solidFill>
            </a:endParaRPr>
          </a:p>
          <a:p>
            <a:pPr lvl="0" algn="ctr"/>
            <a:r>
              <a:rPr lang="es-MX" dirty="0">
                <a:solidFill>
                  <a:schemeClr val="tx1"/>
                </a:solidFill>
              </a:rPr>
              <a:t>Los atributos físicos y/o psicológicos. </a:t>
            </a:r>
            <a:endParaRPr lang="es-ES" dirty="0">
              <a:solidFill>
                <a:schemeClr val="tx1"/>
              </a:solidFill>
            </a:endParaRPr>
          </a:p>
          <a:p>
            <a:pPr lvl="0" algn="ctr"/>
            <a:r>
              <a:rPr lang="es-MX" dirty="0">
                <a:solidFill>
                  <a:schemeClr val="tx1"/>
                </a:solidFill>
              </a:rPr>
              <a:t>La aparición frecuente o en momentos de especial relevancia.</a:t>
            </a:r>
            <a:endParaRPr lang="es-ES" dirty="0">
              <a:solidFill>
                <a:schemeClr val="tx1"/>
              </a:solidFill>
            </a:endParaRPr>
          </a:p>
          <a:p>
            <a:pPr lvl="0" algn="ctr"/>
            <a:r>
              <a:rPr lang="es-MX" dirty="0">
                <a:solidFill>
                  <a:schemeClr val="tx1"/>
                </a:solidFill>
              </a:rPr>
              <a:t>La presencia en solitario o en compañía de otros personajes. </a:t>
            </a:r>
            <a:endParaRPr lang="es-ES" dirty="0">
              <a:solidFill>
                <a:schemeClr val="tx1"/>
              </a:solidFill>
            </a:endParaRPr>
          </a:p>
          <a:p>
            <a:pPr lvl="0" algn="ctr"/>
            <a:r>
              <a:rPr lang="es-MX" dirty="0">
                <a:solidFill>
                  <a:schemeClr val="tx1"/>
                </a:solidFill>
              </a:rPr>
              <a:t>La función actancial que realiza. </a:t>
            </a:r>
            <a:endParaRPr lang="es-ES" dirty="0">
              <a:solidFill>
                <a:schemeClr val="tx1"/>
              </a:solidFill>
            </a:endParaRPr>
          </a:p>
          <a:p>
            <a:pPr lvl="0" algn="ctr"/>
            <a:r>
              <a:rPr lang="es-MX" dirty="0">
                <a:solidFill>
                  <a:schemeClr val="tx1"/>
                </a:solidFill>
              </a:rPr>
              <a:t>La caracterización determinada por el género.</a:t>
            </a:r>
            <a:endParaRPr lang="es-ES" dirty="0">
              <a:solidFill>
                <a:schemeClr val="tx1"/>
              </a:solidFill>
            </a:endParaRPr>
          </a:p>
        </p:txBody>
      </p:sp>
      <p:sp>
        <p:nvSpPr>
          <p:cNvPr id="11" name="Rectángulo: esquinas redondeadas 10">
            <a:extLst>
              <a:ext uri="{FF2B5EF4-FFF2-40B4-BE49-F238E27FC236}">
                <a16:creationId xmlns:a16="http://schemas.microsoft.com/office/drawing/2014/main" id="{43E2CCA7-417F-45D4-AF94-8D5B5807317E}"/>
              </a:ext>
            </a:extLst>
          </p:cNvPr>
          <p:cNvSpPr/>
          <p:nvPr/>
        </p:nvSpPr>
        <p:spPr>
          <a:xfrm>
            <a:off x="4293705" y="1547191"/>
            <a:ext cx="3849757" cy="467801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a:solidFill>
                  <a:schemeClr val="tx1"/>
                </a:solidFill>
              </a:rPr>
              <a:t>Personaje estático</a:t>
            </a:r>
            <a:r>
              <a:rPr lang="es-MX" dirty="0">
                <a:solidFill>
                  <a:schemeClr val="tx1"/>
                </a:solidFill>
              </a:rPr>
              <a:t>, que mantiene pocos atributos constantes a lo largo de la trama vs. personaje dinámico, cuyos atributos experimentan cambios. </a:t>
            </a:r>
            <a:endParaRPr lang="es-ES" dirty="0">
              <a:solidFill>
                <a:schemeClr val="tx1"/>
              </a:solidFill>
            </a:endParaRPr>
          </a:p>
          <a:p>
            <a:pPr lvl="0" algn="ctr"/>
            <a:r>
              <a:rPr lang="es-MX" b="1" dirty="0">
                <a:solidFill>
                  <a:schemeClr val="tx1"/>
                </a:solidFill>
              </a:rPr>
              <a:t>Personaje plano</a:t>
            </a:r>
            <a:r>
              <a:rPr lang="es-MX" dirty="0">
                <a:solidFill>
                  <a:schemeClr val="tx1"/>
                </a:solidFill>
              </a:rPr>
              <a:t>, construido en torno a una idea y paradigma de una </a:t>
            </a:r>
            <a:r>
              <a:rPr lang="es-MX" b="1" dirty="0">
                <a:solidFill>
                  <a:schemeClr val="tx1"/>
                </a:solidFill>
              </a:rPr>
              <a:t>virtud o defecto vs. personaje redondo, </a:t>
            </a:r>
            <a:r>
              <a:rPr lang="es-MX" dirty="0">
                <a:solidFill>
                  <a:schemeClr val="tx1"/>
                </a:solidFill>
              </a:rPr>
              <a:t>definido por complejidad y capacidad para sorprender al lector continuamente. </a:t>
            </a:r>
            <a:endParaRPr lang="es-ES" dirty="0">
              <a:solidFill>
                <a:schemeClr val="tx1"/>
              </a:solidFill>
            </a:endParaRPr>
          </a:p>
          <a:p>
            <a:pPr lvl="0" algn="ctr"/>
            <a:r>
              <a:rPr lang="es-MX" b="1" dirty="0">
                <a:solidFill>
                  <a:schemeClr val="tx1"/>
                </a:solidFill>
              </a:rPr>
              <a:t>Personaje individual vs. personaje colectivo</a:t>
            </a:r>
            <a:r>
              <a:rPr lang="es-MX" dirty="0">
                <a:solidFill>
                  <a:schemeClr val="tx1"/>
                </a:solidFill>
              </a:rPr>
              <a:t>, nos encontremos con un individuo, aunque también es posible un grupo que funciona como un solo personaje.</a:t>
            </a:r>
            <a:endParaRPr lang="es-ES" dirty="0">
              <a:solidFill>
                <a:schemeClr val="tx1"/>
              </a:solidFill>
            </a:endParaRPr>
          </a:p>
        </p:txBody>
      </p:sp>
      <p:cxnSp>
        <p:nvCxnSpPr>
          <p:cNvPr id="13" name="Conector recto 12">
            <a:extLst>
              <a:ext uri="{FF2B5EF4-FFF2-40B4-BE49-F238E27FC236}">
                <a16:creationId xmlns:a16="http://schemas.microsoft.com/office/drawing/2014/main" id="{592E8749-8661-4974-8732-B12CAAA79147}"/>
              </a:ext>
            </a:extLst>
          </p:cNvPr>
          <p:cNvCxnSpPr/>
          <p:nvPr/>
        </p:nvCxnSpPr>
        <p:spPr>
          <a:xfrm flipH="1" flipV="1">
            <a:off x="2173357" y="1391478"/>
            <a:ext cx="3611217" cy="92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D3EC8D3-2418-4FA1-9DD2-B602452AF03C}"/>
              </a:ext>
            </a:extLst>
          </p:cNvPr>
          <p:cNvCxnSpPr>
            <a:cxnSpLocks/>
          </p:cNvCxnSpPr>
          <p:nvPr/>
        </p:nvCxnSpPr>
        <p:spPr>
          <a:xfrm flipH="1">
            <a:off x="2173356" y="1431235"/>
            <a:ext cx="13253" cy="172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954F5E52-8C88-4218-8F06-613D28D19AC6}"/>
              </a:ext>
            </a:extLst>
          </p:cNvPr>
          <p:cNvCxnSpPr/>
          <p:nvPr/>
        </p:nvCxnSpPr>
        <p:spPr>
          <a:xfrm>
            <a:off x="4035287" y="3253408"/>
            <a:ext cx="24980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E96A08A5-8ABC-4CFA-A952-23D5E59F7559}"/>
              </a:ext>
            </a:extLst>
          </p:cNvPr>
          <p:cNvCxnSpPr/>
          <p:nvPr/>
        </p:nvCxnSpPr>
        <p:spPr>
          <a:xfrm>
            <a:off x="8130209" y="3604592"/>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ángulo: esquinas redondeadas 20">
            <a:extLst>
              <a:ext uri="{FF2B5EF4-FFF2-40B4-BE49-F238E27FC236}">
                <a16:creationId xmlns:a16="http://schemas.microsoft.com/office/drawing/2014/main" id="{DB57A89F-C9AD-490F-8D5D-69CFE9D083ED}"/>
              </a:ext>
            </a:extLst>
          </p:cNvPr>
          <p:cNvSpPr/>
          <p:nvPr/>
        </p:nvSpPr>
        <p:spPr>
          <a:xfrm>
            <a:off x="8468139" y="1603513"/>
            <a:ext cx="3379304" cy="4621691"/>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Los personajes encontrados:</a:t>
            </a:r>
            <a:endParaRPr lang="es-ES" dirty="0">
              <a:solidFill>
                <a:schemeClr val="tx1"/>
              </a:solidFill>
            </a:endParaRPr>
          </a:p>
          <a:p>
            <a:pPr lvl="0" algn="ctr"/>
            <a:r>
              <a:rPr lang="es-MX" dirty="0">
                <a:solidFill>
                  <a:schemeClr val="tx1"/>
                </a:solidFill>
              </a:rPr>
              <a:t>El protagonista</a:t>
            </a:r>
            <a:endParaRPr lang="es-ES" dirty="0">
              <a:solidFill>
                <a:schemeClr val="tx1"/>
              </a:solidFill>
            </a:endParaRPr>
          </a:p>
          <a:p>
            <a:pPr lvl="0" algn="ctr"/>
            <a:r>
              <a:rPr lang="es-MX" dirty="0">
                <a:solidFill>
                  <a:schemeClr val="tx1"/>
                </a:solidFill>
              </a:rPr>
              <a:t>El antagonista, representa la fuerza contraria al anterior. </a:t>
            </a:r>
            <a:endParaRPr lang="es-ES" dirty="0">
              <a:solidFill>
                <a:schemeClr val="tx1"/>
              </a:solidFill>
            </a:endParaRPr>
          </a:p>
          <a:p>
            <a:pPr lvl="0" algn="ctr"/>
            <a:r>
              <a:rPr lang="es-MX" dirty="0">
                <a:solidFill>
                  <a:schemeClr val="tx1"/>
                </a:solidFill>
              </a:rPr>
              <a:t>El objeto, la necesidad, el deseo, el temor que mueve la acción. </a:t>
            </a:r>
            <a:endParaRPr lang="es-ES" dirty="0">
              <a:solidFill>
                <a:schemeClr val="tx1"/>
              </a:solidFill>
            </a:endParaRPr>
          </a:p>
          <a:p>
            <a:pPr lvl="0" algn="ctr"/>
            <a:r>
              <a:rPr lang="es-MX" dirty="0">
                <a:solidFill>
                  <a:schemeClr val="tx1"/>
                </a:solidFill>
              </a:rPr>
              <a:t>El destinador que ejerce influencia sobre objeto.</a:t>
            </a:r>
            <a:endParaRPr lang="es-ES" dirty="0">
              <a:solidFill>
                <a:schemeClr val="tx1"/>
              </a:solidFill>
            </a:endParaRPr>
          </a:p>
          <a:p>
            <a:pPr lvl="0" algn="ctr"/>
            <a:r>
              <a:rPr lang="es-MX" dirty="0">
                <a:solidFill>
                  <a:schemeClr val="tx1"/>
                </a:solidFill>
              </a:rPr>
              <a:t>El destinatario o beneficiario de la acción. </a:t>
            </a:r>
            <a:endParaRPr lang="es-ES" dirty="0">
              <a:solidFill>
                <a:schemeClr val="tx1"/>
              </a:solidFill>
            </a:endParaRPr>
          </a:p>
          <a:p>
            <a:pPr lvl="0" algn="ctr"/>
            <a:r>
              <a:rPr lang="es-MX" dirty="0">
                <a:solidFill>
                  <a:schemeClr val="tx1"/>
                </a:solidFill>
              </a:rPr>
              <a:t>El ayudante del protagonista.</a:t>
            </a:r>
            <a:endParaRPr lang="es-ES" dirty="0">
              <a:solidFill>
                <a:schemeClr val="tx1"/>
              </a:solidFill>
            </a:endParaRPr>
          </a:p>
        </p:txBody>
      </p:sp>
      <p:pic>
        <p:nvPicPr>
          <p:cNvPr id="5126" name="Picture 6" descr="Libro de cuentos con dibujos animados de la historia real. | Vector Premium">
            <a:extLst>
              <a:ext uri="{FF2B5EF4-FFF2-40B4-BE49-F238E27FC236}">
                <a16:creationId xmlns:a16="http://schemas.microsoft.com/office/drawing/2014/main" id="{69F4CA84-2EF3-4201-B956-94307B71B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42" y="37222"/>
            <a:ext cx="3770245" cy="142714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Vectores gratuitos de Sonrisa Blanca Como La Nieve, +20 Imágenes en formato  AI, EPS">
            <a:extLst>
              <a:ext uri="{FF2B5EF4-FFF2-40B4-BE49-F238E27FC236}">
                <a16:creationId xmlns:a16="http://schemas.microsoft.com/office/drawing/2014/main" id="{389E7C9B-0FF9-4F46-9BC1-C368547778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3862" y="110265"/>
            <a:ext cx="3703985" cy="121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622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0B489-F50F-4D88-BFC7-BE0072A7204C}"/>
              </a:ext>
            </a:extLst>
          </p:cNvPr>
          <p:cNvSpPr>
            <a:spLocks noGrp="1"/>
          </p:cNvSpPr>
          <p:nvPr>
            <p:ph type="title"/>
          </p:nvPr>
        </p:nvSpPr>
        <p:spPr/>
        <p:txBody>
          <a:bodyPr/>
          <a:lstStyle/>
          <a:p>
            <a:endParaRPr lang="es-ES"/>
          </a:p>
        </p:txBody>
      </p:sp>
      <p:pic>
        <p:nvPicPr>
          <p:cNvPr id="3" name="Picture 2" descr="Fondo Minimalista De Pintura Al óleo Gruesa Completamente Colorida, Rainbow  Color, De Espesor De Revestimiento, Pintura Imagen de fondo para descarga  gratuita">
            <a:extLst>
              <a:ext uri="{FF2B5EF4-FFF2-40B4-BE49-F238E27FC236}">
                <a16:creationId xmlns:a16="http://schemas.microsoft.com/office/drawing/2014/main" id="{32CB4D7A-BAEE-4E7A-B213-6C1E9C464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id="{D564B30E-3244-4E64-99A7-AEE32B20918B}"/>
              </a:ext>
            </a:extLst>
          </p:cNvPr>
          <p:cNvSpPr/>
          <p:nvPr/>
        </p:nvSpPr>
        <p:spPr>
          <a:xfrm>
            <a:off x="357809" y="2544417"/>
            <a:ext cx="1272208" cy="1073426"/>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El análisis de la narración.</a:t>
            </a:r>
          </a:p>
        </p:txBody>
      </p:sp>
      <p:cxnSp>
        <p:nvCxnSpPr>
          <p:cNvPr id="6" name="Conector recto 5">
            <a:extLst>
              <a:ext uri="{FF2B5EF4-FFF2-40B4-BE49-F238E27FC236}">
                <a16:creationId xmlns:a16="http://schemas.microsoft.com/office/drawing/2014/main" id="{891FD7CA-C588-438B-B799-2CAB7597EAD4}"/>
              </a:ext>
            </a:extLst>
          </p:cNvPr>
          <p:cNvCxnSpPr>
            <a:cxnSpLocks/>
          </p:cNvCxnSpPr>
          <p:nvPr/>
        </p:nvCxnSpPr>
        <p:spPr>
          <a:xfrm flipV="1">
            <a:off x="1630017" y="1028541"/>
            <a:ext cx="715618" cy="2019459"/>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ángulo: esquinas redondeadas 6">
            <a:extLst>
              <a:ext uri="{FF2B5EF4-FFF2-40B4-BE49-F238E27FC236}">
                <a16:creationId xmlns:a16="http://schemas.microsoft.com/office/drawing/2014/main" id="{D9993CFD-D2E4-40AA-9B6E-49495D05AB31}"/>
              </a:ext>
            </a:extLst>
          </p:cNvPr>
          <p:cNvSpPr/>
          <p:nvPr/>
        </p:nvSpPr>
        <p:spPr>
          <a:xfrm>
            <a:off x="2345635" y="710145"/>
            <a:ext cx="1630017" cy="69458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Espacio</a:t>
            </a:r>
          </a:p>
        </p:txBody>
      </p:sp>
      <p:cxnSp>
        <p:nvCxnSpPr>
          <p:cNvPr id="10" name="Conector recto 9">
            <a:extLst>
              <a:ext uri="{FF2B5EF4-FFF2-40B4-BE49-F238E27FC236}">
                <a16:creationId xmlns:a16="http://schemas.microsoft.com/office/drawing/2014/main" id="{FD049251-E41C-4079-A851-BE978E4A5821}"/>
              </a:ext>
            </a:extLst>
          </p:cNvPr>
          <p:cNvCxnSpPr>
            <a:stCxn id="7" idx="3"/>
          </p:cNvCxnSpPr>
          <p:nvPr/>
        </p:nvCxnSpPr>
        <p:spPr>
          <a:xfrm flipV="1">
            <a:off x="3975652" y="1028541"/>
            <a:ext cx="1484244" cy="2889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ángulo: esquinas redondeadas 10">
            <a:extLst>
              <a:ext uri="{FF2B5EF4-FFF2-40B4-BE49-F238E27FC236}">
                <a16:creationId xmlns:a16="http://schemas.microsoft.com/office/drawing/2014/main" id="{998856C7-F4E5-454E-863A-2563B2EC1223}"/>
              </a:ext>
            </a:extLst>
          </p:cNvPr>
          <p:cNvSpPr/>
          <p:nvPr/>
        </p:nvSpPr>
        <p:spPr>
          <a:xfrm>
            <a:off x="5459896" y="588482"/>
            <a:ext cx="4240696" cy="8403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Espacios urbanos, rurales, cerrados, abiertos, naturaleza virgen, granja, etc.</a:t>
            </a:r>
            <a:endParaRPr lang="es-ES" dirty="0">
              <a:solidFill>
                <a:schemeClr val="tx1"/>
              </a:solidFill>
            </a:endParaRPr>
          </a:p>
        </p:txBody>
      </p:sp>
      <p:cxnSp>
        <p:nvCxnSpPr>
          <p:cNvPr id="13" name="Conector recto 12">
            <a:extLst>
              <a:ext uri="{FF2B5EF4-FFF2-40B4-BE49-F238E27FC236}">
                <a16:creationId xmlns:a16="http://schemas.microsoft.com/office/drawing/2014/main" id="{06C43C5F-CD36-41E4-A722-4DE81931E6D0}"/>
              </a:ext>
            </a:extLst>
          </p:cNvPr>
          <p:cNvCxnSpPr/>
          <p:nvPr/>
        </p:nvCxnSpPr>
        <p:spPr>
          <a:xfrm flipV="1">
            <a:off x="1630017" y="2385391"/>
            <a:ext cx="967409" cy="695739"/>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5DF7013A-677A-4641-9B11-AA77399056BA}"/>
              </a:ext>
            </a:extLst>
          </p:cNvPr>
          <p:cNvSpPr/>
          <p:nvPr/>
        </p:nvSpPr>
        <p:spPr>
          <a:xfrm>
            <a:off x="2623930" y="2067511"/>
            <a:ext cx="1510748" cy="70219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Época</a:t>
            </a:r>
          </a:p>
        </p:txBody>
      </p:sp>
      <p:cxnSp>
        <p:nvCxnSpPr>
          <p:cNvPr id="16" name="Conector recto 15">
            <a:extLst>
              <a:ext uri="{FF2B5EF4-FFF2-40B4-BE49-F238E27FC236}">
                <a16:creationId xmlns:a16="http://schemas.microsoft.com/office/drawing/2014/main" id="{921148E5-3544-4037-9FF4-D151FE9193C8}"/>
              </a:ext>
            </a:extLst>
          </p:cNvPr>
          <p:cNvCxnSpPr>
            <a:stCxn id="14" idx="3"/>
          </p:cNvCxnSpPr>
          <p:nvPr/>
        </p:nvCxnSpPr>
        <p:spPr>
          <a:xfrm flipV="1">
            <a:off x="4134678" y="2385391"/>
            <a:ext cx="1232452" cy="33217"/>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ángulo: esquinas redondeadas 16">
            <a:extLst>
              <a:ext uri="{FF2B5EF4-FFF2-40B4-BE49-F238E27FC236}">
                <a16:creationId xmlns:a16="http://schemas.microsoft.com/office/drawing/2014/main" id="{B297337E-8F23-496B-BC7F-07B40F41EF8C}"/>
              </a:ext>
            </a:extLst>
          </p:cNvPr>
          <p:cNvSpPr/>
          <p:nvPr/>
        </p:nvSpPr>
        <p:spPr>
          <a:xfrm>
            <a:off x="5102087" y="1680001"/>
            <a:ext cx="6149008" cy="15390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Paratextos:</a:t>
            </a:r>
            <a:r>
              <a:rPr lang="es-MX" dirty="0">
                <a:solidFill>
                  <a:schemeClr val="tx1"/>
                </a:solidFill>
              </a:rPr>
              <a:t> las ilustraciones, información de la portada o títulos de los capítulos. En la literatura infantil, sigue la tradición narrativa de tradición oral y sitúa la acción temporalmente como espacialmente a partir de marcas lingüísticas que aparecen en el inicio del texto.</a:t>
            </a:r>
            <a:endParaRPr lang="es-ES" dirty="0">
              <a:solidFill>
                <a:schemeClr val="tx1"/>
              </a:solidFill>
            </a:endParaRPr>
          </a:p>
        </p:txBody>
      </p:sp>
      <p:cxnSp>
        <p:nvCxnSpPr>
          <p:cNvPr id="19" name="Conector recto 18">
            <a:extLst>
              <a:ext uri="{FF2B5EF4-FFF2-40B4-BE49-F238E27FC236}">
                <a16:creationId xmlns:a16="http://schemas.microsoft.com/office/drawing/2014/main" id="{E9E9FBEA-90BE-4EA4-B61C-9BAAE3666E63}"/>
              </a:ext>
            </a:extLst>
          </p:cNvPr>
          <p:cNvCxnSpPr/>
          <p:nvPr/>
        </p:nvCxnSpPr>
        <p:spPr>
          <a:xfrm>
            <a:off x="1656521" y="3180522"/>
            <a:ext cx="927653" cy="92765"/>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ángulo: esquinas redondeadas 19">
            <a:extLst>
              <a:ext uri="{FF2B5EF4-FFF2-40B4-BE49-F238E27FC236}">
                <a16:creationId xmlns:a16="http://schemas.microsoft.com/office/drawing/2014/main" id="{1D857C4B-7A03-4949-A3FB-53873EE7E3F4}"/>
              </a:ext>
            </a:extLst>
          </p:cNvPr>
          <p:cNvSpPr/>
          <p:nvPr/>
        </p:nvSpPr>
        <p:spPr>
          <a:xfrm>
            <a:off x="2597426" y="3018183"/>
            <a:ext cx="1537252" cy="86470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Los mundos posibles</a:t>
            </a:r>
          </a:p>
        </p:txBody>
      </p:sp>
      <p:cxnSp>
        <p:nvCxnSpPr>
          <p:cNvPr id="22" name="Conector recto 21">
            <a:extLst>
              <a:ext uri="{FF2B5EF4-FFF2-40B4-BE49-F238E27FC236}">
                <a16:creationId xmlns:a16="http://schemas.microsoft.com/office/drawing/2014/main" id="{0BFB860A-849E-4F72-891F-F8670A5BF1AF}"/>
              </a:ext>
            </a:extLst>
          </p:cNvPr>
          <p:cNvCxnSpPr>
            <a:cxnSpLocks/>
          </p:cNvCxnSpPr>
          <p:nvPr/>
        </p:nvCxnSpPr>
        <p:spPr>
          <a:xfrm>
            <a:off x="4121426" y="3617843"/>
            <a:ext cx="1073425" cy="3975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ángulo: esquinas redondeadas 22">
            <a:extLst>
              <a:ext uri="{FF2B5EF4-FFF2-40B4-BE49-F238E27FC236}">
                <a16:creationId xmlns:a16="http://schemas.microsoft.com/office/drawing/2014/main" id="{35D97832-1E98-459A-9B8A-F8D34FD12A5D}"/>
              </a:ext>
            </a:extLst>
          </p:cNvPr>
          <p:cNvSpPr/>
          <p:nvPr/>
        </p:nvSpPr>
        <p:spPr>
          <a:xfrm>
            <a:off x="5194851" y="3429000"/>
            <a:ext cx="6414053" cy="12887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Cada mundo posible establece una imagen de la realidad que se construye de acuerdo con instrucciones que funcionan en el mundo extraliterario y permiten al autor crearlo y al lector entenderlo. </a:t>
            </a:r>
            <a:endParaRPr lang="es-ES" dirty="0">
              <a:solidFill>
                <a:schemeClr val="tx1"/>
              </a:solidFill>
            </a:endParaRPr>
          </a:p>
        </p:txBody>
      </p:sp>
      <p:cxnSp>
        <p:nvCxnSpPr>
          <p:cNvPr id="29" name="Conector recto 28">
            <a:extLst>
              <a:ext uri="{FF2B5EF4-FFF2-40B4-BE49-F238E27FC236}">
                <a16:creationId xmlns:a16="http://schemas.microsoft.com/office/drawing/2014/main" id="{4CAE7F1B-4087-4515-9098-645DA0E7A821}"/>
              </a:ext>
            </a:extLst>
          </p:cNvPr>
          <p:cNvCxnSpPr/>
          <p:nvPr/>
        </p:nvCxnSpPr>
        <p:spPr>
          <a:xfrm>
            <a:off x="1656521" y="3381724"/>
            <a:ext cx="834888" cy="1302833"/>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ángulo: esquinas redondeadas 29">
            <a:extLst>
              <a:ext uri="{FF2B5EF4-FFF2-40B4-BE49-F238E27FC236}">
                <a16:creationId xmlns:a16="http://schemas.microsoft.com/office/drawing/2014/main" id="{48DA6B9D-53D1-440E-B9DE-474A2169CD47}"/>
              </a:ext>
            </a:extLst>
          </p:cNvPr>
          <p:cNvSpPr/>
          <p:nvPr/>
        </p:nvSpPr>
        <p:spPr>
          <a:xfrm>
            <a:off x="2491409" y="4246428"/>
            <a:ext cx="1908313" cy="128877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Relaciones entre los textos</a:t>
            </a:r>
          </a:p>
        </p:txBody>
      </p:sp>
      <p:cxnSp>
        <p:nvCxnSpPr>
          <p:cNvPr id="32" name="Conector recto 31">
            <a:extLst>
              <a:ext uri="{FF2B5EF4-FFF2-40B4-BE49-F238E27FC236}">
                <a16:creationId xmlns:a16="http://schemas.microsoft.com/office/drawing/2014/main" id="{E964A48D-749E-4069-96A6-E6D95F12F6EA}"/>
              </a:ext>
            </a:extLst>
          </p:cNvPr>
          <p:cNvCxnSpPr/>
          <p:nvPr/>
        </p:nvCxnSpPr>
        <p:spPr>
          <a:xfrm>
            <a:off x="4399722" y="5137636"/>
            <a:ext cx="967408" cy="146581"/>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ángulo: esquinas redondeadas 32">
            <a:extLst>
              <a:ext uri="{FF2B5EF4-FFF2-40B4-BE49-F238E27FC236}">
                <a16:creationId xmlns:a16="http://schemas.microsoft.com/office/drawing/2014/main" id="{17E4C4D8-FB33-4D58-BDBB-5A24AA47A301}"/>
              </a:ext>
            </a:extLst>
          </p:cNvPr>
          <p:cNvSpPr/>
          <p:nvPr/>
        </p:nvSpPr>
        <p:spPr>
          <a:xfrm>
            <a:off x="5367129" y="4917304"/>
            <a:ext cx="4532245" cy="174116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Se trataría de analizar cuáles son las competencias que una narración exige para asegurar una mayor comprensión.</a:t>
            </a:r>
            <a:endParaRPr lang="es-ES" sz="1400" dirty="0">
              <a:solidFill>
                <a:schemeClr val="tx1"/>
              </a:solidFill>
            </a:endParaRPr>
          </a:p>
          <a:p>
            <a:pPr lvl="0" algn="ctr"/>
            <a:r>
              <a:rPr lang="es-MX" sz="1400" b="1" dirty="0">
                <a:solidFill>
                  <a:schemeClr val="tx1"/>
                </a:solidFill>
              </a:rPr>
              <a:t>Competencia genérica</a:t>
            </a:r>
          </a:p>
          <a:p>
            <a:pPr lvl="0" algn="ctr"/>
            <a:r>
              <a:rPr lang="es-MX" sz="1400" b="1" dirty="0">
                <a:solidFill>
                  <a:schemeClr val="tx1"/>
                </a:solidFill>
              </a:rPr>
              <a:t>Competencia lingüística</a:t>
            </a:r>
          </a:p>
          <a:p>
            <a:pPr lvl="0" algn="ctr"/>
            <a:r>
              <a:rPr lang="es-MX" sz="1400" b="1" dirty="0">
                <a:solidFill>
                  <a:schemeClr val="tx1"/>
                </a:solidFill>
              </a:rPr>
              <a:t>Competencia literaria</a:t>
            </a:r>
            <a:endParaRPr lang="es-MX" sz="1400" dirty="0">
              <a:solidFill>
                <a:schemeClr val="tx1"/>
              </a:solidFill>
            </a:endParaRPr>
          </a:p>
          <a:p>
            <a:pPr lvl="0" algn="ctr"/>
            <a:r>
              <a:rPr lang="es-MX" sz="1400" b="1" dirty="0">
                <a:solidFill>
                  <a:schemeClr val="tx1"/>
                </a:solidFill>
              </a:rPr>
              <a:t>Competencia intertextual</a:t>
            </a:r>
            <a:endParaRPr lang="es-ES" sz="1400" dirty="0">
              <a:solidFill>
                <a:schemeClr val="tx1"/>
              </a:solidFill>
            </a:endParaRPr>
          </a:p>
        </p:txBody>
      </p:sp>
      <p:pic>
        <p:nvPicPr>
          <p:cNvPr id="4098" name="Picture 2" descr="Rincón de Lectura - COLEGIO MAYOL">
            <a:extLst>
              <a:ext uri="{FF2B5EF4-FFF2-40B4-BE49-F238E27FC236}">
                <a16:creationId xmlns:a16="http://schemas.microsoft.com/office/drawing/2014/main" id="{55418B27-4CC0-4550-A9CE-7579CCF89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82" y="5643731"/>
            <a:ext cx="3241122" cy="11729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aura victoria (lauravictor1732) - Perfil | Pinterest">
            <a:extLst>
              <a:ext uri="{FF2B5EF4-FFF2-40B4-BE49-F238E27FC236}">
                <a16:creationId xmlns:a16="http://schemas.microsoft.com/office/drawing/2014/main" id="{34B3B631-E15B-46B1-962C-FC3567C02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241" y="1216867"/>
            <a:ext cx="1510361" cy="106913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iña Leyendo Niña Leyendo Un Libro Leer Leyendo, Lectura De Imágenes  Prediseñadas, Personajes De Dibujos Animados Dibujados A Mano, Pequeña Niña  Bonita PNG y PS… | Niños leyendo, Niños leyendo animados, Dibujos">
            <a:extLst>
              <a:ext uri="{FF2B5EF4-FFF2-40B4-BE49-F238E27FC236}">
                <a16:creationId xmlns:a16="http://schemas.microsoft.com/office/drawing/2014/main" id="{F6019CAF-7E3F-40C2-A8D8-D2AE4700E6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122" y="3765274"/>
            <a:ext cx="1282148" cy="137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87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ondo Minimalista De Pintura Al óleo Gruesa Completamente Colorida, Rainbow  Color, De Espesor De Revestimiento, Pintura Imagen de fondo para descarga  gratuita">
            <a:extLst>
              <a:ext uri="{FF2B5EF4-FFF2-40B4-BE49-F238E27FC236}">
                <a16:creationId xmlns:a16="http://schemas.microsoft.com/office/drawing/2014/main" id="{9FBFCC32-34FF-4A1F-B48A-2D6ED2DA7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51442DEB-CA76-478B-9A1B-E00963F46D9D}"/>
              </a:ext>
            </a:extLst>
          </p:cNvPr>
          <p:cNvSpPr/>
          <p:nvPr/>
        </p:nvSpPr>
        <p:spPr>
          <a:xfrm>
            <a:off x="357809" y="2544417"/>
            <a:ext cx="1272208" cy="107342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El análisis de la narración.</a:t>
            </a:r>
          </a:p>
        </p:txBody>
      </p:sp>
      <p:cxnSp>
        <p:nvCxnSpPr>
          <p:cNvPr id="8" name="Conector recto 7">
            <a:extLst>
              <a:ext uri="{FF2B5EF4-FFF2-40B4-BE49-F238E27FC236}">
                <a16:creationId xmlns:a16="http://schemas.microsoft.com/office/drawing/2014/main" id="{DDB41365-392B-49E1-A4B4-7E1D4F95714D}"/>
              </a:ext>
            </a:extLst>
          </p:cNvPr>
          <p:cNvCxnSpPr/>
          <p:nvPr/>
        </p:nvCxnSpPr>
        <p:spPr>
          <a:xfrm>
            <a:off x="1630017" y="3061252"/>
            <a:ext cx="516835"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ángulo: esquinas redondeadas 8">
            <a:extLst>
              <a:ext uri="{FF2B5EF4-FFF2-40B4-BE49-F238E27FC236}">
                <a16:creationId xmlns:a16="http://schemas.microsoft.com/office/drawing/2014/main" id="{E876C191-BE69-40E8-8204-B841D31E54C1}"/>
              </a:ext>
            </a:extLst>
          </p:cNvPr>
          <p:cNvSpPr/>
          <p:nvPr/>
        </p:nvSpPr>
        <p:spPr>
          <a:xfrm>
            <a:off x="2199861" y="2438400"/>
            <a:ext cx="1577009" cy="117944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Las relaciones entre los textos.</a:t>
            </a:r>
          </a:p>
        </p:txBody>
      </p:sp>
      <p:cxnSp>
        <p:nvCxnSpPr>
          <p:cNvPr id="11" name="Conector recto 10">
            <a:extLst>
              <a:ext uri="{FF2B5EF4-FFF2-40B4-BE49-F238E27FC236}">
                <a16:creationId xmlns:a16="http://schemas.microsoft.com/office/drawing/2014/main" id="{27692EDA-0C58-41FA-AB5B-67032E905455}"/>
              </a:ext>
            </a:extLst>
          </p:cNvPr>
          <p:cNvCxnSpPr/>
          <p:nvPr/>
        </p:nvCxnSpPr>
        <p:spPr>
          <a:xfrm>
            <a:off x="3776870" y="3061252"/>
            <a:ext cx="47707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ángulo: esquinas redondeadas 11">
            <a:extLst>
              <a:ext uri="{FF2B5EF4-FFF2-40B4-BE49-F238E27FC236}">
                <a16:creationId xmlns:a16="http://schemas.microsoft.com/office/drawing/2014/main" id="{FC59D756-647B-4656-9268-629BF5B61404}"/>
              </a:ext>
            </a:extLst>
          </p:cNvPr>
          <p:cNvSpPr/>
          <p:nvPr/>
        </p:nvSpPr>
        <p:spPr>
          <a:xfrm>
            <a:off x="4253948" y="509304"/>
            <a:ext cx="7370362" cy="580005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dirty="0">
                <a:solidFill>
                  <a:schemeClr val="tx1"/>
                </a:solidFill>
              </a:rPr>
              <a:t>Intertextualidad: </a:t>
            </a:r>
            <a:r>
              <a:rPr lang="es-MX" sz="1400" dirty="0">
                <a:solidFill>
                  <a:schemeClr val="tx1"/>
                </a:solidFill>
              </a:rPr>
              <a:t>evocación de un texto, o cualidad que tiene todo texto para tejer una red donde se cruzan y se ordenan enunciados, textos o voces que provienen de discursos diferentes, o de relaciones que un texto mantiene desde su interior con otros textos, sean literarios o no.</a:t>
            </a:r>
            <a:endParaRPr lang="es-ES" sz="1400" dirty="0">
              <a:solidFill>
                <a:schemeClr val="tx1"/>
              </a:solidFill>
            </a:endParaRPr>
          </a:p>
          <a:p>
            <a:r>
              <a:rPr lang="es-MX" sz="1400" b="1" dirty="0">
                <a:solidFill>
                  <a:schemeClr val="tx1"/>
                </a:solidFill>
              </a:rPr>
              <a:t>Relación por imitación</a:t>
            </a:r>
            <a:r>
              <a:rPr lang="es-MX" sz="1400" dirty="0">
                <a:solidFill>
                  <a:schemeClr val="tx1"/>
                </a:solidFill>
              </a:rPr>
              <a:t> </a:t>
            </a:r>
            <a:r>
              <a:rPr lang="es-MX" sz="1400" b="1" dirty="0">
                <a:solidFill>
                  <a:schemeClr val="tx1"/>
                </a:solidFill>
              </a:rPr>
              <a:t>seria:</a:t>
            </a:r>
            <a:r>
              <a:rPr lang="es-MX" sz="1400" dirty="0">
                <a:solidFill>
                  <a:schemeClr val="tx1"/>
                </a:solidFill>
              </a:rPr>
              <a:t> se realiza con la narrativa de tradición oral y con la literatura clásica.</a:t>
            </a:r>
            <a:endParaRPr lang="es-ES" sz="1400" dirty="0">
              <a:solidFill>
                <a:schemeClr val="tx1"/>
              </a:solidFill>
            </a:endParaRPr>
          </a:p>
          <a:p>
            <a:r>
              <a:rPr lang="es-MX" sz="1400" b="1" dirty="0">
                <a:solidFill>
                  <a:schemeClr val="tx1"/>
                </a:solidFill>
              </a:rPr>
              <a:t>Relación de transformación satírica:</a:t>
            </a:r>
            <a:r>
              <a:rPr lang="es-MX" sz="1400" dirty="0">
                <a:solidFill>
                  <a:schemeClr val="tx1"/>
                </a:solidFill>
              </a:rPr>
              <a:t> se mantiene el contenido fundamental del texto original, pero se le impone una serie de cambios como el cambio de espacio, el cambio de tiempo, o el cambio de ideología.</a:t>
            </a:r>
            <a:endParaRPr lang="es-ES" sz="1400" dirty="0">
              <a:solidFill>
                <a:schemeClr val="tx1"/>
              </a:solidFill>
            </a:endParaRPr>
          </a:p>
          <a:p>
            <a:pPr lvl="0"/>
            <a:r>
              <a:rPr lang="es-MX" sz="1400" b="1" dirty="0">
                <a:solidFill>
                  <a:schemeClr val="tx1"/>
                </a:solidFill>
              </a:rPr>
              <a:t>El análisis lingüístico: </a:t>
            </a:r>
            <a:r>
              <a:rPr lang="es-MX" sz="1400" dirty="0">
                <a:solidFill>
                  <a:schemeClr val="tx1"/>
                </a:solidFill>
              </a:rPr>
              <a:t>La literatura infantil y juvenil es una narración de hechos y de palabras y no un relato de pensamientos o sentimientos, se cuenta qué hacen y dicen los personajes a través del discurso directo.</a:t>
            </a:r>
            <a:endParaRPr lang="es-ES" sz="1400" dirty="0">
              <a:solidFill>
                <a:schemeClr val="tx1"/>
              </a:solidFill>
            </a:endParaRPr>
          </a:p>
          <a:p>
            <a:pPr lvl="0"/>
            <a:r>
              <a:rPr lang="es-MX" sz="1400" b="1" dirty="0">
                <a:solidFill>
                  <a:schemeClr val="tx1"/>
                </a:solidFill>
              </a:rPr>
              <a:t>Discurso contado:</a:t>
            </a:r>
            <a:r>
              <a:rPr lang="es-MX" sz="1400" dirty="0">
                <a:solidFill>
                  <a:schemeClr val="tx1"/>
                </a:solidFill>
              </a:rPr>
              <a:t> el narrador cuenta lo que dicen los personajes de manera que puede manipular más las palabras que cita y crea una mayor distancia, pero también contener más información en menos palabras.</a:t>
            </a:r>
            <a:endParaRPr lang="es-ES" sz="1400" dirty="0">
              <a:solidFill>
                <a:schemeClr val="tx1"/>
              </a:solidFill>
            </a:endParaRPr>
          </a:p>
          <a:p>
            <a:pPr lvl="0"/>
            <a:r>
              <a:rPr lang="es-MX" sz="1400" b="1" dirty="0">
                <a:solidFill>
                  <a:schemeClr val="tx1"/>
                </a:solidFill>
              </a:rPr>
              <a:t>Discurso transpuesto</a:t>
            </a:r>
            <a:r>
              <a:rPr lang="es-MX" sz="1400" dirty="0">
                <a:solidFill>
                  <a:schemeClr val="tx1"/>
                </a:solidFill>
              </a:rPr>
              <a:t> en estilo indirecto no da garantía de fidelidad literal a las palabras que "realmente" pronunció el personaje porque la presencia del narrador se nota demasiado.</a:t>
            </a:r>
            <a:endParaRPr lang="es-ES" sz="1400" dirty="0">
              <a:solidFill>
                <a:schemeClr val="tx1"/>
              </a:solidFill>
            </a:endParaRPr>
          </a:p>
          <a:p>
            <a:pPr lvl="0"/>
            <a:r>
              <a:rPr lang="es-MX" sz="1400" b="1" dirty="0">
                <a:solidFill>
                  <a:schemeClr val="tx1"/>
                </a:solidFill>
              </a:rPr>
              <a:t>Discurso directo</a:t>
            </a:r>
            <a:r>
              <a:rPr lang="es-MX" sz="1400" dirty="0">
                <a:solidFill>
                  <a:schemeClr val="tx1"/>
                </a:solidFill>
              </a:rPr>
              <a:t>, es la forma más mimética porque el narrador finge que cede la palabra a su personaje.</a:t>
            </a:r>
            <a:endParaRPr lang="es-ES" sz="1400" dirty="0">
              <a:solidFill>
                <a:schemeClr val="tx1"/>
              </a:solidFill>
            </a:endParaRPr>
          </a:p>
          <a:p>
            <a:r>
              <a:rPr lang="es-MX" sz="1400" dirty="0">
                <a:solidFill>
                  <a:schemeClr val="tx1"/>
                </a:solidFill>
              </a:rPr>
              <a:t>El diálogo es el que ocupa toda la narración introduciendo el idiolecto del personaje y con él, el del lector creando formas de identificación con el texto.</a:t>
            </a:r>
            <a:endParaRPr lang="es-ES" sz="1400" dirty="0">
              <a:solidFill>
                <a:schemeClr val="tx1"/>
              </a:solidFill>
            </a:endParaRPr>
          </a:p>
          <a:p>
            <a:r>
              <a:rPr lang="es-MX" sz="1400" dirty="0">
                <a:solidFill>
                  <a:schemeClr val="tx1"/>
                </a:solidFill>
              </a:rPr>
              <a:t>El narrador, que ve muy reducido su espacio, presenta habitualmente una perspectiva modal o temporal cuyos pasajes los construye a partir de verbos de cognición como pensar, conocer, recordar, preguntarse, creer u oír o verbos modales como poder o deber.</a:t>
            </a:r>
            <a:endParaRPr lang="es-ES" sz="1400" dirty="0">
              <a:solidFill>
                <a:schemeClr val="tx1"/>
              </a:solidFill>
            </a:endParaRPr>
          </a:p>
        </p:txBody>
      </p:sp>
      <p:pic>
        <p:nvPicPr>
          <p:cNvPr id="3074" name="Picture 2" descr="De la lectura: vectores, gráficos, imágenes vectoriales | Depositphotos®">
            <a:extLst>
              <a:ext uri="{FF2B5EF4-FFF2-40B4-BE49-F238E27FC236}">
                <a16:creationId xmlns:a16="http://schemas.microsoft.com/office/drawing/2014/main" id="{8303CB0E-0254-4516-974F-5D95B3820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67" y="43908"/>
            <a:ext cx="3891170" cy="22420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envenidos al camino de la Lectura y Escritura: Lectura">
            <a:extLst>
              <a:ext uri="{FF2B5EF4-FFF2-40B4-BE49-F238E27FC236}">
                <a16:creationId xmlns:a16="http://schemas.microsoft.com/office/drawing/2014/main" id="{0C13A81C-7A83-41FB-8CAC-FA3C3A9C3D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09" y="3852034"/>
            <a:ext cx="3752850"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99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ndo Minimalista De Pintura Al óleo Gruesa Completamente Colorida, Rainbow  Color, De Espesor De Revestimiento, Pintura Imagen de fondo para descarga  gratuita">
            <a:extLst>
              <a:ext uri="{FF2B5EF4-FFF2-40B4-BE49-F238E27FC236}">
                <a16:creationId xmlns:a16="http://schemas.microsoft.com/office/drawing/2014/main" id="{1E280919-F1C7-4741-BB8F-AFEE37A23B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 name="Título 3">
            <a:extLst>
              <a:ext uri="{FF2B5EF4-FFF2-40B4-BE49-F238E27FC236}">
                <a16:creationId xmlns:a16="http://schemas.microsoft.com/office/drawing/2014/main" id="{4EAC7D96-3F88-4CE6-B690-7A564487EB6F}"/>
              </a:ext>
            </a:extLst>
          </p:cNvPr>
          <p:cNvSpPr txBox="1">
            <a:spLocks/>
          </p:cNvSpPr>
          <p:nvPr/>
        </p:nvSpPr>
        <p:spPr>
          <a:xfrm>
            <a:off x="357809" y="120527"/>
            <a:ext cx="11264348" cy="432057"/>
          </a:xfrm>
          <a:prstGeom prst="rect">
            <a:avLst/>
          </a:prstGeom>
          <a:solidFill>
            <a:srgbClr val="FFFF00"/>
          </a:solidFill>
        </p:spPr>
        <p:txBody>
          <a:bodyPr vert="horz" lIns="91440" tIns="45720" rIns="91440" bIns="45720" rtlCol="0" anchor="ctr">
            <a:noAutofit/>
          </a:bodyPr>
          <a:lstStyle>
            <a:lvl1pPr algn="l" defTabSz="914433" rtl="0" eaLnBrk="1" latinLnBrk="0" hangingPunct="1">
              <a:lnSpc>
                <a:spcPct val="90000"/>
              </a:lnSpc>
              <a:spcBef>
                <a:spcPct val="0"/>
              </a:spcBef>
              <a:buNone/>
              <a:defRPr lang="es-ES" sz="4400" kern="1200">
                <a:solidFill>
                  <a:schemeClr val="tx1"/>
                </a:solidFill>
                <a:latin typeface="+mj-lt"/>
                <a:ea typeface="+mj-ea"/>
                <a:cs typeface="+mj-cs"/>
              </a:defRPr>
            </a:lvl1pPr>
          </a:lstStyle>
          <a:p>
            <a:r>
              <a:rPr lang="es-MX" sz="2400" b="1" dirty="0"/>
              <a:t>4.-UN MÉTODO DE ANÁLISIS PROPIO: LAS NARRACIONES DE TRADICIÓN ORAL.</a:t>
            </a:r>
          </a:p>
        </p:txBody>
      </p:sp>
      <p:cxnSp>
        <p:nvCxnSpPr>
          <p:cNvPr id="36" name="Conector recto 35">
            <a:extLst>
              <a:ext uri="{FF2B5EF4-FFF2-40B4-BE49-F238E27FC236}">
                <a16:creationId xmlns:a16="http://schemas.microsoft.com/office/drawing/2014/main" id="{AAB279E0-5682-4C0A-AF1F-E7371FE4AF78}"/>
              </a:ext>
            </a:extLst>
          </p:cNvPr>
          <p:cNvCxnSpPr>
            <a:cxnSpLocks/>
            <a:endCxn id="35" idx="1"/>
          </p:cNvCxnSpPr>
          <p:nvPr/>
        </p:nvCxnSpPr>
        <p:spPr>
          <a:xfrm flipV="1">
            <a:off x="1630277" y="1132647"/>
            <a:ext cx="715618" cy="1764952"/>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ángulo: esquinas redondeadas 38">
            <a:extLst>
              <a:ext uri="{FF2B5EF4-FFF2-40B4-BE49-F238E27FC236}">
                <a16:creationId xmlns:a16="http://schemas.microsoft.com/office/drawing/2014/main" id="{39F6698C-FB2A-4A0E-B45A-3DA44DF3AE2B}"/>
              </a:ext>
            </a:extLst>
          </p:cNvPr>
          <p:cNvSpPr/>
          <p:nvPr/>
        </p:nvSpPr>
        <p:spPr>
          <a:xfrm>
            <a:off x="4376533" y="673111"/>
            <a:ext cx="7573620" cy="2268871"/>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Symbol" panose="05050102010706020507" pitchFamily="18" charset="2"/>
              <a:buChar char=""/>
            </a:pPr>
            <a:r>
              <a:rPr lang="es-MX"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Movimiento del cuerpo. </a:t>
            </a:r>
          </a:p>
          <a:p>
            <a:pPr marL="342900" indent="-342900">
              <a:buFont typeface="Symbol" panose="05050102010706020507" pitchFamily="18" charset="2"/>
              <a:buChar char=""/>
            </a:pPr>
            <a:r>
              <a:rPr lang="es-MX"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La comunicación en contexto de participación simultánea donde se interviene e interactúa. </a:t>
            </a:r>
            <a:endParaRPr lang="es-MX"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s-MX"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La conducta táctil. </a:t>
            </a:r>
            <a:endParaRPr lang="es-MX"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s-MX"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Se utilizan gestos para señalar un hecho, lugar, momento o persona. </a:t>
            </a:r>
            <a:endParaRPr lang="es-MX"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s-MX"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Calidad, intensidad y timbre de la voz.</a:t>
            </a:r>
            <a:endParaRPr lang="es-MX"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s-MX"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Serie de sonidos producidos por la boca, entonación para organizar información.</a:t>
            </a:r>
          </a:p>
          <a:p>
            <a:pPr marL="342900" lvl="0" indent="-342900">
              <a:spcAft>
                <a:spcPts val="800"/>
              </a:spcAft>
              <a:buFont typeface="Symbol" panose="05050102010706020507" pitchFamily="18" charset="2"/>
              <a:buChar char=""/>
            </a:pPr>
            <a:r>
              <a:rPr lang="es-MX"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Morfosintácticamente, elección de expresiones acumulativos en vez de subordinadas y redundantes.</a:t>
            </a:r>
            <a:endParaRPr lang="es-MX"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s-MX"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Grado bajo de densidad léxica y alto de redundancia, claridad de la narración.</a:t>
            </a:r>
            <a:endParaRPr lang="es-MX"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s-MX"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Ley de dualidad escénica, mellizos, esquematización, caracterización por acción, progresión ascendente, unicidad, contraste, repetición y ley de tres.</a:t>
            </a:r>
            <a:endParaRPr lang="es-MX"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41" name="Conector recto 40">
            <a:extLst>
              <a:ext uri="{FF2B5EF4-FFF2-40B4-BE49-F238E27FC236}">
                <a16:creationId xmlns:a16="http://schemas.microsoft.com/office/drawing/2014/main" id="{718CFE0A-FF08-44A1-BFBB-9B88C32FEA94}"/>
              </a:ext>
            </a:extLst>
          </p:cNvPr>
          <p:cNvCxnSpPr>
            <a:cxnSpLocks/>
          </p:cNvCxnSpPr>
          <p:nvPr/>
        </p:nvCxnSpPr>
        <p:spPr>
          <a:xfrm>
            <a:off x="2696821" y="1154330"/>
            <a:ext cx="1679712"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ángulo: esquinas redondeadas 34">
            <a:extLst>
              <a:ext uri="{FF2B5EF4-FFF2-40B4-BE49-F238E27FC236}">
                <a16:creationId xmlns:a16="http://schemas.microsoft.com/office/drawing/2014/main" id="{1E63C021-CE74-4DD2-90FA-1107AF80184F}"/>
              </a:ext>
            </a:extLst>
          </p:cNvPr>
          <p:cNvSpPr/>
          <p:nvPr/>
        </p:nvSpPr>
        <p:spPr>
          <a:xfrm>
            <a:off x="2345895" y="757611"/>
            <a:ext cx="1775792" cy="750072"/>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i="1" dirty="0">
                <a:solidFill>
                  <a:schemeClr val="tx1"/>
                </a:solidFill>
                <a:latin typeface="Arial" panose="020B0604020202020204" pitchFamily="34" charset="0"/>
                <a:cs typeface="Arial" panose="020B0604020202020204" pitchFamily="34" charset="0"/>
              </a:rPr>
              <a:t>Características discursivas de la narración oral.</a:t>
            </a:r>
            <a:endParaRPr lang="es-ES" sz="1400" b="1" i="1" dirty="0">
              <a:solidFill>
                <a:schemeClr val="tx1"/>
              </a:solidFill>
              <a:latin typeface="Arial" panose="020B0604020202020204" pitchFamily="34" charset="0"/>
              <a:cs typeface="Arial" panose="020B0604020202020204" pitchFamily="34" charset="0"/>
            </a:endParaRPr>
          </a:p>
        </p:txBody>
      </p:sp>
      <p:cxnSp>
        <p:nvCxnSpPr>
          <p:cNvPr id="47" name="Conector recto 46">
            <a:extLst>
              <a:ext uri="{FF2B5EF4-FFF2-40B4-BE49-F238E27FC236}">
                <a16:creationId xmlns:a16="http://schemas.microsoft.com/office/drawing/2014/main" id="{8C02D2F7-F25C-40C0-A85F-894C3FB1D053}"/>
              </a:ext>
            </a:extLst>
          </p:cNvPr>
          <p:cNvCxnSpPr>
            <a:cxnSpLocks/>
          </p:cNvCxnSpPr>
          <p:nvPr/>
        </p:nvCxnSpPr>
        <p:spPr>
          <a:xfrm flipV="1">
            <a:off x="1795670" y="4072890"/>
            <a:ext cx="3399182" cy="45079"/>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ángulo: esquinas redondeadas 42">
            <a:extLst>
              <a:ext uri="{FF2B5EF4-FFF2-40B4-BE49-F238E27FC236}">
                <a16:creationId xmlns:a16="http://schemas.microsoft.com/office/drawing/2014/main" id="{28AE2830-4AA5-419D-A8EC-F040BF822DE7}"/>
              </a:ext>
            </a:extLst>
          </p:cNvPr>
          <p:cNvSpPr/>
          <p:nvPr/>
        </p:nvSpPr>
        <p:spPr>
          <a:xfrm>
            <a:off x="2054087" y="3636912"/>
            <a:ext cx="2531165" cy="75007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i="1" dirty="0">
                <a:solidFill>
                  <a:schemeClr val="tx1"/>
                </a:solidFill>
                <a:latin typeface="Arial" panose="020B0604020202020204" pitchFamily="34" charset="0"/>
                <a:cs typeface="Arial" panose="020B0604020202020204" pitchFamily="34" charset="0"/>
              </a:rPr>
              <a:t>Análisis estructural de la narración tradicional maravillosa.</a:t>
            </a:r>
            <a:endParaRPr lang="es-ES" sz="1100" b="1" i="1" dirty="0">
              <a:solidFill>
                <a:schemeClr val="tx1"/>
              </a:solidFill>
              <a:latin typeface="Arial" panose="020B0604020202020204" pitchFamily="34" charset="0"/>
              <a:cs typeface="Arial" panose="020B0604020202020204" pitchFamily="34" charset="0"/>
            </a:endParaRPr>
          </a:p>
        </p:txBody>
      </p:sp>
      <p:cxnSp>
        <p:nvCxnSpPr>
          <p:cNvPr id="53" name="Conector recto 52">
            <a:extLst>
              <a:ext uri="{FF2B5EF4-FFF2-40B4-BE49-F238E27FC236}">
                <a16:creationId xmlns:a16="http://schemas.microsoft.com/office/drawing/2014/main" id="{B545DD05-0C1C-4ADB-9514-5E60AFB0D072}"/>
              </a:ext>
            </a:extLst>
          </p:cNvPr>
          <p:cNvCxnSpPr>
            <a:cxnSpLocks/>
          </p:cNvCxnSpPr>
          <p:nvPr/>
        </p:nvCxnSpPr>
        <p:spPr>
          <a:xfrm flipV="1">
            <a:off x="1752600" y="6372352"/>
            <a:ext cx="3399182" cy="45079"/>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ángulo: esquinas redondeadas 33">
            <a:extLst>
              <a:ext uri="{FF2B5EF4-FFF2-40B4-BE49-F238E27FC236}">
                <a16:creationId xmlns:a16="http://schemas.microsoft.com/office/drawing/2014/main" id="{4EE2AFE4-3F50-4EE9-B9F1-172B895DD8B9}"/>
              </a:ext>
            </a:extLst>
          </p:cNvPr>
          <p:cNvSpPr/>
          <p:nvPr/>
        </p:nvSpPr>
        <p:spPr>
          <a:xfrm>
            <a:off x="92765" y="673111"/>
            <a:ext cx="1868557" cy="6064362"/>
          </a:xfrm>
          <a:prstGeom prst="roundRect">
            <a:avLst/>
          </a:prstGeom>
          <a:solidFill>
            <a:srgbClr val="F250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s-MX" sz="1400" dirty="0">
                <a:solidFill>
                  <a:schemeClr val="tx1"/>
                </a:solidFill>
                <a:latin typeface="Arial" panose="020B0604020202020204" pitchFamily="34" charset="0"/>
                <a:ea typeface="Calibri" panose="020F0502020204030204" pitchFamily="34" charset="0"/>
                <a:cs typeface="Times New Roman" panose="02020603050405020304" pitchFamily="18" charset="0"/>
              </a:rPr>
              <a:t>Poder de hacer las cosas y sobre las cosas.</a:t>
            </a:r>
            <a:r>
              <a:rPr lang="es-MX"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MX" sz="1400" dirty="0">
                <a:solidFill>
                  <a:schemeClr val="tx1"/>
                </a:solidFill>
                <a:latin typeface="Arial" panose="020B0604020202020204" pitchFamily="34" charset="0"/>
                <a:ea typeface="Calibri" panose="020F0502020204030204" pitchFamily="34" charset="0"/>
                <a:cs typeface="Times New Roman" panose="02020603050405020304" pitchFamily="18" charset="0"/>
              </a:rPr>
              <a:t>Para resolver problema de retención y recuperación del pensamiento articulado, se toma en cuenta: pautas narrativas equilibradas e intensamente rítmicas, con repeticiones, antítesis, alteraciones o asociaciones, </a:t>
            </a:r>
            <a:endParaRPr lang="es-MX"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400" dirty="0">
                <a:solidFill>
                  <a:schemeClr val="tx1"/>
                </a:solidFill>
                <a:latin typeface="Arial" panose="020B0604020202020204" pitchFamily="34" charset="0"/>
                <a:ea typeface="Calibri" panose="020F0502020204030204" pitchFamily="34" charset="0"/>
                <a:cs typeface="Times New Roman" panose="02020603050405020304" pitchFamily="18" charset="0"/>
              </a:rPr>
              <a:t>Quien escucha a través de estos mecanismos puede memorizar, para volver a contar a otro o al mismo auditorio. </a:t>
            </a:r>
            <a:endParaRPr lang="es-MX"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ángulo: esquinas redondeadas 44">
            <a:extLst>
              <a:ext uri="{FF2B5EF4-FFF2-40B4-BE49-F238E27FC236}">
                <a16:creationId xmlns:a16="http://schemas.microsoft.com/office/drawing/2014/main" id="{D1E0BA5F-1134-41A1-ABFB-1EA5027D11AD}"/>
              </a:ext>
            </a:extLst>
          </p:cNvPr>
          <p:cNvSpPr/>
          <p:nvPr/>
        </p:nvSpPr>
        <p:spPr>
          <a:xfrm>
            <a:off x="2413831" y="6186640"/>
            <a:ext cx="1775792" cy="455201"/>
          </a:xfrm>
          <a:prstGeom prst="roundRect">
            <a:avLst/>
          </a:prstGeom>
          <a:solidFill>
            <a:srgbClr val="F4AC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i="1" dirty="0">
                <a:solidFill>
                  <a:schemeClr val="tx1"/>
                </a:solidFill>
                <a:latin typeface="Arial" panose="020B0604020202020204" pitchFamily="34" charset="0"/>
                <a:cs typeface="Arial" panose="020B0604020202020204" pitchFamily="34" charset="0"/>
              </a:rPr>
              <a:t>La narración oral se escribe.</a:t>
            </a:r>
            <a:endParaRPr lang="es-ES" sz="1400" b="1" i="1" dirty="0">
              <a:solidFill>
                <a:schemeClr val="tx1"/>
              </a:solidFill>
              <a:latin typeface="Arial" panose="020B0604020202020204" pitchFamily="34" charset="0"/>
              <a:cs typeface="Arial" panose="020B0604020202020204" pitchFamily="34" charset="0"/>
            </a:endParaRPr>
          </a:p>
        </p:txBody>
      </p:sp>
      <p:sp>
        <p:nvSpPr>
          <p:cNvPr id="52" name="Rectángulo: esquinas redondeadas 51">
            <a:extLst>
              <a:ext uri="{FF2B5EF4-FFF2-40B4-BE49-F238E27FC236}">
                <a16:creationId xmlns:a16="http://schemas.microsoft.com/office/drawing/2014/main" id="{255A7D8B-324E-4F28-A706-79268B33261D}"/>
              </a:ext>
            </a:extLst>
          </p:cNvPr>
          <p:cNvSpPr/>
          <p:nvPr/>
        </p:nvSpPr>
        <p:spPr>
          <a:xfrm>
            <a:off x="4727719" y="5503526"/>
            <a:ext cx="7222434" cy="1279952"/>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a:solidFill>
                  <a:schemeClr val="tx1"/>
                </a:solidFill>
                <a:latin typeface="Arial" panose="020B0604020202020204" pitchFamily="34" charset="0"/>
                <a:cs typeface="Arial" panose="020B0604020202020204" pitchFamily="34" charset="0"/>
              </a:rPr>
              <a:t>Características en narración oral desaparecen o transforman, todo acto de transcripción es creativo y destructivo, la escritura y filtro ideológico funcionan como sinónimos.</a:t>
            </a:r>
          </a:p>
          <a:p>
            <a:r>
              <a:rPr lang="es-MX" sz="1200" dirty="0">
                <a:solidFill>
                  <a:schemeClr val="tx1"/>
                </a:solidFill>
                <a:latin typeface="Arial" panose="020B0604020202020204" pitchFamily="34" charset="0"/>
                <a:cs typeface="Arial" panose="020B0604020202020204" pitchFamily="34" charset="0"/>
              </a:rPr>
              <a:t>El papel escrito, es una versión que se formaliza, el tipo de comunicación literaria cambia porque se produce un paso a lectura privada y se excluye el público que no sabía leer, como consecuencia, hay un cambio de ideología y forma de ver el mundo, porque los narradores son sustituidos por escritores con unas cualidades compartidas: </a:t>
            </a:r>
            <a:r>
              <a:rPr lang="es-MX" sz="1200" u="sng" dirty="0">
                <a:solidFill>
                  <a:schemeClr val="tx1"/>
                </a:solidFill>
                <a:latin typeface="Arial" panose="020B0604020202020204" pitchFamily="34" charset="0"/>
                <a:cs typeface="Arial" panose="020B0604020202020204" pitchFamily="34" charset="0"/>
              </a:rPr>
              <a:t>ser adultos, hombres y de una clase social determinada.</a:t>
            </a:r>
          </a:p>
        </p:txBody>
      </p:sp>
      <p:pic>
        <p:nvPicPr>
          <p:cNvPr id="25" name="Imagen 24">
            <a:extLst>
              <a:ext uri="{FF2B5EF4-FFF2-40B4-BE49-F238E27FC236}">
                <a16:creationId xmlns:a16="http://schemas.microsoft.com/office/drawing/2014/main" id="{AF3A078D-22AE-49ED-8983-0D2CD8F6DC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837" b="98582" l="5200" r="95200">
                        <a14:foregroundMark x1="26800" y1="6738" x2="34800" y2="7092"/>
                        <a14:foregroundMark x1="94000" y1="23050" x2="94000" y2="31915"/>
                        <a14:foregroundMark x1="91200" y1="59574" x2="95200" y2="66312"/>
                        <a14:foregroundMark x1="64400" y1="91135" x2="50000" y2="90426"/>
                        <a14:foregroundMark x1="9200" y1="79078" x2="11600" y2="45035"/>
                        <a14:foregroundMark x1="6400" y1="77305" x2="5600" y2="74468"/>
                        <a14:foregroundMark x1="47200" y1="93972" x2="54400" y2="95390"/>
                        <a14:foregroundMark x1="25600" y1="2837" x2="27200" y2="2837"/>
                        <a14:foregroundMark x1="54000" y1="98582" x2="54000" y2="98582"/>
                      </a14:backgroundRemoval>
                    </a14:imgEffect>
                  </a14:imgLayer>
                </a14:imgProps>
              </a:ext>
            </a:extLst>
          </a:blip>
          <a:stretch>
            <a:fillRect/>
          </a:stretch>
        </p:blipFill>
        <p:spPr>
          <a:xfrm>
            <a:off x="2054087" y="4468700"/>
            <a:ext cx="2322446" cy="1685611"/>
          </a:xfrm>
          <a:prstGeom prst="rect">
            <a:avLst/>
          </a:prstGeom>
        </p:spPr>
      </p:pic>
      <p:pic>
        <p:nvPicPr>
          <p:cNvPr id="27" name="Imagen 26">
            <a:extLst>
              <a:ext uri="{FF2B5EF4-FFF2-40B4-BE49-F238E27FC236}">
                <a16:creationId xmlns:a16="http://schemas.microsoft.com/office/drawing/2014/main" id="{019BA1DD-6022-4A4E-8759-FECD6ECD08F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129" b="92138" l="2935" r="94022">
                        <a14:foregroundMark x1="10543" y1="46601" x2="15109" y2="51433"/>
                        <a14:foregroundMark x1="16630" y1="48321" x2="22065" y2="49877"/>
                        <a14:foregroundMark x1="14348" y1="45782" x2="8913" y2="45618"/>
                        <a14:foregroundMark x1="3043" y1="45373" x2="3043" y2="45373"/>
                        <a14:foregroundMark x1="3043" y1="45373" x2="3043" y2="45373"/>
                        <a14:foregroundMark x1="15109" y1="39967" x2="15109" y2="39967"/>
                        <a14:foregroundMark x1="30543" y1="46601" x2="30543" y2="46601"/>
                        <a14:foregroundMark x1="47717" y1="9255" x2="49783" y2="12531"/>
                        <a14:foregroundMark x1="26630" y1="60442" x2="26630" y2="60442"/>
                        <a14:foregroundMark x1="9783" y1="61261" x2="9783" y2="61261"/>
                        <a14:foregroundMark x1="82826" y1="92138" x2="81522" y2="90663"/>
                        <a14:foregroundMark x1="91522" y1="63800" x2="92065" y2="59132"/>
                        <a14:foregroundMark x1="74674" y1="54464" x2="74674" y2="54464"/>
                        <a14:foregroundMark x1="92283" y1="53890" x2="92283" y2="53890"/>
                        <a14:foregroundMark x1="94130" y1="71089" x2="94130" y2="71089"/>
                        <a14:foregroundMark x1="80761" y1="73219" x2="80761" y2="73219"/>
                        <a14:foregroundMark x1="57935" y1="14906" x2="60217" y2="11630"/>
                        <a14:foregroundMark x1="52065" y1="5979" x2="49239" y2="4996"/>
                        <a14:foregroundMark x1="45652" y1="2129" x2="45652" y2="2129"/>
                        <a14:foregroundMark x1="36957" y1="5979" x2="36957" y2="5979"/>
                        <a14:foregroundMark x1="40217" y1="16790" x2="40217" y2="16790"/>
                        <a14:foregroundMark x1="55109" y1="21622" x2="55109" y2="21622"/>
                        <a14:foregroundMark x1="64348" y1="16052" x2="64348" y2="16052"/>
                      </a14:backgroundRemoval>
                    </a14:imgEffect>
                  </a14:imgLayer>
                </a14:imgProps>
              </a:ext>
            </a:extLst>
          </a:blip>
          <a:stretch>
            <a:fillRect/>
          </a:stretch>
        </p:blipFill>
        <p:spPr>
          <a:xfrm rot="4280885">
            <a:off x="10692826" y="365476"/>
            <a:ext cx="1292327" cy="1715143"/>
          </a:xfrm>
          <a:prstGeom prst="rect">
            <a:avLst/>
          </a:prstGeom>
        </p:spPr>
      </p:pic>
      <p:pic>
        <p:nvPicPr>
          <p:cNvPr id="33" name="Imagen 32">
            <a:extLst>
              <a:ext uri="{FF2B5EF4-FFF2-40B4-BE49-F238E27FC236}">
                <a16:creationId xmlns:a16="http://schemas.microsoft.com/office/drawing/2014/main" id="{47C24569-6D86-4D75-95D9-78972BF4B9A0}"/>
              </a:ext>
            </a:extLst>
          </p:cNvPr>
          <p:cNvPicPr>
            <a:picLocks noChangeAspect="1"/>
          </p:cNvPicPr>
          <p:nvPr/>
        </p:nvPicPr>
        <p:blipFill>
          <a:blip r:embed="rId8"/>
          <a:stretch>
            <a:fillRect/>
          </a:stretch>
        </p:blipFill>
        <p:spPr>
          <a:xfrm>
            <a:off x="2173743" y="1683492"/>
            <a:ext cx="2110042" cy="1862491"/>
          </a:xfrm>
          <a:prstGeom prst="rect">
            <a:avLst/>
          </a:prstGeom>
        </p:spPr>
      </p:pic>
      <p:sp>
        <p:nvSpPr>
          <p:cNvPr id="46" name="Rectángulo: esquinas redondeadas 45">
            <a:extLst>
              <a:ext uri="{FF2B5EF4-FFF2-40B4-BE49-F238E27FC236}">
                <a16:creationId xmlns:a16="http://schemas.microsoft.com/office/drawing/2014/main" id="{40936C89-AE6F-4451-A4A1-0CA331F8A62F}"/>
              </a:ext>
            </a:extLst>
          </p:cNvPr>
          <p:cNvSpPr/>
          <p:nvPr/>
        </p:nvSpPr>
        <p:spPr>
          <a:xfrm>
            <a:off x="4846988" y="3068061"/>
            <a:ext cx="6632710" cy="226886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a:solidFill>
                  <a:schemeClr val="tx1"/>
                </a:solidFill>
                <a:latin typeface="Arial" panose="020B0604020202020204" pitchFamily="34" charset="0"/>
                <a:cs typeface="Arial" panose="020B0604020202020204" pitchFamily="34" charset="0"/>
              </a:rPr>
              <a:t>Los cuentos maravillosos se rigen por un esquema del que cada cuento es una versión. Las funciones actanciales son 7:</a:t>
            </a:r>
          </a:p>
          <a:p>
            <a:pPr marL="342900" indent="-342900">
              <a:buAutoNum type="arabicParenR"/>
            </a:pPr>
            <a:r>
              <a:rPr lang="es-MX" sz="1200" b="1" dirty="0">
                <a:solidFill>
                  <a:schemeClr val="tx1"/>
                </a:solidFill>
                <a:latin typeface="Arial" panose="020B0604020202020204" pitchFamily="34" charset="0"/>
                <a:cs typeface="Arial" panose="020B0604020202020204" pitchFamily="34" charset="0"/>
              </a:rPr>
              <a:t>Agresor: </a:t>
            </a:r>
            <a:r>
              <a:rPr lang="es-MX" sz="1200" dirty="0">
                <a:solidFill>
                  <a:schemeClr val="tx1"/>
                </a:solidFill>
                <a:latin typeface="Arial" panose="020B0604020202020204" pitchFamily="34" charset="0"/>
                <a:cs typeface="Arial" panose="020B0604020202020204" pitchFamily="34" charset="0"/>
              </a:rPr>
              <a:t>fechoría, lucha contra el héroe, persecución. </a:t>
            </a:r>
          </a:p>
          <a:p>
            <a:pPr marL="342900" indent="-342900">
              <a:buAutoNum type="arabicParenR"/>
            </a:pPr>
            <a:r>
              <a:rPr lang="es-MX" sz="1200" b="1" dirty="0">
                <a:solidFill>
                  <a:schemeClr val="tx1"/>
                </a:solidFill>
                <a:latin typeface="Arial" panose="020B0604020202020204" pitchFamily="34" charset="0"/>
                <a:cs typeface="Arial" panose="020B0604020202020204" pitchFamily="34" charset="0"/>
              </a:rPr>
              <a:t> Donante: </a:t>
            </a:r>
            <a:r>
              <a:rPr lang="es-MX" sz="1200" dirty="0">
                <a:solidFill>
                  <a:schemeClr val="tx1"/>
                </a:solidFill>
                <a:latin typeface="Arial" panose="020B0604020202020204" pitchFamily="34" charset="0"/>
                <a:cs typeface="Arial" panose="020B0604020202020204" pitchFamily="34" charset="0"/>
              </a:rPr>
              <a:t>preparación de un objeto mágico y donación al héroe.</a:t>
            </a:r>
          </a:p>
          <a:p>
            <a:pPr marL="342900" indent="-342900">
              <a:buAutoNum type="arabicParenR"/>
            </a:pPr>
            <a:r>
              <a:rPr lang="es-MX" sz="1200" b="1" dirty="0">
                <a:solidFill>
                  <a:schemeClr val="tx1"/>
                </a:solidFill>
                <a:latin typeface="Arial" panose="020B0604020202020204" pitchFamily="34" charset="0"/>
                <a:cs typeface="Arial" panose="020B0604020202020204" pitchFamily="34" charset="0"/>
              </a:rPr>
              <a:t> Auxiliar: </a:t>
            </a:r>
            <a:r>
              <a:rPr lang="es-MX" sz="1200" dirty="0">
                <a:solidFill>
                  <a:schemeClr val="tx1"/>
                </a:solidFill>
                <a:latin typeface="Arial" panose="020B0604020202020204" pitchFamily="34" charset="0"/>
                <a:cs typeface="Arial" panose="020B0604020202020204" pitchFamily="34" charset="0"/>
              </a:rPr>
              <a:t>héroe en espacio, reparación de fechoría, socorro en persecución.</a:t>
            </a:r>
          </a:p>
          <a:p>
            <a:pPr marL="342900" indent="-342900">
              <a:buAutoNum type="arabicParenR"/>
            </a:pPr>
            <a:r>
              <a:rPr lang="es-MX" sz="1200" b="1" dirty="0">
                <a:solidFill>
                  <a:schemeClr val="tx1"/>
                </a:solidFill>
                <a:latin typeface="Arial" panose="020B0604020202020204" pitchFamily="34" charset="0"/>
                <a:cs typeface="Arial" panose="020B0604020202020204" pitchFamily="34" charset="0"/>
              </a:rPr>
              <a:t>Princesa y padre: </a:t>
            </a:r>
            <a:r>
              <a:rPr lang="es-MX" sz="1200" dirty="0">
                <a:solidFill>
                  <a:schemeClr val="tx1"/>
                </a:solidFill>
                <a:latin typeface="Arial" panose="020B0604020202020204" pitchFamily="34" charset="0"/>
                <a:cs typeface="Arial" panose="020B0604020202020204" pitchFamily="34" charset="0"/>
              </a:rPr>
              <a:t>petición de que el héroe realice pruebas, imposición de marca, descubrimiento del falso héroe, reconocimiento del verdadero, el matrimonio.</a:t>
            </a:r>
          </a:p>
          <a:p>
            <a:pPr marL="342900" indent="-342900">
              <a:buAutoNum type="arabicParenR"/>
            </a:pPr>
            <a:r>
              <a:rPr lang="es-MX" sz="1200" b="1" dirty="0">
                <a:solidFill>
                  <a:schemeClr val="tx1"/>
                </a:solidFill>
                <a:latin typeface="Arial" panose="020B0604020202020204" pitchFamily="34" charset="0"/>
                <a:cs typeface="Arial" panose="020B0604020202020204" pitchFamily="34" charset="0"/>
              </a:rPr>
              <a:t>Mandatario: </a:t>
            </a:r>
            <a:r>
              <a:rPr lang="es-MX" sz="1200" dirty="0">
                <a:solidFill>
                  <a:schemeClr val="tx1"/>
                </a:solidFill>
                <a:latin typeface="Arial" panose="020B0604020202020204" pitchFamily="34" charset="0"/>
                <a:cs typeface="Arial" panose="020B0604020202020204" pitchFamily="34" charset="0"/>
              </a:rPr>
              <a:t>el envío del héroe.</a:t>
            </a:r>
          </a:p>
          <a:p>
            <a:pPr marL="342900" indent="-342900">
              <a:buAutoNum type="arabicParenR"/>
            </a:pPr>
            <a:r>
              <a:rPr lang="es-MX" sz="1200" b="1" dirty="0">
                <a:solidFill>
                  <a:schemeClr val="tx1"/>
                </a:solidFill>
                <a:latin typeface="Arial" panose="020B0604020202020204" pitchFamily="34" charset="0"/>
                <a:cs typeface="Arial" panose="020B0604020202020204" pitchFamily="34" charset="0"/>
              </a:rPr>
              <a:t>Héroe:</a:t>
            </a:r>
            <a:r>
              <a:rPr lang="es-MX" sz="1200" dirty="0">
                <a:solidFill>
                  <a:schemeClr val="tx1"/>
                </a:solidFill>
                <a:latin typeface="Arial" panose="020B0604020202020204" pitchFamily="34" charset="0"/>
                <a:cs typeface="Arial" panose="020B0604020202020204" pitchFamily="34" charset="0"/>
              </a:rPr>
              <a:t> partida para efectuar búsqueda, encuentro y relación con el donante, el matrimonio.</a:t>
            </a:r>
          </a:p>
          <a:p>
            <a:pPr marL="342900" indent="-342900">
              <a:buAutoNum type="arabicParenR"/>
            </a:pPr>
            <a:r>
              <a:rPr lang="es-MX" sz="1200" b="1" dirty="0">
                <a:solidFill>
                  <a:schemeClr val="tx1"/>
                </a:solidFill>
                <a:latin typeface="Arial" panose="020B0604020202020204" pitchFamily="34" charset="0"/>
                <a:cs typeface="Arial" panose="020B0604020202020204" pitchFamily="34" charset="0"/>
              </a:rPr>
              <a:t>Falso Héroe: </a:t>
            </a:r>
            <a:r>
              <a:rPr lang="es-MX" sz="1200" dirty="0">
                <a:solidFill>
                  <a:schemeClr val="tx1"/>
                </a:solidFill>
                <a:latin typeface="Arial" panose="020B0604020202020204" pitchFamily="34" charset="0"/>
                <a:cs typeface="Arial" panose="020B0604020202020204" pitchFamily="34" charset="0"/>
              </a:rPr>
              <a:t>partida para efectuar búsqueda, reacción negativa ante el             donante y pretensiones engañosas.</a:t>
            </a:r>
          </a:p>
        </p:txBody>
      </p:sp>
      <p:pic>
        <p:nvPicPr>
          <p:cNvPr id="24" name="Imagen 23">
            <a:extLst>
              <a:ext uri="{FF2B5EF4-FFF2-40B4-BE49-F238E27FC236}">
                <a16:creationId xmlns:a16="http://schemas.microsoft.com/office/drawing/2014/main" id="{23302053-1DA9-4983-94FD-262C703ED9A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2500" b="97778" l="4806" r="94270">
                        <a14:foregroundMark x1="39187" y1="12917" x2="39187" y2="12917"/>
                        <a14:foregroundMark x1="39372" y1="9028" x2="40296" y2="6250"/>
                        <a14:foregroundMark x1="39002" y1="2500" x2="41959" y2="3056"/>
                        <a14:foregroundMark x1="22181" y1="34167" x2="22551" y2="35694"/>
                        <a14:foregroundMark x1="14233" y1="66667" x2="17006" y2="66667"/>
                        <a14:foregroundMark x1="12384" y1="66111" x2="18299" y2="61389"/>
                        <a14:foregroundMark x1="9612" y1="63333" x2="13494" y2="60694"/>
                        <a14:foregroundMark x1="21996" y1="76944" x2="22551" y2="81389"/>
                        <a14:foregroundMark x1="13309" y1="76667" x2="15527" y2="82500"/>
                        <a14:foregroundMark x1="4991" y1="78611" x2="4806" y2="91250"/>
                        <a14:foregroundMark x1="12200" y1="92778" x2="37338" y2="90694"/>
                        <a14:foregroundMark x1="49538" y1="90972" x2="68022" y2="93472"/>
                        <a14:foregroundMark x1="57486" y1="71667" x2="57486" y2="67778"/>
                        <a14:foregroundMark x1="20518" y1="52500" x2="27357" y2="57778"/>
                        <a14:foregroundMark x1="58780" y1="63611" x2="62292" y2="69306"/>
                        <a14:foregroundMark x1="29945" y1="64167" x2="35675" y2="72500"/>
                        <a14:foregroundMark x1="24030" y1="53472" x2="22551" y2="49306"/>
                        <a14:foregroundMark x1="40296" y1="3056" x2="45287" y2="3889"/>
                        <a14:foregroundMark x1="16081" y1="89028" x2="27172" y2="88472"/>
                        <a14:foregroundMark x1="27172" y1="88472" x2="32717" y2="88472"/>
                        <a14:foregroundMark x1="9612" y1="96667" x2="42884" y2="95417"/>
                        <a14:foregroundMark x1="42884" y1="95417" x2="46396" y2="95694"/>
                        <a14:foregroundMark x1="42884" y1="89028" x2="62292" y2="91528"/>
                        <a14:foregroundMark x1="52126" y1="95278" x2="79667" y2="96250"/>
                        <a14:foregroundMark x1="82070" y1="89028" x2="89279" y2="95417"/>
                        <a14:foregroundMark x1="53604" y1="74167" x2="61553" y2="72083"/>
                        <a14:foregroundMark x1="87616" y1="87083" x2="94270" y2="97778"/>
                        <a14:foregroundMark x1="69501" y1="41111" x2="65619" y2="36944"/>
                        <a14:foregroundMark x1="21627" y1="28472" x2="20702" y2="24306"/>
                        <a14:foregroundMark x1="83919" y1="71250" x2="87061" y2="80000"/>
                        <a14:foregroundMark x1="84288" y1="65556" x2="82440" y2="62361"/>
                        <a14:foregroundMark x1="85767" y1="70694" x2="86322" y2="68472"/>
                      </a14:backgroundRemoval>
                    </a14:imgEffect>
                  </a14:imgLayer>
                </a14:imgProps>
              </a:ext>
            </a:extLst>
          </a:blip>
          <a:stretch>
            <a:fillRect/>
          </a:stretch>
        </p:blipFill>
        <p:spPr>
          <a:xfrm>
            <a:off x="10684191" y="3216118"/>
            <a:ext cx="1507809" cy="2204108"/>
          </a:xfrm>
          <a:prstGeom prst="rect">
            <a:avLst/>
          </a:prstGeom>
        </p:spPr>
      </p:pic>
    </p:spTree>
    <p:extLst>
      <p:ext uri="{BB962C8B-B14F-4D97-AF65-F5344CB8AC3E}">
        <p14:creationId xmlns:p14="http://schemas.microsoft.com/office/powerpoint/2010/main" val="1502583492"/>
      </p:ext>
    </p:extLst>
  </p:cSld>
  <p:clrMapOvr>
    <a:masterClrMapping/>
  </p:clrMapOvr>
</p:sld>
</file>

<file path=ppt/theme/theme1.xml><?xml version="1.0" encoding="utf-8"?>
<a:theme xmlns:a="http://schemas.openxmlformats.org/drawingml/2006/main" name="Organigrama 01 16x9">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3Banded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3Banded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3Banded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DocumentoBibliotecaFormulario</Display>
  <Edit>DocumentoBibliotecaFormulario</Edit>
  <New>DocumentoBibliotecaFormulario</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Este valor indica el número de revisiones o de veces que se ha guardado. La aplicación es la responsable de actualizar este valor después de cada revisión.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E068CB-60BB-4659-95DB-7C3F3E2E151B}">
  <ds:schemaRefs>
    <ds:schemaRef ds:uri="http://schemas.microsoft.com/sharepoint/v3/contenttype/forms"/>
  </ds:schemaRefs>
</ds:datastoreItem>
</file>

<file path=customXml/itemProps2.xml><?xml version="1.0" encoding="utf-8"?>
<ds:datastoreItem xmlns:ds="http://schemas.openxmlformats.org/officeDocument/2006/customXml" ds:itemID="{D4CD667D-F7FE-4A26-96EC-790FBAE48F7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7D2629B-3BAD-42BB-8D6C-74A71EEB32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3038</Words>
  <Application>Microsoft Office PowerPoint</Application>
  <PresentationFormat>Panorámica</PresentationFormat>
  <Paragraphs>218</Paragraphs>
  <Slides>10</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Cambria</vt:lpstr>
      <vt:lpstr>Symbol</vt:lpstr>
      <vt:lpstr>Wingdings</vt:lpstr>
      <vt:lpstr>Organigrama 01 16x9</vt:lpstr>
      <vt:lpstr>Presentación de PowerPoint</vt:lpstr>
      <vt:lpstr>1.-El análisis pragmático.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SmartArt de jerarquía horizontal</dc:title>
  <dc:creator/>
  <cp:keywords/>
  <cp:lastModifiedBy/>
  <cp:revision>2</cp:revision>
  <dcterms:modified xsi:type="dcterms:W3CDTF">2021-05-16T09:14:37Z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TC028891679991</vt:lpwstr>
  </property>
  <property fmtid="{D5CDD505-2E9C-101B-9397-08002B2CF9AE}" pid="3" name="ContentTypeId">
    <vt:lpwstr>0x0101007C1D5F340F01F94FA2FD29A5E6DC872E</vt:lpwstr>
  </property>
</Properties>
</file>