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CCFF"/>
    <a:srgbClr val="FFCCFF"/>
    <a:srgbClr val="99FFCC"/>
    <a:srgbClr val="CC99FF"/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477D8-62F1-4492-9D1D-DBC831A5556F}" type="doc">
      <dgm:prSet loTypeId="urn:microsoft.com/office/officeart/2005/8/layout/radial5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051928DB-562B-4745-B13F-16B30F722D70}">
      <dgm:prSet phldrT="[Texto]"/>
      <dgm:spPr/>
      <dgm:t>
        <a:bodyPr/>
        <a:lstStyle/>
        <a:p>
          <a:r>
            <a:rPr lang="es-MX" b="1" i="0" u="none" dirty="0">
              <a:solidFill>
                <a:schemeClr val="tx1"/>
              </a:solidFill>
            </a:rPr>
            <a:t>ANÁLISIS DE NARRATIVAS INFANTILES Y JUVENILES</a:t>
          </a:r>
        </a:p>
        <a:p>
          <a:r>
            <a:rPr lang="es-MX" b="1" i="0" u="none" dirty="0">
              <a:solidFill>
                <a:schemeClr val="tx1"/>
              </a:solidFill>
            </a:rPr>
            <a:t>Gemma Lunch </a:t>
          </a:r>
          <a:endParaRPr lang="es-MX" b="0" dirty="0">
            <a:solidFill>
              <a:schemeClr val="tx1"/>
            </a:solidFill>
          </a:endParaRPr>
        </a:p>
        <a:p>
          <a:endParaRPr lang="es-MX" dirty="0">
            <a:solidFill>
              <a:schemeClr val="tx1"/>
            </a:solidFill>
          </a:endParaRPr>
        </a:p>
      </dgm:t>
    </dgm:pt>
    <dgm:pt modelId="{0CBB9D88-F0D5-4378-89F2-0A06B6FD43FA}" type="parTrans" cxnId="{2663D5C1-7ED3-4FB2-B468-9A3BF2C6A6F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6A8BB084-6CB9-4EA7-807B-27E41562C8F0}" type="sibTrans" cxnId="{2663D5C1-7ED3-4FB2-B468-9A3BF2C6A6F5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E761073-2522-4284-B098-34E03565DF2F}">
      <dgm:prSet phldrT="[Texto]"/>
      <dgm:spPr>
        <a:solidFill>
          <a:srgbClr val="FF99FF"/>
        </a:solidFill>
      </dgm:spPr>
      <dgm:t>
        <a:bodyPr/>
        <a:lstStyle/>
        <a:p>
          <a:r>
            <a:rPr lang="es-MX" dirty="0">
              <a:solidFill>
                <a:schemeClr val="tx1"/>
              </a:solidFill>
            </a:rPr>
            <a:t>1. El análisis pragmático </a:t>
          </a:r>
        </a:p>
      </dgm:t>
    </dgm:pt>
    <dgm:pt modelId="{C4E75C4B-0685-4432-B4DE-E871A4C8E2FE}" type="parTrans" cxnId="{20168F0E-10E2-4F11-A1F9-29F25041DE4A}">
      <dgm:prSet/>
      <dgm:spPr>
        <a:solidFill>
          <a:srgbClr val="FF99FF"/>
        </a:solidFill>
      </dgm:spPr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F8F766D9-4514-439F-9DB4-A1AD3D53AFCF}" type="sibTrans" cxnId="{20168F0E-10E2-4F11-A1F9-29F25041DE4A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55060F8-BED3-428F-B667-46D984818DA1}">
      <dgm:prSet phldrT="[Texto]"/>
      <dgm:spPr>
        <a:solidFill>
          <a:srgbClr val="CC99FF"/>
        </a:solidFill>
      </dgm:spPr>
      <dgm:t>
        <a:bodyPr/>
        <a:lstStyle/>
        <a:p>
          <a:r>
            <a:rPr lang="es-MX" dirty="0">
              <a:solidFill>
                <a:schemeClr val="tx1"/>
              </a:solidFill>
            </a:rPr>
            <a:t>2. Antes del texto; los paratextos</a:t>
          </a:r>
        </a:p>
      </dgm:t>
    </dgm:pt>
    <dgm:pt modelId="{AA5135D1-CF01-4D13-B84D-6686C9C49680}" type="parTrans" cxnId="{A44E555A-F9CE-48CA-BDA7-497B98257BFC}">
      <dgm:prSet/>
      <dgm:spPr>
        <a:solidFill>
          <a:srgbClr val="CC99FF"/>
        </a:solidFill>
      </dgm:spPr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0B4BF4A7-88A6-4433-AD5A-895483BA5144}" type="sibTrans" cxnId="{A44E555A-F9CE-48CA-BDA7-497B98257BFC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DC0915CC-8358-41DA-BBA6-86832ED4A96E}">
      <dgm:prSet phldrT="[Texto]"/>
      <dgm:spPr>
        <a:solidFill>
          <a:srgbClr val="99FFCC"/>
        </a:solidFill>
      </dgm:spPr>
      <dgm:t>
        <a:bodyPr/>
        <a:lstStyle/>
        <a:p>
          <a:r>
            <a:rPr lang="es-MX" dirty="0">
              <a:solidFill>
                <a:schemeClr val="tx1"/>
              </a:solidFill>
            </a:rPr>
            <a:t>3. Tiempo narrativo</a:t>
          </a:r>
        </a:p>
      </dgm:t>
    </dgm:pt>
    <dgm:pt modelId="{C41C2CA8-AB24-4930-A2CF-7368391E0C16}" type="parTrans" cxnId="{D43F3F4F-296E-43F1-9494-FDAD2EFE55B1}">
      <dgm:prSet/>
      <dgm:spPr>
        <a:solidFill>
          <a:srgbClr val="99FFCC"/>
        </a:solidFill>
      </dgm:spPr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1E50330-B671-44C0-A68E-879BF74C8F27}" type="sibTrans" cxnId="{D43F3F4F-296E-43F1-9494-FDAD2EFE55B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EC9FB071-9CB1-4897-9923-1A899DD79A8A}">
      <dgm:prSet phldrT="[Texto]"/>
      <dgm:spPr>
        <a:solidFill>
          <a:srgbClr val="FFC000"/>
        </a:solidFill>
      </dgm:spPr>
      <dgm:t>
        <a:bodyPr/>
        <a:lstStyle/>
        <a:p>
          <a:r>
            <a:rPr lang="es-MX" dirty="0">
              <a:solidFill>
                <a:schemeClr val="tx1"/>
              </a:solidFill>
            </a:rPr>
            <a:t>4. Un método de análisis propio. Las narraciones de tradición oral</a:t>
          </a:r>
        </a:p>
      </dgm:t>
    </dgm:pt>
    <dgm:pt modelId="{78ACF605-70AD-48EB-9ED1-2D83166C5423}" type="parTrans" cxnId="{781BBD64-0C39-4A9F-9E97-0F8881A51EE1}">
      <dgm:prSet/>
      <dgm:spPr>
        <a:solidFill>
          <a:srgbClr val="FFC000"/>
        </a:solidFill>
      </dgm:spPr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993F43F-B85A-4A2E-992E-87BEBBB0673C}" type="sibTrans" cxnId="{781BBD64-0C39-4A9F-9E97-0F8881A51EE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446C11D7-3565-46E4-84C0-2330FF079BE1}" type="pres">
      <dgm:prSet presAssocID="{2F8477D8-62F1-4492-9D1D-DBC831A5556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76ED2CC-390E-4E1C-80C1-094F649F840B}" type="pres">
      <dgm:prSet presAssocID="{051928DB-562B-4745-B13F-16B30F722D70}" presName="centerShape" presStyleLbl="node0" presStyleIdx="0" presStyleCnt="1"/>
      <dgm:spPr/>
    </dgm:pt>
    <dgm:pt modelId="{0DAA50D9-E246-46BD-9B7B-170A51A04E7E}" type="pres">
      <dgm:prSet presAssocID="{C4E75C4B-0685-4432-B4DE-E871A4C8E2FE}" presName="parTrans" presStyleLbl="sibTrans2D1" presStyleIdx="0" presStyleCnt="4"/>
      <dgm:spPr/>
    </dgm:pt>
    <dgm:pt modelId="{82183391-C601-4E88-B2C2-A3804E27164B}" type="pres">
      <dgm:prSet presAssocID="{C4E75C4B-0685-4432-B4DE-E871A4C8E2FE}" presName="connectorText" presStyleLbl="sibTrans2D1" presStyleIdx="0" presStyleCnt="4"/>
      <dgm:spPr/>
    </dgm:pt>
    <dgm:pt modelId="{34E643B8-E864-44F1-B74A-EECD9A5A1354}" type="pres">
      <dgm:prSet presAssocID="{BE761073-2522-4284-B098-34E03565DF2F}" presName="node" presStyleLbl="node1" presStyleIdx="0" presStyleCnt="4">
        <dgm:presLayoutVars>
          <dgm:bulletEnabled val="1"/>
        </dgm:presLayoutVars>
      </dgm:prSet>
      <dgm:spPr/>
    </dgm:pt>
    <dgm:pt modelId="{1BD2602B-7B74-4F1D-8865-E80348531A14}" type="pres">
      <dgm:prSet presAssocID="{AA5135D1-CF01-4D13-B84D-6686C9C49680}" presName="parTrans" presStyleLbl="sibTrans2D1" presStyleIdx="1" presStyleCnt="4"/>
      <dgm:spPr/>
    </dgm:pt>
    <dgm:pt modelId="{2AECE0BE-9ECA-4A43-9A48-6BCBC3AEFA7E}" type="pres">
      <dgm:prSet presAssocID="{AA5135D1-CF01-4D13-B84D-6686C9C49680}" presName="connectorText" presStyleLbl="sibTrans2D1" presStyleIdx="1" presStyleCnt="4"/>
      <dgm:spPr/>
    </dgm:pt>
    <dgm:pt modelId="{039E6D1A-2F2E-4096-AE24-4853D85DEFC3}" type="pres">
      <dgm:prSet presAssocID="{555060F8-BED3-428F-B667-46D984818DA1}" presName="node" presStyleLbl="node1" presStyleIdx="1" presStyleCnt="4">
        <dgm:presLayoutVars>
          <dgm:bulletEnabled val="1"/>
        </dgm:presLayoutVars>
      </dgm:prSet>
      <dgm:spPr/>
    </dgm:pt>
    <dgm:pt modelId="{A08E2DA1-5249-4371-9761-3C1B1B691A32}" type="pres">
      <dgm:prSet presAssocID="{C41C2CA8-AB24-4930-A2CF-7368391E0C16}" presName="parTrans" presStyleLbl="sibTrans2D1" presStyleIdx="2" presStyleCnt="4"/>
      <dgm:spPr/>
    </dgm:pt>
    <dgm:pt modelId="{880F22B4-0C04-462E-960B-C648681326BB}" type="pres">
      <dgm:prSet presAssocID="{C41C2CA8-AB24-4930-A2CF-7368391E0C16}" presName="connectorText" presStyleLbl="sibTrans2D1" presStyleIdx="2" presStyleCnt="4"/>
      <dgm:spPr/>
    </dgm:pt>
    <dgm:pt modelId="{19F503CE-DFA7-4453-B846-FC0DA8E3001A}" type="pres">
      <dgm:prSet presAssocID="{DC0915CC-8358-41DA-BBA6-86832ED4A96E}" presName="node" presStyleLbl="node1" presStyleIdx="2" presStyleCnt="4">
        <dgm:presLayoutVars>
          <dgm:bulletEnabled val="1"/>
        </dgm:presLayoutVars>
      </dgm:prSet>
      <dgm:spPr/>
    </dgm:pt>
    <dgm:pt modelId="{8981AC03-4A38-42E2-8394-1E1C45D1193B}" type="pres">
      <dgm:prSet presAssocID="{78ACF605-70AD-48EB-9ED1-2D83166C5423}" presName="parTrans" presStyleLbl="sibTrans2D1" presStyleIdx="3" presStyleCnt="4"/>
      <dgm:spPr/>
    </dgm:pt>
    <dgm:pt modelId="{73411BDE-6571-4848-BFCE-A29DA8792A6D}" type="pres">
      <dgm:prSet presAssocID="{78ACF605-70AD-48EB-9ED1-2D83166C5423}" presName="connectorText" presStyleLbl="sibTrans2D1" presStyleIdx="3" presStyleCnt="4"/>
      <dgm:spPr/>
    </dgm:pt>
    <dgm:pt modelId="{4B3ABAC3-4019-4F6D-B768-FC0DF02777E5}" type="pres">
      <dgm:prSet presAssocID="{EC9FB071-9CB1-4897-9923-1A899DD79A8A}" presName="node" presStyleLbl="node1" presStyleIdx="3" presStyleCnt="4">
        <dgm:presLayoutVars>
          <dgm:bulletEnabled val="1"/>
        </dgm:presLayoutVars>
      </dgm:prSet>
      <dgm:spPr/>
    </dgm:pt>
  </dgm:ptLst>
  <dgm:cxnLst>
    <dgm:cxn modelId="{20168F0E-10E2-4F11-A1F9-29F25041DE4A}" srcId="{051928DB-562B-4745-B13F-16B30F722D70}" destId="{BE761073-2522-4284-B098-34E03565DF2F}" srcOrd="0" destOrd="0" parTransId="{C4E75C4B-0685-4432-B4DE-E871A4C8E2FE}" sibTransId="{F8F766D9-4514-439F-9DB4-A1AD3D53AFCF}"/>
    <dgm:cxn modelId="{BA40F613-8352-4BB5-BEDD-A7212AA1EEAF}" type="presOf" srcId="{BE761073-2522-4284-B098-34E03565DF2F}" destId="{34E643B8-E864-44F1-B74A-EECD9A5A1354}" srcOrd="0" destOrd="0" presId="urn:microsoft.com/office/officeart/2005/8/layout/radial5"/>
    <dgm:cxn modelId="{B91FF518-799E-45F5-8491-A76747F5291F}" type="presOf" srcId="{EC9FB071-9CB1-4897-9923-1A899DD79A8A}" destId="{4B3ABAC3-4019-4F6D-B768-FC0DF02777E5}" srcOrd="0" destOrd="0" presId="urn:microsoft.com/office/officeart/2005/8/layout/radial5"/>
    <dgm:cxn modelId="{9CE05B27-B74C-44D7-887C-2D5AEC59EC7C}" type="presOf" srcId="{AA5135D1-CF01-4D13-B84D-6686C9C49680}" destId="{1BD2602B-7B74-4F1D-8865-E80348531A14}" srcOrd="0" destOrd="0" presId="urn:microsoft.com/office/officeart/2005/8/layout/radial5"/>
    <dgm:cxn modelId="{461BF95B-2A60-4794-9764-D24BEE3268D5}" type="presOf" srcId="{C4E75C4B-0685-4432-B4DE-E871A4C8E2FE}" destId="{82183391-C601-4E88-B2C2-A3804E27164B}" srcOrd="1" destOrd="0" presId="urn:microsoft.com/office/officeart/2005/8/layout/radial5"/>
    <dgm:cxn modelId="{781BBD64-0C39-4A9F-9E97-0F8881A51EE1}" srcId="{051928DB-562B-4745-B13F-16B30F722D70}" destId="{EC9FB071-9CB1-4897-9923-1A899DD79A8A}" srcOrd="3" destOrd="0" parTransId="{78ACF605-70AD-48EB-9ED1-2D83166C5423}" sibTransId="{4993F43F-B85A-4A2E-992E-87BEBBB0673C}"/>
    <dgm:cxn modelId="{D43F3F4F-296E-43F1-9494-FDAD2EFE55B1}" srcId="{051928DB-562B-4745-B13F-16B30F722D70}" destId="{DC0915CC-8358-41DA-BBA6-86832ED4A96E}" srcOrd="2" destOrd="0" parTransId="{C41C2CA8-AB24-4930-A2CF-7368391E0C16}" sibTransId="{41E50330-B671-44C0-A68E-879BF74C8F27}"/>
    <dgm:cxn modelId="{BC84B573-F6C7-481E-B665-7570A9E0AA8E}" type="presOf" srcId="{2F8477D8-62F1-4492-9D1D-DBC831A5556F}" destId="{446C11D7-3565-46E4-84C0-2330FF079BE1}" srcOrd="0" destOrd="0" presId="urn:microsoft.com/office/officeart/2005/8/layout/radial5"/>
    <dgm:cxn modelId="{061C8858-0CF4-44E6-B99E-C936E415B378}" type="presOf" srcId="{AA5135D1-CF01-4D13-B84D-6686C9C49680}" destId="{2AECE0BE-9ECA-4A43-9A48-6BCBC3AEFA7E}" srcOrd="1" destOrd="0" presId="urn:microsoft.com/office/officeart/2005/8/layout/radial5"/>
    <dgm:cxn modelId="{A44E555A-F9CE-48CA-BDA7-497B98257BFC}" srcId="{051928DB-562B-4745-B13F-16B30F722D70}" destId="{555060F8-BED3-428F-B667-46D984818DA1}" srcOrd="1" destOrd="0" parTransId="{AA5135D1-CF01-4D13-B84D-6686C9C49680}" sibTransId="{0B4BF4A7-88A6-4433-AD5A-895483BA5144}"/>
    <dgm:cxn modelId="{3C5A857C-4BC3-4293-88FB-A690D49B7E09}" type="presOf" srcId="{555060F8-BED3-428F-B667-46D984818DA1}" destId="{039E6D1A-2F2E-4096-AE24-4853D85DEFC3}" srcOrd="0" destOrd="0" presId="urn:microsoft.com/office/officeart/2005/8/layout/radial5"/>
    <dgm:cxn modelId="{058090A0-255C-4F84-BA8B-A85C1DAD4AF3}" type="presOf" srcId="{DC0915CC-8358-41DA-BBA6-86832ED4A96E}" destId="{19F503CE-DFA7-4453-B846-FC0DA8E3001A}" srcOrd="0" destOrd="0" presId="urn:microsoft.com/office/officeart/2005/8/layout/radial5"/>
    <dgm:cxn modelId="{A652FAB7-3D5C-4EC8-8835-9ECDAEE4B42D}" type="presOf" srcId="{C4E75C4B-0685-4432-B4DE-E871A4C8E2FE}" destId="{0DAA50D9-E246-46BD-9B7B-170A51A04E7E}" srcOrd="0" destOrd="0" presId="urn:microsoft.com/office/officeart/2005/8/layout/radial5"/>
    <dgm:cxn modelId="{2663D5C1-7ED3-4FB2-B468-9A3BF2C6A6F5}" srcId="{2F8477D8-62F1-4492-9D1D-DBC831A5556F}" destId="{051928DB-562B-4745-B13F-16B30F722D70}" srcOrd="0" destOrd="0" parTransId="{0CBB9D88-F0D5-4378-89F2-0A06B6FD43FA}" sibTransId="{6A8BB084-6CB9-4EA7-807B-27E41562C8F0}"/>
    <dgm:cxn modelId="{16E5AFC2-FC14-408A-8DB1-878FE3D65461}" type="presOf" srcId="{C41C2CA8-AB24-4930-A2CF-7368391E0C16}" destId="{880F22B4-0C04-462E-960B-C648681326BB}" srcOrd="1" destOrd="0" presId="urn:microsoft.com/office/officeart/2005/8/layout/radial5"/>
    <dgm:cxn modelId="{2A48D2DC-9B43-4F4B-A98F-A4DF2D2D940A}" type="presOf" srcId="{C41C2CA8-AB24-4930-A2CF-7368391E0C16}" destId="{A08E2DA1-5249-4371-9761-3C1B1B691A32}" srcOrd="0" destOrd="0" presId="urn:microsoft.com/office/officeart/2005/8/layout/radial5"/>
    <dgm:cxn modelId="{FB6124DD-2CD8-455F-8760-C85D348DC8AD}" type="presOf" srcId="{051928DB-562B-4745-B13F-16B30F722D70}" destId="{276ED2CC-390E-4E1C-80C1-094F649F840B}" srcOrd="0" destOrd="0" presId="urn:microsoft.com/office/officeart/2005/8/layout/radial5"/>
    <dgm:cxn modelId="{287539DD-29D7-462F-9596-685874AEC08F}" type="presOf" srcId="{78ACF605-70AD-48EB-9ED1-2D83166C5423}" destId="{8981AC03-4A38-42E2-8394-1E1C45D1193B}" srcOrd="0" destOrd="0" presId="urn:microsoft.com/office/officeart/2005/8/layout/radial5"/>
    <dgm:cxn modelId="{C7AFF4FE-F657-4FE2-8CD9-E40AA9B4B454}" type="presOf" srcId="{78ACF605-70AD-48EB-9ED1-2D83166C5423}" destId="{73411BDE-6571-4848-BFCE-A29DA8792A6D}" srcOrd="1" destOrd="0" presId="urn:microsoft.com/office/officeart/2005/8/layout/radial5"/>
    <dgm:cxn modelId="{DB49F067-72B8-4021-98F2-234694D0EBA8}" type="presParOf" srcId="{446C11D7-3565-46E4-84C0-2330FF079BE1}" destId="{276ED2CC-390E-4E1C-80C1-094F649F840B}" srcOrd="0" destOrd="0" presId="urn:microsoft.com/office/officeart/2005/8/layout/radial5"/>
    <dgm:cxn modelId="{E6419E15-86E8-4564-9664-F285566AF6D4}" type="presParOf" srcId="{446C11D7-3565-46E4-84C0-2330FF079BE1}" destId="{0DAA50D9-E246-46BD-9B7B-170A51A04E7E}" srcOrd="1" destOrd="0" presId="urn:microsoft.com/office/officeart/2005/8/layout/radial5"/>
    <dgm:cxn modelId="{64C8389B-81A3-478B-8411-305557BB7CF9}" type="presParOf" srcId="{0DAA50D9-E246-46BD-9B7B-170A51A04E7E}" destId="{82183391-C601-4E88-B2C2-A3804E27164B}" srcOrd="0" destOrd="0" presId="urn:microsoft.com/office/officeart/2005/8/layout/radial5"/>
    <dgm:cxn modelId="{21C099F5-B15B-4897-BD00-E7C1ACC6B015}" type="presParOf" srcId="{446C11D7-3565-46E4-84C0-2330FF079BE1}" destId="{34E643B8-E864-44F1-B74A-EECD9A5A1354}" srcOrd="2" destOrd="0" presId="urn:microsoft.com/office/officeart/2005/8/layout/radial5"/>
    <dgm:cxn modelId="{4EAEFEE3-6FF0-455B-BEF6-8942A81F4B3C}" type="presParOf" srcId="{446C11D7-3565-46E4-84C0-2330FF079BE1}" destId="{1BD2602B-7B74-4F1D-8865-E80348531A14}" srcOrd="3" destOrd="0" presId="urn:microsoft.com/office/officeart/2005/8/layout/radial5"/>
    <dgm:cxn modelId="{E63AD8AE-C29E-46D0-B6CB-675C07C13158}" type="presParOf" srcId="{1BD2602B-7B74-4F1D-8865-E80348531A14}" destId="{2AECE0BE-9ECA-4A43-9A48-6BCBC3AEFA7E}" srcOrd="0" destOrd="0" presId="urn:microsoft.com/office/officeart/2005/8/layout/radial5"/>
    <dgm:cxn modelId="{EB695290-D06E-4BF5-B630-D991E1F6F9CC}" type="presParOf" srcId="{446C11D7-3565-46E4-84C0-2330FF079BE1}" destId="{039E6D1A-2F2E-4096-AE24-4853D85DEFC3}" srcOrd="4" destOrd="0" presId="urn:microsoft.com/office/officeart/2005/8/layout/radial5"/>
    <dgm:cxn modelId="{520184E7-3272-421E-91B7-5BD649BDB111}" type="presParOf" srcId="{446C11D7-3565-46E4-84C0-2330FF079BE1}" destId="{A08E2DA1-5249-4371-9761-3C1B1B691A32}" srcOrd="5" destOrd="0" presId="urn:microsoft.com/office/officeart/2005/8/layout/radial5"/>
    <dgm:cxn modelId="{8471111F-A714-490C-9D79-F23B7EA91761}" type="presParOf" srcId="{A08E2DA1-5249-4371-9761-3C1B1B691A32}" destId="{880F22B4-0C04-462E-960B-C648681326BB}" srcOrd="0" destOrd="0" presId="urn:microsoft.com/office/officeart/2005/8/layout/radial5"/>
    <dgm:cxn modelId="{525A8364-5982-49DF-A7CA-4C067BFD8377}" type="presParOf" srcId="{446C11D7-3565-46E4-84C0-2330FF079BE1}" destId="{19F503CE-DFA7-4453-B846-FC0DA8E3001A}" srcOrd="6" destOrd="0" presId="urn:microsoft.com/office/officeart/2005/8/layout/radial5"/>
    <dgm:cxn modelId="{ACC22EC2-7054-4D9E-80C6-76BA3307ACDA}" type="presParOf" srcId="{446C11D7-3565-46E4-84C0-2330FF079BE1}" destId="{8981AC03-4A38-42E2-8394-1E1C45D1193B}" srcOrd="7" destOrd="0" presId="urn:microsoft.com/office/officeart/2005/8/layout/radial5"/>
    <dgm:cxn modelId="{78A0FDE0-36EE-4B2A-94CD-69B99E73C670}" type="presParOf" srcId="{8981AC03-4A38-42E2-8394-1E1C45D1193B}" destId="{73411BDE-6571-4848-BFCE-A29DA8792A6D}" srcOrd="0" destOrd="0" presId="urn:microsoft.com/office/officeart/2005/8/layout/radial5"/>
    <dgm:cxn modelId="{925C86AF-B436-48A6-81B4-0A4D0674D90A}" type="presParOf" srcId="{446C11D7-3565-46E4-84C0-2330FF079BE1}" destId="{4B3ABAC3-4019-4F6D-B768-FC0DF02777E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ED2CC-390E-4E1C-80C1-094F649F840B}">
      <dsp:nvSpPr>
        <dsp:cNvPr id="0" name=""/>
        <dsp:cNvSpPr/>
      </dsp:nvSpPr>
      <dsp:spPr>
        <a:xfrm>
          <a:off x="5194101" y="2527101"/>
          <a:ext cx="1803796" cy="18037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u="none" kern="1200" dirty="0">
              <a:solidFill>
                <a:schemeClr val="tx1"/>
              </a:solidFill>
            </a:rPr>
            <a:t>ANÁLISIS DE NARRATIVAS INFANTILES Y JUVENILES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0" u="none" kern="1200" dirty="0">
              <a:solidFill>
                <a:schemeClr val="tx1"/>
              </a:solidFill>
            </a:rPr>
            <a:t>Gemma Lunch </a:t>
          </a:r>
          <a:endParaRPr lang="es-MX" sz="1300" b="0" kern="1200" dirty="0">
            <a:solidFill>
              <a:schemeClr val="tx1"/>
            </a:solidFill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300" kern="1200" dirty="0">
            <a:solidFill>
              <a:schemeClr val="tx1"/>
            </a:solidFill>
          </a:endParaRPr>
        </a:p>
      </dsp:txBody>
      <dsp:txXfrm>
        <a:off x="5458261" y="2791261"/>
        <a:ext cx="1275476" cy="1275476"/>
      </dsp:txXfrm>
    </dsp:sp>
    <dsp:sp modelId="{0DAA50D9-E246-46BD-9B7B-170A51A04E7E}">
      <dsp:nvSpPr>
        <dsp:cNvPr id="0" name=""/>
        <dsp:cNvSpPr/>
      </dsp:nvSpPr>
      <dsp:spPr>
        <a:xfrm rot="16200000">
          <a:off x="5905067" y="1871013"/>
          <a:ext cx="381864" cy="613290"/>
        </a:xfrm>
        <a:prstGeom prst="rightArrow">
          <a:avLst>
            <a:gd name="adj1" fmla="val 60000"/>
            <a:gd name="adj2" fmla="val 50000"/>
          </a:avLst>
        </a:prstGeom>
        <a:solidFill>
          <a:srgbClr val="FF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>
            <a:solidFill>
              <a:schemeClr val="tx1"/>
            </a:solidFill>
          </a:endParaRPr>
        </a:p>
      </dsp:txBody>
      <dsp:txXfrm>
        <a:off x="5962347" y="2050951"/>
        <a:ext cx="267305" cy="367974"/>
      </dsp:txXfrm>
    </dsp:sp>
    <dsp:sp modelId="{34E643B8-E864-44F1-B74A-EECD9A5A1354}">
      <dsp:nvSpPr>
        <dsp:cNvPr id="0" name=""/>
        <dsp:cNvSpPr/>
      </dsp:nvSpPr>
      <dsp:spPr>
        <a:xfrm>
          <a:off x="5194101" y="2804"/>
          <a:ext cx="1803796" cy="1803796"/>
        </a:xfrm>
        <a:prstGeom prst="ellipse">
          <a:avLst/>
        </a:prstGeom>
        <a:solidFill>
          <a:srgbClr val="FF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1. El análisis pragmático </a:t>
          </a:r>
        </a:p>
      </dsp:txBody>
      <dsp:txXfrm>
        <a:off x="5458261" y="266964"/>
        <a:ext cx="1275476" cy="1275476"/>
      </dsp:txXfrm>
    </dsp:sp>
    <dsp:sp modelId="{1BD2602B-7B74-4F1D-8865-E80348531A14}">
      <dsp:nvSpPr>
        <dsp:cNvPr id="0" name=""/>
        <dsp:cNvSpPr/>
      </dsp:nvSpPr>
      <dsp:spPr>
        <a:xfrm>
          <a:off x="7156408" y="3122354"/>
          <a:ext cx="381864" cy="613290"/>
        </a:xfrm>
        <a:prstGeom prst="rightArrow">
          <a:avLst>
            <a:gd name="adj1" fmla="val 60000"/>
            <a:gd name="adj2" fmla="val 50000"/>
          </a:avLst>
        </a:prstGeom>
        <a:solidFill>
          <a:srgbClr val="CC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>
            <a:solidFill>
              <a:schemeClr val="tx1"/>
            </a:solidFill>
          </a:endParaRPr>
        </a:p>
      </dsp:txBody>
      <dsp:txXfrm>
        <a:off x="7156408" y="3245012"/>
        <a:ext cx="267305" cy="367974"/>
      </dsp:txXfrm>
    </dsp:sp>
    <dsp:sp modelId="{039E6D1A-2F2E-4096-AE24-4853D85DEFC3}">
      <dsp:nvSpPr>
        <dsp:cNvPr id="0" name=""/>
        <dsp:cNvSpPr/>
      </dsp:nvSpPr>
      <dsp:spPr>
        <a:xfrm>
          <a:off x="7718398" y="2527101"/>
          <a:ext cx="1803796" cy="1803796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2. Antes del texto; los paratextos</a:t>
          </a:r>
        </a:p>
      </dsp:txBody>
      <dsp:txXfrm>
        <a:off x="7982558" y="2791261"/>
        <a:ext cx="1275476" cy="1275476"/>
      </dsp:txXfrm>
    </dsp:sp>
    <dsp:sp modelId="{A08E2DA1-5249-4371-9761-3C1B1B691A32}">
      <dsp:nvSpPr>
        <dsp:cNvPr id="0" name=""/>
        <dsp:cNvSpPr/>
      </dsp:nvSpPr>
      <dsp:spPr>
        <a:xfrm rot="5400000">
          <a:off x="5905067" y="4373695"/>
          <a:ext cx="381864" cy="613290"/>
        </a:xfrm>
        <a:prstGeom prst="rightArrow">
          <a:avLst>
            <a:gd name="adj1" fmla="val 60000"/>
            <a:gd name="adj2" fmla="val 50000"/>
          </a:avLst>
        </a:prstGeom>
        <a:solidFill>
          <a:srgbClr val="99FFCC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>
            <a:solidFill>
              <a:schemeClr val="tx1"/>
            </a:solidFill>
          </a:endParaRPr>
        </a:p>
      </dsp:txBody>
      <dsp:txXfrm>
        <a:off x="5962347" y="4439074"/>
        <a:ext cx="267305" cy="367974"/>
      </dsp:txXfrm>
    </dsp:sp>
    <dsp:sp modelId="{19F503CE-DFA7-4453-B846-FC0DA8E3001A}">
      <dsp:nvSpPr>
        <dsp:cNvPr id="0" name=""/>
        <dsp:cNvSpPr/>
      </dsp:nvSpPr>
      <dsp:spPr>
        <a:xfrm>
          <a:off x="5194101" y="5051398"/>
          <a:ext cx="1803796" cy="1803796"/>
        </a:xfrm>
        <a:prstGeom prst="ellipse">
          <a:avLst/>
        </a:prstGeom>
        <a:solidFill>
          <a:srgbClr val="99FFC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3. Tiempo narrativo</a:t>
          </a:r>
        </a:p>
      </dsp:txBody>
      <dsp:txXfrm>
        <a:off x="5458261" y="5315558"/>
        <a:ext cx="1275476" cy="1275476"/>
      </dsp:txXfrm>
    </dsp:sp>
    <dsp:sp modelId="{8981AC03-4A38-42E2-8394-1E1C45D1193B}">
      <dsp:nvSpPr>
        <dsp:cNvPr id="0" name=""/>
        <dsp:cNvSpPr/>
      </dsp:nvSpPr>
      <dsp:spPr>
        <a:xfrm rot="10800000">
          <a:off x="4653726" y="3122354"/>
          <a:ext cx="381864" cy="613290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kern="1200">
            <a:solidFill>
              <a:schemeClr val="tx1"/>
            </a:solidFill>
          </a:endParaRPr>
        </a:p>
      </dsp:txBody>
      <dsp:txXfrm rot="10800000">
        <a:off x="4768285" y="3245012"/>
        <a:ext cx="267305" cy="367974"/>
      </dsp:txXfrm>
    </dsp:sp>
    <dsp:sp modelId="{4B3ABAC3-4019-4F6D-B768-FC0DF02777E5}">
      <dsp:nvSpPr>
        <dsp:cNvPr id="0" name=""/>
        <dsp:cNvSpPr/>
      </dsp:nvSpPr>
      <dsp:spPr>
        <a:xfrm>
          <a:off x="2669804" y="2527101"/>
          <a:ext cx="1803796" cy="180379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>
              <a:solidFill>
                <a:schemeClr val="tx1"/>
              </a:solidFill>
            </a:rPr>
            <a:t>4. Un método de análisis propio. Las narraciones de tradición oral</a:t>
          </a:r>
        </a:p>
      </dsp:txBody>
      <dsp:txXfrm>
        <a:off x="2933964" y="2791261"/>
        <a:ext cx="1275476" cy="1275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8599E-9FA9-454C-A8DC-C9E07784C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97E7A9-98A2-4154-A088-E27E19184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DDBBA1-D331-4560-8DA6-4249A091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132791-E9C1-4D91-9A28-22B9C746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FDD801-1E22-43C7-BC9F-669E995C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05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ABB5D-C731-4BA7-8468-3A4FD77A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C89EDC-D0A5-459D-94A6-C1658A1B2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8E1900-880A-47C2-946D-AFD0BD281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9B1E08-3D78-422C-B797-4E5546F55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64D5F6-429C-46DA-8B49-CBB4CE0C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86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A8F849-081F-4E52-96FE-2A19F87FBB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113D4B7-74C4-484C-BDAD-711115D6F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137E7B-AC88-4AFE-A8BE-E138E8B3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F7740E-8532-43F1-9F65-A475098B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B11580-FE74-4773-86BC-9903ABC0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63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28E6C-744A-44E7-98B7-981955D47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54B571-67F6-4DEE-9DC5-E95CFFE1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047894-73EC-45CD-9DED-9D1A4B7B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29184-1B48-456E-8958-F88C89AF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E6D011-42EA-487C-9123-7B0B21FE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54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610BE-8497-4A5A-8D46-15180D82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00C57A-2922-4B2B-BD32-06938C777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5A017E-3113-491C-B338-E867FC76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079EC9-FADF-4880-9416-1FBDF36E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B5DA38-FBC3-4BDA-8C09-20DB128F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43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28E4C4-2156-424E-8B09-88E20981F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912A00-EA51-4C95-8558-09604D7F1E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4F3F6F-F812-42CD-9AFF-53846D433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020B55-7D65-42E6-AC4D-B837C4CA1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3FD81-2DB6-4212-9749-79770E227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5CC3A3-6829-43B4-B934-4CC90DA6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91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7D4D9-AD15-46AE-8F2C-EA620A1F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4B9B64-4D30-4C8E-8017-D73CCF1F9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44D3A0-2180-4F3F-A82F-C5BCDC7E4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64E7DD-3CE9-4D1A-9600-B6BED04FB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17D734-023D-40FF-A33E-02B2AD3B2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E83908-4BBF-43AF-9F1C-CABEDEE9A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50DC6B-5FF3-457A-84FC-0D3F220F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06168F-47F3-4514-8651-8CF33C39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64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FB10A-A62D-4091-B3C2-30FB92E8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9E73322-0F9C-48A4-92F0-822498B8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384FC1-435C-4254-B1AA-4BA812FB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9C8211-9147-486F-AF1A-87B31A86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70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8EB298-A563-4C90-AD22-818412DD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99BFAC-EB32-45A0-A2CD-2B9A8B0F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37DB85-547D-4523-9E3A-01F36867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26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EE9E0-140E-490A-A116-4F043E4E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CEC598-2562-42BC-8A03-DF3751C59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E77A93-4201-439D-8AF1-0BF9BE540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C2BD97-235E-475A-910D-63180918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56FB45-94A9-40D7-ACDF-FBE5CC39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FAEFE0-5CBD-4DB2-B291-243574D0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55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07ABD-FC5F-46DE-BCAF-0D799D9E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934129-2FAB-4101-A03F-D3363225A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7A235B-E52E-4322-B4EE-F8BE3DBC5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E12A3F-1064-4D92-B896-7A578ECD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DB4F5F-ED5E-4912-A842-8BFF9B9A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507068-1D14-4241-90A1-8B2D5C26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12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2FF9B4-EB44-4C79-A847-4C94C5145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22E663-5AAB-4F96-84A5-CAB576DE5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B8F94F-1E5F-4BF0-A4A3-7115C3386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9CB37-B416-4463-ADE6-0810EE405A3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7DFCE1-F524-43B6-825F-5ED286B74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CC792B-889B-4344-913E-5DA68F989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5A35D-6E3D-4FE7-852A-EA86909843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22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EB33734-E560-4C87-9F75-A92741B1DB8E}"/>
              </a:ext>
            </a:extLst>
          </p:cNvPr>
          <p:cNvSpPr txBox="1"/>
          <p:nvPr/>
        </p:nvSpPr>
        <p:spPr>
          <a:xfrm flipH="1">
            <a:off x="1493899" y="643622"/>
            <a:ext cx="92042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badi" panose="020B0604020104020204" pitchFamily="34" charset="0"/>
              </a:rPr>
              <a:t>Escuela Normal de Educación Preescolar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Licenciatura  Ciclo escolar 2020-2021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 </a:t>
            </a: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Curso: Creación literaria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Docente: Silvia Banda Servín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 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Actividad: esquema</a:t>
            </a: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Presentado por: Natalia Guadalupe Torres Tovar N.L 21</a:t>
            </a: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Grado 3° Sección ¨A¨</a:t>
            </a: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endParaRPr lang="es-MX" sz="2000" dirty="0">
              <a:latin typeface="Abadi" panose="020B0604020104020204" pitchFamily="34" charset="0"/>
            </a:endParaRPr>
          </a:p>
          <a:p>
            <a:pPr algn="ctr"/>
            <a:r>
              <a:rPr lang="es-MX" sz="2000" dirty="0">
                <a:latin typeface="Abadi" panose="020B0604020104020204" pitchFamily="34" charset="0"/>
              </a:rPr>
              <a:t>Saltillo, Coahuila 16 de mayo del 2021</a:t>
            </a:r>
          </a:p>
          <a:p>
            <a:endParaRPr lang="es-MX" dirty="0"/>
          </a:p>
        </p:txBody>
      </p:sp>
      <p:sp>
        <p:nvSpPr>
          <p:cNvPr id="7" name="Marco 6">
            <a:extLst>
              <a:ext uri="{FF2B5EF4-FFF2-40B4-BE49-F238E27FC236}">
                <a16:creationId xmlns:a16="http://schemas.microsoft.com/office/drawing/2014/main" id="{C611BAE9-B4B0-4516-B673-A337FB402219}"/>
              </a:ext>
            </a:extLst>
          </p:cNvPr>
          <p:cNvSpPr/>
          <p:nvPr/>
        </p:nvSpPr>
        <p:spPr>
          <a:xfrm>
            <a:off x="383177" y="280851"/>
            <a:ext cx="11425646" cy="6296297"/>
          </a:xfrm>
          <a:prstGeom prst="frame">
            <a:avLst>
              <a:gd name="adj1" fmla="val 129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CFA4049-6511-4932-98B2-221E055D3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78" y="643622"/>
            <a:ext cx="1859441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23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F1ABA6B7-AC29-48FE-BF51-8CAD4053BB0F}"/>
              </a:ext>
            </a:extLst>
          </p:cNvPr>
          <p:cNvSpPr/>
          <p:nvPr/>
        </p:nvSpPr>
        <p:spPr>
          <a:xfrm>
            <a:off x="1027241" y="2246242"/>
            <a:ext cx="676259" cy="23655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786560C-B59F-4A5C-865E-BD2EF7470992}"/>
              </a:ext>
            </a:extLst>
          </p:cNvPr>
          <p:cNvSpPr/>
          <p:nvPr/>
        </p:nvSpPr>
        <p:spPr>
          <a:xfrm>
            <a:off x="116618" y="1861929"/>
            <a:ext cx="1121134" cy="9939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/>
              <a:t>Puede memorizar, retener para poder volver a contar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DE29BBB-7BA0-4FAB-A561-D576A3221D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575413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e 5">
            <a:extLst>
              <a:ext uri="{FF2B5EF4-FFF2-40B4-BE49-F238E27FC236}">
                <a16:creationId xmlns:a16="http://schemas.microsoft.com/office/drawing/2014/main" id="{F03B2A13-6EDF-48DB-9E73-FFD2DA576737}"/>
              </a:ext>
            </a:extLst>
          </p:cNvPr>
          <p:cNvSpPr/>
          <p:nvPr/>
        </p:nvSpPr>
        <p:spPr>
          <a:xfrm>
            <a:off x="123907" y="2932043"/>
            <a:ext cx="1121134" cy="9939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>
                <a:solidFill>
                  <a:schemeClr val="tx1"/>
                </a:solidFill>
              </a:rPr>
              <a:t>Puede </a:t>
            </a:r>
            <a:r>
              <a:rPr lang="es-MX" sz="1050" dirty="0" err="1">
                <a:solidFill>
                  <a:schemeClr val="tx1"/>
                </a:solidFill>
              </a:rPr>
              <a:t>memorizary</a:t>
            </a:r>
            <a:r>
              <a:rPr lang="es-MX" sz="1050" dirty="0">
                <a:solidFill>
                  <a:schemeClr val="tx1"/>
                </a:solidFill>
              </a:rPr>
              <a:t> retener para poder volver a contar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9DC0336-E06B-4080-A026-4B89B282A352}"/>
              </a:ext>
            </a:extLst>
          </p:cNvPr>
          <p:cNvSpPr/>
          <p:nvPr/>
        </p:nvSpPr>
        <p:spPr>
          <a:xfrm>
            <a:off x="129207" y="791815"/>
            <a:ext cx="1121134" cy="9939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El narrador deberá elegir un tipo de variedad dialectal para el narrador y para los personajes.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E32B18C-CC16-42E1-B6CC-1FA362B0E726}"/>
              </a:ext>
            </a:extLst>
          </p:cNvPr>
          <p:cNvSpPr/>
          <p:nvPr/>
        </p:nvSpPr>
        <p:spPr>
          <a:xfrm>
            <a:off x="1521348" y="1861929"/>
            <a:ext cx="1121134" cy="9939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</a:rPr>
              <a:t>participación simultánea 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5E6A0FA2-7D93-428C-BF10-552A13E15AA1}"/>
              </a:ext>
            </a:extLst>
          </p:cNvPr>
          <p:cNvSpPr/>
          <p:nvPr/>
        </p:nvSpPr>
        <p:spPr>
          <a:xfrm flipH="1">
            <a:off x="1041418" y="3322981"/>
            <a:ext cx="676259" cy="23655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3B15D4C4-3A04-4482-B2FD-AD87666E8DF6}"/>
              </a:ext>
            </a:extLst>
          </p:cNvPr>
          <p:cNvSpPr/>
          <p:nvPr/>
        </p:nvSpPr>
        <p:spPr>
          <a:xfrm flipH="1">
            <a:off x="1041418" y="1176128"/>
            <a:ext cx="676259" cy="236551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0D4D761A-53E6-4748-898B-3D9E41AA8FB7}"/>
              </a:ext>
            </a:extLst>
          </p:cNvPr>
          <p:cNvSpPr/>
          <p:nvPr/>
        </p:nvSpPr>
        <p:spPr>
          <a:xfrm rot="5400000" flipH="1">
            <a:off x="249472" y="2810191"/>
            <a:ext cx="246355" cy="12509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2275EB8-077E-4ED0-81CB-2EB196C3ED05}"/>
              </a:ext>
            </a:extLst>
          </p:cNvPr>
          <p:cNvSpPr/>
          <p:nvPr/>
        </p:nvSpPr>
        <p:spPr>
          <a:xfrm>
            <a:off x="1521348" y="791815"/>
            <a:ext cx="1121134" cy="9939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dirty="0">
                <a:solidFill>
                  <a:schemeClr val="tx1"/>
                </a:solidFill>
              </a:rPr>
              <a:t>Los elementos vocales no lingüísticos, que también enriquecen o establecen significados</a:t>
            </a:r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1101F941-D20B-4E87-8147-F483A03CCA12}"/>
              </a:ext>
            </a:extLst>
          </p:cNvPr>
          <p:cNvSpPr/>
          <p:nvPr/>
        </p:nvSpPr>
        <p:spPr>
          <a:xfrm rot="5400000" flipH="1">
            <a:off x="2283415" y="1773801"/>
            <a:ext cx="308642" cy="165652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5FD9B6C-61E0-4D8C-941A-827A558D9005}"/>
              </a:ext>
            </a:extLst>
          </p:cNvPr>
          <p:cNvSpPr/>
          <p:nvPr/>
        </p:nvSpPr>
        <p:spPr>
          <a:xfrm>
            <a:off x="1521348" y="2932043"/>
            <a:ext cx="1121134" cy="9939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Forma parte de una sociedad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B6EFE7CE-7A70-42B9-B03B-3296F17C307D}"/>
              </a:ext>
            </a:extLst>
          </p:cNvPr>
          <p:cNvSpPr/>
          <p:nvPr/>
        </p:nvSpPr>
        <p:spPr>
          <a:xfrm>
            <a:off x="123907" y="1856627"/>
            <a:ext cx="1121134" cy="99391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4.1 características discusivas de la narración oral 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23DE0319-8C11-4648-A30C-8AB97B3D78FB}"/>
              </a:ext>
            </a:extLst>
          </p:cNvPr>
          <p:cNvSpPr/>
          <p:nvPr/>
        </p:nvSpPr>
        <p:spPr>
          <a:xfrm>
            <a:off x="3069203" y="428705"/>
            <a:ext cx="1590261" cy="149484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Aparecen repeticiones, paráfrasis, comodines, dícticos y proformas; todas ellas soluciones léxicas habituales en un discurso donde emisor y receptor comparten un mismo contexto.</a:t>
            </a:r>
          </a:p>
        </p:txBody>
      </p:sp>
      <p:sp>
        <p:nvSpPr>
          <p:cNvPr id="19" name="Flecha: curvada hacia abajo 18">
            <a:extLst>
              <a:ext uri="{FF2B5EF4-FFF2-40B4-BE49-F238E27FC236}">
                <a16:creationId xmlns:a16="http://schemas.microsoft.com/office/drawing/2014/main" id="{2DADA177-5D7B-4690-92F6-67D701CB493D}"/>
              </a:ext>
            </a:extLst>
          </p:cNvPr>
          <p:cNvSpPr/>
          <p:nvPr/>
        </p:nvSpPr>
        <p:spPr>
          <a:xfrm>
            <a:off x="898497" y="302150"/>
            <a:ext cx="2377440" cy="575805"/>
          </a:xfrm>
          <a:prstGeom prst="curvedDownArrow">
            <a:avLst>
              <a:gd name="adj1" fmla="val 0"/>
              <a:gd name="adj2" fmla="val 43332"/>
              <a:gd name="adj3" fmla="val 39553"/>
            </a:avLst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C7697E2B-7BC8-488C-BFDD-51C4FA191F0F}"/>
              </a:ext>
            </a:extLst>
          </p:cNvPr>
          <p:cNvSpPr/>
          <p:nvPr/>
        </p:nvSpPr>
        <p:spPr>
          <a:xfrm>
            <a:off x="7173401" y="302150"/>
            <a:ext cx="1121134" cy="993914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requiere de una contextualización</a:t>
            </a:r>
            <a:endParaRPr lang="es-MX" sz="900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05C4D3D7-D440-402A-A50E-0929BE89CCFB}"/>
              </a:ext>
            </a:extLst>
          </p:cNvPr>
          <p:cNvSpPr/>
          <p:nvPr/>
        </p:nvSpPr>
        <p:spPr>
          <a:xfrm>
            <a:off x="8391471" y="302150"/>
            <a:ext cx="1121134" cy="993914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contexto  histórico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B73DFEC7-B800-4BAE-8940-DDC6D9FC702E}"/>
              </a:ext>
            </a:extLst>
          </p:cNvPr>
          <p:cNvSpPr/>
          <p:nvPr/>
        </p:nvSpPr>
        <p:spPr>
          <a:xfrm>
            <a:off x="9609541" y="292209"/>
            <a:ext cx="1121134" cy="993914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Comunicación literaria </a:t>
            </a: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43B7D124-3438-490B-9F50-ADD825FC2AF3}"/>
              </a:ext>
            </a:extLst>
          </p:cNvPr>
          <p:cNvSpPr/>
          <p:nvPr/>
        </p:nvSpPr>
        <p:spPr>
          <a:xfrm>
            <a:off x="10859882" y="0"/>
            <a:ext cx="1332118" cy="1236091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s-MX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endParaRPr lang="es-MX" sz="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MX" sz="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comunicación literaria que establece una literatura entre un autor adulto y un lector niño. </a:t>
            </a:r>
            <a:endParaRPr lang="es-MX" sz="800" b="0" dirty="0">
              <a:effectLst/>
            </a:endParaRPr>
          </a:p>
          <a:p>
            <a:br>
              <a:rPr lang="es-MX" sz="1200" dirty="0"/>
            </a:br>
            <a:endParaRPr lang="es-MX" sz="1200" dirty="0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749CB25B-231E-49A9-961A-78A07898FBCD}"/>
              </a:ext>
            </a:extLst>
          </p:cNvPr>
          <p:cNvSpPr/>
          <p:nvPr/>
        </p:nvSpPr>
        <p:spPr>
          <a:xfrm>
            <a:off x="10859882" y="1513991"/>
            <a:ext cx="1121134" cy="993914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son los mediadores y el receptor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43200C47-7C74-4305-B474-7A66BDACAAC8}"/>
              </a:ext>
            </a:extLst>
          </p:cNvPr>
          <p:cNvSpPr/>
          <p:nvPr/>
        </p:nvSpPr>
        <p:spPr>
          <a:xfrm>
            <a:off x="7985631" y="1412679"/>
            <a:ext cx="1121134" cy="993914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La infancia 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La enseñanza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El libro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El circulo literario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3C4CBB4E-0165-49FB-8ACF-5A408232ACF7}"/>
              </a:ext>
            </a:extLst>
          </p:cNvPr>
          <p:cNvSpPr/>
          <p:nvPr/>
        </p:nvSpPr>
        <p:spPr>
          <a:xfrm>
            <a:off x="9738748" y="2944299"/>
            <a:ext cx="1121134" cy="993914"/>
          </a:xfrm>
          <a:prstGeom prst="ellipse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err="1">
                <a:solidFill>
                  <a:schemeClr val="tx1"/>
                </a:solidFill>
              </a:rPr>
              <a:t>Seuils</a:t>
            </a:r>
            <a:r>
              <a:rPr lang="es-MX" sz="900" dirty="0">
                <a:solidFill>
                  <a:schemeClr val="tx1"/>
                </a:solidFill>
              </a:rPr>
              <a:t> </a:t>
            </a:r>
            <a:r>
              <a:rPr lang="es-MX" sz="9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elemento que ayuda al lector a introducirse en la lectura</a:t>
            </a:r>
            <a:endParaRPr lang="es-MX" sz="900" dirty="0">
              <a:solidFill>
                <a:schemeClr val="tx1"/>
              </a:solidFill>
            </a:endParaRP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49ECB323-B80D-4432-9328-C5762FB0C2A2}"/>
              </a:ext>
            </a:extLst>
          </p:cNvPr>
          <p:cNvSpPr/>
          <p:nvPr/>
        </p:nvSpPr>
        <p:spPr>
          <a:xfrm>
            <a:off x="10982368" y="4251792"/>
            <a:ext cx="1121134" cy="993914"/>
          </a:xfrm>
          <a:prstGeom prst="ellipse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Títulos, prologo, dedicatoria </a:t>
            </a:r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B66862CE-1E57-4133-9A4A-652F1B102A2E}"/>
              </a:ext>
            </a:extLst>
          </p:cNvPr>
          <p:cNvSpPr/>
          <p:nvPr/>
        </p:nvSpPr>
        <p:spPr>
          <a:xfrm>
            <a:off x="10972702" y="2914181"/>
            <a:ext cx="1121134" cy="993914"/>
          </a:xfrm>
          <a:prstGeom prst="ellipse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>
                <a:solidFill>
                  <a:schemeClr val="tx1"/>
                </a:solidFill>
              </a:rPr>
              <a:t>Formato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</a:rPr>
              <a:t>Numero de paginas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</a:rPr>
              <a:t>Cubierta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</a:rPr>
              <a:t>Lomo </a:t>
            </a:r>
          </a:p>
          <a:p>
            <a:pPr algn="ctr"/>
            <a:r>
              <a:rPr lang="es-MX" sz="900" dirty="0">
                <a:solidFill>
                  <a:schemeClr val="tx1"/>
                </a:solidFill>
              </a:rPr>
              <a:t>Nombre </a:t>
            </a: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1430099B-ACE4-4101-9DDF-369D72B2CCE1}"/>
              </a:ext>
            </a:extLst>
          </p:cNvPr>
          <p:cNvSpPr/>
          <p:nvPr/>
        </p:nvSpPr>
        <p:spPr>
          <a:xfrm>
            <a:off x="9512605" y="3994858"/>
            <a:ext cx="1359729" cy="1250848"/>
          </a:xfrm>
          <a:prstGeom prst="ellipse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err="1">
                <a:solidFill>
                  <a:schemeClr val="tx1"/>
                </a:solidFill>
              </a:rPr>
              <a:t>ean</a:t>
            </a:r>
            <a:r>
              <a:rPr lang="es-MX" sz="1000" dirty="0">
                <a:solidFill>
                  <a:schemeClr val="tx1"/>
                </a:solidFill>
              </a:rPr>
              <a:t> Michael Adam ( 1992, 1 999) distingue seis constituyentes básicos en la secuencia narrativa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A9B32EFC-A8E7-4A0F-A5D7-837BF0CB2A4B}"/>
              </a:ext>
            </a:extLst>
          </p:cNvPr>
          <p:cNvSpPr/>
          <p:nvPr/>
        </p:nvSpPr>
        <p:spPr>
          <a:xfrm>
            <a:off x="10421801" y="5552765"/>
            <a:ext cx="1121134" cy="993914"/>
          </a:xfrm>
          <a:prstGeom prst="ellipse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Construcción de tiempo en los niños</a:t>
            </a:r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9FDEE3A2-6A80-40E7-8242-CCA8FFF14C20}"/>
              </a:ext>
            </a:extLst>
          </p:cNvPr>
          <p:cNvSpPr/>
          <p:nvPr/>
        </p:nvSpPr>
        <p:spPr>
          <a:xfrm>
            <a:off x="7468640" y="4575315"/>
            <a:ext cx="2140901" cy="1818964"/>
          </a:xfrm>
          <a:prstGeom prst="ellipse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el niño construye las nociones temporales históricas lo hace a partir de las nociones temporales sociales y convencionales que ya posee</a:t>
            </a: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3F29C6FE-AE47-42C3-840B-D748E0AFA9CC}"/>
              </a:ext>
            </a:extLst>
          </p:cNvPr>
          <p:cNvSpPr/>
          <p:nvPr/>
        </p:nvSpPr>
        <p:spPr>
          <a:xfrm>
            <a:off x="3671513" y="5685289"/>
            <a:ext cx="1121134" cy="99391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tx1"/>
                </a:solidFill>
              </a:rPr>
              <a:t>Las anacronías parciales se utilizan para retroceder la acción en la narración para crear una laguna informativa sin desconectar el hilo narrativo</a:t>
            </a:r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7DC1BA60-020C-4231-ABAD-2B1EE5F445D3}"/>
              </a:ext>
            </a:extLst>
          </p:cNvPr>
          <p:cNvSpPr/>
          <p:nvPr/>
        </p:nvSpPr>
        <p:spPr>
          <a:xfrm>
            <a:off x="488929" y="4235035"/>
            <a:ext cx="1466212" cy="122032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Competencia literaria, intertextual </a:t>
            </a:r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DF5542CC-1717-4016-B63E-83F27A65F5C1}"/>
              </a:ext>
            </a:extLst>
          </p:cNvPr>
          <p:cNvSpPr/>
          <p:nvPr/>
        </p:nvSpPr>
        <p:spPr>
          <a:xfrm>
            <a:off x="2380087" y="5685289"/>
            <a:ext cx="1121134" cy="99391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Análisis de narrativas infantiles y juveniles </a:t>
            </a:r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702E2C87-1787-4553-AD61-CFC0B11E2373}"/>
              </a:ext>
            </a:extLst>
          </p:cNvPr>
          <p:cNvSpPr/>
          <p:nvPr/>
        </p:nvSpPr>
        <p:spPr>
          <a:xfrm>
            <a:off x="2091427" y="4264772"/>
            <a:ext cx="1466212" cy="122032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Relato no focalizado, externamente</a:t>
            </a:r>
          </a:p>
          <a:p>
            <a:pPr algn="ctr"/>
            <a:r>
              <a:rPr lang="es-MX" sz="1000" dirty="0">
                <a:solidFill>
                  <a:schemeClr val="tx1"/>
                </a:solidFill>
              </a:rPr>
              <a:t>E internamente </a:t>
            </a:r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252047E9-24EC-403B-86CD-209B14ED9B1F}"/>
              </a:ext>
            </a:extLst>
          </p:cNvPr>
          <p:cNvSpPr/>
          <p:nvPr/>
        </p:nvSpPr>
        <p:spPr>
          <a:xfrm>
            <a:off x="3671513" y="4596453"/>
            <a:ext cx="1121134" cy="99391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" dirty="0">
                <a:solidFill>
                  <a:schemeClr val="tx1"/>
                </a:solidFill>
              </a:rPr>
              <a:t>Los títulos pueden cambiar los hechos temporales, tomando como un punto de referencia central del relato </a:t>
            </a:r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9C9AD441-D1D0-4EC6-9D76-77E117C28C93}"/>
              </a:ext>
            </a:extLst>
          </p:cNvPr>
          <p:cNvSpPr/>
          <p:nvPr/>
        </p:nvSpPr>
        <p:spPr>
          <a:xfrm>
            <a:off x="926952" y="5708533"/>
            <a:ext cx="1351292" cy="103540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</a:rPr>
              <a:t>El espacio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La época</a:t>
            </a:r>
          </a:p>
          <a:p>
            <a:pPr algn="ctr"/>
            <a:r>
              <a:rPr lang="es-MX" sz="1200" dirty="0">
                <a:solidFill>
                  <a:schemeClr val="tx1"/>
                </a:solidFill>
              </a:rPr>
              <a:t>Los mundos posibles</a:t>
            </a:r>
          </a:p>
        </p:txBody>
      </p:sp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A56A4C94-4A20-4E17-A071-A1F3F52D483B}"/>
              </a:ext>
            </a:extLst>
          </p:cNvPr>
          <p:cNvSpPr/>
          <p:nvPr/>
        </p:nvSpPr>
        <p:spPr>
          <a:xfrm>
            <a:off x="8160142" y="637509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Flecha: a la derecha 38">
            <a:extLst>
              <a:ext uri="{FF2B5EF4-FFF2-40B4-BE49-F238E27FC236}">
                <a16:creationId xmlns:a16="http://schemas.microsoft.com/office/drawing/2014/main" id="{0AEB5B48-6B73-466B-BD30-5AE05F4AF895}"/>
              </a:ext>
            </a:extLst>
          </p:cNvPr>
          <p:cNvSpPr/>
          <p:nvPr/>
        </p:nvSpPr>
        <p:spPr>
          <a:xfrm rot="5400000">
            <a:off x="11237172" y="1215432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Flecha: a la derecha 39">
            <a:extLst>
              <a:ext uri="{FF2B5EF4-FFF2-40B4-BE49-F238E27FC236}">
                <a16:creationId xmlns:a16="http://schemas.microsoft.com/office/drawing/2014/main" id="{F0C6D3C3-4495-4BF4-A24F-8E43A1965EA3}"/>
              </a:ext>
            </a:extLst>
          </p:cNvPr>
          <p:cNvSpPr/>
          <p:nvPr/>
        </p:nvSpPr>
        <p:spPr>
          <a:xfrm>
            <a:off x="9368221" y="705916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id="{5E72B37E-6F40-40E6-BDA2-F0F38AD225BB}"/>
              </a:ext>
            </a:extLst>
          </p:cNvPr>
          <p:cNvSpPr/>
          <p:nvPr/>
        </p:nvSpPr>
        <p:spPr>
          <a:xfrm>
            <a:off x="10651130" y="595268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Flecha: a la derecha 41">
            <a:extLst>
              <a:ext uri="{FF2B5EF4-FFF2-40B4-BE49-F238E27FC236}">
                <a16:creationId xmlns:a16="http://schemas.microsoft.com/office/drawing/2014/main" id="{DBD12132-4F58-4E19-B6C2-E5716EAA5E84}"/>
              </a:ext>
            </a:extLst>
          </p:cNvPr>
          <p:cNvSpPr/>
          <p:nvPr/>
        </p:nvSpPr>
        <p:spPr>
          <a:xfrm flipH="1">
            <a:off x="10606149" y="1856642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Flecha: a la derecha 42">
            <a:extLst>
              <a:ext uri="{FF2B5EF4-FFF2-40B4-BE49-F238E27FC236}">
                <a16:creationId xmlns:a16="http://schemas.microsoft.com/office/drawing/2014/main" id="{6B481EE5-B815-4A79-B609-3764A620E2D6}"/>
              </a:ext>
            </a:extLst>
          </p:cNvPr>
          <p:cNvSpPr/>
          <p:nvPr/>
        </p:nvSpPr>
        <p:spPr>
          <a:xfrm>
            <a:off x="9442651" y="3322981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Flecha: a la derecha 43">
            <a:extLst>
              <a:ext uri="{FF2B5EF4-FFF2-40B4-BE49-F238E27FC236}">
                <a16:creationId xmlns:a16="http://schemas.microsoft.com/office/drawing/2014/main" id="{AB5DFCB0-181E-42FF-BABF-D604A42AB193}"/>
              </a:ext>
            </a:extLst>
          </p:cNvPr>
          <p:cNvSpPr/>
          <p:nvPr/>
        </p:nvSpPr>
        <p:spPr>
          <a:xfrm>
            <a:off x="10702704" y="3307565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Flecha: a la derecha 45">
            <a:extLst>
              <a:ext uri="{FF2B5EF4-FFF2-40B4-BE49-F238E27FC236}">
                <a16:creationId xmlns:a16="http://schemas.microsoft.com/office/drawing/2014/main" id="{E899601C-EBF9-4E4C-9C9A-3E3BDF205C8E}"/>
              </a:ext>
            </a:extLst>
          </p:cNvPr>
          <p:cNvSpPr/>
          <p:nvPr/>
        </p:nvSpPr>
        <p:spPr>
          <a:xfrm rot="3543867">
            <a:off x="10380859" y="5208259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Flecha: a la derecha 46">
            <a:extLst>
              <a:ext uri="{FF2B5EF4-FFF2-40B4-BE49-F238E27FC236}">
                <a16:creationId xmlns:a16="http://schemas.microsoft.com/office/drawing/2014/main" id="{CC0DA14A-AFEC-424B-BBC5-F537E6E1A9F7}"/>
              </a:ext>
            </a:extLst>
          </p:cNvPr>
          <p:cNvSpPr/>
          <p:nvPr/>
        </p:nvSpPr>
        <p:spPr>
          <a:xfrm flipH="1">
            <a:off x="10755216" y="4600092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Flecha: a la derecha 47">
            <a:extLst>
              <a:ext uri="{FF2B5EF4-FFF2-40B4-BE49-F238E27FC236}">
                <a16:creationId xmlns:a16="http://schemas.microsoft.com/office/drawing/2014/main" id="{EBC652E3-4072-439E-950E-C1246C98F590}"/>
              </a:ext>
            </a:extLst>
          </p:cNvPr>
          <p:cNvSpPr/>
          <p:nvPr/>
        </p:nvSpPr>
        <p:spPr>
          <a:xfrm rot="5400000">
            <a:off x="11420449" y="3925638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Flecha: curvada hacia abajo 2">
            <a:extLst>
              <a:ext uri="{FF2B5EF4-FFF2-40B4-BE49-F238E27FC236}">
                <a16:creationId xmlns:a16="http://schemas.microsoft.com/office/drawing/2014/main" id="{25608B2C-2165-4A6A-A9BD-7F99D084434C}"/>
              </a:ext>
            </a:extLst>
          </p:cNvPr>
          <p:cNvSpPr/>
          <p:nvPr/>
        </p:nvSpPr>
        <p:spPr>
          <a:xfrm flipV="1">
            <a:off x="9368221" y="6262732"/>
            <a:ext cx="1237928" cy="223558"/>
          </a:xfrm>
          <a:prstGeom prst="curved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9" name="Flecha: a la derecha 48">
            <a:extLst>
              <a:ext uri="{FF2B5EF4-FFF2-40B4-BE49-F238E27FC236}">
                <a16:creationId xmlns:a16="http://schemas.microsoft.com/office/drawing/2014/main" id="{BCD0DCC3-8204-44DE-A16F-038DC0D14FB1}"/>
              </a:ext>
            </a:extLst>
          </p:cNvPr>
          <p:cNvSpPr/>
          <p:nvPr/>
        </p:nvSpPr>
        <p:spPr>
          <a:xfrm flipH="1">
            <a:off x="3346577" y="4908703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0" name="Flecha: a la derecha 49">
            <a:extLst>
              <a:ext uri="{FF2B5EF4-FFF2-40B4-BE49-F238E27FC236}">
                <a16:creationId xmlns:a16="http://schemas.microsoft.com/office/drawing/2014/main" id="{FDF6DF82-BA23-4B01-9709-112683EB9D1F}"/>
              </a:ext>
            </a:extLst>
          </p:cNvPr>
          <p:cNvSpPr/>
          <p:nvPr/>
        </p:nvSpPr>
        <p:spPr>
          <a:xfrm flipH="1">
            <a:off x="5034249" y="6174207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Flecha: a la derecha 50">
            <a:extLst>
              <a:ext uri="{FF2B5EF4-FFF2-40B4-BE49-F238E27FC236}">
                <a16:creationId xmlns:a16="http://schemas.microsoft.com/office/drawing/2014/main" id="{22D17496-FDC1-4AD2-8FED-DA139724E466}"/>
              </a:ext>
            </a:extLst>
          </p:cNvPr>
          <p:cNvSpPr/>
          <p:nvPr/>
        </p:nvSpPr>
        <p:spPr>
          <a:xfrm rot="5400000" flipH="1">
            <a:off x="1159157" y="5477758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Flecha: a la derecha 51">
            <a:extLst>
              <a:ext uri="{FF2B5EF4-FFF2-40B4-BE49-F238E27FC236}">
                <a16:creationId xmlns:a16="http://schemas.microsoft.com/office/drawing/2014/main" id="{AA4BF742-13E8-49A0-8B5A-EDD0E63EDDEC}"/>
              </a:ext>
            </a:extLst>
          </p:cNvPr>
          <p:cNvSpPr/>
          <p:nvPr/>
        </p:nvSpPr>
        <p:spPr>
          <a:xfrm flipH="1">
            <a:off x="2132996" y="6085668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Flecha: a la derecha 52">
            <a:extLst>
              <a:ext uri="{FF2B5EF4-FFF2-40B4-BE49-F238E27FC236}">
                <a16:creationId xmlns:a16="http://schemas.microsoft.com/office/drawing/2014/main" id="{9775ED85-923D-42B5-8CC9-5BFA7F2819E4}"/>
              </a:ext>
            </a:extLst>
          </p:cNvPr>
          <p:cNvSpPr/>
          <p:nvPr/>
        </p:nvSpPr>
        <p:spPr>
          <a:xfrm rot="16200000" flipH="1">
            <a:off x="2655895" y="5484334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Flecha: a la derecha 53">
            <a:extLst>
              <a:ext uri="{FF2B5EF4-FFF2-40B4-BE49-F238E27FC236}">
                <a16:creationId xmlns:a16="http://schemas.microsoft.com/office/drawing/2014/main" id="{421C6F98-ACC9-4451-A06E-040DA731AD04}"/>
              </a:ext>
            </a:extLst>
          </p:cNvPr>
          <p:cNvSpPr/>
          <p:nvPr/>
        </p:nvSpPr>
        <p:spPr>
          <a:xfrm rot="5400000" flipH="1">
            <a:off x="4018590" y="5512706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Flecha: a la derecha 54">
            <a:extLst>
              <a:ext uri="{FF2B5EF4-FFF2-40B4-BE49-F238E27FC236}">
                <a16:creationId xmlns:a16="http://schemas.microsoft.com/office/drawing/2014/main" id="{1ACF4DE1-485C-40C0-A22F-91062F636856}"/>
              </a:ext>
            </a:extLst>
          </p:cNvPr>
          <p:cNvSpPr/>
          <p:nvPr/>
        </p:nvSpPr>
        <p:spPr>
          <a:xfrm rot="7542531">
            <a:off x="8801032" y="1140097"/>
            <a:ext cx="366553" cy="308611"/>
          </a:xfrm>
          <a:prstGeom prst="right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EC4E0119-0B3C-48C7-B43E-E27395C24390}"/>
              </a:ext>
            </a:extLst>
          </p:cNvPr>
          <p:cNvSpPr/>
          <p:nvPr/>
        </p:nvSpPr>
        <p:spPr>
          <a:xfrm>
            <a:off x="9471003" y="1560862"/>
            <a:ext cx="1121134" cy="993914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</a:rPr>
              <a:t>os futuros miembros de la sociedad en función de los hábitos sociales</a:t>
            </a:r>
          </a:p>
        </p:txBody>
      </p:sp>
    </p:spTree>
    <p:extLst>
      <p:ext uri="{BB962C8B-B14F-4D97-AF65-F5344CB8AC3E}">
        <p14:creationId xmlns:p14="http://schemas.microsoft.com/office/powerpoint/2010/main" val="3270463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49509D9-DF68-44FC-8628-30BD2F427F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87" t="30739" r="53043" b="18608"/>
          <a:stretch/>
        </p:blipFill>
        <p:spPr>
          <a:xfrm>
            <a:off x="1855305" y="290280"/>
            <a:ext cx="8693425" cy="605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91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357</Words>
  <Application>Microsoft Office PowerPoint</Application>
  <PresentationFormat>Panorámica</PresentationFormat>
  <Paragraphs>63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nataliagpetorres@outlook.com</dc:creator>
  <cp:lastModifiedBy>nataliagpetorres@outlook.com</cp:lastModifiedBy>
  <cp:revision>10</cp:revision>
  <dcterms:created xsi:type="dcterms:W3CDTF">2021-05-16T22:26:29Z</dcterms:created>
  <dcterms:modified xsi:type="dcterms:W3CDTF">2021-05-17T03:37:01Z</dcterms:modified>
</cp:coreProperties>
</file>