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66"/>
    <a:srgbClr val="99FF66"/>
    <a:srgbClr val="00FFFF"/>
    <a:srgbClr val="FFCC66"/>
    <a:srgbClr val="FF99CC"/>
    <a:srgbClr val="FF0066"/>
    <a:srgbClr val="FFFF99"/>
    <a:srgbClr val="CC00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8" d="100"/>
          <a:sy n="68" d="100"/>
        </p:scale>
        <p:origin x="8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54F96C3F-BD51-42F2-9F4C-E22C6E559F87}" type="datetimeFigureOut">
              <a:rPr lang="es-MX" smtClean="0"/>
              <a:t>16/05/2021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F97EA95-7806-4456-9123-BD21408F4895}" type="slidenum">
              <a:rPr lang="es-MX" smtClean="0"/>
              <a:t>‹Nº›</a:t>
            </a:fld>
            <a:endParaRPr lang="es-MX"/>
          </a:p>
        </p:txBody>
      </p:sp>
    </p:spTree>
    <p:extLst>
      <p:ext uri="{BB962C8B-B14F-4D97-AF65-F5344CB8AC3E}">
        <p14:creationId xmlns:p14="http://schemas.microsoft.com/office/powerpoint/2010/main" val="7545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4F96C3F-BD51-42F2-9F4C-E22C6E559F87}" type="datetimeFigureOut">
              <a:rPr lang="es-MX" smtClean="0"/>
              <a:t>16/05/2021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F97EA95-7806-4456-9123-BD21408F4895}" type="slidenum">
              <a:rPr lang="es-MX" smtClean="0"/>
              <a:t>‹Nº›</a:t>
            </a:fld>
            <a:endParaRPr lang="es-MX"/>
          </a:p>
        </p:txBody>
      </p:sp>
    </p:spTree>
    <p:extLst>
      <p:ext uri="{BB962C8B-B14F-4D97-AF65-F5344CB8AC3E}">
        <p14:creationId xmlns:p14="http://schemas.microsoft.com/office/powerpoint/2010/main" val="173327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4F96C3F-BD51-42F2-9F4C-E22C6E559F87}" type="datetimeFigureOut">
              <a:rPr lang="es-MX" smtClean="0"/>
              <a:t>16/05/2021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F97EA95-7806-4456-9123-BD21408F4895}" type="slidenum">
              <a:rPr lang="es-MX" smtClean="0"/>
              <a:t>‹Nº›</a:t>
            </a:fld>
            <a:endParaRPr lang="es-MX"/>
          </a:p>
        </p:txBody>
      </p:sp>
    </p:spTree>
    <p:extLst>
      <p:ext uri="{BB962C8B-B14F-4D97-AF65-F5344CB8AC3E}">
        <p14:creationId xmlns:p14="http://schemas.microsoft.com/office/powerpoint/2010/main" val="195231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54F96C3F-BD51-42F2-9F4C-E22C6E559F87}" type="datetimeFigureOut">
              <a:rPr lang="es-MX" smtClean="0"/>
              <a:t>16/05/2021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F97EA95-7806-4456-9123-BD21408F4895}" type="slidenum">
              <a:rPr lang="es-MX" smtClean="0"/>
              <a:t>‹Nº›</a:t>
            </a:fld>
            <a:endParaRPr lang="es-MX"/>
          </a:p>
        </p:txBody>
      </p:sp>
    </p:spTree>
    <p:extLst>
      <p:ext uri="{BB962C8B-B14F-4D97-AF65-F5344CB8AC3E}">
        <p14:creationId xmlns:p14="http://schemas.microsoft.com/office/powerpoint/2010/main" val="345555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4F96C3F-BD51-42F2-9F4C-E22C6E559F87}" type="datetimeFigureOut">
              <a:rPr lang="es-MX" smtClean="0"/>
              <a:t>16/05/2021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F97EA95-7806-4456-9123-BD21408F4895}" type="slidenum">
              <a:rPr lang="es-MX" smtClean="0"/>
              <a:t>‹Nº›</a:t>
            </a:fld>
            <a:endParaRPr lang="es-MX"/>
          </a:p>
        </p:txBody>
      </p:sp>
    </p:spTree>
    <p:extLst>
      <p:ext uri="{BB962C8B-B14F-4D97-AF65-F5344CB8AC3E}">
        <p14:creationId xmlns:p14="http://schemas.microsoft.com/office/powerpoint/2010/main" val="175374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54F96C3F-BD51-42F2-9F4C-E22C6E559F87}" type="datetimeFigureOut">
              <a:rPr lang="es-MX" smtClean="0"/>
              <a:t>16/05/2021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F97EA95-7806-4456-9123-BD21408F4895}" type="slidenum">
              <a:rPr lang="es-MX" smtClean="0"/>
              <a:t>‹Nº›</a:t>
            </a:fld>
            <a:endParaRPr lang="es-MX"/>
          </a:p>
        </p:txBody>
      </p:sp>
    </p:spTree>
    <p:extLst>
      <p:ext uri="{BB962C8B-B14F-4D97-AF65-F5344CB8AC3E}">
        <p14:creationId xmlns:p14="http://schemas.microsoft.com/office/powerpoint/2010/main" val="324067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54F96C3F-BD51-42F2-9F4C-E22C6E559F87}" type="datetimeFigureOut">
              <a:rPr lang="es-MX" smtClean="0"/>
              <a:t>16/05/2021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0F97EA95-7806-4456-9123-BD21408F4895}" type="slidenum">
              <a:rPr lang="es-MX" smtClean="0"/>
              <a:t>‹Nº›</a:t>
            </a:fld>
            <a:endParaRPr lang="es-MX"/>
          </a:p>
        </p:txBody>
      </p:sp>
    </p:spTree>
    <p:extLst>
      <p:ext uri="{BB962C8B-B14F-4D97-AF65-F5344CB8AC3E}">
        <p14:creationId xmlns:p14="http://schemas.microsoft.com/office/powerpoint/2010/main" val="419745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54F96C3F-BD51-42F2-9F4C-E22C6E559F87}" type="datetimeFigureOut">
              <a:rPr lang="es-MX" smtClean="0"/>
              <a:t>16/05/2021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0F97EA95-7806-4456-9123-BD21408F4895}" type="slidenum">
              <a:rPr lang="es-MX" smtClean="0"/>
              <a:t>‹Nº›</a:t>
            </a:fld>
            <a:endParaRPr lang="es-MX"/>
          </a:p>
        </p:txBody>
      </p:sp>
    </p:spTree>
    <p:extLst>
      <p:ext uri="{BB962C8B-B14F-4D97-AF65-F5344CB8AC3E}">
        <p14:creationId xmlns:p14="http://schemas.microsoft.com/office/powerpoint/2010/main" val="120601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4F96C3F-BD51-42F2-9F4C-E22C6E559F87}" type="datetimeFigureOut">
              <a:rPr lang="es-MX" smtClean="0"/>
              <a:t>16/05/2021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0F97EA95-7806-4456-9123-BD21408F4895}" type="slidenum">
              <a:rPr lang="es-MX" smtClean="0"/>
              <a:t>‹Nº›</a:t>
            </a:fld>
            <a:endParaRPr lang="es-MX"/>
          </a:p>
        </p:txBody>
      </p:sp>
    </p:spTree>
    <p:extLst>
      <p:ext uri="{BB962C8B-B14F-4D97-AF65-F5344CB8AC3E}">
        <p14:creationId xmlns:p14="http://schemas.microsoft.com/office/powerpoint/2010/main" val="390812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F96C3F-BD51-42F2-9F4C-E22C6E559F87}" type="datetimeFigureOut">
              <a:rPr lang="es-MX" smtClean="0"/>
              <a:t>16/05/2021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F97EA95-7806-4456-9123-BD21408F4895}" type="slidenum">
              <a:rPr lang="es-MX" smtClean="0"/>
              <a:t>‹Nº›</a:t>
            </a:fld>
            <a:endParaRPr lang="es-MX"/>
          </a:p>
        </p:txBody>
      </p:sp>
    </p:spTree>
    <p:extLst>
      <p:ext uri="{BB962C8B-B14F-4D97-AF65-F5344CB8AC3E}">
        <p14:creationId xmlns:p14="http://schemas.microsoft.com/office/powerpoint/2010/main" val="209773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4F96C3F-BD51-42F2-9F4C-E22C6E559F87}" type="datetimeFigureOut">
              <a:rPr lang="es-MX" smtClean="0"/>
              <a:t>16/05/2021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F97EA95-7806-4456-9123-BD21408F4895}" type="slidenum">
              <a:rPr lang="es-MX" smtClean="0"/>
              <a:t>‹Nº›</a:t>
            </a:fld>
            <a:endParaRPr lang="es-MX"/>
          </a:p>
        </p:txBody>
      </p:sp>
    </p:spTree>
    <p:extLst>
      <p:ext uri="{BB962C8B-B14F-4D97-AF65-F5344CB8AC3E}">
        <p14:creationId xmlns:p14="http://schemas.microsoft.com/office/powerpoint/2010/main" val="94048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96C3F-BD51-42F2-9F4C-E22C6E559F87}" type="datetimeFigureOut">
              <a:rPr lang="es-MX" smtClean="0"/>
              <a:t>16/05/2021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7EA95-7806-4456-9123-BD21408F4895}" type="slidenum">
              <a:rPr lang="es-MX" smtClean="0"/>
              <a:t>‹Nº›</a:t>
            </a:fld>
            <a:endParaRPr lang="es-MX"/>
          </a:p>
        </p:txBody>
      </p:sp>
    </p:spTree>
    <p:extLst>
      <p:ext uri="{BB962C8B-B14F-4D97-AF65-F5344CB8AC3E}">
        <p14:creationId xmlns:p14="http://schemas.microsoft.com/office/powerpoint/2010/main" val="192120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8.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0.png"/><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97358" y="0"/>
            <a:ext cx="9144000" cy="1249251"/>
          </a:xfrm>
        </p:spPr>
        <p:txBody>
          <a:bodyPr>
            <a:noAutofit/>
          </a:bodyPr>
          <a:lstStyle/>
          <a:p>
            <a:pPr>
              <a:lnSpc>
                <a:spcPct val="107000"/>
              </a:lnSpc>
              <a:spcAft>
                <a:spcPts val="800"/>
              </a:spcAft>
            </a:pPr>
            <a:r>
              <a:rPr lang="es-ES" sz="1800" b="1" dirty="0">
                <a:latin typeface="Arial" panose="020B0604020202020204" pitchFamily="34" charset="0"/>
                <a:ea typeface="Calibri" panose="020F0502020204030204" pitchFamily="34" charset="0"/>
                <a:cs typeface="Arial" panose="020B0604020202020204" pitchFamily="34" charset="0"/>
              </a:rPr>
              <a:t>Escuela Normal De Educación Preescolar.</a:t>
            </a:r>
            <a:br>
              <a:rPr lang="es-MX" sz="1800" dirty="0">
                <a:latin typeface="Arial" panose="020B0604020202020204" pitchFamily="34" charset="0"/>
                <a:ea typeface="Calibri" panose="020F0502020204030204" pitchFamily="34" charset="0"/>
                <a:cs typeface="Arial" panose="020B0604020202020204" pitchFamily="34" charset="0"/>
              </a:rPr>
            </a:br>
            <a:r>
              <a:rPr lang="es-MX" sz="1800" dirty="0">
                <a:latin typeface="Arial" panose="020B0604020202020204" pitchFamily="34" charset="0"/>
                <a:ea typeface="Calibri" panose="020F0502020204030204" pitchFamily="34" charset="0"/>
                <a:cs typeface="Arial" panose="020B0604020202020204" pitchFamily="34" charset="0"/>
              </a:rPr>
              <a:t>Ciclo escolar 2020 - 2021</a:t>
            </a:r>
            <a:br>
              <a:rPr lang="es-MX" sz="1400" dirty="0">
                <a:latin typeface="Calibri" panose="020F0502020204030204" pitchFamily="34" charset="0"/>
                <a:ea typeface="Calibri" panose="020F0502020204030204" pitchFamily="34" charset="0"/>
                <a:cs typeface="Times New Roman" panose="02020603050405020304" pitchFamily="18" charset="0"/>
              </a:rPr>
            </a:br>
            <a:endParaRPr lang="es-MX" sz="3200" dirty="0"/>
          </a:p>
        </p:txBody>
      </p:sp>
      <p:sp>
        <p:nvSpPr>
          <p:cNvPr id="3" name="Subtítulo 2"/>
          <p:cNvSpPr>
            <a:spLocks noGrp="1"/>
          </p:cNvSpPr>
          <p:nvPr>
            <p:ph type="subTitle" idx="1"/>
          </p:nvPr>
        </p:nvSpPr>
        <p:spPr>
          <a:xfrm>
            <a:off x="279042" y="624624"/>
            <a:ext cx="11912958" cy="6007995"/>
          </a:xfrm>
        </p:spPr>
        <p:txBody>
          <a:bodyPr>
            <a:noAutofit/>
          </a:bodyPr>
          <a:lstStyle/>
          <a:p>
            <a:pPr>
              <a:lnSpc>
                <a:spcPct val="100000"/>
              </a:lnSpc>
              <a:spcAft>
                <a:spcPts val="800"/>
              </a:spcAft>
            </a:pPr>
            <a:r>
              <a:rPr lang="es-ES" sz="1400" dirty="0">
                <a:latin typeface="Arial" panose="020B0604020202020204" pitchFamily="34" charset="0"/>
                <a:ea typeface="Calibri" panose="020F0502020204030204" pitchFamily="34" charset="0"/>
                <a:cs typeface="Times New Roman" panose="02020603050405020304" pitchFamily="18" charset="0"/>
              </a:rPr>
              <a:t>Creación literaria</a:t>
            </a:r>
            <a:endParaRPr lang="es-MX" sz="9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s-ES" sz="1400" dirty="0">
                <a:latin typeface="Arial" panose="020B0604020202020204" pitchFamily="34" charset="0"/>
                <a:ea typeface="Calibri" panose="020F0502020204030204" pitchFamily="34" charset="0"/>
                <a:cs typeface="Times New Roman" panose="02020603050405020304" pitchFamily="18" charset="0"/>
              </a:rPr>
              <a:t>Profa. Silvia Banda Servín</a:t>
            </a:r>
            <a:endParaRPr lang="es-MX" sz="9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s-ES" sz="1400" b="1" dirty="0">
                <a:latin typeface="Arial" panose="020B0604020202020204" pitchFamily="34" charset="0"/>
                <a:ea typeface="Calibri" panose="020F0502020204030204" pitchFamily="34" charset="0"/>
                <a:cs typeface="Times New Roman" panose="02020603050405020304" pitchFamily="18" charset="0"/>
              </a:rPr>
              <a:t>Alumnas:</a:t>
            </a:r>
          </a:p>
          <a:p>
            <a:pPr>
              <a:lnSpc>
                <a:spcPct val="100000"/>
              </a:lnSpc>
              <a:spcAft>
                <a:spcPts val="800"/>
              </a:spcAft>
            </a:pPr>
            <a:r>
              <a:rPr lang="es-ES" sz="1400" dirty="0">
                <a:latin typeface="Arial" panose="020B0604020202020204" pitchFamily="34" charset="0"/>
                <a:ea typeface="Calibri" panose="020F0502020204030204" pitchFamily="34" charset="0"/>
                <a:cs typeface="Times New Roman" panose="02020603050405020304" pitchFamily="18" charset="0"/>
              </a:rPr>
              <a:t>Tamara Lizbeth López Hernández  #7</a:t>
            </a:r>
          </a:p>
          <a:p>
            <a:pPr>
              <a:lnSpc>
                <a:spcPct val="100000"/>
              </a:lnSpc>
              <a:spcAft>
                <a:spcPts val="800"/>
              </a:spcAft>
            </a:pPr>
            <a:r>
              <a:rPr lang="es-ES" sz="1400" dirty="0">
                <a:latin typeface="Arial" panose="020B0604020202020204" pitchFamily="34" charset="0"/>
                <a:ea typeface="Calibri" panose="020F0502020204030204" pitchFamily="34" charset="0"/>
                <a:cs typeface="Times New Roman" panose="02020603050405020304" pitchFamily="18" charset="0"/>
              </a:rPr>
              <a:t>Alondra Rodríguez Martínez  #15</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s-ES" sz="1400" b="1" dirty="0">
                <a:latin typeface="Arial" panose="020B0604020202020204" pitchFamily="34" charset="0"/>
                <a:ea typeface="Calibri" panose="020F0502020204030204" pitchFamily="34" charset="0"/>
                <a:cs typeface="Times New Roman" panose="02020603050405020304" pitchFamily="18" charset="0"/>
              </a:rPr>
              <a:t>Competencias de unidad:</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0000"/>
              </a:lnSpc>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Detecta los procesos de aprendizaje de sus alumnos para favorecer su desarrollo cognitivo y socioemocional.</a:t>
            </a:r>
            <a:endParaRPr lang="es-MX"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0000"/>
              </a:lnSpc>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Plantea las necesidades formativas de los alumnos de acuerdo con los procesos cognitivos implícitos en el desarrollo del lenguaje oral y escrito.</a:t>
            </a:r>
            <a:endParaRPr lang="es-MX"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0000"/>
              </a:lnSpc>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Integra recursos de la investigación educativa para enriquecer su práctica profesional, expresando su interés por el conocimiento, la ciencia y la mejora de la educación</a:t>
            </a:r>
            <a:endParaRPr lang="es-MX"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0000"/>
              </a:lnSpc>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Usa los resultados de la investigación para profundizar en el conocimiento y los procesos de aprendizaje de sus alumnos.</a:t>
            </a:r>
            <a:endParaRPr lang="es-MX" sz="14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0000"/>
              </a:lnSpc>
              <a:spcAft>
                <a:spcPts val="800"/>
              </a:spcAft>
              <a:buFont typeface="Wingdings" panose="05000000000000000000" pitchFamily="2" charset="2"/>
              <a:buChar char="§"/>
            </a:pPr>
            <a:r>
              <a:rPr lang="es-ES" sz="1400" dirty="0">
                <a:latin typeface="Arial" panose="020B0604020202020204" pitchFamily="34" charset="0"/>
                <a:ea typeface="Calibri" panose="020F0502020204030204" pitchFamily="34" charset="0"/>
                <a:cs typeface="Arial" panose="020B0604020202020204" pitchFamily="34" charset="0"/>
              </a:rPr>
              <a:t>Utiliza los recursos metodológicos y técnicos de la investigación para explicar, comprender situaciones educativas y mejorar su docencia.</a:t>
            </a:r>
          </a:p>
          <a:p>
            <a:pPr>
              <a:lnSpc>
                <a:spcPct val="100000"/>
              </a:lnSpc>
              <a:spcAft>
                <a:spcPts val="800"/>
              </a:spcAft>
            </a:pPr>
            <a:r>
              <a:rPr lang="es-ES" sz="1600" b="1" dirty="0">
                <a:latin typeface="Arial" panose="020B0604020202020204" pitchFamily="34" charset="0"/>
                <a:ea typeface="Times New Roman" panose="02020603050405020304" pitchFamily="18" charset="0"/>
              </a:rPr>
              <a:t>“</a:t>
            </a:r>
            <a:r>
              <a:rPr lang="es-ES" sz="1600" b="1" dirty="0">
                <a:solidFill>
                  <a:srgbClr val="000000"/>
                </a:solidFill>
                <a:latin typeface="Arial" panose="020B0604020202020204" pitchFamily="34" charset="0"/>
                <a:ea typeface="Times New Roman" panose="02020603050405020304" pitchFamily="18" charset="0"/>
              </a:rPr>
              <a:t>Análisis de narrativas de </a:t>
            </a:r>
            <a:r>
              <a:rPr lang="es-ES" sz="1600" b="1" dirty="0" err="1">
                <a:solidFill>
                  <a:srgbClr val="000000"/>
                </a:solidFill>
                <a:latin typeface="Arial" panose="020B0604020202020204" pitchFamily="34" charset="0"/>
                <a:ea typeface="Times New Roman" panose="02020603050405020304" pitchFamily="18" charset="0"/>
              </a:rPr>
              <a:t>Gemma</a:t>
            </a:r>
            <a:r>
              <a:rPr lang="es-ES" sz="1600" b="1" dirty="0">
                <a:solidFill>
                  <a:srgbClr val="000000"/>
                </a:solidFill>
                <a:latin typeface="Arial" panose="020B0604020202020204" pitchFamily="34" charset="0"/>
                <a:ea typeface="Times New Roman" panose="02020603050405020304" pitchFamily="18" charset="0"/>
              </a:rPr>
              <a:t> </a:t>
            </a:r>
            <a:r>
              <a:rPr lang="es-ES" sz="1600" b="1" dirty="0" err="1">
                <a:solidFill>
                  <a:srgbClr val="000000"/>
                </a:solidFill>
                <a:latin typeface="Arial" panose="020B0604020202020204" pitchFamily="34" charset="0"/>
                <a:ea typeface="Times New Roman" panose="02020603050405020304" pitchFamily="18" charset="0"/>
              </a:rPr>
              <a:t>Llunch</a:t>
            </a:r>
            <a:r>
              <a:rPr lang="es-ES" sz="1600" b="1" dirty="0">
                <a:solidFill>
                  <a:srgbClr val="000000"/>
                </a:solidFill>
                <a:latin typeface="Arial" panose="020B0604020202020204" pitchFamily="34" charset="0"/>
                <a:ea typeface="Times New Roman" panose="02020603050405020304" pitchFamily="18" charset="0"/>
              </a:rPr>
              <a:t>”</a:t>
            </a:r>
          </a:p>
          <a:p>
            <a:pPr>
              <a:lnSpc>
                <a:spcPct val="100000"/>
              </a:lnSpc>
              <a:spcAft>
                <a:spcPts val="800"/>
              </a:spcAft>
            </a:pPr>
            <a:endParaRPr lang="es-MX" sz="9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0000"/>
              </a:lnSpc>
              <a:spcAft>
                <a:spcPts val="800"/>
              </a:spcAft>
            </a:pPr>
            <a:r>
              <a:rPr lang="es-ES" sz="1400" dirty="0">
                <a:latin typeface="Arial" panose="020B0604020202020204" pitchFamily="34" charset="0"/>
                <a:ea typeface="Calibri" panose="020F0502020204030204" pitchFamily="34" charset="0"/>
                <a:cs typeface="Times New Roman" panose="02020603050405020304" pitchFamily="18" charset="0"/>
              </a:rPr>
              <a:t>Saltillo, Coahuila a 16 de mayo del 2021</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6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49" y="0"/>
            <a:ext cx="2257425" cy="2028825"/>
          </a:xfrm>
          <a:prstGeom prst="rect">
            <a:avLst/>
          </a:prstGeom>
        </p:spPr>
      </p:pic>
    </p:spTree>
    <p:extLst>
      <p:ext uri="{BB962C8B-B14F-4D97-AF65-F5344CB8AC3E}">
        <p14:creationId xmlns:p14="http://schemas.microsoft.com/office/powerpoint/2010/main" val="318429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5349025" y="3029028"/>
            <a:ext cx="1493949" cy="7984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Arial Narrow" panose="020B0606020202030204" pitchFamily="34" charset="0"/>
              </a:rPr>
              <a:t>Análisis pragmático.</a:t>
            </a:r>
          </a:p>
        </p:txBody>
      </p:sp>
      <p:sp>
        <p:nvSpPr>
          <p:cNvPr id="4" name="Rectángulo redondeado 3"/>
          <p:cNvSpPr/>
          <p:nvPr/>
        </p:nvSpPr>
        <p:spPr>
          <a:xfrm>
            <a:off x="4566715" y="3907678"/>
            <a:ext cx="3058568" cy="162591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sz="1400" dirty="0">
                <a:solidFill>
                  <a:schemeClr val="tx1"/>
                </a:solidFill>
              </a:rPr>
              <a:t>Requiere de una contextualización que aporte datos sobre:</a:t>
            </a:r>
          </a:p>
          <a:p>
            <a:pPr algn="ctr"/>
            <a:r>
              <a:rPr lang="es-MX" sz="1400" dirty="0">
                <a:solidFill>
                  <a:schemeClr val="tx1"/>
                </a:solidFill>
              </a:rPr>
              <a:t>- El momento en el que se creó</a:t>
            </a:r>
          </a:p>
          <a:p>
            <a:pPr algn="ctr"/>
            <a:r>
              <a:rPr lang="es-MX" sz="1400" dirty="0">
                <a:solidFill>
                  <a:schemeClr val="tx1"/>
                </a:solidFill>
              </a:rPr>
              <a:t>- El circuito literario en el que se dio a conocer </a:t>
            </a:r>
          </a:p>
          <a:p>
            <a:pPr algn="ctr"/>
            <a:r>
              <a:rPr lang="es-MX" sz="1400" dirty="0">
                <a:solidFill>
                  <a:schemeClr val="tx1"/>
                </a:solidFill>
              </a:rPr>
              <a:t>- Las condiciones de recepción.</a:t>
            </a:r>
          </a:p>
        </p:txBody>
      </p:sp>
      <p:sp>
        <p:nvSpPr>
          <p:cNvPr id="6" name="Rectángulo redondeado 5"/>
          <p:cNvSpPr/>
          <p:nvPr/>
        </p:nvSpPr>
        <p:spPr>
          <a:xfrm>
            <a:off x="8474364" y="4956381"/>
            <a:ext cx="3078051" cy="1429530"/>
          </a:xfrm>
          <a:prstGeom prst="rect">
            <a:avLst/>
          </a:prstGeom>
          <a:solidFill>
            <a:srgbClr val="FF006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s-MX" sz="1200" dirty="0"/>
              <a:t>1.1. El contexto comunicativo</a:t>
            </a:r>
          </a:p>
          <a:p>
            <a:pPr algn="ctr"/>
            <a:r>
              <a:rPr lang="es-MX" sz="1200" dirty="0"/>
              <a:t>Si queremos analizar una obra teniendo en cuenta el contexto histórico en el que fue creada, es necesario considerar una serie de factores no estudiados habitualmente:</a:t>
            </a:r>
          </a:p>
        </p:txBody>
      </p:sp>
      <p:sp>
        <p:nvSpPr>
          <p:cNvPr id="8" name="Rectángulo redondeado 7"/>
          <p:cNvSpPr/>
          <p:nvPr/>
        </p:nvSpPr>
        <p:spPr>
          <a:xfrm>
            <a:off x="6842974" y="344279"/>
            <a:ext cx="5226901" cy="853271"/>
          </a:xfrm>
          <a:prstGeom prst="rect">
            <a:avLst/>
          </a:prstGeom>
          <a:solidFill>
            <a:srgbClr val="FFCC6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s-MX" sz="1200" dirty="0">
                <a:solidFill>
                  <a:schemeClr val="tx1"/>
                </a:solidFill>
              </a:rPr>
              <a:t>La infancia </a:t>
            </a:r>
          </a:p>
          <a:p>
            <a:pPr algn="ctr"/>
            <a:r>
              <a:rPr lang="es-MX" sz="1100" dirty="0">
                <a:solidFill>
                  <a:schemeClr val="tx1"/>
                </a:solidFill>
              </a:rPr>
              <a:t>Es necesario conocer el lugar que la infancia tenía en la sociedad, las expectativas que las instituciones  tenían puestas en los niños, grado de protección, las leyes que influían en la manera o en la literatura que se publicaba, etc.</a:t>
            </a:r>
          </a:p>
        </p:txBody>
      </p:sp>
      <p:sp>
        <p:nvSpPr>
          <p:cNvPr id="9" name="Rectángulo redondeado 8"/>
          <p:cNvSpPr/>
          <p:nvPr/>
        </p:nvSpPr>
        <p:spPr>
          <a:xfrm>
            <a:off x="8150470" y="1824937"/>
            <a:ext cx="3725838" cy="1216084"/>
          </a:xfrm>
          <a:prstGeom prst="rect">
            <a:avLst/>
          </a:prstGeom>
          <a:solidFill>
            <a:srgbClr val="FFCC66"/>
          </a:solidFill>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s-MX" sz="1100" dirty="0">
                <a:solidFill>
                  <a:schemeClr val="tx1"/>
                </a:solidFill>
              </a:rPr>
              <a:t>La enseñanza</a:t>
            </a:r>
          </a:p>
          <a:p>
            <a:r>
              <a:rPr lang="es-MX" sz="1100" dirty="0">
                <a:solidFill>
                  <a:schemeClr val="tx1"/>
                </a:solidFill>
              </a:rPr>
              <a:t>-Analizar el método de enseñanza imperante</a:t>
            </a:r>
          </a:p>
          <a:p>
            <a:r>
              <a:rPr lang="es-MX" sz="1100" dirty="0">
                <a:solidFill>
                  <a:schemeClr val="tx1"/>
                </a:solidFill>
              </a:rPr>
              <a:t>- La forma de organizar la clase </a:t>
            </a:r>
          </a:p>
          <a:p>
            <a:r>
              <a:rPr lang="es-MX" sz="1100" dirty="0">
                <a:solidFill>
                  <a:schemeClr val="tx1"/>
                </a:solidFill>
              </a:rPr>
              <a:t>- El papel que ocupa el profesor y el alumnado</a:t>
            </a:r>
          </a:p>
          <a:p>
            <a:r>
              <a:rPr lang="es-MX" sz="1100" dirty="0">
                <a:solidFill>
                  <a:schemeClr val="tx1"/>
                </a:solidFill>
              </a:rPr>
              <a:t>- Las materias que forman parte del currículum escolar</a:t>
            </a:r>
          </a:p>
          <a:p>
            <a:r>
              <a:rPr lang="es-MX" sz="1100" dirty="0">
                <a:solidFill>
                  <a:schemeClr val="tx1"/>
                </a:solidFill>
              </a:rPr>
              <a:t>- La manera de enseñar la literatura</a:t>
            </a:r>
          </a:p>
          <a:p>
            <a:r>
              <a:rPr lang="es-MX" sz="1100" dirty="0">
                <a:solidFill>
                  <a:schemeClr val="tx1"/>
                </a:solidFill>
              </a:rPr>
              <a:t>- El lugar que ocupa la literatura infantil</a:t>
            </a:r>
          </a:p>
        </p:txBody>
      </p:sp>
      <p:sp>
        <p:nvSpPr>
          <p:cNvPr id="10" name="Rectángulo redondeado 9"/>
          <p:cNvSpPr/>
          <p:nvPr/>
        </p:nvSpPr>
        <p:spPr>
          <a:xfrm>
            <a:off x="8368002" y="3600678"/>
            <a:ext cx="3290775" cy="791570"/>
          </a:xfrm>
          <a:prstGeom prst="rect">
            <a:avLst/>
          </a:prstGeom>
          <a:solidFill>
            <a:srgbClr val="FFCC66"/>
          </a:solidFill>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s-MX" sz="1200" dirty="0">
                <a:solidFill>
                  <a:schemeClr val="tx1"/>
                </a:solidFill>
              </a:rPr>
              <a:t>El libro</a:t>
            </a:r>
          </a:p>
          <a:p>
            <a:pPr algn="ctr"/>
            <a:r>
              <a:rPr lang="es-MX" sz="1200" dirty="0">
                <a:solidFill>
                  <a:schemeClr val="tx1"/>
                </a:solidFill>
              </a:rPr>
              <a:t>Conocer qué importancia tiene, en qué edades está presente, qué función se le asigna y cuál realmente realiza</a:t>
            </a:r>
          </a:p>
        </p:txBody>
      </p:sp>
      <p:sp>
        <p:nvSpPr>
          <p:cNvPr id="11" name="Rectángulo redondeado 10"/>
          <p:cNvSpPr/>
          <p:nvPr/>
        </p:nvSpPr>
        <p:spPr>
          <a:xfrm>
            <a:off x="2531593" y="1729140"/>
            <a:ext cx="2766038" cy="1099415"/>
          </a:xfrm>
          <a:prstGeom prst="rect">
            <a:avLst/>
          </a:prstGeom>
          <a:solidFill>
            <a:srgbClr val="FF0066"/>
          </a:solidFill>
          <a:ln>
            <a:solidFill>
              <a:schemeClr val="tx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s-MX" sz="1400" dirty="0"/>
              <a:t>1.2. La comunicación literaria</a:t>
            </a:r>
          </a:p>
          <a:p>
            <a:pPr algn="ctr"/>
            <a:r>
              <a:rPr lang="es-MX" sz="1400" dirty="0"/>
              <a:t>El tipo de comunicación literaria que establece una literatura entre un autor adulto y un lector niño.</a:t>
            </a:r>
          </a:p>
        </p:txBody>
      </p:sp>
      <p:sp>
        <p:nvSpPr>
          <p:cNvPr id="12" name="Rectángulo redondeado 11"/>
          <p:cNvSpPr/>
          <p:nvPr/>
        </p:nvSpPr>
        <p:spPr>
          <a:xfrm>
            <a:off x="1224223" y="316673"/>
            <a:ext cx="4250512" cy="872906"/>
          </a:xfrm>
          <a:prstGeom prst="rect">
            <a:avLst/>
          </a:prstGeom>
          <a:solidFill>
            <a:srgbClr val="FF99CC"/>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r>
              <a:rPr lang="es-MX" sz="1200" dirty="0">
                <a:solidFill>
                  <a:schemeClr val="tx1"/>
                </a:solidFill>
              </a:rPr>
              <a:t>Mediadores: son junto con los autores los que determinan el tipo específico de comunicación que establece la literatura infantil. (Instituciones, escuelas y editoriales)</a:t>
            </a:r>
          </a:p>
        </p:txBody>
      </p:sp>
      <p:sp>
        <p:nvSpPr>
          <p:cNvPr id="13" name="Rectángulo redondeado 12"/>
          <p:cNvSpPr/>
          <p:nvPr/>
        </p:nvSpPr>
        <p:spPr>
          <a:xfrm>
            <a:off x="231711" y="3103321"/>
            <a:ext cx="1818667" cy="1032840"/>
          </a:xfrm>
          <a:prstGeom prst="rect">
            <a:avLst/>
          </a:prstGeom>
          <a:solidFill>
            <a:srgbClr val="FF99CC"/>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r>
              <a:rPr lang="es-MX" sz="1400" dirty="0">
                <a:solidFill>
                  <a:schemeClr val="tx1"/>
                </a:solidFill>
              </a:rPr>
              <a:t>Doble receptor: </a:t>
            </a:r>
          </a:p>
          <a:p>
            <a:r>
              <a:rPr lang="es-MX" sz="1400" dirty="0">
                <a:solidFill>
                  <a:schemeClr val="tx1"/>
                </a:solidFill>
              </a:rPr>
              <a:t>Nivel 1: (maestro, padres)</a:t>
            </a:r>
          </a:p>
          <a:p>
            <a:r>
              <a:rPr lang="es-MX" sz="1400" dirty="0">
                <a:solidFill>
                  <a:schemeClr val="tx1"/>
                </a:solidFill>
              </a:rPr>
              <a:t>Nivel 2: el lector.</a:t>
            </a:r>
          </a:p>
        </p:txBody>
      </p:sp>
      <p:sp>
        <p:nvSpPr>
          <p:cNvPr id="14" name="Rectángulo redondeado 13"/>
          <p:cNvSpPr/>
          <p:nvPr/>
        </p:nvSpPr>
        <p:spPr>
          <a:xfrm>
            <a:off x="257034" y="1727954"/>
            <a:ext cx="1807160" cy="1056379"/>
          </a:xfrm>
          <a:prstGeom prst="rect">
            <a:avLst/>
          </a:prstGeom>
          <a:solidFill>
            <a:srgbClr val="FF99CC"/>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s-MX" sz="1400" dirty="0">
                <a:solidFill>
                  <a:schemeClr val="tx1"/>
                </a:solidFill>
              </a:rPr>
              <a:t>Autor:</a:t>
            </a:r>
          </a:p>
          <a:p>
            <a:r>
              <a:rPr lang="es-MX" sz="1400" dirty="0">
                <a:solidFill>
                  <a:schemeClr val="tx1"/>
                </a:solidFill>
              </a:rPr>
              <a:t>1.- Autor-instructor</a:t>
            </a:r>
          </a:p>
          <a:p>
            <a:r>
              <a:rPr lang="es-MX" sz="1400" dirty="0">
                <a:solidFill>
                  <a:schemeClr val="tx1"/>
                </a:solidFill>
              </a:rPr>
              <a:t>2.- Autor-política educativa</a:t>
            </a:r>
          </a:p>
          <a:p>
            <a:r>
              <a:rPr lang="es-MX" sz="1400" dirty="0">
                <a:solidFill>
                  <a:schemeClr val="tx1"/>
                </a:solidFill>
              </a:rPr>
              <a:t>3.- Autor global</a:t>
            </a:r>
          </a:p>
        </p:txBody>
      </p:sp>
      <p:sp>
        <p:nvSpPr>
          <p:cNvPr id="16" name="Rectángulo redondeado 15"/>
          <p:cNvSpPr/>
          <p:nvPr/>
        </p:nvSpPr>
        <p:spPr>
          <a:xfrm>
            <a:off x="1105711" y="4681275"/>
            <a:ext cx="3058567" cy="1704636"/>
          </a:xfrm>
          <a:prstGeom prst="rect">
            <a:avLst/>
          </a:prstGeom>
          <a:solidFill>
            <a:srgbClr val="FF006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s-MX" sz="1400" dirty="0"/>
              <a:t>1.3. La ideología</a:t>
            </a:r>
          </a:p>
          <a:p>
            <a:r>
              <a:rPr lang="es-MX" sz="1400" dirty="0"/>
              <a:t>Son ideas, normas, valores, creencias, opiniones, prejuicios o actitudes próximas a la emotividad y creada a partir de los múltiples mecanismos que permite una narración</a:t>
            </a:r>
          </a:p>
        </p:txBody>
      </p:sp>
      <p:pic>
        <p:nvPicPr>
          <p:cNvPr id="17" name="Picture 2" descr="Imágenes de Numeros | Vectores, fotos de stock y PSD gratuitos">
            <a:extLst>
              <a:ext uri="{FF2B5EF4-FFF2-40B4-BE49-F238E27FC236}">
                <a16:creationId xmlns:a16="http://schemas.microsoft.com/office/drawing/2014/main" id="{8D8FE5CE-8237-44E1-B6B8-3C8393255B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004" b="55560"/>
          <a:stretch/>
        </p:blipFill>
        <p:spPr bwMode="auto">
          <a:xfrm>
            <a:off x="29780" y="50270"/>
            <a:ext cx="1073012" cy="103284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ector: angular 17">
            <a:extLst>
              <a:ext uri="{FF2B5EF4-FFF2-40B4-BE49-F238E27FC236}">
                <a16:creationId xmlns:a16="http://schemas.microsoft.com/office/drawing/2014/main" id="{9AAB0A59-998F-4488-B0B4-88AEF0B90D4F}"/>
              </a:ext>
            </a:extLst>
          </p:cNvPr>
          <p:cNvCxnSpPr>
            <a:cxnSpLocks/>
            <a:stCxn id="2" idx="3"/>
            <a:endCxn id="6" idx="1"/>
          </p:cNvCxnSpPr>
          <p:nvPr/>
        </p:nvCxnSpPr>
        <p:spPr>
          <a:xfrm>
            <a:off x="6842974" y="3428273"/>
            <a:ext cx="1631390" cy="224287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ector: angular 20">
            <a:extLst>
              <a:ext uri="{FF2B5EF4-FFF2-40B4-BE49-F238E27FC236}">
                <a16:creationId xmlns:a16="http://schemas.microsoft.com/office/drawing/2014/main" id="{B2F650D6-49A7-47D7-AB32-80F77C9FDF07}"/>
              </a:ext>
            </a:extLst>
          </p:cNvPr>
          <p:cNvCxnSpPr>
            <a:cxnSpLocks/>
            <a:stCxn id="2" idx="0"/>
            <a:endCxn id="11" idx="3"/>
          </p:cNvCxnSpPr>
          <p:nvPr/>
        </p:nvCxnSpPr>
        <p:spPr>
          <a:xfrm rot="16200000" flipV="1">
            <a:off x="5321726" y="2254753"/>
            <a:ext cx="750180" cy="79836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angular 26">
            <a:extLst>
              <a:ext uri="{FF2B5EF4-FFF2-40B4-BE49-F238E27FC236}">
                <a16:creationId xmlns:a16="http://schemas.microsoft.com/office/drawing/2014/main" id="{A742AC23-F0C4-43F7-8AD0-5BE3BCE53787}"/>
              </a:ext>
            </a:extLst>
          </p:cNvPr>
          <p:cNvCxnSpPr>
            <a:cxnSpLocks/>
            <a:endCxn id="16" idx="0"/>
          </p:cNvCxnSpPr>
          <p:nvPr/>
        </p:nvCxnSpPr>
        <p:spPr>
          <a:xfrm rot="10800000" flipV="1">
            <a:off x="2634995" y="3415643"/>
            <a:ext cx="2714030" cy="126563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a:extLst>
              <a:ext uri="{FF2B5EF4-FFF2-40B4-BE49-F238E27FC236}">
                <a16:creationId xmlns:a16="http://schemas.microsoft.com/office/drawing/2014/main" id="{DBABC675-3BB0-4527-8440-B08F49173F79}"/>
              </a:ext>
            </a:extLst>
          </p:cNvPr>
          <p:cNvCxnSpPr>
            <a:cxnSpLocks/>
            <a:stCxn id="6" idx="0"/>
            <a:endCxn id="10" idx="2"/>
          </p:cNvCxnSpPr>
          <p:nvPr/>
        </p:nvCxnSpPr>
        <p:spPr>
          <a:xfrm flipV="1">
            <a:off x="10013390" y="4392248"/>
            <a:ext cx="0" cy="5641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ector recto de flecha 34">
            <a:extLst>
              <a:ext uri="{FF2B5EF4-FFF2-40B4-BE49-F238E27FC236}">
                <a16:creationId xmlns:a16="http://schemas.microsoft.com/office/drawing/2014/main" id="{96EE887D-5F54-40EE-94B4-5AA3415F5356}"/>
              </a:ext>
            </a:extLst>
          </p:cNvPr>
          <p:cNvCxnSpPr>
            <a:cxnSpLocks/>
            <a:stCxn id="10" idx="0"/>
            <a:endCxn id="9" idx="2"/>
          </p:cNvCxnSpPr>
          <p:nvPr/>
        </p:nvCxnSpPr>
        <p:spPr>
          <a:xfrm flipH="1" flipV="1">
            <a:off x="10013389" y="3041021"/>
            <a:ext cx="1" cy="5596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ector recto de flecha 38">
            <a:extLst>
              <a:ext uri="{FF2B5EF4-FFF2-40B4-BE49-F238E27FC236}">
                <a16:creationId xmlns:a16="http://schemas.microsoft.com/office/drawing/2014/main" id="{9F264F78-5516-4A37-8674-2A04DAE873F3}"/>
              </a:ext>
            </a:extLst>
          </p:cNvPr>
          <p:cNvCxnSpPr>
            <a:cxnSpLocks/>
            <a:stCxn id="9" idx="0"/>
            <a:endCxn id="8" idx="2"/>
          </p:cNvCxnSpPr>
          <p:nvPr/>
        </p:nvCxnSpPr>
        <p:spPr>
          <a:xfrm flipH="1" flipV="1">
            <a:off x="9456425" y="1197550"/>
            <a:ext cx="556964" cy="627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ector recto de flecha 41">
            <a:extLst>
              <a:ext uri="{FF2B5EF4-FFF2-40B4-BE49-F238E27FC236}">
                <a16:creationId xmlns:a16="http://schemas.microsoft.com/office/drawing/2014/main" id="{69CC62D3-6308-4964-B1C6-059DF3ABB132}"/>
              </a:ext>
            </a:extLst>
          </p:cNvPr>
          <p:cNvCxnSpPr>
            <a:cxnSpLocks/>
            <a:stCxn id="11" idx="0"/>
            <a:endCxn id="12" idx="2"/>
          </p:cNvCxnSpPr>
          <p:nvPr/>
        </p:nvCxnSpPr>
        <p:spPr>
          <a:xfrm flipH="1" flipV="1">
            <a:off x="3349479" y="1189579"/>
            <a:ext cx="565133" cy="5395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Conector recto de flecha 44">
            <a:extLst>
              <a:ext uri="{FF2B5EF4-FFF2-40B4-BE49-F238E27FC236}">
                <a16:creationId xmlns:a16="http://schemas.microsoft.com/office/drawing/2014/main" id="{3D3D1C6D-94A7-4CE6-9D28-62CD1E632B2D}"/>
              </a:ext>
            </a:extLst>
          </p:cNvPr>
          <p:cNvCxnSpPr>
            <a:cxnSpLocks/>
            <a:stCxn id="11" idx="1"/>
            <a:endCxn id="14" idx="3"/>
          </p:cNvCxnSpPr>
          <p:nvPr/>
        </p:nvCxnSpPr>
        <p:spPr>
          <a:xfrm flipH="1" flipV="1">
            <a:off x="2064194" y="2256144"/>
            <a:ext cx="467399" cy="227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Conector recto de flecha 48">
            <a:extLst>
              <a:ext uri="{FF2B5EF4-FFF2-40B4-BE49-F238E27FC236}">
                <a16:creationId xmlns:a16="http://schemas.microsoft.com/office/drawing/2014/main" id="{9D8B609E-0D64-4A91-A66C-55215C7C2D16}"/>
              </a:ext>
            </a:extLst>
          </p:cNvPr>
          <p:cNvCxnSpPr>
            <a:cxnSpLocks/>
            <a:stCxn id="11" idx="2"/>
            <a:endCxn id="13" idx="3"/>
          </p:cNvCxnSpPr>
          <p:nvPr/>
        </p:nvCxnSpPr>
        <p:spPr>
          <a:xfrm flipH="1">
            <a:off x="2050378" y="2828555"/>
            <a:ext cx="1864234" cy="791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074" name="Picture 2" descr="Find Out More About Our Admission Procedures And Get - Niños Leyendo Png ,  Transparent Cartoon - Jing.fm">
            <a:extLst>
              <a:ext uri="{FF2B5EF4-FFF2-40B4-BE49-F238E27FC236}">
                <a16:creationId xmlns:a16="http://schemas.microsoft.com/office/drawing/2014/main" id="{C20DD58F-C97C-440C-8371-7C4F5B501A2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96816" y="1206171"/>
            <a:ext cx="2991340" cy="17461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nes Niños Leyendo Png">
            <a:extLst>
              <a:ext uri="{FF2B5EF4-FFF2-40B4-BE49-F238E27FC236}">
                <a16:creationId xmlns:a16="http://schemas.microsoft.com/office/drawing/2014/main" id="{CBA378BE-FA22-48B2-B5AF-62507E5AEB2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828" b="98179" l="1692" r="97385">
                        <a14:foregroundMark x1="45538" y1="13411" x2="52308" y2="6788"/>
                        <a14:foregroundMark x1="52308" y1="6788" x2="63846" y2="9768"/>
                        <a14:foregroundMark x1="63846" y1="9768" x2="65385" y2="10927"/>
                        <a14:foregroundMark x1="52154" y1="7450" x2="49538" y2="3642"/>
                        <a14:foregroundMark x1="56000" y1="5795" x2="56000" y2="2152"/>
                        <a14:foregroundMark x1="60154" y1="5629" x2="59538" y2="1821"/>
                        <a14:foregroundMark x1="55385" y1="2815" x2="55385" y2="993"/>
                        <a14:foregroundMark x1="39538" y1="84603" x2="51385" y2="86755"/>
                        <a14:foregroundMark x1="51385" y1="86755" x2="90769" y2="80629"/>
                        <a14:foregroundMark x1="82462" y1="92550" x2="82615" y2="92550"/>
                        <a14:foregroundMark x1="82462" y1="94040" x2="71692" y2="92550"/>
                        <a14:foregroundMark x1="71692" y1="92550" x2="81385" y2="86258"/>
                        <a14:foregroundMark x1="81385" y1="86258" x2="84000" y2="92881"/>
                        <a14:foregroundMark x1="79846" y1="95861" x2="70923" y2="95033"/>
                        <a14:foregroundMark x1="70923" y1="95033" x2="66308" y2="90894"/>
                        <a14:foregroundMark x1="84462" y1="95530" x2="77846" y2="98179"/>
                        <a14:foregroundMark x1="90308" y1="92384" x2="89231" y2="88907"/>
                        <a14:foregroundMark x1="88154" y1="71026" x2="87692" y2="67715"/>
                        <a14:foregroundMark x1="89077" y1="56954" x2="97385" y2="56623"/>
                        <a14:foregroundMark x1="97385" y1="56623" x2="97846" y2="56623"/>
                        <a14:foregroundMark x1="89692" y1="57947" x2="89692" y2="57947"/>
                        <a14:foregroundMark x1="30308" y1="91556" x2="16769" y2="93543"/>
                        <a14:foregroundMark x1="16769" y1="93543" x2="12000" y2="85596"/>
                        <a14:foregroundMark x1="12000" y1="85596" x2="20308" y2="85099"/>
                        <a14:foregroundMark x1="20308" y1="85099" x2="26923" y2="94040"/>
                        <a14:foregroundMark x1="7692" y1="86424" x2="10462" y2="85596"/>
                        <a14:foregroundMark x1="6462" y1="88245" x2="5846" y2="84768"/>
                        <a14:foregroundMark x1="7846" y1="90894" x2="1692" y2="85927"/>
                        <a14:foregroundMark x1="1692" y1="85927" x2="2615" y2="84272"/>
                      </a14:backgroundRemoval>
                    </a14:imgEffect>
                  </a14:imgLayer>
                </a14:imgProps>
              </a:ext>
              <a:ext uri="{28A0092B-C50C-407E-A947-70E740481C1C}">
                <a14:useLocalDpi xmlns:a14="http://schemas.microsoft.com/office/drawing/2010/main" val="0"/>
              </a:ext>
            </a:extLst>
          </a:blip>
          <a:srcRect/>
          <a:stretch>
            <a:fillRect/>
          </a:stretch>
        </p:blipFill>
        <p:spPr bwMode="auto">
          <a:xfrm>
            <a:off x="4308427" y="5410327"/>
            <a:ext cx="1487241" cy="138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3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CD20F164-CEBE-47B5-BF0D-241FEE32ED68}"/>
              </a:ext>
            </a:extLst>
          </p:cNvPr>
          <p:cNvSpPr/>
          <p:nvPr/>
        </p:nvSpPr>
        <p:spPr>
          <a:xfrm>
            <a:off x="4639994" y="3049172"/>
            <a:ext cx="2912012" cy="759656"/>
          </a:xfrm>
          <a:prstGeom prst="round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Arial Narrow" panose="020B0606020202030204" pitchFamily="34" charset="0"/>
              </a:rPr>
              <a:t>Antes del texto: Paratextos.</a:t>
            </a:r>
          </a:p>
        </p:txBody>
      </p:sp>
      <p:sp>
        <p:nvSpPr>
          <p:cNvPr id="3" name="Cuadro de texto 2">
            <a:extLst>
              <a:ext uri="{FF2B5EF4-FFF2-40B4-BE49-F238E27FC236}">
                <a16:creationId xmlns:a16="http://schemas.microsoft.com/office/drawing/2014/main" id="{A9D27D28-F301-470D-9D74-A1E73F08E488}"/>
              </a:ext>
            </a:extLst>
          </p:cNvPr>
          <p:cNvSpPr txBox="1">
            <a:spLocks noChangeArrowheads="1"/>
          </p:cNvSpPr>
          <p:nvPr/>
        </p:nvSpPr>
        <p:spPr bwMode="auto">
          <a:xfrm>
            <a:off x="7819514" y="3429000"/>
            <a:ext cx="3974116" cy="2887394"/>
          </a:xfrm>
          <a:prstGeom prst="rect">
            <a:avLst/>
          </a:prstGeom>
          <a:solidFill>
            <a:schemeClr val="accent1">
              <a:lumMod val="40000"/>
              <a:lumOff val="60000"/>
            </a:schemeClr>
          </a:solidFill>
          <a:ln w="9525">
            <a:solidFill>
              <a:schemeClr val="tx1"/>
            </a:solidFill>
            <a:miter lim="800000"/>
            <a:headEnd/>
            <a:tailEnd/>
          </a:ln>
        </p:spPr>
        <p:txBody>
          <a:bodyPr rot="0" vert="horz" wrap="square" lIns="91440" tIns="45720" rIns="91440" bIns="45720" anchor="t" anchorCtr="0">
            <a:noAutofit/>
          </a:bodyPr>
          <a:lstStyle/>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La cubierta posterior</a:t>
            </a:r>
            <a:r>
              <a:rPr lang="es-ES" sz="1100" dirty="0">
                <a:effectLst/>
                <a:latin typeface="Arial" panose="020B0604020202020204" pitchFamily="34" charset="0"/>
                <a:ea typeface="Calibri" panose="020F0502020204030204" pitchFamily="34" charset="0"/>
                <a:cs typeface="Arial" panose="020B0604020202020204" pitchFamily="34" charset="0"/>
              </a:rPr>
              <a:t>. Se reserva para el resumen.</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El lomo. </a:t>
            </a:r>
            <a:r>
              <a:rPr lang="es-ES" sz="1100" dirty="0">
                <a:effectLst/>
                <a:latin typeface="Arial" panose="020B0604020202020204" pitchFamily="34" charset="0"/>
                <a:ea typeface="Calibri" panose="020F0502020204030204" pitchFamily="34" charset="0"/>
                <a:cs typeface="Arial" panose="020B0604020202020204" pitchFamily="34" charset="0"/>
              </a:rPr>
              <a:t> No sólo aparece el título sino también los anagramas y colores de la colección y de la serie.</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El nombre. </a:t>
            </a:r>
            <a:r>
              <a:rPr lang="es-ES" sz="1100" dirty="0">
                <a:effectLst/>
                <a:latin typeface="Arial" panose="020B0604020202020204" pitchFamily="34" charset="0"/>
                <a:ea typeface="Calibri" panose="020F0502020204030204" pitchFamily="34" charset="0"/>
                <a:cs typeface="Arial" panose="020B0604020202020204" pitchFamily="34" charset="0"/>
              </a:rPr>
              <a:t>Las colecciones se individualizan a través de un nombre propio que a menudo se elige entre un campo léxico que asocia los nombres de las diferentes colecciones.</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El anagrama. </a:t>
            </a:r>
            <a:r>
              <a:rPr lang="es-ES" sz="1100" dirty="0">
                <a:effectLst/>
                <a:latin typeface="Arial" panose="020B0604020202020204" pitchFamily="34" charset="0"/>
                <a:ea typeface="Calibri" panose="020F0502020204030204" pitchFamily="34" charset="0"/>
                <a:cs typeface="Arial" panose="020B0604020202020204" pitchFamily="34" charset="0"/>
              </a:rPr>
              <a:t>Consigue identificar gráficamente la colección.</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Las series. </a:t>
            </a:r>
            <a:r>
              <a:rPr lang="es-ES" sz="1100" dirty="0">
                <a:effectLst/>
                <a:latin typeface="Arial" panose="020B0604020202020204" pitchFamily="34" charset="0"/>
                <a:ea typeface="Calibri" panose="020F0502020204030204" pitchFamily="34" charset="0"/>
                <a:cs typeface="Arial" panose="020B0604020202020204" pitchFamily="34" charset="0"/>
              </a:rPr>
              <a:t>Marcan detalladamente la edad del lector potencial del texto.</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La tipografía. </a:t>
            </a:r>
            <a:r>
              <a:rPr lang="es-ES" sz="1100" dirty="0">
                <a:effectLst/>
                <a:latin typeface="Arial" panose="020B0604020202020204" pitchFamily="34" charset="0"/>
                <a:ea typeface="Calibri" panose="020F0502020204030204" pitchFamily="34" charset="0"/>
                <a:cs typeface="Arial" panose="020B0604020202020204" pitchFamily="34" charset="0"/>
              </a:rPr>
              <a:t>Se encargan, de elegir un tamaño, tipo de letra adecuado y de mantener una oración completa en una página para facilitar la lectura</a:t>
            </a:r>
            <a:r>
              <a:rPr lang="es-ES" sz="1100" dirty="0">
                <a:latin typeface="Arial" panose="020B0604020202020204" pitchFamily="34" charset="0"/>
                <a:ea typeface="Calibri" panose="020F0502020204030204" pitchFamily="34" charset="0"/>
                <a:cs typeface="Arial" panose="020B0604020202020204" pitchFamily="34" charset="0"/>
              </a:rPr>
              <a:t>.</a:t>
            </a:r>
            <a:r>
              <a:rPr lang="es-ES" sz="1100" dirty="0">
                <a:effectLst/>
                <a:latin typeface="Arial" panose="020B0604020202020204" pitchFamily="34" charset="0"/>
                <a:ea typeface="Calibri" panose="020F050202020403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9962C4C8-D6D6-4C94-A42D-A27F3B87A81C}"/>
              </a:ext>
            </a:extLst>
          </p:cNvPr>
          <p:cNvSpPr txBox="1"/>
          <p:nvPr/>
        </p:nvSpPr>
        <p:spPr>
          <a:xfrm>
            <a:off x="2453866" y="1901659"/>
            <a:ext cx="2295378" cy="968278"/>
          </a:xfrm>
          <a:prstGeom prst="rect">
            <a:avLst/>
          </a:prstGeom>
          <a:solidFill>
            <a:srgbClr val="CC0099"/>
          </a:solidFill>
          <a:ln>
            <a:solidFill>
              <a:schemeClr val="tx1"/>
            </a:solidFill>
          </a:ln>
        </p:spPr>
        <p:txBody>
          <a:bodyPr wrap="square" rtlCol="0">
            <a:spAutoFit/>
          </a:bodyPr>
          <a:lstStyle/>
          <a:p>
            <a:pPr algn="ctr">
              <a:lnSpc>
                <a:spcPct val="107000"/>
              </a:lnSpc>
              <a:spcAft>
                <a:spcPts val="800"/>
              </a:spcAft>
            </a:pPr>
            <a:r>
              <a:rPr lang="es-ES" sz="1800" b="1" dirty="0">
                <a:effectLst/>
                <a:latin typeface="Calibri" panose="020F0502020204030204" pitchFamily="34" charset="0"/>
                <a:ea typeface="Calibri" panose="020F0502020204030204" pitchFamily="34" charset="0"/>
                <a:cs typeface="Arial" panose="020B0604020202020204" pitchFamily="34" charset="0"/>
              </a:rPr>
              <a:t>2.2. Títulos, prólogos, dedicatorias, catálogos...</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9BB2438B-84C8-4790-8966-63515F888A20}"/>
              </a:ext>
            </a:extLst>
          </p:cNvPr>
          <p:cNvSpPr txBox="1"/>
          <p:nvPr/>
        </p:nvSpPr>
        <p:spPr>
          <a:xfrm>
            <a:off x="6140556" y="65724"/>
            <a:ext cx="5603404" cy="1836080"/>
          </a:xfrm>
          <a:prstGeom prst="rect">
            <a:avLst/>
          </a:prstGeom>
          <a:solidFill>
            <a:schemeClr val="accent1">
              <a:lumMod val="40000"/>
              <a:lumOff val="60000"/>
            </a:schemeClr>
          </a:solidFill>
          <a:ln>
            <a:solidFill>
              <a:schemeClr val="tx1"/>
            </a:solidFill>
          </a:ln>
        </p:spPr>
        <p:txBody>
          <a:bodyPr wrap="square" rtlCol="0">
            <a:spAutoFit/>
          </a:bodyPr>
          <a:lstStyle/>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El formato del libro.</a:t>
            </a:r>
            <a:r>
              <a:rPr lang="es-ES" sz="1100" dirty="0">
                <a:effectLst/>
                <a:latin typeface="Arial" panose="020B0604020202020204" pitchFamily="34" charset="0"/>
                <a:ea typeface="Calibri" panose="020F0502020204030204" pitchFamily="34" charset="0"/>
                <a:cs typeface="Arial" panose="020B0604020202020204" pitchFamily="34" charset="0"/>
              </a:rPr>
              <a:t> Varía según las edades, aunque se mantienen una serie de constantes.</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El número de páginas por libro. </a:t>
            </a:r>
            <a:r>
              <a:rPr lang="es-ES" sz="1100" dirty="0">
                <a:effectLst/>
                <a:latin typeface="Arial" panose="020B0604020202020204" pitchFamily="34" charset="0"/>
                <a:ea typeface="Calibri" panose="020F0502020204030204" pitchFamily="34" charset="0"/>
                <a:cs typeface="Arial" panose="020B0604020202020204" pitchFamily="34" charset="0"/>
              </a:rPr>
              <a:t>para los más pequeños (entre las 16 y las 22 páginas).</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Los indicadores de la edad del lector del libro.</a:t>
            </a:r>
            <a:r>
              <a:rPr lang="es-ES" sz="1100" dirty="0">
                <a:effectLst/>
                <a:latin typeface="Arial" panose="020B0604020202020204" pitchFamily="34" charset="0"/>
                <a:ea typeface="Calibri" panose="020F0502020204030204" pitchFamily="34" charset="0"/>
                <a:cs typeface="Arial" panose="020B0604020202020204" pitchFamily="34" charset="0"/>
              </a:rPr>
              <a:t> Se uniformizan en todas las colecciones "A partir de x años".</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La cubierta. </a:t>
            </a:r>
            <a:r>
              <a:rPr lang="es-ES" sz="1100" dirty="0">
                <a:effectLst/>
                <a:latin typeface="Arial" panose="020B0604020202020204" pitchFamily="34" charset="0"/>
                <a:ea typeface="Calibri" panose="020F0502020204030204" pitchFamily="34" charset="0"/>
                <a:cs typeface="Arial" panose="020B0604020202020204" pitchFamily="34" charset="0"/>
              </a:rPr>
              <a:t>Cuenta con: el nombre del autor y del ilustrador, el título, la ilustración, el nombre y el anagrama de la colección y de la editorial.</a:t>
            </a:r>
            <a:endParaRPr lang="es-MX"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uadro de texto 2">
            <a:extLst>
              <a:ext uri="{FF2B5EF4-FFF2-40B4-BE49-F238E27FC236}">
                <a16:creationId xmlns:a16="http://schemas.microsoft.com/office/drawing/2014/main" id="{C9977064-3EBC-413B-9624-9EE62833E922}"/>
              </a:ext>
            </a:extLst>
          </p:cNvPr>
          <p:cNvSpPr txBox="1">
            <a:spLocks noChangeArrowheads="1"/>
          </p:cNvSpPr>
          <p:nvPr/>
        </p:nvSpPr>
        <p:spPr bwMode="auto">
          <a:xfrm>
            <a:off x="274649" y="3307605"/>
            <a:ext cx="3811905" cy="1282191"/>
          </a:xfrm>
          <a:prstGeom prst="rect">
            <a:avLst/>
          </a:prstGeom>
          <a:solidFill>
            <a:srgbClr val="FFFF99"/>
          </a:solidFill>
          <a:ln w="952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ES" sz="1000" b="1" dirty="0">
                <a:effectLst/>
                <a:latin typeface="Arial" panose="020B0604020202020204" pitchFamily="34" charset="0"/>
                <a:ea typeface="Calibri" panose="020F0502020204030204" pitchFamily="34" charset="0"/>
                <a:cs typeface="Arial" panose="020B0604020202020204" pitchFamily="34" charset="0"/>
              </a:rPr>
              <a:t>El título de la narración:</a:t>
            </a:r>
            <a:r>
              <a:rPr lang="es-ES" sz="1000" dirty="0">
                <a:effectLst/>
                <a:latin typeface="Arial" panose="020B0604020202020204" pitchFamily="34" charset="0"/>
                <a:ea typeface="Calibri" panose="020F0502020204030204" pitchFamily="34" charset="0"/>
                <a:cs typeface="Arial" panose="020B0604020202020204" pitchFamily="34" charset="0"/>
              </a:rPr>
              <a:t> la identificación, ya que la obra adquiere identidad a partir del título, es decir, funciona de manera similar al nombre propio en las personas; la descripción, cuando aporta información sobre la temática o el género del texto; y la connotativa.</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sz="1000" b="1" dirty="0">
                <a:effectLst/>
                <a:latin typeface="Arial" panose="020B0604020202020204" pitchFamily="34" charset="0"/>
                <a:ea typeface="Calibri" panose="020F0502020204030204" pitchFamily="34" charset="0"/>
                <a:cs typeface="Arial" panose="020B0604020202020204" pitchFamily="34" charset="0"/>
              </a:rPr>
              <a:t>El título del capítulo:</a:t>
            </a:r>
            <a:r>
              <a:rPr lang="es-ES" sz="1000" dirty="0">
                <a:effectLst/>
                <a:latin typeface="Arial" panose="020B0604020202020204" pitchFamily="34" charset="0"/>
                <a:ea typeface="Calibri" panose="020F0502020204030204" pitchFamily="34" charset="0"/>
                <a:cs typeface="Arial" panose="020B0604020202020204" pitchFamily="34" charset="0"/>
              </a:rPr>
              <a:t> funciona como frases temáticas que resumen esa parte del argumento.</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sz="1000" dirty="0">
                <a:effectLst/>
                <a:latin typeface="Calibri" panose="020F0502020204030204" pitchFamily="34" charset="0"/>
                <a:ea typeface="Calibri" panose="020F0502020204030204" pitchFamily="34" charset="0"/>
                <a:cs typeface="Arial" panose="020B0604020202020204" pitchFamily="34"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0627F8BF-5235-4D27-9CD6-3B51B6A2F735}"/>
              </a:ext>
            </a:extLst>
          </p:cNvPr>
          <p:cNvSpPr txBox="1"/>
          <p:nvPr/>
        </p:nvSpPr>
        <p:spPr>
          <a:xfrm>
            <a:off x="7316147" y="2037156"/>
            <a:ext cx="2295378" cy="646331"/>
          </a:xfrm>
          <a:prstGeom prst="rect">
            <a:avLst/>
          </a:prstGeom>
          <a:solidFill>
            <a:srgbClr val="CC0099"/>
          </a:solidFill>
          <a:ln>
            <a:solidFill>
              <a:schemeClr val="tx1"/>
            </a:solidFill>
          </a:ln>
        </p:spPr>
        <p:txBody>
          <a:bodyPr wrap="square" rtlCol="0">
            <a:spAutoFit/>
          </a:bodyPr>
          <a:lstStyle/>
          <a:p>
            <a:r>
              <a:rPr lang="es-ES" sz="1800" b="1" dirty="0">
                <a:effectLst/>
                <a:latin typeface="Calibri" panose="020F0502020204030204" pitchFamily="34" charset="0"/>
                <a:ea typeface="Calibri" panose="020F0502020204030204" pitchFamily="34" charset="0"/>
                <a:cs typeface="Arial" panose="020B0604020202020204" pitchFamily="34" charset="0"/>
              </a:rPr>
              <a:t>2.1. Los paratextos de la colección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 de texto 2">
            <a:extLst>
              <a:ext uri="{FF2B5EF4-FFF2-40B4-BE49-F238E27FC236}">
                <a16:creationId xmlns:a16="http://schemas.microsoft.com/office/drawing/2014/main" id="{5F2554D0-3C1D-4B25-AE4C-5986063CA6CA}"/>
              </a:ext>
            </a:extLst>
          </p:cNvPr>
          <p:cNvSpPr txBox="1">
            <a:spLocks noChangeArrowheads="1"/>
          </p:cNvSpPr>
          <p:nvPr/>
        </p:nvSpPr>
        <p:spPr bwMode="auto">
          <a:xfrm>
            <a:off x="448040" y="389281"/>
            <a:ext cx="3811905" cy="1282191"/>
          </a:xfrm>
          <a:prstGeom prst="rect">
            <a:avLst/>
          </a:prstGeom>
          <a:solidFill>
            <a:srgbClr val="FFFF99"/>
          </a:solidFill>
          <a:ln w="9525">
            <a:solidFill>
              <a:schemeClr val="tx1"/>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s-ES" sz="1000" b="1" dirty="0">
                <a:effectLst/>
                <a:latin typeface="Arial" panose="020B0604020202020204" pitchFamily="34" charset="0"/>
                <a:ea typeface="Calibri" panose="020F0502020204030204" pitchFamily="34" charset="0"/>
                <a:cs typeface="Arial" panose="020B0604020202020204" pitchFamily="34" charset="0"/>
              </a:rPr>
              <a:t>Los catálogos</a:t>
            </a:r>
            <a:r>
              <a:rPr lang="es-ES" sz="1000" dirty="0">
                <a:effectLst/>
                <a:latin typeface="Arial" panose="020B0604020202020204" pitchFamily="34" charset="0"/>
                <a:ea typeface="Calibri" panose="020F0502020204030204" pitchFamily="34" charset="0"/>
                <a:cs typeface="Arial" panose="020B0604020202020204" pitchFamily="34" charset="0"/>
              </a:rPr>
              <a:t> se dirigen mayoritariamente a los primeros receptores.</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sz="1000" b="1" dirty="0">
                <a:effectLst/>
                <a:latin typeface="Arial" panose="020B0604020202020204" pitchFamily="34" charset="0"/>
                <a:ea typeface="Calibri" panose="020F0502020204030204" pitchFamily="34" charset="0"/>
                <a:cs typeface="Arial" panose="020B0604020202020204" pitchFamily="34" charset="0"/>
              </a:rPr>
              <a:t>La crítica literaria</a:t>
            </a:r>
            <a:r>
              <a:rPr lang="es-ES" sz="1000" dirty="0">
                <a:effectLst/>
                <a:latin typeface="Arial" panose="020B0604020202020204" pitchFamily="34" charset="0"/>
                <a:ea typeface="Calibri" panose="020F0502020204030204" pitchFamily="34" charset="0"/>
                <a:cs typeface="Arial" panose="020B0604020202020204" pitchFamily="34" charset="0"/>
              </a:rPr>
              <a:t>: aparece en medios de comunicación dirigidos mayoritariamente a docentes o a padres.</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sz="1000" b="1" dirty="0">
                <a:effectLst/>
                <a:latin typeface="Arial" panose="020B0604020202020204" pitchFamily="34" charset="0"/>
                <a:ea typeface="Calibri" panose="020F0502020204030204" pitchFamily="34" charset="0"/>
                <a:cs typeface="Arial" panose="020B0604020202020204" pitchFamily="34" charset="0"/>
              </a:rPr>
              <a:t>Las dedicatorias</a:t>
            </a:r>
            <a:r>
              <a:rPr lang="es-ES" sz="1000" dirty="0">
                <a:effectLst/>
                <a:latin typeface="Arial" panose="020B0604020202020204" pitchFamily="34" charset="0"/>
                <a:ea typeface="Calibri" panose="020F0502020204030204" pitchFamily="34" charset="0"/>
                <a:cs typeface="Arial" panose="020B0604020202020204" pitchFamily="34" charset="0"/>
              </a:rPr>
              <a:t> mayoritariamente destacan una relación afectiva entre el autor y la persona a quien va dirigida.</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ES" sz="1000" dirty="0">
                <a:effectLst/>
                <a:latin typeface="Calibri" panose="020F0502020204030204" pitchFamily="34" charset="0"/>
                <a:ea typeface="Calibri" panose="020F0502020204030204" pitchFamily="34" charset="0"/>
                <a:cs typeface="Arial" panose="020B0604020202020204" pitchFamily="34" charset="0"/>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de flecha 9">
            <a:extLst>
              <a:ext uri="{FF2B5EF4-FFF2-40B4-BE49-F238E27FC236}">
                <a16:creationId xmlns:a16="http://schemas.microsoft.com/office/drawing/2014/main" id="{90BD7E68-E0F2-45DF-853D-77C030098657}"/>
              </a:ext>
            </a:extLst>
          </p:cNvPr>
          <p:cNvCxnSpPr>
            <a:cxnSpLocks/>
            <a:stCxn id="2" idx="0"/>
          </p:cNvCxnSpPr>
          <p:nvPr/>
        </p:nvCxnSpPr>
        <p:spPr>
          <a:xfrm flipV="1">
            <a:off x="6096000" y="2535125"/>
            <a:ext cx="1220147" cy="5140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a:extLst>
              <a:ext uri="{FF2B5EF4-FFF2-40B4-BE49-F238E27FC236}">
                <a16:creationId xmlns:a16="http://schemas.microsoft.com/office/drawing/2014/main" id="{0B2893AE-F787-48F6-ACBC-EA43EC3E9C83}"/>
              </a:ext>
            </a:extLst>
          </p:cNvPr>
          <p:cNvCxnSpPr>
            <a:stCxn id="2" idx="0"/>
            <a:endCxn id="4" idx="3"/>
          </p:cNvCxnSpPr>
          <p:nvPr/>
        </p:nvCxnSpPr>
        <p:spPr>
          <a:xfrm flipH="1" flipV="1">
            <a:off x="4749244" y="2385798"/>
            <a:ext cx="1346756" cy="6633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id="{8FB472F1-FE00-48C0-B62E-3CDF9A269A81}"/>
              </a:ext>
            </a:extLst>
          </p:cNvPr>
          <p:cNvSpPr txBox="1"/>
          <p:nvPr/>
        </p:nvSpPr>
        <p:spPr>
          <a:xfrm>
            <a:off x="4948311" y="4266631"/>
            <a:ext cx="2295378" cy="646331"/>
          </a:xfrm>
          <a:prstGeom prst="rect">
            <a:avLst/>
          </a:prstGeom>
          <a:solidFill>
            <a:srgbClr val="CC0099"/>
          </a:solidFill>
          <a:ln>
            <a:solidFill>
              <a:schemeClr val="tx1"/>
            </a:solidFill>
          </a:ln>
        </p:spPr>
        <p:txBody>
          <a:bodyPr wrap="square" rtlCol="0">
            <a:spAutoFit/>
          </a:bodyPr>
          <a:lstStyle/>
          <a:p>
            <a:r>
              <a:rPr lang="es-ES" sz="1800" b="1" dirty="0">
                <a:effectLst/>
                <a:latin typeface="Calibri" panose="020F0502020204030204" pitchFamily="34" charset="0"/>
                <a:ea typeface="Calibri" panose="020F0502020204030204" pitchFamily="34" charset="0"/>
                <a:cs typeface="Arial" panose="020B0604020202020204" pitchFamily="34" charset="0"/>
              </a:rPr>
              <a:t>2.3. La autoría y los paratextos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de flecha 15">
            <a:extLst>
              <a:ext uri="{FF2B5EF4-FFF2-40B4-BE49-F238E27FC236}">
                <a16:creationId xmlns:a16="http://schemas.microsoft.com/office/drawing/2014/main" id="{352201F8-5DFD-44B8-8508-9F372413C314}"/>
              </a:ext>
            </a:extLst>
          </p:cNvPr>
          <p:cNvCxnSpPr>
            <a:stCxn id="2" idx="2"/>
            <a:endCxn id="14" idx="0"/>
          </p:cNvCxnSpPr>
          <p:nvPr/>
        </p:nvCxnSpPr>
        <p:spPr>
          <a:xfrm>
            <a:off x="6096000" y="3808828"/>
            <a:ext cx="0" cy="4578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CuadroTexto 18">
            <a:extLst>
              <a:ext uri="{FF2B5EF4-FFF2-40B4-BE49-F238E27FC236}">
                <a16:creationId xmlns:a16="http://schemas.microsoft.com/office/drawing/2014/main" id="{9FA060F2-710E-46C2-ABD1-398D28D33AA3}"/>
              </a:ext>
            </a:extLst>
          </p:cNvPr>
          <p:cNvSpPr txBox="1"/>
          <p:nvPr/>
        </p:nvSpPr>
        <p:spPr>
          <a:xfrm>
            <a:off x="1238653" y="5305088"/>
            <a:ext cx="3974116" cy="803746"/>
          </a:xfrm>
          <a:prstGeom prst="rect">
            <a:avLst/>
          </a:prstGeom>
          <a:solidFill>
            <a:schemeClr val="accent2">
              <a:lumMod val="20000"/>
              <a:lumOff val="80000"/>
            </a:schemeClr>
          </a:solidFill>
          <a:ln>
            <a:solidFill>
              <a:schemeClr val="tx1"/>
            </a:solidFill>
          </a:ln>
        </p:spPr>
        <p:txBody>
          <a:bodyPr wrap="square">
            <a:spAutoFit/>
          </a:bodyPr>
          <a:lstStyle/>
          <a:p>
            <a:pPr algn="ctr">
              <a:lnSpc>
                <a:spcPct val="107000"/>
              </a:lnSpc>
              <a:spcAft>
                <a:spcPts val="800"/>
              </a:spcAft>
            </a:pPr>
            <a:r>
              <a:rPr lang="es-ES" sz="1100" dirty="0">
                <a:effectLst/>
                <a:latin typeface="Arial" panose="020B0604020202020204" pitchFamily="34" charset="0"/>
                <a:ea typeface="Calibri" panose="020F0502020204030204" pitchFamily="34" charset="0"/>
                <a:cs typeface="Arial" panose="020B0604020202020204" pitchFamily="34" charset="0"/>
              </a:rPr>
              <a:t>Un buen editor según Enric </a:t>
            </a:r>
            <a:r>
              <a:rPr lang="es-ES" sz="1100" dirty="0" err="1">
                <a:effectLst/>
                <a:latin typeface="Arial" panose="020B0604020202020204" pitchFamily="34" charset="0"/>
                <a:ea typeface="Calibri" panose="020F0502020204030204" pitchFamily="34" charset="0"/>
                <a:cs typeface="Arial" panose="020B0604020202020204" pitchFamily="34" charset="0"/>
              </a:rPr>
              <a:t>Satué</a:t>
            </a:r>
            <a:r>
              <a:rPr lang="es-ES" sz="1100" dirty="0">
                <a:effectLst/>
                <a:latin typeface="Arial" panose="020B0604020202020204" pitchFamily="34" charset="0"/>
                <a:ea typeface="Calibri" panose="020F0502020204030204" pitchFamily="34" charset="0"/>
                <a:cs typeface="Arial" panose="020B0604020202020204" pitchFamily="34" charset="0"/>
              </a:rPr>
              <a:t> (1998), es aquel que opera concéntrica mente en los tres ámbitos, es decir, aquel que tiene una notable sensibilidad intelectual, artística y comercial.</a:t>
            </a:r>
            <a:endParaRPr lang="es-MX" sz="11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21" name="Conector: angular 20">
            <a:extLst>
              <a:ext uri="{FF2B5EF4-FFF2-40B4-BE49-F238E27FC236}">
                <a16:creationId xmlns:a16="http://schemas.microsoft.com/office/drawing/2014/main" id="{96580EE8-1C03-4DDC-BD4D-97F85FCB1F8F}"/>
              </a:ext>
            </a:extLst>
          </p:cNvPr>
          <p:cNvCxnSpPr>
            <a:cxnSpLocks/>
            <a:stCxn id="7" idx="3"/>
            <a:endCxn id="3" idx="0"/>
          </p:cNvCxnSpPr>
          <p:nvPr/>
        </p:nvCxnSpPr>
        <p:spPr>
          <a:xfrm>
            <a:off x="9611525" y="2360322"/>
            <a:ext cx="195047" cy="106867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angular 23">
            <a:extLst>
              <a:ext uri="{FF2B5EF4-FFF2-40B4-BE49-F238E27FC236}">
                <a16:creationId xmlns:a16="http://schemas.microsoft.com/office/drawing/2014/main" id="{3C5B0AF0-4E56-46B6-AD0A-6920C5722889}"/>
              </a:ext>
            </a:extLst>
          </p:cNvPr>
          <p:cNvCxnSpPr>
            <a:cxnSpLocks/>
            <a:stCxn id="14" idx="1"/>
            <a:endCxn id="19" idx="3"/>
          </p:cNvCxnSpPr>
          <p:nvPr/>
        </p:nvCxnSpPr>
        <p:spPr>
          <a:xfrm rot="10800000" flipH="1" flipV="1">
            <a:off x="4948311" y="4589797"/>
            <a:ext cx="264458" cy="1117164"/>
          </a:xfrm>
          <a:prstGeom prst="bentConnector5">
            <a:avLst>
              <a:gd name="adj1" fmla="val -86441"/>
              <a:gd name="adj2" fmla="val 46477"/>
              <a:gd name="adj3" fmla="val 18644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angular 26">
            <a:extLst>
              <a:ext uri="{FF2B5EF4-FFF2-40B4-BE49-F238E27FC236}">
                <a16:creationId xmlns:a16="http://schemas.microsoft.com/office/drawing/2014/main" id="{64CAA353-5A11-494B-B685-9A11B149EAA5}"/>
              </a:ext>
            </a:extLst>
          </p:cNvPr>
          <p:cNvCxnSpPr>
            <a:cxnSpLocks/>
            <a:stCxn id="7" idx="1"/>
            <a:endCxn id="5" idx="1"/>
          </p:cNvCxnSpPr>
          <p:nvPr/>
        </p:nvCxnSpPr>
        <p:spPr>
          <a:xfrm rot="10800000">
            <a:off x="6140557" y="983764"/>
            <a:ext cx="1175591" cy="1376558"/>
          </a:xfrm>
          <a:prstGeom prst="bentConnector3">
            <a:avLst>
              <a:gd name="adj1" fmla="val 119446"/>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ector: angular 30">
            <a:extLst>
              <a:ext uri="{FF2B5EF4-FFF2-40B4-BE49-F238E27FC236}">
                <a16:creationId xmlns:a16="http://schemas.microsoft.com/office/drawing/2014/main" id="{85455847-B763-426E-852A-9E886182863D}"/>
              </a:ext>
            </a:extLst>
          </p:cNvPr>
          <p:cNvCxnSpPr>
            <a:cxnSpLocks/>
            <a:stCxn id="4" idx="0"/>
            <a:endCxn id="8" idx="3"/>
          </p:cNvCxnSpPr>
          <p:nvPr/>
        </p:nvCxnSpPr>
        <p:spPr>
          <a:xfrm rot="5400000" flipH="1" flipV="1">
            <a:off x="3495109" y="1136823"/>
            <a:ext cx="871282" cy="658390"/>
          </a:xfrm>
          <a:prstGeom prst="bentConnector4">
            <a:avLst>
              <a:gd name="adj1" fmla="val 13210"/>
              <a:gd name="adj2" fmla="val 134721"/>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ector: angular 33">
            <a:extLst>
              <a:ext uri="{FF2B5EF4-FFF2-40B4-BE49-F238E27FC236}">
                <a16:creationId xmlns:a16="http://schemas.microsoft.com/office/drawing/2014/main" id="{0F4EEA2C-90C5-4FD6-A180-43A79228BD06}"/>
              </a:ext>
            </a:extLst>
          </p:cNvPr>
          <p:cNvCxnSpPr>
            <a:cxnSpLocks/>
            <a:stCxn id="4" idx="1"/>
            <a:endCxn id="6" idx="0"/>
          </p:cNvCxnSpPr>
          <p:nvPr/>
        </p:nvCxnSpPr>
        <p:spPr>
          <a:xfrm rot="10800000" flipV="1">
            <a:off x="2180602" y="2385797"/>
            <a:ext cx="273264" cy="92180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pic>
        <p:nvPicPr>
          <p:cNvPr id="2050" name="Picture 2" descr="Libros apilados vector - Descargar PNG/SVG transparente">
            <a:extLst>
              <a:ext uri="{FF2B5EF4-FFF2-40B4-BE49-F238E27FC236}">
                <a16:creationId xmlns:a16="http://schemas.microsoft.com/office/drawing/2014/main" id="{2775730A-7ACB-4DB1-AF15-FD4DA1AD90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2958" y="4956196"/>
            <a:ext cx="1836080" cy="1836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ía Mundial De Lectura De Dibujos Animados Niños Leyendo Png Fondo  Transparente, Lectura De Imágenes Prediseñadas, Dibujos Animados, Dia  Mundial Del Libro PNG y… | Niños leyendo, Dibujos niños leyendo, Niños  leyendo">
            <a:extLst>
              <a:ext uri="{FF2B5EF4-FFF2-40B4-BE49-F238E27FC236}">
                <a16:creationId xmlns:a16="http://schemas.microsoft.com/office/drawing/2014/main" id="{20C57237-39D5-4E39-A78C-50B339FD114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375" b="90000" l="9063" r="91250">
                        <a14:foregroundMark x1="25000" y1="72500" x2="20781" y2="72031"/>
                        <a14:foregroundMark x1="28438" y1="74219" x2="21250" y2="72656"/>
                        <a14:foregroundMark x1="28438" y1="79844" x2="49063" y2="81875"/>
                        <a14:foregroundMark x1="29844" y1="82344" x2="63125" y2="75625"/>
                        <a14:foregroundMark x1="62813" y1="80781" x2="22031" y2="81719"/>
                        <a14:foregroundMark x1="22031" y1="81719" x2="31250" y2="77969"/>
                        <a14:foregroundMark x1="31250" y1="77969" x2="60625" y2="81406"/>
                        <a14:foregroundMark x1="60625" y1="81406" x2="69531" y2="79375"/>
                        <a14:foregroundMark x1="69531" y1="79375" x2="63594" y2="84375"/>
                        <a14:foregroundMark x1="63594" y1="84375" x2="41406" y2="84375"/>
                        <a14:foregroundMark x1="41406" y1="84375" x2="29688" y2="86094"/>
                        <a14:foregroundMark x1="29688" y1="86094" x2="22031" y2="81719"/>
                        <a14:foregroundMark x1="22031" y1="81719" x2="22500" y2="77813"/>
                        <a14:foregroundMark x1="82969" y1="71094" x2="44531" y2="74688"/>
                        <a14:foregroundMark x1="44531" y1="74688" x2="49688" y2="64844"/>
                        <a14:foregroundMark x1="49688" y1="64844" x2="82344" y2="68906"/>
                        <a14:foregroundMark x1="82344" y1="68906" x2="44375" y2="69844"/>
                        <a14:foregroundMark x1="79063" y1="59219" x2="45469" y2="59062"/>
                        <a14:foregroundMark x1="45469" y1="59062" x2="73750" y2="56563"/>
                        <a14:foregroundMark x1="73750" y1="56563" x2="79063" y2="58438"/>
                        <a14:foregroundMark x1="82500" y1="49531" x2="50000" y2="48281"/>
                        <a14:foregroundMark x1="50000" y1="48281" x2="64688" y2="45156"/>
                        <a14:foregroundMark x1="64688" y1="45156" x2="81563" y2="46094"/>
                        <a14:foregroundMark x1="61875" y1="38906" x2="27500" y2="38125"/>
                        <a14:foregroundMark x1="27500" y1="38125" x2="36563" y2="33281"/>
                        <a14:foregroundMark x1="36563" y1="33281" x2="61875" y2="38125"/>
                        <a14:foregroundMark x1="90313" y1="42188" x2="91406" y2="40625"/>
                        <a14:foregroundMark x1="91406" y1="40781" x2="91406" y2="40313"/>
                        <a14:foregroundMark x1="76875" y1="10781" x2="75000" y2="10781"/>
                        <a14:foregroundMark x1="77656" y1="10313" x2="73750" y2="10625"/>
                        <a14:foregroundMark x1="75781" y1="10625" x2="73906" y2="9375"/>
                        <a14:foregroundMark x1="57344" y1="48281" x2="45938" y2="48281"/>
                        <a14:foregroundMark x1="56563" y1="49375" x2="46250" y2="48906"/>
                        <a14:foregroundMark x1="46250" y1="48906" x2="56563" y2="45625"/>
                        <a14:foregroundMark x1="56563" y1="45625" x2="56875" y2="45625"/>
                        <a14:foregroundMark x1="11875" y1="77500" x2="9063" y2="76563"/>
                        <a14:foregroundMark x1="19219" y1="61875" x2="18281" y2="60938"/>
                        <a14:foregroundMark x1="18125" y1="61563" x2="16719" y2="60469"/>
                      </a14:backgroundRemoval>
                    </a14:imgEffect>
                  </a14:imgLayer>
                </a14:imgProps>
              </a:ext>
              <a:ext uri="{28A0092B-C50C-407E-A947-70E740481C1C}">
                <a14:useLocalDpi xmlns:a14="http://schemas.microsoft.com/office/drawing/2010/main" val="0"/>
              </a:ext>
            </a:extLst>
          </a:blip>
          <a:srcRect/>
          <a:stretch>
            <a:fillRect/>
          </a:stretch>
        </p:blipFill>
        <p:spPr bwMode="auto">
          <a:xfrm>
            <a:off x="60154" y="1658789"/>
            <a:ext cx="1840272" cy="184027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ágenes de Numeros | Vectores, fotos de stock y PSD gratuitos">
            <a:extLst>
              <a:ext uri="{FF2B5EF4-FFF2-40B4-BE49-F238E27FC236}">
                <a16:creationId xmlns:a16="http://schemas.microsoft.com/office/drawing/2014/main" id="{09CE2AF7-C116-4468-B232-79A0943579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662" r="62003" b="54419"/>
          <a:stretch/>
        </p:blipFill>
        <p:spPr bwMode="auto">
          <a:xfrm>
            <a:off x="4815115" y="149842"/>
            <a:ext cx="967843" cy="99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02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ágenes de Numeros | Vectores, fotos de stock y PSD gratuitos">
            <a:extLst>
              <a:ext uri="{FF2B5EF4-FFF2-40B4-BE49-F238E27FC236}">
                <a16:creationId xmlns:a16="http://schemas.microsoft.com/office/drawing/2014/main" id="{63EC3CF2-BAAA-4F95-AEA6-4FE4DE12FD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10" r="42221" b="56130"/>
          <a:stretch/>
        </p:blipFill>
        <p:spPr bwMode="auto">
          <a:xfrm>
            <a:off x="154846" y="119735"/>
            <a:ext cx="993913" cy="10195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A1F863DF-015F-4D31-B8DE-48EAA8A38061}"/>
              </a:ext>
            </a:extLst>
          </p:cNvPr>
          <p:cNvSpPr/>
          <p:nvPr/>
        </p:nvSpPr>
        <p:spPr>
          <a:xfrm>
            <a:off x="4639994" y="3049172"/>
            <a:ext cx="2912012" cy="759656"/>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Arial Narrow" panose="020B0606020202030204" pitchFamily="34" charset="0"/>
              </a:rPr>
              <a:t>El análisis de la narración.</a:t>
            </a:r>
          </a:p>
        </p:txBody>
      </p:sp>
      <p:sp>
        <p:nvSpPr>
          <p:cNvPr id="5" name="CuadroTexto 4">
            <a:extLst>
              <a:ext uri="{FF2B5EF4-FFF2-40B4-BE49-F238E27FC236}">
                <a16:creationId xmlns:a16="http://schemas.microsoft.com/office/drawing/2014/main" id="{AB112C1C-3EC7-4768-94B5-604AF8DFC2EC}"/>
              </a:ext>
            </a:extLst>
          </p:cNvPr>
          <p:cNvSpPr txBox="1"/>
          <p:nvPr/>
        </p:nvSpPr>
        <p:spPr>
          <a:xfrm>
            <a:off x="2913770" y="3933521"/>
            <a:ext cx="2295378" cy="646331"/>
          </a:xfrm>
          <a:prstGeom prst="rect">
            <a:avLst/>
          </a:prstGeom>
          <a:solidFill>
            <a:srgbClr val="CC0099"/>
          </a:solidFill>
          <a:ln>
            <a:solidFill>
              <a:schemeClr val="tx1"/>
            </a:solidFill>
          </a:ln>
        </p:spPr>
        <p:txBody>
          <a:bodyPr wrap="square" rtlCol="0">
            <a:spAutoFit/>
          </a:bodyPr>
          <a:lstStyle/>
          <a:p>
            <a:r>
              <a:rPr lang="es-ES" b="1" dirty="0">
                <a:latin typeface="Calibri" panose="020F0502020204030204" pitchFamily="34" charset="0"/>
                <a:ea typeface="Calibri" panose="020F0502020204030204" pitchFamily="34" charset="0"/>
                <a:cs typeface="Arial" panose="020B0604020202020204" pitchFamily="34" charset="0"/>
              </a:rPr>
              <a:t>3</a:t>
            </a:r>
            <a:r>
              <a:rPr lang="es-ES" sz="1800" b="1" dirty="0">
                <a:effectLst/>
                <a:latin typeface="Calibri" panose="020F0502020204030204" pitchFamily="34" charset="0"/>
                <a:ea typeface="Calibri" panose="020F0502020204030204" pitchFamily="34" charset="0"/>
                <a:cs typeface="Arial" panose="020B0604020202020204" pitchFamily="34" charset="0"/>
              </a:rPr>
              <a:t>.2. La temporalidad narrativa.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069C73ED-BE4A-4E6A-96F6-123A14A46897}"/>
              </a:ext>
            </a:extLst>
          </p:cNvPr>
          <p:cNvSpPr txBox="1"/>
          <p:nvPr/>
        </p:nvSpPr>
        <p:spPr>
          <a:xfrm>
            <a:off x="2913770" y="2123387"/>
            <a:ext cx="2295378" cy="646331"/>
          </a:xfrm>
          <a:prstGeom prst="rect">
            <a:avLst/>
          </a:prstGeom>
          <a:solidFill>
            <a:srgbClr val="CC0099"/>
          </a:solidFill>
          <a:ln>
            <a:solidFill>
              <a:schemeClr val="tx1"/>
            </a:solidFill>
          </a:ln>
        </p:spPr>
        <p:txBody>
          <a:bodyPr wrap="square" rtlCol="0">
            <a:spAutoFit/>
          </a:bodyPr>
          <a:lstStyle/>
          <a:p>
            <a:r>
              <a:rPr lang="es-ES" b="1" dirty="0">
                <a:latin typeface="Calibri" panose="020F0502020204030204" pitchFamily="34" charset="0"/>
                <a:ea typeface="Calibri" panose="020F0502020204030204" pitchFamily="34" charset="0"/>
                <a:cs typeface="Arial" panose="020B0604020202020204" pitchFamily="34" charset="0"/>
              </a:rPr>
              <a:t>3</a:t>
            </a:r>
            <a:r>
              <a:rPr lang="es-ES" sz="1800" b="1" dirty="0">
                <a:effectLst/>
                <a:latin typeface="Calibri" panose="020F0502020204030204" pitchFamily="34" charset="0"/>
                <a:ea typeface="Calibri" panose="020F0502020204030204" pitchFamily="34" charset="0"/>
                <a:cs typeface="Arial" panose="020B0604020202020204" pitchFamily="34" charset="0"/>
              </a:rPr>
              <a:t>.1. La estructura de la narración.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BA7B0C03-2D88-4811-8FF0-DE22E55EC40E}"/>
              </a:ext>
            </a:extLst>
          </p:cNvPr>
          <p:cNvSpPr txBox="1"/>
          <p:nvPr/>
        </p:nvSpPr>
        <p:spPr>
          <a:xfrm>
            <a:off x="6168458" y="2244962"/>
            <a:ext cx="2295378" cy="369332"/>
          </a:xfrm>
          <a:prstGeom prst="rect">
            <a:avLst/>
          </a:prstGeom>
          <a:solidFill>
            <a:srgbClr val="CC0099"/>
          </a:solidFill>
          <a:ln>
            <a:solidFill>
              <a:schemeClr val="tx1"/>
            </a:solidFill>
          </a:ln>
        </p:spPr>
        <p:txBody>
          <a:bodyPr wrap="square" rtlCol="0">
            <a:spAutoFit/>
          </a:bodyPr>
          <a:lstStyle/>
          <a:p>
            <a:r>
              <a:rPr lang="es-ES" b="1" dirty="0">
                <a:latin typeface="Calibri" panose="020F0502020204030204" pitchFamily="34" charset="0"/>
                <a:ea typeface="Calibri" panose="020F0502020204030204" pitchFamily="34" charset="0"/>
                <a:cs typeface="Arial" panose="020B0604020202020204" pitchFamily="34" charset="0"/>
              </a:rPr>
              <a:t>3</a:t>
            </a:r>
            <a:r>
              <a:rPr lang="es-ES" sz="1800" b="1" dirty="0">
                <a:effectLst/>
                <a:latin typeface="Calibri" panose="020F0502020204030204" pitchFamily="34" charset="0"/>
                <a:ea typeface="Calibri" panose="020F0502020204030204" pitchFamily="34" charset="0"/>
                <a:cs typeface="Arial" panose="020B0604020202020204" pitchFamily="34" charset="0"/>
              </a:rPr>
              <a:t>.3. El narrador.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19C23AE9-A36D-4F83-A0D8-116AF00834D5}"/>
              </a:ext>
            </a:extLst>
          </p:cNvPr>
          <p:cNvSpPr txBox="1"/>
          <p:nvPr/>
        </p:nvSpPr>
        <p:spPr>
          <a:xfrm>
            <a:off x="1389184" y="190598"/>
            <a:ext cx="5208563" cy="1473801"/>
          </a:xfrm>
          <a:prstGeom prst="rect">
            <a:avLst/>
          </a:prstGeom>
          <a:solidFill>
            <a:srgbClr val="FFCCFF"/>
          </a:solidFill>
          <a:ln>
            <a:solidFill>
              <a:schemeClr val="tx1"/>
            </a:solidFill>
          </a:ln>
        </p:spPr>
        <p:txBody>
          <a:bodyPr wrap="square">
            <a:spAutoFit/>
          </a:bodyPr>
          <a:lstStyle/>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a) Sucesión de acontecimientos:</a:t>
            </a:r>
            <a:r>
              <a:rPr lang="es-ES" sz="1100" dirty="0">
                <a:effectLst/>
                <a:latin typeface="Arial" panose="020B0604020202020204" pitchFamily="34" charset="0"/>
                <a:ea typeface="Calibri" panose="020F0502020204030204" pitchFamily="34" charset="0"/>
                <a:cs typeface="Arial" panose="020B0604020202020204" pitchFamily="34" charset="0"/>
              </a:rPr>
              <a:t> en un tiempo que avanza.</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b) Unidad temática:</a:t>
            </a:r>
            <a:r>
              <a:rPr lang="es-ES" sz="1100" dirty="0">
                <a:effectLst/>
                <a:latin typeface="Arial" panose="020B0604020202020204" pitchFamily="34" charset="0"/>
                <a:ea typeface="Calibri" panose="020F0502020204030204" pitchFamily="34" charset="0"/>
                <a:cs typeface="Arial" panose="020B0604020202020204" pitchFamily="34" charset="0"/>
              </a:rPr>
              <a:t> la unidad se garantiza por la existencia de un sujeto-actor.</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c) Transformación:</a:t>
            </a:r>
            <a:r>
              <a:rPr lang="es-ES" sz="1100" dirty="0">
                <a:effectLst/>
                <a:latin typeface="Arial" panose="020B0604020202020204" pitchFamily="34" charset="0"/>
                <a:ea typeface="Calibri" panose="020F0502020204030204" pitchFamily="34" charset="0"/>
                <a:cs typeface="Arial" panose="020B0604020202020204" pitchFamily="34" charset="0"/>
              </a:rPr>
              <a:t> durante la sucesión de acontecimientos los estados cambian de la desgracia a la felicidad, de la pobreza a la riqueza, etc.</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d) Unidad de acción:</a:t>
            </a:r>
            <a:r>
              <a:rPr lang="es-ES" sz="1100" dirty="0">
                <a:effectLst/>
                <a:latin typeface="Arial" panose="020B0604020202020204" pitchFamily="34" charset="0"/>
                <a:ea typeface="Calibri" panose="020F0502020204030204" pitchFamily="34" charset="0"/>
                <a:cs typeface="Arial" panose="020B0604020202020204" pitchFamily="34" charset="0"/>
              </a:rPr>
              <a:t> la sucesión es un proceso integrador que parte de una situación inicial y llega a una situación final.</a:t>
            </a:r>
            <a:endParaRPr lang="es-MX"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73D304B6-AB5B-449A-A593-E292A1A7F012}"/>
              </a:ext>
            </a:extLst>
          </p:cNvPr>
          <p:cNvSpPr txBox="1"/>
          <p:nvPr/>
        </p:nvSpPr>
        <p:spPr>
          <a:xfrm>
            <a:off x="154846" y="1906898"/>
            <a:ext cx="2425629" cy="3490379"/>
          </a:xfrm>
          <a:prstGeom prst="rect">
            <a:avLst/>
          </a:prstGeom>
          <a:solidFill>
            <a:srgbClr val="FFCCFF"/>
          </a:solidFill>
          <a:ln>
            <a:solidFill>
              <a:schemeClr val="tx1"/>
            </a:solidFill>
          </a:ln>
        </p:spPr>
        <p:txBody>
          <a:bodyPr wrap="square" rtlCol="0">
            <a:spAutoFit/>
          </a:bodyPr>
          <a:lstStyle/>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e) Causalidad</a:t>
            </a:r>
            <a:r>
              <a:rPr lang="es-ES" sz="1100" dirty="0">
                <a:effectLst/>
                <a:latin typeface="Arial" panose="020B0604020202020204" pitchFamily="34" charset="0"/>
                <a:ea typeface="Calibri" panose="020F0502020204030204" pitchFamily="34" charset="0"/>
                <a:cs typeface="Arial" panose="020B0604020202020204" pitchFamily="34" charset="0"/>
              </a:rPr>
              <a:t>: la intriga se crea a través de las relaciones causales entre los acontecimientos.</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1. Situación inicial</a:t>
            </a:r>
            <a:r>
              <a:rPr lang="es-ES" sz="1100" dirty="0">
                <a:effectLst/>
                <a:latin typeface="Arial" panose="020B0604020202020204" pitchFamily="34" charset="0"/>
                <a:ea typeface="Calibri" panose="020F0502020204030204" pitchFamily="34" charset="0"/>
                <a:cs typeface="Arial" panose="020B0604020202020204" pitchFamily="34" charset="0"/>
              </a:rPr>
              <a:t>: Se parte de una situación estable.</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2. Inicio del conflicto</a:t>
            </a:r>
            <a:r>
              <a:rPr lang="es-ES" sz="1100" dirty="0">
                <a:effectLst/>
                <a:latin typeface="Arial" panose="020B0604020202020204" pitchFamily="34" charset="0"/>
                <a:ea typeface="Calibri" panose="020F0502020204030204" pitchFamily="34" charset="0"/>
                <a:cs typeface="Arial" panose="020B0604020202020204" pitchFamily="34" charset="0"/>
              </a:rPr>
              <a:t>: acción o un acontecimiento que modifica la situación inicial e introduce tensión.</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3. Conflicto:</a:t>
            </a:r>
            <a:r>
              <a:rPr lang="es-ES" sz="1100" dirty="0">
                <a:effectLst/>
                <a:latin typeface="Arial" panose="020B0604020202020204" pitchFamily="34" charset="0"/>
                <a:ea typeface="Calibri" panose="020F0502020204030204" pitchFamily="34" charset="0"/>
                <a:cs typeface="Arial" panose="020B0604020202020204" pitchFamily="34" charset="0"/>
              </a:rPr>
              <a:t> Es la reflexión o la actuación.</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4. Resolución del conflicto:</a:t>
            </a:r>
            <a:r>
              <a:rPr lang="es-ES" sz="1100" dirty="0">
                <a:effectLst/>
                <a:latin typeface="Arial" panose="020B0604020202020204" pitchFamily="34" charset="0"/>
                <a:ea typeface="Calibri" panose="020F0502020204030204" pitchFamily="34" charset="0"/>
                <a:cs typeface="Arial" panose="020B0604020202020204" pitchFamily="34" charset="0"/>
              </a:rPr>
              <a:t> Es el resultado de las acciones precedentes, el fin del proceso.</a:t>
            </a:r>
            <a:endParaRPr lang="es-MX"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100" b="1" dirty="0">
                <a:effectLst/>
                <a:latin typeface="Arial" panose="020B0604020202020204" pitchFamily="34" charset="0"/>
                <a:ea typeface="Calibri" panose="020F0502020204030204" pitchFamily="34" charset="0"/>
                <a:cs typeface="Arial" panose="020B0604020202020204" pitchFamily="34" charset="0"/>
              </a:rPr>
              <a:t>5. Situación final:</a:t>
            </a:r>
            <a:r>
              <a:rPr lang="es-ES" sz="1100" dirty="0">
                <a:effectLst/>
                <a:latin typeface="Arial" panose="020B0604020202020204" pitchFamily="34" charset="0"/>
                <a:ea typeface="Calibri" panose="020F0502020204030204" pitchFamily="34" charset="0"/>
                <a:cs typeface="Arial" panose="020B0604020202020204" pitchFamily="34" charset="0"/>
              </a:rPr>
              <a:t> Vuelta a una situación estable, distinta de la inicial.</a:t>
            </a:r>
            <a:endParaRPr lang="es-MX"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8A2F6306-1A0A-4FF3-919B-4CA7061309C2}"/>
              </a:ext>
            </a:extLst>
          </p:cNvPr>
          <p:cNvSpPr txBox="1"/>
          <p:nvPr/>
        </p:nvSpPr>
        <p:spPr>
          <a:xfrm>
            <a:off x="2754455" y="4953312"/>
            <a:ext cx="9123384" cy="1552348"/>
          </a:xfrm>
          <a:prstGeom prst="rect">
            <a:avLst/>
          </a:prstGeom>
          <a:solidFill>
            <a:schemeClr val="accent5">
              <a:lumMod val="40000"/>
              <a:lumOff val="60000"/>
            </a:schemeClr>
          </a:solidFill>
          <a:ln>
            <a:solidFill>
              <a:schemeClr val="tx1"/>
            </a:solidFill>
          </a:ln>
        </p:spPr>
        <p:txBody>
          <a:bodyPr wrap="square">
            <a:spAutoFit/>
          </a:bodyPr>
          <a:lstStyle/>
          <a:p>
            <a:pPr>
              <a:lnSpc>
                <a:spcPct val="107000"/>
              </a:lnSpc>
              <a:spcAft>
                <a:spcPts val="800"/>
              </a:spcAft>
            </a:pPr>
            <a:r>
              <a:rPr lang="es-MX" sz="1100" dirty="0">
                <a:effectLst/>
                <a:latin typeface="Arial" panose="020B0604020202020204" pitchFamily="34" charset="0"/>
                <a:ea typeface="Calibri" panose="020F0502020204030204" pitchFamily="34" charset="0"/>
                <a:cs typeface="Arial" panose="020B0604020202020204" pitchFamily="34" charset="0"/>
              </a:rPr>
              <a:t>La imagen del tiempo creada por la ficción literaria varía en cada época y en cada corriente estética.</a:t>
            </a:r>
          </a:p>
          <a:p>
            <a:pPr>
              <a:lnSpc>
                <a:spcPct val="107000"/>
              </a:lnSpc>
              <a:spcAft>
                <a:spcPts val="800"/>
              </a:spcAft>
            </a:pPr>
            <a:r>
              <a:rPr lang="es-MX" sz="1100" dirty="0">
                <a:effectLst/>
                <a:latin typeface="Arial" panose="020B0604020202020204" pitchFamily="34" charset="0"/>
                <a:ea typeface="Calibri" panose="020F0502020204030204" pitchFamily="34" charset="0"/>
                <a:cs typeface="Arial" panose="020B0604020202020204" pitchFamily="34" charset="0"/>
              </a:rPr>
              <a:t>Cuando el niño construye las nociones temporales históricas lo hace a partir de las nociones temporales sociales y convencionales que ya posee, a partir de las personales. Es entre los 4 y los 6 años cuando aparece la capacidad de ordenar pequeños elementos temporales</a:t>
            </a:r>
            <a:r>
              <a:rPr lang="es-MX" sz="1100" dirty="0">
                <a:latin typeface="Arial" panose="020B0604020202020204" pitchFamily="34" charset="0"/>
                <a:ea typeface="Calibri" panose="020F0502020204030204" pitchFamily="34" charset="0"/>
                <a:cs typeface="Arial" panose="020B0604020202020204" pitchFamily="34" charset="0"/>
              </a:rPr>
              <a:t>, a</a:t>
            </a:r>
            <a:r>
              <a:rPr lang="es-MX" sz="1100" dirty="0">
                <a:effectLst/>
                <a:latin typeface="Arial" panose="020B0604020202020204" pitchFamily="34" charset="0"/>
                <a:ea typeface="Calibri" panose="020F0502020204030204" pitchFamily="34" charset="0"/>
                <a:cs typeface="Arial" panose="020B0604020202020204" pitchFamily="34" charset="0"/>
              </a:rPr>
              <a:t> partir de los 4 o 5 años el niño posee el esquema básico de los cuentos que aplican en la comprensión y que utiliza para la recuperación.</a:t>
            </a:r>
          </a:p>
          <a:p>
            <a:pPr>
              <a:lnSpc>
                <a:spcPct val="107000"/>
              </a:lnSpc>
              <a:spcAft>
                <a:spcPts val="800"/>
              </a:spcAft>
            </a:pPr>
            <a:r>
              <a:rPr lang="es-MX" sz="1100" dirty="0">
                <a:effectLst/>
                <a:latin typeface="Arial" panose="020B0604020202020204" pitchFamily="34" charset="0"/>
                <a:ea typeface="Calibri" panose="020F0502020204030204" pitchFamily="34" charset="0"/>
                <a:cs typeface="Arial" panose="020B0604020202020204" pitchFamily="34" charset="0"/>
              </a:rPr>
              <a:t>Los tiempos verbales varían en la secuencia inicial: imperfecto, Inicio del conflicto, Conflicto, Resolución del conflicto Y Situación final: marcador temporal y cambio al pretérito indefinido que marca sucesión de hechos, Pretérito imperfecto que marca hechos simultáneos, Condicional simple que marca hechos posteriores y Pluscuamperfecto que marca hechos anteriores.</a:t>
            </a:r>
          </a:p>
        </p:txBody>
      </p:sp>
      <p:sp>
        <p:nvSpPr>
          <p:cNvPr id="14" name="Cuadro de texto 6">
            <a:extLst>
              <a:ext uri="{FF2B5EF4-FFF2-40B4-BE49-F238E27FC236}">
                <a16:creationId xmlns:a16="http://schemas.microsoft.com/office/drawing/2014/main" id="{EB20DF55-302E-482A-85BC-95E45A9BF5D4}"/>
              </a:ext>
            </a:extLst>
          </p:cNvPr>
          <p:cNvSpPr txBox="1"/>
          <p:nvPr/>
        </p:nvSpPr>
        <p:spPr>
          <a:xfrm>
            <a:off x="8597750" y="190598"/>
            <a:ext cx="3480435" cy="4555289"/>
          </a:xfrm>
          <a:prstGeom prst="rect">
            <a:avLst/>
          </a:prstGeom>
          <a:solidFill>
            <a:schemeClr val="accent4">
              <a:lumMod val="40000"/>
              <a:lumOff val="60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MX" sz="1050" dirty="0">
                <a:effectLst/>
                <a:latin typeface="Arial" panose="020B0604020202020204" pitchFamily="34" charset="0"/>
                <a:ea typeface="Calibri" panose="020F0502020204030204" pitchFamily="34" charset="0"/>
                <a:cs typeface="Arial" panose="020B0604020202020204" pitchFamily="34" charset="0"/>
              </a:rPr>
              <a:t>El tipo de narrador varía según la época:</a:t>
            </a:r>
          </a:p>
          <a:p>
            <a:pPr marL="342900" lvl="0" indent="-342900">
              <a:lnSpc>
                <a:spcPct val="107000"/>
              </a:lnSpc>
              <a:buFont typeface="Symbol" panose="05050102010706020507" pitchFamily="18" charset="2"/>
              <a:buChar char=""/>
            </a:pPr>
            <a:r>
              <a:rPr lang="es-MX" sz="1050" dirty="0">
                <a:effectLst/>
                <a:latin typeface="Arial" panose="020B0604020202020204" pitchFamily="34" charset="0"/>
                <a:ea typeface="Calibri" panose="020F0502020204030204" pitchFamily="34" charset="0"/>
                <a:cs typeface="Arial" panose="020B0604020202020204" pitchFamily="34" charset="0"/>
              </a:rPr>
              <a:t>Narrador omnisciente</a:t>
            </a:r>
          </a:p>
          <a:p>
            <a:pPr marL="342900" lvl="0" indent="-342900">
              <a:lnSpc>
                <a:spcPct val="107000"/>
              </a:lnSpc>
              <a:spcAft>
                <a:spcPts val="800"/>
              </a:spcAft>
              <a:buFont typeface="Symbol" panose="05050102010706020507" pitchFamily="18" charset="2"/>
              <a:buChar char=""/>
            </a:pPr>
            <a:r>
              <a:rPr lang="es-MX" sz="1050" dirty="0">
                <a:effectLst/>
                <a:latin typeface="Arial" panose="020B0604020202020204" pitchFamily="34" charset="0"/>
                <a:ea typeface="Calibri" panose="020F0502020204030204" pitchFamily="34" charset="0"/>
                <a:cs typeface="Arial" panose="020B0604020202020204" pitchFamily="34" charset="0"/>
              </a:rPr>
              <a:t>Narrador del XIX</a:t>
            </a:r>
          </a:p>
          <a:p>
            <a:pPr>
              <a:lnSpc>
                <a:spcPct val="107000"/>
              </a:lnSpc>
              <a:spcAft>
                <a:spcPts val="800"/>
              </a:spcAft>
            </a:pPr>
            <a:r>
              <a:rPr lang="es-MX" sz="1050" dirty="0">
                <a:effectLst/>
                <a:latin typeface="Arial" panose="020B0604020202020204" pitchFamily="34" charset="0"/>
                <a:ea typeface="Calibri" panose="020F0502020204030204" pitchFamily="34" charset="0"/>
                <a:cs typeface="Arial" panose="020B0604020202020204" pitchFamily="34" charset="0"/>
              </a:rPr>
              <a:t>Dos niveles: el del modo narrativo y el de la voz.</a:t>
            </a:r>
          </a:p>
          <a:p>
            <a:pPr>
              <a:lnSpc>
                <a:spcPct val="107000"/>
              </a:lnSpc>
              <a:spcAft>
                <a:spcPts val="800"/>
              </a:spcAft>
            </a:pPr>
            <a:r>
              <a:rPr lang="es-MX" sz="1050" dirty="0">
                <a:effectLst/>
                <a:latin typeface="Arial" panose="020B0604020202020204" pitchFamily="34" charset="0"/>
                <a:ea typeface="Calibri" panose="020F0502020204030204" pitchFamily="34" charset="0"/>
                <a:cs typeface="Arial" panose="020B0604020202020204" pitchFamily="34" charset="0"/>
              </a:rPr>
              <a:t>1) Relato no focalizado</a:t>
            </a:r>
          </a:p>
          <a:p>
            <a:pPr>
              <a:lnSpc>
                <a:spcPct val="107000"/>
              </a:lnSpc>
              <a:spcAft>
                <a:spcPts val="800"/>
              </a:spcAft>
            </a:pPr>
            <a:r>
              <a:rPr lang="es-MX" sz="1050" dirty="0">
                <a:effectLst/>
                <a:latin typeface="Arial" panose="020B0604020202020204" pitchFamily="34" charset="0"/>
                <a:ea typeface="Calibri" panose="020F0502020204030204" pitchFamily="34" charset="0"/>
                <a:cs typeface="Arial" panose="020B0604020202020204" pitchFamily="34" charset="0"/>
              </a:rPr>
              <a:t>2) Relato focalizado externamente</a:t>
            </a:r>
          </a:p>
          <a:p>
            <a:pPr>
              <a:lnSpc>
                <a:spcPct val="107000"/>
              </a:lnSpc>
              <a:spcAft>
                <a:spcPts val="800"/>
              </a:spcAft>
            </a:pPr>
            <a:r>
              <a:rPr lang="es-MX" sz="1050" dirty="0">
                <a:effectLst/>
                <a:latin typeface="Arial" panose="020B0604020202020204" pitchFamily="34" charset="0"/>
                <a:ea typeface="Calibri" panose="020F0502020204030204" pitchFamily="34" charset="0"/>
                <a:cs typeface="Arial" panose="020B0604020202020204" pitchFamily="34" charset="0"/>
              </a:rPr>
              <a:t>3) Relato focalizado internamente</a:t>
            </a:r>
          </a:p>
          <a:p>
            <a:pPr>
              <a:lnSpc>
                <a:spcPct val="107000"/>
              </a:lnSpc>
              <a:spcAft>
                <a:spcPts val="800"/>
              </a:spcAft>
            </a:pPr>
            <a:r>
              <a:rPr lang="es-MX" sz="1050" dirty="0">
                <a:effectLst/>
                <a:latin typeface="Arial" panose="020B0604020202020204" pitchFamily="34" charset="0"/>
                <a:ea typeface="Calibri" panose="020F0502020204030204" pitchFamily="34" charset="0"/>
                <a:cs typeface="Arial" panose="020B0604020202020204" pitchFamily="34" charset="0"/>
              </a:rPr>
              <a:t>El narrador es el que gestiona el tiempo, destaca la rapidez como característica del narrador que cuenta una historia a un lector actual, impaciente de llegar al nudo de la historia, ni informa, ni detalla ni desarrolla en exceso:</a:t>
            </a:r>
          </a:p>
          <a:p>
            <a:pPr>
              <a:lnSpc>
                <a:spcPct val="107000"/>
              </a:lnSpc>
              <a:spcAft>
                <a:spcPts val="800"/>
              </a:spcAft>
            </a:pPr>
            <a:r>
              <a:rPr lang="es-MX" sz="1050" b="1" dirty="0">
                <a:effectLst/>
                <a:latin typeface="Arial" panose="020B0604020202020204" pitchFamily="34" charset="0"/>
                <a:ea typeface="Calibri" panose="020F0502020204030204" pitchFamily="34" charset="0"/>
                <a:cs typeface="Arial" panose="020B0604020202020204" pitchFamily="34" charset="0"/>
              </a:rPr>
              <a:t>1) La pausa</a:t>
            </a:r>
            <a:r>
              <a:rPr lang="es-MX" sz="1050" dirty="0">
                <a:effectLst/>
                <a:latin typeface="Arial" panose="020B0604020202020204" pitchFamily="34" charset="0"/>
                <a:ea typeface="Calibri" panose="020F0502020204030204" pitchFamily="34" charset="0"/>
                <a:cs typeface="Arial" panose="020B0604020202020204" pitchFamily="34" charset="0"/>
              </a:rPr>
              <a:t>: movimiento que desacelera el ritmo del relato</a:t>
            </a:r>
          </a:p>
          <a:p>
            <a:pPr>
              <a:lnSpc>
                <a:spcPct val="107000"/>
              </a:lnSpc>
              <a:spcAft>
                <a:spcPts val="800"/>
              </a:spcAft>
            </a:pPr>
            <a:r>
              <a:rPr lang="es-MX" sz="1050" b="1" dirty="0">
                <a:effectLst/>
                <a:latin typeface="Arial" panose="020B0604020202020204" pitchFamily="34" charset="0"/>
                <a:ea typeface="Calibri" panose="020F0502020204030204" pitchFamily="34" charset="0"/>
                <a:cs typeface="Arial" panose="020B0604020202020204" pitchFamily="34" charset="0"/>
              </a:rPr>
              <a:t>2) La escena:</a:t>
            </a:r>
            <a:r>
              <a:rPr lang="es-MX" sz="1050" dirty="0">
                <a:effectLst/>
                <a:latin typeface="Arial" panose="020B0604020202020204" pitchFamily="34" charset="0"/>
                <a:ea typeface="Calibri" panose="020F0502020204030204" pitchFamily="34" charset="0"/>
                <a:cs typeface="Arial" panose="020B0604020202020204" pitchFamily="34" charset="0"/>
              </a:rPr>
              <a:t> crea la sensación de una igualdad entre la historia y el relato.</a:t>
            </a:r>
          </a:p>
          <a:p>
            <a:pPr>
              <a:lnSpc>
                <a:spcPct val="107000"/>
              </a:lnSpc>
              <a:spcAft>
                <a:spcPts val="800"/>
              </a:spcAft>
            </a:pPr>
            <a:r>
              <a:rPr lang="es-MX" sz="1050" dirty="0">
                <a:effectLst/>
                <a:latin typeface="Arial" panose="020B0604020202020204" pitchFamily="34" charset="0"/>
                <a:ea typeface="Calibri" panose="020F0502020204030204" pitchFamily="34" charset="0"/>
                <a:cs typeface="Arial" panose="020B0604020202020204" pitchFamily="34" charset="0"/>
              </a:rPr>
              <a:t>3</a:t>
            </a:r>
            <a:r>
              <a:rPr lang="es-MX" sz="1050" b="1" dirty="0">
                <a:effectLst/>
                <a:latin typeface="Arial" panose="020B0604020202020204" pitchFamily="34" charset="0"/>
                <a:ea typeface="Calibri" panose="020F0502020204030204" pitchFamily="34" charset="0"/>
                <a:cs typeface="Arial" panose="020B0604020202020204" pitchFamily="34" charset="0"/>
              </a:rPr>
              <a:t>) El sumario:</a:t>
            </a:r>
            <a:r>
              <a:rPr lang="es-MX" sz="1050" dirty="0">
                <a:effectLst/>
                <a:latin typeface="Arial" panose="020B0604020202020204" pitchFamily="34" charset="0"/>
                <a:ea typeface="Calibri" panose="020F0502020204030204" pitchFamily="34" charset="0"/>
                <a:cs typeface="Arial" panose="020B0604020202020204" pitchFamily="34" charset="0"/>
              </a:rPr>
              <a:t> acelera el ritmo narrativo a través de la síntesis o la concentración de los hechos.</a:t>
            </a:r>
          </a:p>
          <a:p>
            <a:pPr>
              <a:lnSpc>
                <a:spcPct val="107000"/>
              </a:lnSpc>
              <a:spcAft>
                <a:spcPts val="800"/>
              </a:spcAft>
            </a:pPr>
            <a:r>
              <a:rPr lang="es-MX" sz="1050" b="1" dirty="0">
                <a:effectLst/>
                <a:latin typeface="Arial" panose="020B0604020202020204" pitchFamily="34" charset="0"/>
                <a:ea typeface="Calibri" panose="020F0502020204030204" pitchFamily="34" charset="0"/>
                <a:cs typeface="Arial" panose="020B0604020202020204" pitchFamily="34" charset="0"/>
              </a:rPr>
              <a:t>4) La elipsis</a:t>
            </a:r>
            <a:r>
              <a:rPr lang="es-MX" sz="1050" dirty="0">
                <a:effectLst/>
                <a:latin typeface="Arial" panose="020B0604020202020204" pitchFamily="34" charset="0"/>
                <a:ea typeface="Calibri" panose="020F0502020204030204" pitchFamily="34" charset="0"/>
                <a:cs typeface="Arial" panose="020B0604020202020204" pitchFamily="34" charset="0"/>
              </a:rPr>
              <a:t>: hace progresar el tiempo silenciando un período de tiempo que se sobreentiende</a:t>
            </a:r>
          </a:p>
        </p:txBody>
      </p:sp>
      <p:cxnSp>
        <p:nvCxnSpPr>
          <p:cNvPr id="17" name="Conector: angular 16">
            <a:extLst>
              <a:ext uri="{FF2B5EF4-FFF2-40B4-BE49-F238E27FC236}">
                <a16:creationId xmlns:a16="http://schemas.microsoft.com/office/drawing/2014/main" id="{CE6C5825-D4EC-4213-8C18-39A7018EA169}"/>
              </a:ext>
            </a:extLst>
          </p:cNvPr>
          <p:cNvCxnSpPr>
            <a:cxnSpLocks/>
            <a:stCxn id="4" idx="0"/>
            <a:endCxn id="8" idx="2"/>
          </p:cNvCxnSpPr>
          <p:nvPr/>
        </p:nvCxnSpPr>
        <p:spPr>
          <a:xfrm rot="5400000" flipH="1" flipV="1">
            <a:off x="6488634" y="2221660"/>
            <a:ext cx="434878" cy="1220147"/>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angular 19">
            <a:extLst>
              <a:ext uri="{FF2B5EF4-FFF2-40B4-BE49-F238E27FC236}">
                <a16:creationId xmlns:a16="http://schemas.microsoft.com/office/drawing/2014/main" id="{B7BFC36F-54F3-4C1B-9D37-EBDA76899609}"/>
              </a:ext>
            </a:extLst>
          </p:cNvPr>
          <p:cNvCxnSpPr>
            <a:cxnSpLocks/>
            <a:stCxn id="4" idx="1"/>
            <a:endCxn id="6" idx="2"/>
          </p:cNvCxnSpPr>
          <p:nvPr/>
        </p:nvCxnSpPr>
        <p:spPr>
          <a:xfrm rot="10800000">
            <a:off x="4061460" y="2769718"/>
            <a:ext cx="578535" cy="65928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ector recto de flecha 22">
            <a:extLst>
              <a:ext uri="{FF2B5EF4-FFF2-40B4-BE49-F238E27FC236}">
                <a16:creationId xmlns:a16="http://schemas.microsoft.com/office/drawing/2014/main" id="{4C7B9DFE-150C-4B73-BD47-71F5DF798E44}"/>
              </a:ext>
            </a:extLst>
          </p:cNvPr>
          <p:cNvCxnSpPr>
            <a:cxnSpLocks/>
            <a:stCxn id="4" idx="2"/>
            <a:endCxn id="5" idx="3"/>
          </p:cNvCxnSpPr>
          <p:nvPr/>
        </p:nvCxnSpPr>
        <p:spPr>
          <a:xfrm flipH="1">
            <a:off x="5209148" y="3808828"/>
            <a:ext cx="886852" cy="447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angular 25">
            <a:extLst>
              <a:ext uri="{FF2B5EF4-FFF2-40B4-BE49-F238E27FC236}">
                <a16:creationId xmlns:a16="http://schemas.microsoft.com/office/drawing/2014/main" id="{10A14077-40F5-4B27-A550-E51C4556C724}"/>
              </a:ext>
            </a:extLst>
          </p:cNvPr>
          <p:cNvCxnSpPr>
            <a:cxnSpLocks/>
            <a:stCxn id="5" idx="2"/>
            <a:endCxn id="13" idx="0"/>
          </p:cNvCxnSpPr>
          <p:nvPr/>
        </p:nvCxnSpPr>
        <p:spPr>
          <a:xfrm rot="16200000" flipH="1">
            <a:off x="5502073" y="3139238"/>
            <a:ext cx="373460" cy="3254688"/>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Conector: angular 28">
            <a:extLst>
              <a:ext uri="{FF2B5EF4-FFF2-40B4-BE49-F238E27FC236}">
                <a16:creationId xmlns:a16="http://schemas.microsoft.com/office/drawing/2014/main" id="{81C559A3-DDF9-4CF7-8F0A-2E54CAD28209}"/>
              </a:ext>
            </a:extLst>
          </p:cNvPr>
          <p:cNvCxnSpPr>
            <a:cxnSpLocks/>
            <a:stCxn id="6" idx="0"/>
            <a:endCxn id="10" idx="2"/>
          </p:cNvCxnSpPr>
          <p:nvPr/>
        </p:nvCxnSpPr>
        <p:spPr>
          <a:xfrm rot="16200000" flipV="1">
            <a:off x="3797969" y="1859896"/>
            <a:ext cx="458988" cy="67993"/>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Conector: angular 31">
            <a:extLst>
              <a:ext uri="{FF2B5EF4-FFF2-40B4-BE49-F238E27FC236}">
                <a16:creationId xmlns:a16="http://schemas.microsoft.com/office/drawing/2014/main" id="{DAD02C5C-632F-4A39-86A2-3EACF0764532}"/>
              </a:ext>
            </a:extLst>
          </p:cNvPr>
          <p:cNvCxnSpPr>
            <a:cxnSpLocks/>
            <a:stCxn id="6" idx="1"/>
            <a:endCxn id="9" idx="3"/>
          </p:cNvCxnSpPr>
          <p:nvPr/>
        </p:nvCxnSpPr>
        <p:spPr>
          <a:xfrm rot="10800000" flipV="1">
            <a:off x="2580476" y="2446552"/>
            <a:ext cx="333295" cy="1205535"/>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Conector: angular 34">
            <a:extLst>
              <a:ext uri="{FF2B5EF4-FFF2-40B4-BE49-F238E27FC236}">
                <a16:creationId xmlns:a16="http://schemas.microsoft.com/office/drawing/2014/main" id="{AA5B3750-94F8-46B5-9C47-F958C3ED686A}"/>
              </a:ext>
            </a:extLst>
          </p:cNvPr>
          <p:cNvCxnSpPr>
            <a:cxnSpLocks/>
            <a:stCxn id="8" idx="0"/>
            <a:endCxn id="14" idx="1"/>
          </p:cNvCxnSpPr>
          <p:nvPr/>
        </p:nvCxnSpPr>
        <p:spPr>
          <a:xfrm rot="16200000" flipH="1">
            <a:off x="7845307" y="1715801"/>
            <a:ext cx="223281" cy="1281603"/>
          </a:xfrm>
          <a:prstGeom prst="bentConnector4">
            <a:avLst>
              <a:gd name="adj1" fmla="val -102382"/>
              <a:gd name="adj2" fmla="val 94776"/>
            </a:avLst>
          </a:prstGeom>
          <a:ln>
            <a:tailEnd type="triangle"/>
          </a:ln>
        </p:spPr>
        <p:style>
          <a:lnRef idx="1">
            <a:schemeClr val="accent2"/>
          </a:lnRef>
          <a:fillRef idx="0">
            <a:schemeClr val="accent2"/>
          </a:fillRef>
          <a:effectRef idx="0">
            <a:schemeClr val="accent2"/>
          </a:effectRef>
          <a:fontRef idx="minor">
            <a:schemeClr val="tx1"/>
          </a:fontRef>
        </p:style>
      </p:cxnSp>
      <p:pic>
        <p:nvPicPr>
          <p:cNvPr id="4100" name="Picture 4" descr="Dibujo niño, niño, mano, leyendo png | PNGWing">
            <a:extLst>
              <a:ext uri="{FF2B5EF4-FFF2-40B4-BE49-F238E27FC236}">
                <a16:creationId xmlns:a16="http://schemas.microsoft.com/office/drawing/2014/main" id="{20F07DDA-8908-4AE4-9CE5-B337303E127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623" b="89864" l="10000" r="90000">
                        <a14:foregroundMark x1="44130" y1="34644" x2="53152" y2="39032"/>
                        <a14:foregroundMark x1="53152" y1="39032" x2="53804" y2="39032"/>
                        <a14:foregroundMark x1="40435" y1="9985" x2="46957" y2="6959"/>
                        <a14:foregroundMark x1="46957" y1="6959" x2="53370" y2="8623"/>
                        <a14:foregroundMark x1="53370" y1="8623" x2="56522" y2="11649"/>
                        <a14:foregroundMark x1="50109" y1="73222" x2="46304" y2="72920"/>
                      </a14:backgroundRemoval>
                    </a14:imgEffect>
                  </a14:imgLayer>
                </a14:imgProps>
              </a:ext>
              <a:ext uri="{28A0092B-C50C-407E-A947-70E740481C1C}">
                <a14:useLocalDpi xmlns:a14="http://schemas.microsoft.com/office/drawing/2010/main" val="0"/>
              </a:ext>
            </a:extLst>
          </a:blip>
          <a:srcRect/>
          <a:stretch>
            <a:fillRect/>
          </a:stretch>
        </p:blipFill>
        <p:spPr bwMode="auto">
          <a:xfrm>
            <a:off x="6185220" y="67728"/>
            <a:ext cx="2825057" cy="20297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iños Leyendo Imagenes | Plantillas Gratis PNG &amp; PSD y Vector Descargar -  Pikbest">
            <a:extLst>
              <a:ext uri="{FF2B5EF4-FFF2-40B4-BE49-F238E27FC236}">
                <a16:creationId xmlns:a16="http://schemas.microsoft.com/office/drawing/2014/main" id="{04CFED7E-0105-4C3D-A76D-18930E6B4CD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1154" l="7353" r="92353">
                        <a14:foregroundMark x1="32941" y1="44615" x2="44412" y2="65000"/>
                        <a14:foregroundMark x1="44412" y1="65000" x2="61471" y2="64231"/>
                        <a14:foregroundMark x1="61471" y1="64231" x2="72941" y2="51154"/>
                        <a14:foregroundMark x1="36765" y1="22308" x2="36765" y2="13846"/>
                        <a14:foregroundMark x1="85882" y1="79231" x2="66471" y2="81538"/>
                        <a14:foregroundMark x1="16471" y1="83077" x2="40294" y2="82692"/>
                        <a14:foregroundMark x1="40294" y1="82692" x2="40294" y2="82692"/>
                        <a14:foregroundMark x1="21765" y1="83846" x2="43824" y2="91538"/>
                        <a14:foregroundMark x1="43824" y1="91538" x2="43824" y2="91538"/>
                        <a14:foregroundMark x1="25882" y1="84231" x2="7647" y2="82692"/>
                        <a14:foregroundMark x1="87941" y1="83846" x2="92353" y2="83846"/>
                        <a14:foregroundMark x1="63235" y1="15000" x2="63235"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425545" y="5384199"/>
            <a:ext cx="1927278" cy="147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69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EA6D702-24C1-492A-9908-35EE8B26E208}"/>
              </a:ext>
            </a:extLst>
          </p:cNvPr>
          <p:cNvSpPr txBox="1"/>
          <p:nvPr/>
        </p:nvSpPr>
        <p:spPr>
          <a:xfrm>
            <a:off x="3593124" y="1701066"/>
            <a:ext cx="2295378" cy="968278"/>
          </a:xfrm>
          <a:prstGeom prst="rect">
            <a:avLst/>
          </a:prstGeom>
          <a:solidFill>
            <a:srgbClr val="99FF66"/>
          </a:solidFill>
          <a:ln>
            <a:solidFill>
              <a:schemeClr val="tx1"/>
            </a:solidFill>
          </a:ln>
        </p:spPr>
        <p:txBody>
          <a:bodyPr wrap="square" rtlCol="0">
            <a:spAutoFit/>
          </a:bodyPr>
          <a:lstStyle/>
          <a:p>
            <a:pPr>
              <a:lnSpc>
                <a:spcPct val="107000"/>
              </a:lnSpc>
              <a:spcAft>
                <a:spcPts val="8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3.4 El personaje, el espacio, la época y los mundos posibles.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esquinas redondeadas 2">
            <a:extLst>
              <a:ext uri="{FF2B5EF4-FFF2-40B4-BE49-F238E27FC236}">
                <a16:creationId xmlns:a16="http://schemas.microsoft.com/office/drawing/2014/main" id="{23AEB4C0-E240-4938-AB28-D22A01A2D1F1}"/>
              </a:ext>
            </a:extLst>
          </p:cNvPr>
          <p:cNvSpPr/>
          <p:nvPr/>
        </p:nvSpPr>
        <p:spPr>
          <a:xfrm>
            <a:off x="4639994" y="3049172"/>
            <a:ext cx="2912012" cy="759656"/>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Arial Narrow" panose="020B0606020202030204" pitchFamily="34" charset="0"/>
              </a:rPr>
              <a:t>El análisis de la narración.</a:t>
            </a:r>
          </a:p>
        </p:txBody>
      </p:sp>
      <p:sp>
        <p:nvSpPr>
          <p:cNvPr id="5" name="CuadroTexto 4">
            <a:extLst>
              <a:ext uri="{FF2B5EF4-FFF2-40B4-BE49-F238E27FC236}">
                <a16:creationId xmlns:a16="http://schemas.microsoft.com/office/drawing/2014/main" id="{8AC035E4-E8C6-49A6-9ACA-50F9F4BBA076}"/>
              </a:ext>
            </a:extLst>
          </p:cNvPr>
          <p:cNvSpPr txBox="1"/>
          <p:nvPr/>
        </p:nvSpPr>
        <p:spPr>
          <a:xfrm>
            <a:off x="3385625" y="4173779"/>
            <a:ext cx="2295378" cy="671915"/>
          </a:xfrm>
          <a:prstGeom prst="rect">
            <a:avLst/>
          </a:prstGeom>
          <a:solidFill>
            <a:srgbClr val="99FF66"/>
          </a:solidFill>
          <a:ln>
            <a:solidFill>
              <a:schemeClr val="tx1"/>
            </a:solidFill>
          </a:ln>
        </p:spPr>
        <p:txBody>
          <a:bodyPr wrap="square" rtlCol="0">
            <a:spAutoFit/>
          </a:bodyPr>
          <a:lstStyle/>
          <a:p>
            <a:pPr>
              <a:lnSpc>
                <a:spcPct val="107000"/>
              </a:lnSpc>
              <a:spcAft>
                <a:spcPts val="8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3.6 el análisis lingüístico</a:t>
            </a:r>
            <a:r>
              <a:rPr lang="es-MX" b="1" dirty="0">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066E281F-2AF4-4F06-958E-5F36E4B1417B}"/>
              </a:ext>
            </a:extLst>
          </p:cNvPr>
          <p:cNvSpPr txBox="1"/>
          <p:nvPr/>
        </p:nvSpPr>
        <p:spPr>
          <a:xfrm>
            <a:off x="6404317" y="589306"/>
            <a:ext cx="2295378" cy="671915"/>
          </a:xfrm>
          <a:prstGeom prst="rect">
            <a:avLst/>
          </a:prstGeom>
          <a:solidFill>
            <a:srgbClr val="99FF66"/>
          </a:solidFill>
          <a:ln>
            <a:solidFill>
              <a:schemeClr val="tx1"/>
            </a:solidFill>
          </a:ln>
        </p:spPr>
        <p:txBody>
          <a:bodyPr wrap="square" rtlCol="0">
            <a:spAutoFit/>
          </a:bodyPr>
          <a:lstStyle/>
          <a:p>
            <a:pPr>
              <a:lnSpc>
                <a:spcPct val="107000"/>
              </a:lnSpc>
              <a:spcAft>
                <a:spcPts val="8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3.5 Las relaciones entre los textos.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Conector: angular 7">
            <a:extLst>
              <a:ext uri="{FF2B5EF4-FFF2-40B4-BE49-F238E27FC236}">
                <a16:creationId xmlns:a16="http://schemas.microsoft.com/office/drawing/2014/main" id="{C9CFA435-E1A6-4312-AB42-B1282A92E1A4}"/>
              </a:ext>
            </a:extLst>
          </p:cNvPr>
          <p:cNvCxnSpPr>
            <a:cxnSpLocks/>
            <a:stCxn id="3" idx="0"/>
            <a:endCxn id="6" idx="1"/>
          </p:cNvCxnSpPr>
          <p:nvPr/>
        </p:nvCxnSpPr>
        <p:spPr>
          <a:xfrm rot="5400000" flipH="1" flipV="1">
            <a:off x="5188204" y="1833060"/>
            <a:ext cx="2123908" cy="30831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angular 10">
            <a:extLst>
              <a:ext uri="{FF2B5EF4-FFF2-40B4-BE49-F238E27FC236}">
                <a16:creationId xmlns:a16="http://schemas.microsoft.com/office/drawing/2014/main" id="{B319CD8B-4D35-408D-B7BD-3D288C4DB537}"/>
              </a:ext>
            </a:extLst>
          </p:cNvPr>
          <p:cNvCxnSpPr>
            <a:cxnSpLocks/>
            <a:stCxn id="3" idx="1"/>
            <a:endCxn id="2" idx="2"/>
          </p:cNvCxnSpPr>
          <p:nvPr/>
        </p:nvCxnSpPr>
        <p:spPr>
          <a:xfrm rot="10800000" flipH="1">
            <a:off x="4639993" y="2669344"/>
            <a:ext cx="100819" cy="759656"/>
          </a:xfrm>
          <a:prstGeom prst="bentConnector4">
            <a:avLst>
              <a:gd name="adj1" fmla="val -226743"/>
              <a:gd name="adj2" fmla="val 75000"/>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ector: angular 13">
            <a:extLst>
              <a:ext uri="{FF2B5EF4-FFF2-40B4-BE49-F238E27FC236}">
                <a16:creationId xmlns:a16="http://schemas.microsoft.com/office/drawing/2014/main" id="{7B155975-2863-404B-BD01-DD286B6270D1}"/>
              </a:ext>
            </a:extLst>
          </p:cNvPr>
          <p:cNvCxnSpPr>
            <a:cxnSpLocks/>
            <a:stCxn id="3" idx="2"/>
            <a:endCxn id="5" idx="3"/>
          </p:cNvCxnSpPr>
          <p:nvPr/>
        </p:nvCxnSpPr>
        <p:spPr>
          <a:xfrm rot="5400000">
            <a:off x="5538048" y="3951784"/>
            <a:ext cx="700909" cy="41499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7" name="CuadroTexto 16">
            <a:extLst>
              <a:ext uri="{FF2B5EF4-FFF2-40B4-BE49-F238E27FC236}">
                <a16:creationId xmlns:a16="http://schemas.microsoft.com/office/drawing/2014/main" id="{D0996719-9507-4555-9F4B-E40D68A806D1}"/>
              </a:ext>
            </a:extLst>
          </p:cNvPr>
          <p:cNvSpPr txBox="1"/>
          <p:nvPr/>
        </p:nvSpPr>
        <p:spPr>
          <a:xfrm>
            <a:off x="7860322" y="1468389"/>
            <a:ext cx="3924884" cy="2631490"/>
          </a:xfrm>
          <a:prstGeom prst="rect">
            <a:avLst/>
          </a:prstGeom>
          <a:solidFill>
            <a:srgbClr val="FFFF66"/>
          </a:solidFill>
          <a:ln>
            <a:solidFill>
              <a:schemeClr val="tx1"/>
            </a:solidFill>
          </a:ln>
        </p:spPr>
        <p:txBody>
          <a:bodyPr wrap="square">
            <a:spAutoFit/>
          </a:bodyPr>
          <a:lstStyle/>
          <a:p>
            <a:r>
              <a:rPr lang="es-MX" sz="1100" b="1" dirty="0">
                <a:solidFill>
                  <a:schemeClr val="tx1"/>
                </a:solidFill>
                <a:latin typeface="Arial" panose="020B0604020202020204" pitchFamily="34" charset="0"/>
                <a:cs typeface="Arial" panose="020B0604020202020204" pitchFamily="34" charset="0"/>
              </a:rPr>
              <a:t>Intertextualidad: </a:t>
            </a:r>
            <a:r>
              <a:rPr lang="es-MX" sz="1100" dirty="0">
                <a:solidFill>
                  <a:schemeClr val="tx1"/>
                </a:solidFill>
                <a:latin typeface="Arial" panose="020B0604020202020204" pitchFamily="34" charset="0"/>
                <a:cs typeface="Arial" panose="020B0604020202020204" pitchFamily="34" charset="0"/>
              </a:rPr>
              <a:t>evocación de un texto, o cualidad que tiene todo texto para tejer una red donde se cruzan y se ordenan enunciados, textos o voces que provienen de discursos diferentes, o de relaciones que un texto mantiene desde su interior con otros textos, sean literarios o no.</a:t>
            </a:r>
            <a:endParaRPr lang="es-ES" sz="1100" dirty="0">
              <a:solidFill>
                <a:schemeClr val="tx1"/>
              </a:solidFill>
              <a:latin typeface="Arial" panose="020B0604020202020204" pitchFamily="34" charset="0"/>
              <a:cs typeface="Arial" panose="020B0604020202020204" pitchFamily="34" charset="0"/>
            </a:endParaRPr>
          </a:p>
          <a:p>
            <a:r>
              <a:rPr lang="es-MX" sz="1100" b="1" dirty="0">
                <a:solidFill>
                  <a:schemeClr val="tx1"/>
                </a:solidFill>
                <a:latin typeface="Arial" panose="020B0604020202020204" pitchFamily="34" charset="0"/>
                <a:cs typeface="Arial" panose="020B0604020202020204" pitchFamily="34" charset="0"/>
              </a:rPr>
              <a:t>Relación por imitación</a:t>
            </a:r>
            <a:r>
              <a:rPr lang="es-MX" sz="1100" dirty="0">
                <a:solidFill>
                  <a:schemeClr val="tx1"/>
                </a:solidFill>
                <a:latin typeface="Arial" panose="020B0604020202020204" pitchFamily="34" charset="0"/>
                <a:cs typeface="Arial" panose="020B0604020202020204" pitchFamily="34" charset="0"/>
              </a:rPr>
              <a:t> </a:t>
            </a:r>
            <a:r>
              <a:rPr lang="es-MX" sz="1100" b="1" dirty="0">
                <a:solidFill>
                  <a:schemeClr val="tx1"/>
                </a:solidFill>
                <a:latin typeface="Arial" panose="020B0604020202020204" pitchFamily="34" charset="0"/>
                <a:cs typeface="Arial" panose="020B0604020202020204" pitchFamily="34" charset="0"/>
              </a:rPr>
              <a:t>seria:</a:t>
            </a:r>
            <a:r>
              <a:rPr lang="es-MX" sz="1100" dirty="0">
                <a:solidFill>
                  <a:schemeClr val="tx1"/>
                </a:solidFill>
                <a:latin typeface="Arial" panose="020B0604020202020204" pitchFamily="34" charset="0"/>
                <a:cs typeface="Arial" panose="020B0604020202020204" pitchFamily="34" charset="0"/>
              </a:rPr>
              <a:t> se realiza con la narrativa de tradición oral y con la literatura clásica.</a:t>
            </a:r>
            <a:endParaRPr lang="es-ES" sz="1100" dirty="0">
              <a:solidFill>
                <a:schemeClr val="tx1"/>
              </a:solidFill>
              <a:latin typeface="Arial" panose="020B0604020202020204" pitchFamily="34" charset="0"/>
              <a:cs typeface="Arial" panose="020B0604020202020204" pitchFamily="34" charset="0"/>
            </a:endParaRPr>
          </a:p>
          <a:p>
            <a:r>
              <a:rPr lang="es-MX" sz="1100" b="1" dirty="0">
                <a:solidFill>
                  <a:schemeClr val="tx1"/>
                </a:solidFill>
                <a:latin typeface="Arial" panose="020B0604020202020204" pitchFamily="34" charset="0"/>
                <a:cs typeface="Arial" panose="020B0604020202020204" pitchFamily="34" charset="0"/>
              </a:rPr>
              <a:t>Relación de transformación satírica:</a:t>
            </a:r>
            <a:r>
              <a:rPr lang="es-MX" sz="1100" dirty="0">
                <a:solidFill>
                  <a:schemeClr val="tx1"/>
                </a:solidFill>
                <a:latin typeface="Arial" panose="020B0604020202020204" pitchFamily="34" charset="0"/>
                <a:cs typeface="Arial" panose="020B0604020202020204" pitchFamily="34" charset="0"/>
              </a:rPr>
              <a:t> se mantiene el contenido fundamental del texto original, pero se le impone una serie de cambios como el cambio de espacio, el cambio de tiempo, o el cambio de ideología.</a:t>
            </a:r>
            <a:endParaRPr lang="es-ES" sz="1100" dirty="0">
              <a:solidFill>
                <a:schemeClr val="tx1"/>
              </a:solidFill>
              <a:latin typeface="Arial" panose="020B0604020202020204" pitchFamily="34" charset="0"/>
              <a:cs typeface="Arial" panose="020B0604020202020204" pitchFamily="34" charset="0"/>
            </a:endParaRPr>
          </a:p>
          <a:p>
            <a:pPr lvl="0"/>
            <a:r>
              <a:rPr lang="es-MX" sz="1100" b="1" dirty="0">
                <a:solidFill>
                  <a:schemeClr val="tx1"/>
                </a:solidFill>
                <a:latin typeface="Arial" panose="020B0604020202020204" pitchFamily="34" charset="0"/>
                <a:cs typeface="Arial" panose="020B0604020202020204" pitchFamily="34" charset="0"/>
              </a:rPr>
              <a:t>El análisis lingüístico: </a:t>
            </a:r>
            <a:r>
              <a:rPr lang="es-MX" sz="1100" dirty="0">
                <a:solidFill>
                  <a:schemeClr val="tx1"/>
                </a:solidFill>
                <a:latin typeface="Arial" panose="020B0604020202020204" pitchFamily="34" charset="0"/>
                <a:cs typeface="Arial" panose="020B0604020202020204" pitchFamily="34" charset="0"/>
              </a:rPr>
              <a:t>La literatura infantil y juvenil es una narración de hechos y de palabras y no un relato de pensamientos o sentimientos, se cuenta qué hacen y dicen los personajes a través del discurso directo.</a:t>
            </a:r>
            <a:endParaRPr lang="es-ES" sz="1100" dirty="0">
              <a:solidFill>
                <a:schemeClr val="tx1"/>
              </a:solidFill>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B9525415-65D3-42FF-A582-E1470ACBE9B5}"/>
              </a:ext>
            </a:extLst>
          </p:cNvPr>
          <p:cNvSpPr txBox="1"/>
          <p:nvPr/>
        </p:nvSpPr>
        <p:spPr>
          <a:xfrm>
            <a:off x="6250158" y="4285092"/>
            <a:ext cx="5644076" cy="2462213"/>
          </a:xfrm>
          <a:prstGeom prst="rect">
            <a:avLst/>
          </a:prstGeom>
          <a:solidFill>
            <a:srgbClr val="FFFF66"/>
          </a:solidFill>
          <a:ln>
            <a:solidFill>
              <a:schemeClr val="tx1"/>
            </a:solidFill>
          </a:ln>
        </p:spPr>
        <p:txBody>
          <a:bodyPr wrap="square">
            <a:spAutoFit/>
          </a:bodyPr>
          <a:lstStyle/>
          <a:p>
            <a:pPr lvl="0"/>
            <a:r>
              <a:rPr lang="es-MX" sz="1100" b="1" dirty="0">
                <a:solidFill>
                  <a:schemeClr val="tx1"/>
                </a:solidFill>
                <a:latin typeface="Arial" panose="020B0604020202020204" pitchFamily="34" charset="0"/>
                <a:cs typeface="Arial" panose="020B0604020202020204" pitchFamily="34" charset="0"/>
              </a:rPr>
              <a:t>Discurso contado:</a:t>
            </a:r>
            <a:r>
              <a:rPr lang="es-MX" sz="1100" dirty="0">
                <a:solidFill>
                  <a:schemeClr val="tx1"/>
                </a:solidFill>
                <a:latin typeface="Arial" panose="020B0604020202020204" pitchFamily="34" charset="0"/>
                <a:cs typeface="Arial" panose="020B0604020202020204" pitchFamily="34" charset="0"/>
              </a:rPr>
              <a:t> el narrador cuenta lo que dicen los personajes de manera que puede manipular más las palabras que cita y crea una mayor distancia, pero también contener más información en menos palabras.</a:t>
            </a:r>
            <a:endParaRPr lang="es-ES" sz="1100" dirty="0">
              <a:solidFill>
                <a:schemeClr val="tx1"/>
              </a:solidFill>
              <a:latin typeface="Arial" panose="020B0604020202020204" pitchFamily="34" charset="0"/>
              <a:cs typeface="Arial" panose="020B0604020202020204" pitchFamily="34" charset="0"/>
            </a:endParaRPr>
          </a:p>
          <a:p>
            <a:pPr lvl="0"/>
            <a:r>
              <a:rPr lang="es-MX" sz="1100" b="1" dirty="0">
                <a:solidFill>
                  <a:schemeClr val="tx1"/>
                </a:solidFill>
                <a:latin typeface="Arial" panose="020B0604020202020204" pitchFamily="34" charset="0"/>
                <a:cs typeface="Arial" panose="020B0604020202020204" pitchFamily="34" charset="0"/>
              </a:rPr>
              <a:t>Discurso transpuesto</a:t>
            </a:r>
            <a:r>
              <a:rPr lang="es-MX" sz="1100" dirty="0">
                <a:solidFill>
                  <a:schemeClr val="tx1"/>
                </a:solidFill>
                <a:latin typeface="Arial" panose="020B0604020202020204" pitchFamily="34" charset="0"/>
                <a:cs typeface="Arial" panose="020B0604020202020204" pitchFamily="34" charset="0"/>
              </a:rPr>
              <a:t> en estilo indirecto no da garantía de fidelidad literal a las palabras que "realmente" pronunció el personaje porque la presencia del narrador se nota demasiado.</a:t>
            </a:r>
            <a:endParaRPr lang="es-ES" sz="1100" dirty="0">
              <a:solidFill>
                <a:schemeClr val="tx1"/>
              </a:solidFill>
              <a:latin typeface="Arial" panose="020B0604020202020204" pitchFamily="34" charset="0"/>
              <a:cs typeface="Arial" panose="020B0604020202020204" pitchFamily="34" charset="0"/>
            </a:endParaRPr>
          </a:p>
          <a:p>
            <a:pPr lvl="0"/>
            <a:r>
              <a:rPr lang="es-MX" sz="1100" b="1" dirty="0">
                <a:solidFill>
                  <a:schemeClr val="tx1"/>
                </a:solidFill>
                <a:latin typeface="Arial" panose="020B0604020202020204" pitchFamily="34" charset="0"/>
                <a:cs typeface="Arial" panose="020B0604020202020204" pitchFamily="34" charset="0"/>
              </a:rPr>
              <a:t>Discurso directo</a:t>
            </a:r>
            <a:r>
              <a:rPr lang="es-MX" sz="1100" dirty="0">
                <a:solidFill>
                  <a:schemeClr val="tx1"/>
                </a:solidFill>
                <a:latin typeface="Arial" panose="020B0604020202020204" pitchFamily="34" charset="0"/>
                <a:cs typeface="Arial" panose="020B0604020202020204" pitchFamily="34" charset="0"/>
              </a:rPr>
              <a:t>, es la forma más mimética porque el narrador finge que cede la palabra a su personaje.</a:t>
            </a:r>
            <a:endParaRPr lang="es-ES" sz="1100" dirty="0">
              <a:solidFill>
                <a:schemeClr val="tx1"/>
              </a:solidFill>
              <a:latin typeface="Arial" panose="020B0604020202020204" pitchFamily="34" charset="0"/>
              <a:cs typeface="Arial" panose="020B0604020202020204" pitchFamily="34" charset="0"/>
            </a:endParaRPr>
          </a:p>
          <a:p>
            <a:r>
              <a:rPr lang="es-MX" sz="1100" dirty="0">
                <a:solidFill>
                  <a:schemeClr val="tx1"/>
                </a:solidFill>
                <a:latin typeface="Arial" panose="020B0604020202020204" pitchFamily="34" charset="0"/>
                <a:cs typeface="Arial" panose="020B0604020202020204" pitchFamily="34" charset="0"/>
              </a:rPr>
              <a:t>El diálogo es el que ocupa toda la narración introduciendo el idiolecto del personaje y con él, el del lector creando formas de identificación con el texto.</a:t>
            </a:r>
            <a:endParaRPr lang="es-ES" sz="1100" dirty="0">
              <a:solidFill>
                <a:schemeClr val="tx1"/>
              </a:solidFill>
              <a:latin typeface="Arial" panose="020B0604020202020204" pitchFamily="34" charset="0"/>
              <a:cs typeface="Arial" panose="020B0604020202020204" pitchFamily="34" charset="0"/>
            </a:endParaRPr>
          </a:p>
          <a:p>
            <a:r>
              <a:rPr lang="es-MX" sz="1100" dirty="0">
                <a:solidFill>
                  <a:schemeClr val="tx1"/>
                </a:solidFill>
                <a:latin typeface="Arial" panose="020B0604020202020204" pitchFamily="34" charset="0"/>
                <a:cs typeface="Arial" panose="020B0604020202020204" pitchFamily="34" charset="0"/>
              </a:rPr>
              <a:t>El narrador, que ve muy reducido su espacio, presenta habitualmente una perspectiva modal o temporal cuyos pasajes los construye a partir de verbos de cognición como pensar, conocer, recordar, preguntarse, creer u oír o verbos modales como poder o deber.</a:t>
            </a:r>
            <a:endParaRPr lang="es-ES" sz="1100" dirty="0">
              <a:solidFill>
                <a:schemeClr val="tx1"/>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ED8FA418-700D-44D0-991B-57594E5AD0F2}"/>
              </a:ext>
            </a:extLst>
          </p:cNvPr>
          <p:cNvSpPr txBox="1"/>
          <p:nvPr/>
        </p:nvSpPr>
        <p:spPr>
          <a:xfrm>
            <a:off x="604911" y="5068157"/>
            <a:ext cx="5283591" cy="1733488"/>
          </a:xfrm>
          <a:prstGeom prst="rect">
            <a:avLst/>
          </a:prstGeom>
          <a:solidFill>
            <a:schemeClr val="accent2">
              <a:lumMod val="60000"/>
              <a:lumOff val="40000"/>
            </a:schemeClr>
          </a:solidFill>
          <a:ln>
            <a:solidFill>
              <a:schemeClr val="tx1"/>
            </a:solidFill>
          </a:ln>
        </p:spPr>
        <p:txBody>
          <a:bodyPr wrap="square">
            <a:spAutoFit/>
          </a:bodyPr>
          <a:lstStyle/>
          <a:p>
            <a:pPr marL="457200">
              <a:lnSpc>
                <a:spcPct val="107000"/>
              </a:lnSpc>
              <a:spcAft>
                <a:spcPts val="800"/>
              </a:spcAft>
            </a:pPr>
            <a:r>
              <a:rPr lang="es-MX" sz="1100" b="1" dirty="0">
                <a:effectLst/>
                <a:latin typeface="Arial" panose="020B0604020202020204" pitchFamily="34" charset="0"/>
                <a:ea typeface="Calibri" panose="020F0502020204030204" pitchFamily="34" charset="0"/>
                <a:cs typeface="Arial" panose="020B0604020202020204" pitchFamily="34" charset="0"/>
              </a:rPr>
              <a:t>Discurso contado</a:t>
            </a:r>
            <a:r>
              <a:rPr lang="es-MX" sz="1100" dirty="0">
                <a:effectLst/>
                <a:latin typeface="Arial" panose="020B0604020202020204" pitchFamily="34" charset="0"/>
                <a:ea typeface="Calibri" panose="020F0502020204030204" pitchFamily="34" charset="0"/>
                <a:cs typeface="Arial" panose="020B0604020202020204" pitchFamily="34" charset="0"/>
              </a:rPr>
              <a:t>, el narrador cuenta lo que dicen los personajes de manera que puede manipular más las palabras que cita y crea una mayor distancia, pero también contener más información en menos palabras.</a:t>
            </a:r>
          </a:p>
          <a:p>
            <a:pPr lvl="0">
              <a:lnSpc>
                <a:spcPct val="107000"/>
              </a:lnSpc>
              <a:spcAft>
                <a:spcPts val="800"/>
              </a:spcAft>
            </a:pPr>
            <a:r>
              <a:rPr lang="es-MX" sz="1100" b="1" dirty="0">
                <a:effectLst/>
                <a:latin typeface="Arial" panose="020B0604020202020204" pitchFamily="34" charset="0"/>
                <a:ea typeface="Calibri" panose="020F0502020204030204" pitchFamily="34" charset="0"/>
                <a:cs typeface="Arial" panose="020B0604020202020204" pitchFamily="34" charset="0"/>
              </a:rPr>
              <a:t>Discurso transpuesto</a:t>
            </a:r>
            <a:r>
              <a:rPr lang="es-MX" sz="1100" dirty="0">
                <a:effectLst/>
                <a:latin typeface="Arial" panose="020B0604020202020204" pitchFamily="34" charset="0"/>
                <a:ea typeface="Calibri" panose="020F0502020204030204" pitchFamily="34" charset="0"/>
                <a:cs typeface="Arial" panose="020B0604020202020204" pitchFamily="34" charset="0"/>
              </a:rPr>
              <a:t> en estilo indirecto no da garantía de fidelidad literal a las palabras que "realmente" pronunció el personaje porque la presencia del narrador se nota demasiado.</a:t>
            </a:r>
          </a:p>
          <a:p>
            <a:pPr lvl="0">
              <a:lnSpc>
                <a:spcPct val="107000"/>
              </a:lnSpc>
              <a:spcAft>
                <a:spcPts val="800"/>
              </a:spcAft>
            </a:pPr>
            <a:r>
              <a:rPr lang="es-MX" sz="1100" b="1" dirty="0">
                <a:effectLst/>
                <a:latin typeface="Arial" panose="020B0604020202020204" pitchFamily="34" charset="0"/>
                <a:ea typeface="Calibri" panose="020F0502020204030204" pitchFamily="34" charset="0"/>
                <a:cs typeface="Arial" panose="020B0604020202020204" pitchFamily="34" charset="0"/>
              </a:rPr>
              <a:t>Discurso directo</a:t>
            </a:r>
            <a:r>
              <a:rPr lang="es-MX" sz="1100" dirty="0">
                <a:effectLst/>
                <a:latin typeface="Arial" panose="020B0604020202020204" pitchFamily="34" charset="0"/>
                <a:ea typeface="Calibri" panose="020F0502020204030204" pitchFamily="34" charset="0"/>
                <a:cs typeface="Arial" panose="020B0604020202020204" pitchFamily="34" charset="0"/>
              </a:rPr>
              <a:t>, es la forma más mimética porque el narrador finge que cede la palabra a su personaje.</a:t>
            </a:r>
          </a:p>
        </p:txBody>
      </p:sp>
      <p:cxnSp>
        <p:nvCxnSpPr>
          <p:cNvPr id="24" name="Conector: angular 23">
            <a:extLst>
              <a:ext uri="{FF2B5EF4-FFF2-40B4-BE49-F238E27FC236}">
                <a16:creationId xmlns:a16="http://schemas.microsoft.com/office/drawing/2014/main" id="{40EF460E-39B8-41E1-A483-C3116362CA5E}"/>
              </a:ext>
            </a:extLst>
          </p:cNvPr>
          <p:cNvCxnSpPr>
            <a:cxnSpLocks/>
            <a:stCxn id="5" idx="2"/>
            <a:endCxn id="22" idx="0"/>
          </p:cNvCxnSpPr>
          <p:nvPr/>
        </p:nvCxnSpPr>
        <p:spPr>
          <a:xfrm rot="5400000">
            <a:off x="3778780" y="4313622"/>
            <a:ext cx="222463" cy="1286607"/>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Conector: angular 27">
            <a:extLst>
              <a:ext uri="{FF2B5EF4-FFF2-40B4-BE49-F238E27FC236}">
                <a16:creationId xmlns:a16="http://schemas.microsoft.com/office/drawing/2014/main" id="{721E93F8-094F-4786-9394-34DDA2ACD144}"/>
              </a:ext>
            </a:extLst>
          </p:cNvPr>
          <p:cNvCxnSpPr>
            <a:cxnSpLocks/>
            <a:stCxn id="6" idx="3"/>
            <a:endCxn id="17" idx="0"/>
          </p:cNvCxnSpPr>
          <p:nvPr/>
        </p:nvCxnSpPr>
        <p:spPr>
          <a:xfrm>
            <a:off x="8699695" y="925264"/>
            <a:ext cx="1123069" cy="543125"/>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Conector: angular 30">
            <a:extLst>
              <a:ext uri="{FF2B5EF4-FFF2-40B4-BE49-F238E27FC236}">
                <a16:creationId xmlns:a16="http://schemas.microsoft.com/office/drawing/2014/main" id="{A9D86290-415D-4FCA-B7D1-01C67FB65106}"/>
              </a:ext>
            </a:extLst>
          </p:cNvPr>
          <p:cNvCxnSpPr>
            <a:cxnSpLocks/>
            <a:stCxn id="6" idx="2"/>
          </p:cNvCxnSpPr>
          <p:nvPr/>
        </p:nvCxnSpPr>
        <p:spPr>
          <a:xfrm rot="16200000" flipH="1">
            <a:off x="6143819" y="2669407"/>
            <a:ext cx="3023871" cy="207497"/>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CuadroTexto 34">
            <a:extLst>
              <a:ext uri="{FF2B5EF4-FFF2-40B4-BE49-F238E27FC236}">
                <a16:creationId xmlns:a16="http://schemas.microsoft.com/office/drawing/2014/main" id="{92BCA18B-77AF-4FB6-8685-A178812998D9}"/>
              </a:ext>
            </a:extLst>
          </p:cNvPr>
          <p:cNvSpPr txBox="1"/>
          <p:nvPr/>
        </p:nvSpPr>
        <p:spPr>
          <a:xfrm>
            <a:off x="2366010" y="98000"/>
            <a:ext cx="3522492" cy="1477328"/>
          </a:xfrm>
          <a:prstGeom prst="rect">
            <a:avLst/>
          </a:prstGeom>
          <a:solidFill>
            <a:srgbClr val="FFCCFF"/>
          </a:solidFill>
          <a:ln>
            <a:solidFill>
              <a:schemeClr val="tx1"/>
            </a:solidFill>
          </a:ln>
        </p:spPr>
        <p:txBody>
          <a:bodyPr wrap="square">
            <a:spAutoFit/>
          </a:bodyPr>
          <a:lstStyle/>
          <a:p>
            <a:r>
              <a:rPr lang="es-MX" sz="1000" b="1" dirty="0">
                <a:solidFill>
                  <a:schemeClr val="tx1"/>
                </a:solidFill>
                <a:latin typeface="Arial" panose="020B0604020202020204" pitchFamily="34" charset="0"/>
                <a:cs typeface="Arial" panose="020B0604020202020204" pitchFamily="34" charset="0"/>
              </a:rPr>
              <a:t>Personaje: </a:t>
            </a:r>
            <a:endParaRPr lang="es-ES" sz="1000" dirty="0">
              <a:solidFill>
                <a:schemeClr val="tx1"/>
              </a:solidFill>
              <a:latin typeface="Arial" panose="020B0604020202020204" pitchFamily="34" charset="0"/>
              <a:cs typeface="Arial" panose="020B0604020202020204" pitchFamily="34" charset="0"/>
            </a:endParaRPr>
          </a:p>
          <a:p>
            <a:pPr lvl="0"/>
            <a:r>
              <a:rPr lang="es-MX" sz="1000" dirty="0">
                <a:solidFill>
                  <a:schemeClr val="tx1"/>
                </a:solidFill>
                <a:latin typeface="Arial" panose="020B0604020202020204" pitchFamily="34" charset="0"/>
                <a:cs typeface="Arial" panose="020B0604020202020204" pitchFamily="34" charset="0"/>
              </a:rPr>
              <a:t>El nombre a partir del cual se le conoce. </a:t>
            </a:r>
            <a:endParaRPr lang="es-ES" sz="1000" dirty="0">
              <a:solidFill>
                <a:schemeClr val="tx1"/>
              </a:solidFill>
              <a:latin typeface="Arial" panose="020B0604020202020204" pitchFamily="34" charset="0"/>
              <a:cs typeface="Arial" panose="020B0604020202020204" pitchFamily="34" charset="0"/>
            </a:endParaRPr>
          </a:p>
          <a:p>
            <a:pPr lvl="0"/>
            <a:r>
              <a:rPr lang="es-MX" sz="1000" dirty="0">
                <a:solidFill>
                  <a:schemeClr val="tx1"/>
                </a:solidFill>
                <a:latin typeface="Arial" panose="020B0604020202020204" pitchFamily="34" charset="0"/>
                <a:cs typeface="Arial" panose="020B0604020202020204" pitchFamily="34" charset="0"/>
              </a:rPr>
              <a:t>Los atributos físicos y/o psicológicos. </a:t>
            </a:r>
            <a:endParaRPr lang="es-ES" sz="1000" dirty="0">
              <a:solidFill>
                <a:schemeClr val="tx1"/>
              </a:solidFill>
              <a:latin typeface="Arial" panose="020B0604020202020204" pitchFamily="34" charset="0"/>
              <a:cs typeface="Arial" panose="020B0604020202020204" pitchFamily="34" charset="0"/>
            </a:endParaRPr>
          </a:p>
          <a:p>
            <a:pPr lvl="0"/>
            <a:r>
              <a:rPr lang="es-MX" sz="1000" dirty="0">
                <a:solidFill>
                  <a:schemeClr val="tx1"/>
                </a:solidFill>
                <a:latin typeface="Arial" panose="020B0604020202020204" pitchFamily="34" charset="0"/>
                <a:cs typeface="Arial" panose="020B0604020202020204" pitchFamily="34" charset="0"/>
              </a:rPr>
              <a:t>La aparición frecuente o en momentos de especial relevancia.</a:t>
            </a:r>
            <a:endParaRPr lang="es-ES" sz="1000" dirty="0">
              <a:solidFill>
                <a:schemeClr val="tx1"/>
              </a:solidFill>
              <a:latin typeface="Arial" panose="020B0604020202020204" pitchFamily="34" charset="0"/>
              <a:cs typeface="Arial" panose="020B0604020202020204" pitchFamily="34" charset="0"/>
            </a:endParaRPr>
          </a:p>
          <a:p>
            <a:pPr lvl="0"/>
            <a:r>
              <a:rPr lang="es-MX" sz="1000" dirty="0">
                <a:solidFill>
                  <a:schemeClr val="tx1"/>
                </a:solidFill>
                <a:latin typeface="Arial" panose="020B0604020202020204" pitchFamily="34" charset="0"/>
                <a:cs typeface="Arial" panose="020B0604020202020204" pitchFamily="34" charset="0"/>
              </a:rPr>
              <a:t>La presencia en solitario o en compañía de otros personajes. </a:t>
            </a:r>
            <a:endParaRPr lang="es-ES" sz="1000" dirty="0">
              <a:solidFill>
                <a:schemeClr val="tx1"/>
              </a:solidFill>
              <a:latin typeface="Arial" panose="020B0604020202020204" pitchFamily="34" charset="0"/>
              <a:cs typeface="Arial" panose="020B0604020202020204" pitchFamily="34" charset="0"/>
            </a:endParaRPr>
          </a:p>
          <a:p>
            <a:pPr lvl="0"/>
            <a:r>
              <a:rPr lang="es-MX" sz="1000" dirty="0">
                <a:solidFill>
                  <a:schemeClr val="tx1"/>
                </a:solidFill>
                <a:latin typeface="Arial" panose="020B0604020202020204" pitchFamily="34" charset="0"/>
                <a:cs typeface="Arial" panose="020B0604020202020204" pitchFamily="34" charset="0"/>
              </a:rPr>
              <a:t>La función actancial que realiza. </a:t>
            </a:r>
            <a:endParaRPr lang="es-ES" sz="1000" dirty="0">
              <a:solidFill>
                <a:schemeClr val="tx1"/>
              </a:solidFill>
              <a:latin typeface="Arial" panose="020B0604020202020204" pitchFamily="34" charset="0"/>
              <a:cs typeface="Arial" panose="020B0604020202020204" pitchFamily="34" charset="0"/>
            </a:endParaRPr>
          </a:p>
          <a:p>
            <a:pPr lvl="0"/>
            <a:r>
              <a:rPr lang="es-MX" sz="1000" dirty="0">
                <a:solidFill>
                  <a:schemeClr val="tx1"/>
                </a:solidFill>
                <a:latin typeface="Arial" panose="020B0604020202020204" pitchFamily="34" charset="0"/>
                <a:cs typeface="Arial" panose="020B0604020202020204" pitchFamily="34" charset="0"/>
              </a:rPr>
              <a:t>La caracterización determinada por el género.</a:t>
            </a:r>
            <a:endParaRPr lang="es-ES" sz="1000" dirty="0">
              <a:solidFill>
                <a:schemeClr val="tx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4593C67C-59FD-4F1E-A98D-59C55D39B89D}"/>
              </a:ext>
            </a:extLst>
          </p:cNvPr>
          <p:cNvSpPr txBox="1"/>
          <p:nvPr/>
        </p:nvSpPr>
        <p:spPr>
          <a:xfrm>
            <a:off x="101406" y="925263"/>
            <a:ext cx="2160855" cy="3721853"/>
          </a:xfrm>
          <a:prstGeom prst="rect">
            <a:avLst/>
          </a:prstGeom>
          <a:solidFill>
            <a:srgbClr val="FFCCFF"/>
          </a:solidFill>
          <a:ln>
            <a:solidFill>
              <a:schemeClr val="tx1"/>
            </a:solidFill>
          </a:ln>
        </p:spPr>
        <p:txBody>
          <a:bodyPr wrap="square">
            <a:spAutoFit/>
          </a:bodyPr>
          <a:lstStyle/>
          <a:p>
            <a:pPr>
              <a:lnSpc>
                <a:spcPct val="107000"/>
              </a:lnSpc>
              <a:spcAft>
                <a:spcPts val="800"/>
              </a:spcAft>
            </a:pPr>
            <a:r>
              <a:rPr lang="es-ES" sz="1000" b="1" dirty="0">
                <a:effectLst/>
                <a:latin typeface="Arial" panose="020B0604020202020204" pitchFamily="34" charset="0"/>
                <a:ea typeface="Calibri" panose="020F0502020204030204" pitchFamily="34" charset="0"/>
                <a:cs typeface="Arial" panose="020B0604020202020204" pitchFamily="34" charset="0"/>
              </a:rPr>
              <a:t>Espacio:</a:t>
            </a:r>
            <a:endParaRPr lang="es-MX"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000" dirty="0">
                <a:effectLst/>
                <a:latin typeface="Arial" panose="020B0604020202020204" pitchFamily="34" charset="0"/>
                <a:ea typeface="Calibri" panose="020F0502020204030204" pitchFamily="34" charset="0"/>
                <a:cs typeface="Arial" panose="020B0604020202020204" pitchFamily="34" charset="0"/>
              </a:rPr>
              <a:t>Carácter de realidad textual cuya configuración depende del lenguaje por muchos espacios que simulen la realidad próxima al lector.</a:t>
            </a:r>
            <a:endParaRPr lang="es-MX"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000" b="1" dirty="0">
                <a:effectLst/>
                <a:latin typeface="Arial" panose="020B0604020202020204" pitchFamily="34" charset="0"/>
                <a:ea typeface="Calibri" panose="020F0502020204030204" pitchFamily="34" charset="0"/>
                <a:cs typeface="Arial" panose="020B0604020202020204" pitchFamily="34" charset="0"/>
              </a:rPr>
              <a:t>Época:</a:t>
            </a:r>
            <a:endParaRPr lang="es-MX"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000" dirty="0">
                <a:effectLst/>
                <a:latin typeface="Arial" panose="020B0604020202020204" pitchFamily="34" charset="0"/>
                <a:ea typeface="Calibri" panose="020F0502020204030204" pitchFamily="34" charset="0"/>
                <a:cs typeface="Arial" panose="020B0604020202020204" pitchFamily="34" charset="0"/>
              </a:rPr>
              <a:t>Paratextos: las ilustraciones, información de la portada o títulos de los capítulos.</a:t>
            </a:r>
            <a:endParaRPr lang="es-MX"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000" b="1" dirty="0">
                <a:effectLst/>
                <a:latin typeface="Arial" panose="020B0604020202020204" pitchFamily="34" charset="0"/>
                <a:ea typeface="Calibri" panose="020F0502020204030204" pitchFamily="34" charset="0"/>
                <a:cs typeface="Arial" panose="020B0604020202020204" pitchFamily="34" charset="0"/>
              </a:rPr>
              <a:t>Los mundos posibles:</a:t>
            </a:r>
            <a:endParaRPr lang="es-MX"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1000" dirty="0">
                <a:effectLst/>
                <a:latin typeface="Arial" panose="020B0604020202020204" pitchFamily="34" charset="0"/>
                <a:ea typeface="Calibri" panose="020F0502020204030204" pitchFamily="34" charset="0"/>
                <a:cs typeface="Arial" panose="020B0604020202020204" pitchFamily="34" charset="0"/>
              </a:rPr>
              <a:t>Creación de mundos alternativos al objetivo. Cada mundo posible establece una imagen de la realidad que se construye de acuerdo con instrucciones que funcionan en el mundo extraliterario y permiten al autor crearlo y al lector entenderlo.</a:t>
            </a:r>
            <a:endParaRPr lang="es-MX" sz="10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51" name="Conector: angular 50">
            <a:extLst>
              <a:ext uri="{FF2B5EF4-FFF2-40B4-BE49-F238E27FC236}">
                <a16:creationId xmlns:a16="http://schemas.microsoft.com/office/drawing/2014/main" id="{765DA24E-DFF4-4B0B-AD9E-7021DD580242}"/>
              </a:ext>
            </a:extLst>
          </p:cNvPr>
          <p:cNvCxnSpPr>
            <a:cxnSpLocks/>
            <a:stCxn id="2" idx="1"/>
          </p:cNvCxnSpPr>
          <p:nvPr/>
        </p:nvCxnSpPr>
        <p:spPr>
          <a:xfrm rot="10800000">
            <a:off x="2777196" y="1575329"/>
            <a:ext cx="815928" cy="609877"/>
          </a:xfrm>
          <a:prstGeom prst="bentConnector3">
            <a:avLst>
              <a:gd name="adj1" fmla="val 101724"/>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5" name="Conector: angular 54">
            <a:extLst>
              <a:ext uri="{FF2B5EF4-FFF2-40B4-BE49-F238E27FC236}">
                <a16:creationId xmlns:a16="http://schemas.microsoft.com/office/drawing/2014/main" id="{29281029-2E1F-4515-AEE8-29F65FFC6EFE}"/>
              </a:ext>
            </a:extLst>
          </p:cNvPr>
          <p:cNvCxnSpPr>
            <a:cxnSpLocks/>
            <a:endCxn id="37" idx="3"/>
          </p:cNvCxnSpPr>
          <p:nvPr/>
        </p:nvCxnSpPr>
        <p:spPr>
          <a:xfrm rot="10800000" flipV="1">
            <a:off x="2262261" y="2684220"/>
            <a:ext cx="1969768" cy="101970"/>
          </a:xfrm>
          <a:prstGeom prst="bentConnector3">
            <a:avLst>
              <a:gd name="adj1" fmla="val -2135"/>
            </a:avLst>
          </a:prstGeom>
          <a:ln>
            <a:tailEnd type="triangle"/>
          </a:ln>
        </p:spPr>
        <p:style>
          <a:lnRef idx="1">
            <a:schemeClr val="accent2"/>
          </a:lnRef>
          <a:fillRef idx="0">
            <a:schemeClr val="accent2"/>
          </a:fillRef>
          <a:effectRef idx="0">
            <a:schemeClr val="accent2"/>
          </a:effectRef>
          <a:fontRef idx="minor">
            <a:schemeClr val="tx1"/>
          </a:fontRef>
        </p:style>
      </p:cxnSp>
      <p:pic>
        <p:nvPicPr>
          <p:cNvPr id="58" name="Picture 6" descr="Imágenes de Numeros | Vectores, fotos de stock y PSD gratuitos">
            <a:extLst>
              <a:ext uri="{FF2B5EF4-FFF2-40B4-BE49-F238E27FC236}">
                <a16:creationId xmlns:a16="http://schemas.microsoft.com/office/drawing/2014/main" id="{45FD9829-A1A0-4C4F-BCD1-606F01897B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10" r="42221" b="56130"/>
          <a:stretch/>
        </p:blipFill>
        <p:spPr bwMode="auto">
          <a:xfrm>
            <a:off x="10995073" y="79511"/>
            <a:ext cx="993913" cy="101958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Niño Leyendo PNG Imágenes Transparentes | Vectores y Archivos PSD |  Descarga Gratuita en Pngtree">
            <a:extLst>
              <a:ext uri="{FF2B5EF4-FFF2-40B4-BE49-F238E27FC236}">
                <a16:creationId xmlns:a16="http://schemas.microsoft.com/office/drawing/2014/main" id="{F10292FC-B80C-4FC2-9B6F-23B5DAB1C60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4444" l="10000" r="90000">
                        <a14:foregroundMark x1="48333" y1="85833" x2="48611" y2="90000"/>
                        <a14:foregroundMark x1="49167" y1="94444" x2="49167" y2="94444"/>
                        <a14:foregroundMark x1="46944" y1="12778" x2="53889" y2="10278"/>
                      </a14:backgroundRemoval>
                    </a14:imgEffect>
                  </a14:imgLayer>
                </a14:imgProps>
              </a:ext>
              <a:ext uri="{28A0092B-C50C-407E-A947-70E740481C1C}">
                <a14:useLocalDpi xmlns:a14="http://schemas.microsoft.com/office/drawing/2010/main" val="0"/>
              </a:ext>
            </a:extLst>
          </a:blip>
          <a:srcRect/>
          <a:stretch>
            <a:fillRect/>
          </a:stretch>
        </p:blipFill>
        <p:spPr bwMode="auto">
          <a:xfrm>
            <a:off x="2132813" y="2799676"/>
            <a:ext cx="1745472" cy="17454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Niño leyendo y estudiando en la ilustración de estilo de dibujos animados  de contorno de mesa de aula | Vector Premium">
            <a:extLst>
              <a:ext uri="{FF2B5EF4-FFF2-40B4-BE49-F238E27FC236}">
                <a16:creationId xmlns:a16="http://schemas.microsoft.com/office/drawing/2014/main" id="{55123CE6-9920-44EA-918B-14A01606788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0511" y1="88019" x2="49042" y2="89297"/>
                      </a14:backgroundRemoval>
                    </a14:imgEffect>
                  </a14:imgLayer>
                </a14:imgProps>
              </a:ext>
              <a:ext uri="{28A0092B-C50C-407E-A947-70E740481C1C}">
                <a14:useLocalDpi xmlns:a14="http://schemas.microsoft.com/office/drawing/2010/main" val="0"/>
              </a:ext>
            </a:extLst>
          </a:blip>
          <a:srcRect/>
          <a:stretch>
            <a:fillRect/>
          </a:stretch>
        </p:blipFill>
        <p:spPr bwMode="auto">
          <a:xfrm>
            <a:off x="5873710" y="1125925"/>
            <a:ext cx="1900588" cy="190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5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6CA4F83-810D-464F-852A-F1D38A2D1414}"/>
              </a:ext>
            </a:extLst>
          </p:cNvPr>
          <p:cNvPicPr>
            <a:picLocks noChangeAspect="1"/>
          </p:cNvPicPr>
          <p:nvPr/>
        </p:nvPicPr>
        <p:blipFill>
          <a:blip r:embed="rId2"/>
          <a:stretch>
            <a:fillRect/>
          </a:stretch>
        </p:blipFill>
        <p:spPr>
          <a:xfrm>
            <a:off x="962025" y="428625"/>
            <a:ext cx="10267950" cy="6429375"/>
          </a:xfrm>
          <a:prstGeom prst="rect">
            <a:avLst/>
          </a:prstGeom>
        </p:spPr>
      </p:pic>
    </p:spTree>
    <p:extLst>
      <p:ext uri="{BB962C8B-B14F-4D97-AF65-F5344CB8AC3E}">
        <p14:creationId xmlns:p14="http://schemas.microsoft.com/office/powerpoint/2010/main" val="28194362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1928</Words>
  <Application>Microsoft Office PowerPoint</Application>
  <PresentationFormat>Panorámica</PresentationFormat>
  <Paragraphs>125</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Arial Narrow</vt:lpstr>
      <vt:lpstr>Calibri</vt:lpstr>
      <vt:lpstr>Calibri Light</vt:lpstr>
      <vt:lpstr>Symbol</vt:lpstr>
      <vt:lpstr>Wingdings</vt:lpstr>
      <vt:lpstr>Tema de Office</vt:lpstr>
      <vt:lpstr>Escuela Normal De Educación Preescolar. Ciclo escolar 2020 - 2021 </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Ciclo escolar 2020 - 2021</dc:title>
  <dc:creator>rocio nuñez</dc:creator>
  <cp:lastModifiedBy>MONSERRAT GUADALUPE ROBLES GARCIA</cp:lastModifiedBy>
  <cp:revision>17</cp:revision>
  <dcterms:created xsi:type="dcterms:W3CDTF">2021-05-17T02:46:50Z</dcterms:created>
  <dcterms:modified xsi:type="dcterms:W3CDTF">2021-05-17T05:28:56Z</dcterms:modified>
</cp:coreProperties>
</file>