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15840075" cy="10439400"/>
  <p:notesSz cx="6858000" cy="9144000"/>
  <p:defaultTextStyle>
    <a:defPPr>
      <a:defRPr lang="es-MX"/>
    </a:defPPr>
    <a:lvl1pPr marL="0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1pPr>
    <a:lvl2pPr marL="548254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2pPr>
    <a:lvl3pPr marL="1096507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3pPr>
    <a:lvl4pPr marL="1644761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4pPr>
    <a:lvl5pPr marL="2193015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5pPr>
    <a:lvl6pPr marL="2741269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6pPr>
    <a:lvl7pPr marL="3289522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7pPr>
    <a:lvl8pPr marL="3837774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8pPr>
    <a:lvl9pPr marL="4386028" algn="l" defTabSz="1096507" rtl="0" eaLnBrk="1" latinLnBrk="0" hangingPunct="1">
      <a:defRPr sz="215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808000"/>
    <a:srgbClr val="96F670"/>
    <a:srgbClr val="FFCCCC"/>
    <a:srgbClr val="99CC00"/>
    <a:srgbClr val="00CCFF"/>
    <a:srgbClr val="00B888"/>
    <a:srgbClr val="FF7C80"/>
    <a:srgbClr val="FFFF99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66" y="-2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6" y="1708486"/>
            <a:ext cx="13464064" cy="3634458"/>
          </a:xfrm>
        </p:spPr>
        <p:txBody>
          <a:bodyPr anchor="b"/>
          <a:lstStyle>
            <a:lvl1pPr algn="ctr">
              <a:defRPr sz="913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0010" y="5483102"/>
            <a:ext cx="11880056" cy="2520438"/>
          </a:xfrm>
        </p:spPr>
        <p:txBody>
          <a:bodyPr/>
          <a:lstStyle>
            <a:lvl1pPr marL="0" indent="0" algn="ctr">
              <a:buNone/>
              <a:defRPr sz="3653"/>
            </a:lvl1pPr>
            <a:lvl2pPr marL="695950" indent="0" algn="ctr">
              <a:buNone/>
              <a:defRPr sz="3044"/>
            </a:lvl2pPr>
            <a:lvl3pPr marL="1391900" indent="0" algn="ctr">
              <a:buNone/>
              <a:defRPr sz="2740"/>
            </a:lvl3pPr>
            <a:lvl4pPr marL="2087850" indent="0" algn="ctr">
              <a:buNone/>
              <a:defRPr sz="2436"/>
            </a:lvl4pPr>
            <a:lvl5pPr marL="2783799" indent="0" algn="ctr">
              <a:buNone/>
              <a:defRPr sz="2436"/>
            </a:lvl5pPr>
            <a:lvl6pPr marL="3479749" indent="0" algn="ctr">
              <a:buNone/>
              <a:defRPr sz="2436"/>
            </a:lvl6pPr>
            <a:lvl7pPr marL="4175699" indent="0" algn="ctr">
              <a:buNone/>
              <a:defRPr sz="2436"/>
            </a:lvl7pPr>
            <a:lvl8pPr marL="4871649" indent="0" algn="ctr">
              <a:buNone/>
              <a:defRPr sz="2436"/>
            </a:lvl8pPr>
            <a:lvl9pPr marL="5567599" indent="0" algn="ctr">
              <a:buNone/>
              <a:defRPr sz="2436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054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291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35555" y="555801"/>
            <a:ext cx="3415516" cy="88469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9006" y="555801"/>
            <a:ext cx="10048548" cy="88469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8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30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756" y="2602603"/>
            <a:ext cx="13662065" cy="4342500"/>
          </a:xfrm>
        </p:spPr>
        <p:txBody>
          <a:bodyPr anchor="b"/>
          <a:lstStyle>
            <a:lvl1pPr>
              <a:defRPr sz="913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756" y="6986185"/>
            <a:ext cx="13662065" cy="2283618"/>
          </a:xfrm>
        </p:spPr>
        <p:txBody>
          <a:bodyPr/>
          <a:lstStyle>
            <a:lvl1pPr marL="0" indent="0">
              <a:buNone/>
              <a:defRPr sz="3653">
                <a:solidFill>
                  <a:schemeClr val="tx1"/>
                </a:solidFill>
              </a:defRPr>
            </a:lvl1pPr>
            <a:lvl2pPr marL="69595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12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9005" y="2779007"/>
            <a:ext cx="6732032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19038" y="2779007"/>
            <a:ext cx="6732032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322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068" y="555804"/>
            <a:ext cx="13662065" cy="201780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1070" y="2559104"/>
            <a:ext cx="6701093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1070" y="3813281"/>
            <a:ext cx="6701093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19039" y="2559104"/>
            <a:ext cx="6734095" cy="1254177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19039" y="3813281"/>
            <a:ext cx="6734095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110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0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98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069" y="695960"/>
            <a:ext cx="5108836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4095" y="1503083"/>
            <a:ext cx="8019038" cy="7418740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1069" y="3131820"/>
            <a:ext cx="5108836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4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069" y="695960"/>
            <a:ext cx="5108836" cy="2435860"/>
          </a:xfrm>
        </p:spPr>
        <p:txBody>
          <a:bodyPr anchor="b"/>
          <a:lstStyle>
            <a:lvl1pPr>
              <a:defRPr sz="487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34095" y="1503083"/>
            <a:ext cx="8019038" cy="7418740"/>
          </a:xfrm>
        </p:spPr>
        <p:txBody>
          <a:bodyPr anchor="t"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1069" y="3131820"/>
            <a:ext cx="5108836" cy="5802084"/>
          </a:xfrm>
        </p:spPr>
        <p:txBody>
          <a:bodyPr/>
          <a:lstStyle>
            <a:lvl1pPr marL="0" indent="0">
              <a:buNone/>
              <a:defRPr sz="2436"/>
            </a:lvl1pPr>
            <a:lvl2pPr marL="695950" indent="0">
              <a:buNone/>
              <a:defRPr sz="2131"/>
            </a:lvl2pPr>
            <a:lvl3pPr marL="1391900" indent="0">
              <a:buNone/>
              <a:defRPr sz="1827"/>
            </a:lvl3pPr>
            <a:lvl4pPr marL="2087850" indent="0">
              <a:buNone/>
              <a:defRPr sz="1522"/>
            </a:lvl4pPr>
            <a:lvl5pPr marL="2783799" indent="0">
              <a:buNone/>
              <a:defRPr sz="1522"/>
            </a:lvl5pPr>
            <a:lvl6pPr marL="3479749" indent="0">
              <a:buNone/>
              <a:defRPr sz="1522"/>
            </a:lvl6pPr>
            <a:lvl7pPr marL="4175699" indent="0">
              <a:buNone/>
              <a:defRPr sz="1522"/>
            </a:lvl7pPr>
            <a:lvl8pPr marL="4871649" indent="0">
              <a:buNone/>
              <a:defRPr sz="1522"/>
            </a:lvl8pPr>
            <a:lvl9pPr marL="5567599" indent="0">
              <a:buNone/>
              <a:defRPr sz="152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74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9005" y="555804"/>
            <a:ext cx="13662065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9005" y="2779007"/>
            <a:ext cx="13662065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9005" y="9675780"/>
            <a:ext cx="356401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7931F-6495-4CD8-A4B6-316796EEDAF5}" type="datetimeFigureOut">
              <a:rPr lang="es-MX" smtClean="0"/>
              <a:t>16/05/2021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47025" y="9675780"/>
            <a:ext cx="534602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7053" y="9675780"/>
            <a:ext cx="356401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E631C-C41E-450B-8A26-6B9248D5D19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243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391900" rtl="0" eaLnBrk="1" latinLnBrk="0" hangingPunct="1">
        <a:lnSpc>
          <a:spcPct val="90000"/>
        </a:lnSpc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975" indent="-347975" algn="l" defTabSz="1391900" rtl="0" eaLnBrk="1" latinLnBrk="0" hangingPunct="1">
        <a:lnSpc>
          <a:spcPct val="90000"/>
        </a:lnSpc>
        <a:spcBef>
          <a:spcPts val="1522"/>
        </a:spcBef>
        <a:buFont typeface="Arial" panose="020B0604020202020204" pitchFamily="34" charset="0"/>
        <a:buChar char="•"/>
        <a:defRPr sz="4262" kern="1200">
          <a:solidFill>
            <a:schemeClr val="tx1"/>
          </a:solidFill>
          <a:latin typeface="+mn-lt"/>
          <a:ea typeface="+mn-ea"/>
          <a:cs typeface="+mn-cs"/>
        </a:defRPr>
      </a:lvl1pPr>
      <a:lvl2pPr marL="104392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lnSpc>
          <a:spcPct val="90000"/>
        </a:lnSpc>
        <a:spcBef>
          <a:spcPts val="761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94001" y="996155"/>
            <a:ext cx="14652069" cy="3634458"/>
          </a:xfrm>
        </p:spPr>
        <p:txBody>
          <a:bodyPr>
            <a:noAutofit/>
          </a:bodyPr>
          <a:lstStyle/>
          <a:p>
            <a:r>
              <a:rPr lang="es-MX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Educación Preescolar del Estado de Coahuila</a:t>
            </a:r>
            <a:br>
              <a:rPr lang="es-MX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2020 – 2021</a:t>
            </a:r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2800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MX" sz="28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s-MX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Licenciatura en Educación Preescolar</a:t>
            </a:r>
            <a:b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3° “A”</a:t>
            </a:r>
            <a:endParaRPr lang="es-MX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4001" y="4888468"/>
            <a:ext cx="14652069" cy="5420946"/>
          </a:xfrm>
        </p:spPr>
        <p:txBody>
          <a:bodyPr>
            <a:normAutofit fontScale="32500" lnSpcReduction="20000"/>
          </a:bodyPr>
          <a:lstStyle/>
          <a:p>
            <a:r>
              <a:rPr lang="es-ES" sz="7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Curso : Creación </a:t>
            </a:r>
            <a:r>
              <a:rPr lang="es-ES" sz="7400" dirty="0">
                <a:latin typeface="Aharoni" panose="02010803020104030203" pitchFamily="2" charset="-79"/>
                <a:cs typeface="Aharoni" panose="02010803020104030203" pitchFamily="2" charset="-79"/>
              </a:rPr>
              <a:t>literaria  </a:t>
            </a:r>
          </a:p>
          <a:p>
            <a:r>
              <a:rPr lang="es-ES" sz="7400" dirty="0">
                <a:latin typeface="Aharoni" panose="02010803020104030203" pitchFamily="2" charset="-79"/>
                <a:cs typeface="Aharoni" panose="02010803020104030203" pitchFamily="2" charset="-79"/>
              </a:rPr>
              <a:t>Maestra: Silvia Banda Servín </a:t>
            </a:r>
          </a:p>
          <a:p>
            <a:r>
              <a:rPr lang="es-ES" sz="7400" dirty="0">
                <a:latin typeface="Aharoni" panose="02010803020104030203" pitchFamily="2" charset="-79"/>
                <a:cs typeface="Aharoni" panose="02010803020104030203" pitchFamily="2" charset="-79"/>
              </a:rPr>
              <a:t>Unidad de aprendizaje II: Multimodalidad en los textos literarios.  </a:t>
            </a:r>
          </a:p>
          <a:p>
            <a:r>
              <a:rPr lang="es-MX" sz="7400" b="1" dirty="0">
                <a:latin typeface="Aharoni" panose="02010803020104030203" pitchFamily="2" charset="-79"/>
                <a:cs typeface="Aharoni" panose="02010803020104030203" pitchFamily="2" charset="-79"/>
              </a:rPr>
              <a:t>Competencias de la unidad de aprendizaje:</a:t>
            </a:r>
            <a:endParaRPr lang="es-MX" sz="7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es-MX" sz="7400" dirty="0">
                <a:latin typeface="Aharoni" panose="02010803020104030203" pitchFamily="2" charset="-79"/>
                <a:cs typeface="Aharoni" panose="02010803020104030203" pitchFamily="2" charset="-79"/>
              </a:rPr>
              <a:t>Detecta los procesos de aprendizaje de sus alumnos para favorecer su desarrollo cognitivo y socio-emocional.</a:t>
            </a:r>
          </a:p>
          <a:p>
            <a:pPr lvl="0"/>
            <a:r>
              <a:rPr lang="es-MX" sz="7400" dirty="0">
                <a:latin typeface="Aharoni" panose="02010803020104030203" pitchFamily="2" charset="-79"/>
                <a:cs typeface="Aharoni" panose="02010803020104030203" pitchFamily="2" charset="-79"/>
              </a:rPr>
              <a:t>Integra recursos de la investigación educativa para enriquecer su práctica profesional, expresando su interés por el conocimiento, la ciencia y la mejora de la educación-</a:t>
            </a:r>
          </a:p>
          <a:p>
            <a:pPr lvl="0"/>
            <a:r>
              <a:rPr lang="es-MX" sz="7400" dirty="0">
                <a:latin typeface="Aharoni" panose="02010803020104030203" pitchFamily="2" charset="-79"/>
                <a:cs typeface="Aharoni" panose="02010803020104030203" pitchFamily="2" charset="-79"/>
              </a:rPr>
              <a:t>Actúa de manera ética ante la diversidad de situaciones que se presentan en la práctica profesional.</a:t>
            </a:r>
          </a:p>
          <a:p>
            <a:endParaRPr lang="es-ES" dirty="0"/>
          </a:p>
          <a:p>
            <a:r>
              <a:rPr lang="es-MX" sz="7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Alumna: Adanary Avigail Rodríguez Moreno no. 17</a:t>
            </a:r>
          </a:p>
          <a:p>
            <a:endParaRPr lang="es-MX" sz="7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s-MX" sz="7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Saltillo Coahuila, a 16 de Mayo del 2021</a:t>
            </a:r>
          </a:p>
          <a:p>
            <a:endParaRPr lang="es-MX" sz="7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505" y="2057828"/>
            <a:ext cx="1925053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7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6856497" y="4194005"/>
            <a:ext cx="1830301" cy="191803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6630789" y="4599026"/>
            <a:ext cx="228171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DE </a:t>
            </a:r>
          </a:p>
          <a:p>
            <a:pPr algn="ctr"/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NARRATIVAS </a:t>
            </a:r>
          </a:p>
          <a:p>
            <a:pPr algn="ctr"/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INFANTILES Y</a:t>
            </a:r>
          </a:p>
          <a:p>
            <a:pPr algn="ctr"/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JUVENILES</a:t>
            </a:r>
          </a:p>
          <a:p>
            <a:pPr algn="ctr"/>
            <a:endParaRPr lang="es-ES" sz="11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Gemma</a:t>
            </a:r>
            <a:r>
              <a:rPr lang="es-ES" sz="11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Llunch</a:t>
            </a:r>
            <a:endParaRPr lang="es-MX" sz="11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5463540" y="3632673"/>
            <a:ext cx="1392957" cy="842222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Análisis pragmático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lipse 7"/>
          <p:cNvSpPr/>
          <p:nvPr/>
        </p:nvSpPr>
        <p:spPr>
          <a:xfrm>
            <a:off x="4321698" y="2630041"/>
            <a:ext cx="1346238" cy="109487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Requiere contextualización sobre datos literarios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de flecha 9"/>
          <p:cNvCxnSpPr>
            <a:stCxn id="4" idx="1"/>
          </p:cNvCxnSpPr>
          <p:nvPr/>
        </p:nvCxnSpPr>
        <p:spPr>
          <a:xfrm flipH="1" flipV="1">
            <a:off x="6856497" y="4204005"/>
            <a:ext cx="268041" cy="27089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>
            <a:stCxn id="7" idx="0"/>
            <a:endCxn id="8" idx="6"/>
          </p:cNvCxnSpPr>
          <p:nvPr/>
        </p:nvCxnSpPr>
        <p:spPr>
          <a:xfrm flipH="1" flipV="1">
            <a:off x="5667936" y="3177478"/>
            <a:ext cx="492083" cy="45519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ipse 15"/>
          <p:cNvSpPr/>
          <p:nvPr/>
        </p:nvSpPr>
        <p:spPr>
          <a:xfrm>
            <a:off x="3283054" y="1775673"/>
            <a:ext cx="1567291" cy="782429"/>
          </a:xfrm>
          <a:prstGeom prst="ellipse">
            <a:avLst/>
          </a:prstGeom>
          <a:solidFill>
            <a:srgbClr val="E1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 comunicativo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Conector recto de flecha 19"/>
          <p:cNvCxnSpPr>
            <a:stCxn id="8" idx="0"/>
            <a:endCxn id="16" idx="5"/>
          </p:cNvCxnSpPr>
          <p:nvPr/>
        </p:nvCxnSpPr>
        <p:spPr>
          <a:xfrm flipH="1" flipV="1">
            <a:off x="4620821" y="2443518"/>
            <a:ext cx="373996" cy="18652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1560176" y="1390498"/>
            <a:ext cx="1583867" cy="1322173"/>
          </a:xfrm>
          <a:prstGeom prst="ellipse">
            <a:avLst/>
          </a:prstGeom>
          <a:solidFill>
            <a:srgbClr val="E1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infancia: Antes no se tomaban muy en cuenta los niños, por eso hay que ver el contexto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Conector recto de flecha 25"/>
          <p:cNvCxnSpPr>
            <a:stCxn id="16" idx="1"/>
          </p:cNvCxnSpPr>
          <p:nvPr/>
        </p:nvCxnSpPr>
        <p:spPr>
          <a:xfrm flipH="1" flipV="1">
            <a:off x="3037017" y="1741684"/>
            <a:ext cx="475561" cy="14857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132513" y="476448"/>
            <a:ext cx="1635705" cy="1407957"/>
          </a:xfrm>
          <a:prstGeom prst="ellipse">
            <a:avLst/>
          </a:prstGeom>
          <a:solidFill>
            <a:srgbClr val="E1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Enseñanza: Determinar el inicio y la extensión de la alfabetización, y la relación con la literatura. 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Conector recto de flecha 28"/>
          <p:cNvCxnSpPr>
            <a:stCxn id="24" idx="0"/>
          </p:cNvCxnSpPr>
          <p:nvPr/>
        </p:nvCxnSpPr>
        <p:spPr>
          <a:xfrm flipH="1" flipV="1">
            <a:off x="1747520" y="1310897"/>
            <a:ext cx="604590" cy="7960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ipse 29"/>
          <p:cNvSpPr/>
          <p:nvPr/>
        </p:nvSpPr>
        <p:spPr>
          <a:xfrm>
            <a:off x="1826076" y="156684"/>
            <a:ext cx="1762944" cy="1200830"/>
          </a:xfrm>
          <a:prstGeom prst="ellipse">
            <a:avLst/>
          </a:prstGeom>
          <a:solidFill>
            <a:srgbClr val="E1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Libro: Papel que ejerce el libro en la sociedad, edades para quien va dirigido y su función.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Conector recto de flecha 31"/>
          <p:cNvCxnSpPr>
            <a:endCxn id="30" idx="1"/>
          </p:cNvCxnSpPr>
          <p:nvPr/>
        </p:nvCxnSpPr>
        <p:spPr>
          <a:xfrm flipV="1">
            <a:off x="1394460" y="332541"/>
            <a:ext cx="689793" cy="23896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lipse 42"/>
          <p:cNvSpPr/>
          <p:nvPr/>
        </p:nvSpPr>
        <p:spPr>
          <a:xfrm>
            <a:off x="3642535" y="166268"/>
            <a:ext cx="1724938" cy="1529517"/>
          </a:xfrm>
          <a:prstGeom prst="ellipse">
            <a:avLst/>
          </a:prstGeom>
          <a:solidFill>
            <a:srgbClr val="E1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Circuito literario: El público al que se dirige la literatura infantil es lo que provoca que se edite, publique y distribuya.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Conector recto de flecha 44"/>
          <p:cNvCxnSpPr>
            <a:stCxn id="30" idx="7"/>
            <a:endCxn id="43" idx="1"/>
          </p:cNvCxnSpPr>
          <p:nvPr/>
        </p:nvCxnSpPr>
        <p:spPr>
          <a:xfrm>
            <a:off x="3330843" y="332541"/>
            <a:ext cx="564303" cy="577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ipse 48"/>
          <p:cNvSpPr/>
          <p:nvPr/>
        </p:nvSpPr>
        <p:spPr>
          <a:xfrm>
            <a:off x="5744826" y="2297674"/>
            <a:ext cx="1212218" cy="971044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comunicación literaria</a:t>
            </a:r>
            <a:endParaRPr lang="es-MX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Conector recto de flecha 50"/>
          <p:cNvCxnSpPr>
            <a:stCxn id="7" idx="0"/>
            <a:endCxn id="49" idx="4"/>
          </p:cNvCxnSpPr>
          <p:nvPr/>
        </p:nvCxnSpPr>
        <p:spPr>
          <a:xfrm flipV="1">
            <a:off x="6160019" y="3268718"/>
            <a:ext cx="190916" cy="3639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ipse 51"/>
          <p:cNvSpPr/>
          <p:nvPr/>
        </p:nvSpPr>
        <p:spPr>
          <a:xfrm>
            <a:off x="5269409" y="1057903"/>
            <a:ext cx="1346238" cy="1094874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comunicación literaria entre autor adulto y un lector niño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Conector recto de flecha 53"/>
          <p:cNvCxnSpPr>
            <a:stCxn id="49" idx="0"/>
          </p:cNvCxnSpPr>
          <p:nvPr/>
        </p:nvCxnSpPr>
        <p:spPr>
          <a:xfrm flipH="1" flipV="1">
            <a:off x="6255477" y="2132595"/>
            <a:ext cx="95458" cy="16507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ipse 56"/>
          <p:cNvSpPr/>
          <p:nvPr/>
        </p:nvSpPr>
        <p:spPr>
          <a:xfrm>
            <a:off x="6615647" y="102146"/>
            <a:ext cx="1866892" cy="1620788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instructor: Responsable de una serie de obras diseñadas en ámbito privado y traspasan a público, por medio del lector.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Conector recto de flecha 58"/>
          <p:cNvCxnSpPr>
            <a:stCxn id="52" idx="0"/>
          </p:cNvCxnSpPr>
          <p:nvPr/>
        </p:nvCxnSpPr>
        <p:spPr>
          <a:xfrm flipV="1">
            <a:off x="5942528" y="652882"/>
            <a:ext cx="688261" cy="40502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e 59"/>
          <p:cNvSpPr/>
          <p:nvPr/>
        </p:nvSpPr>
        <p:spPr>
          <a:xfrm>
            <a:off x="8606411" y="85552"/>
            <a:ext cx="1346238" cy="1094874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política educativa: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que borra su imagen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Conector recto de flecha 61"/>
          <p:cNvCxnSpPr>
            <a:stCxn id="57" idx="7"/>
            <a:endCxn id="60" idx="1"/>
          </p:cNvCxnSpPr>
          <p:nvPr/>
        </p:nvCxnSpPr>
        <p:spPr>
          <a:xfrm flipV="1">
            <a:off x="8209139" y="245893"/>
            <a:ext cx="594424" cy="9361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lipse 62"/>
          <p:cNvSpPr/>
          <p:nvPr/>
        </p:nvSpPr>
        <p:spPr>
          <a:xfrm>
            <a:off x="10011350" y="75103"/>
            <a:ext cx="1654786" cy="1403754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global: es difícil de identificar al autor del texto, pocas veces es el responsable único del texto.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5" name="Conector recto de flecha 64"/>
          <p:cNvCxnSpPr>
            <a:stCxn id="60" idx="7"/>
            <a:endCxn id="63" idx="1"/>
          </p:cNvCxnSpPr>
          <p:nvPr/>
        </p:nvCxnSpPr>
        <p:spPr>
          <a:xfrm>
            <a:off x="9755497" y="245893"/>
            <a:ext cx="498191" cy="3478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11817912" y="156684"/>
            <a:ext cx="1778804" cy="1094874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Mediador: Son los encargados de declarar lecturas como aptas para el consumo infantil.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Conector recto de flecha 67"/>
          <p:cNvCxnSpPr>
            <a:stCxn id="63" idx="7"/>
            <a:endCxn id="66" idx="1"/>
          </p:cNvCxnSpPr>
          <p:nvPr/>
        </p:nvCxnSpPr>
        <p:spPr>
          <a:xfrm>
            <a:off x="11423798" y="280678"/>
            <a:ext cx="654614" cy="3634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Elipse 68"/>
          <p:cNvSpPr/>
          <p:nvPr/>
        </p:nvSpPr>
        <p:spPr>
          <a:xfrm>
            <a:off x="13748492" y="111608"/>
            <a:ext cx="1881612" cy="1611326"/>
          </a:xfrm>
          <a:prstGeom prst="ellipse">
            <a:avLst/>
          </a:prstGeom>
          <a:solidFill>
            <a:srgbClr val="97FF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Mediador Institucional: Perciben las características que deben tener un libro dirigido a los niños. Sigue algunas características.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Conector recto de flecha 70"/>
          <p:cNvCxnSpPr>
            <a:stCxn id="66" idx="7"/>
            <a:endCxn id="69" idx="1"/>
          </p:cNvCxnSpPr>
          <p:nvPr/>
        </p:nvCxnSpPr>
        <p:spPr>
          <a:xfrm>
            <a:off x="13336216" y="317025"/>
            <a:ext cx="687832" cy="3055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ipse 73"/>
          <p:cNvSpPr/>
          <p:nvPr/>
        </p:nvSpPr>
        <p:spPr>
          <a:xfrm>
            <a:off x="6820798" y="3013707"/>
            <a:ext cx="1212218" cy="971044"/>
          </a:xfrm>
          <a:prstGeom prst="ellipse">
            <a:avLst/>
          </a:prstGeom>
          <a:solidFill>
            <a:srgbClr val="FFA7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ideología</a:t>
            </a:r>
            <a:endParaRPr lang="es-MX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Conector recto de flecha 75"/>
          <p:cNvCxnSpPr>
            <a:stCxn id="7" idx="7"/>
            <a:endCxn id="74" idx="3"/>
          </p:cNvCxnSpPr>
          <p:nvPr/>
        </p:nvCxnSpPr>
        <p:spPr>
          <a:xfrm>
            <a:off x="6652503" y="3756014"/>
            <a:ext cx="345820" cy="865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ipse 78"/>
          <p:cNvSpPr/>
          <p:nvPr/>
        </p:nvSpPr>
        <p:spPr>
          <a:xfrm>
            <a:off x="7065706" y="1909481"/>
            <a:ext cx="1416833" cy="1019533"/>
          </a:xfrm>
          <a:prstGeom prst="ellipse">
            <a:avLst/>
          </a:prstGeom>
          <a:solidFill>
            <a:srgbClr val="FFA7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con los niños con los futuros miembros de la sociedad.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Conector recto de flecha 80"/>
          <p:cNvCxnSpPr>
            <a:stCxn id="74" idx="1"/>
            <a:endCxn id="79" idx="3"/>
          </p:cNvCxnSpPr>
          <p:nvPr/>
        </p:nvCxnSpPr>
        <p:spPr>
          <a:xfrm flipV="1">
            <a:off x="6998323" y="2779707"/>
            <a:ext cx="274873" cy="37620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lipse 81"/>
          <p:cNvSpPr/>
          <p:nvPr/>
        </p:nvSpPr>
        <p:spPr>
          <a:xfrm>
            <a:off x="8460960" y="1333731"/>
            <a:ext cx="1416833" cy="1019533"/>
          </a:xfrm>
          <a:prstGeom prst="ellipse">
            <a:avLst/>
          </a:prstGeom>
          <a:solidFill>
            <a:srgbClr val="FFA7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Efecto de sentido que está en los textos y que hacemos emerger.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Conector recto de flecha 83"/>
          <p:cNvCxnSpPr>
            <a:endCxn id="82" idx="2"/>
          </p:cNvCxnSpPr>
          <p:nvPr/>
        </p:nvCxnSpPr>
        <p:spPr>
          <a:xfrm flipV="1">
            <a:off x="8083599" y="1843498"/>
            <a:ext cx="377361" cy="9444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ipse 87"/>
          <p:cNvSpPr/>
          <p:nvPr/>
        </p:nvSpPr>
        <p:spPr>
          <a:xfrm>
            <a:off x="8232549" y="3547585"/>
            <a:ext cx="1392957" cy="842222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Antes del texto los </a:t>
            </a:r>
            <a:r>
              <a:rPr lang="es-MX" sz="11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paratextos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Conector recto de flecha 98"/>
          <p:cNvCxnSpPr>
            <a:stCxn id="4" idx="0"/>
            <a:endCxn id="88" idx="2"/>
          </p:cNvCxnSpPr>
          <p:nvPr/>
        </p:nvCxnSpPr>
        <p:spPr>
          <a:xfrm flipV="1">
            <a:off x="7771648" y="3968696"/>
            <a:ext cx="460901" cy="22530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Elipse 99"/>
          <p:cNvSpPr/>
          <p:nvPr/>
        </p:nvSpPr>
        <p:spPr>
          <a:xfrm>
            <a:off x="10314891" y="1788450"/>
            <a:ext cx="1326422" cy="853367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11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paratextos</a:t>
            </a:r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creación</a:t>
            </a:r>
            <a:endParaRPr lang="es-MX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Elipse 100"/>
          <p:cNvSpPr/>
          <p:nvPr/>
        </p:nvSpPr>
        <p:spPr>
          <a:xfrm>
            <a:off x="8879088" y="2395127"/>
            <a:ext cx="1571198" cy="119242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Elemento que ayuda al lector a introducirse en la lectura, elemento auxiliar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3" name="Conector recto de flecha 102"/>
          <p:cNvCxnSpPr>
            <a:stCxn id="88" idx="1"/>
            <a:endCxn id="101" idx="2"/>
          </p:cNvCxnSpPr>
          <p:nvPr/>
        </p:nvCxnSpPr>
        <p:spPr>
          <a:xfrm flipV="1">
            <a:off x="8436543" y="2991341"/>
            <a:ext cx="442545" cy="67958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>
            <a:stCxn id="101" idx="0"/>
            <a:endCxn id="100" idx="2"/>
          </p:cNvCxnSpPr>
          <p:nvPr/>
        </p:nvCxnSpPr>
        <p:spPr>
          <a:xfrm flipV="1">
            <a:off x="9664687" y="2215134"/>
            <a:ext cx="650204" cy="17999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Elipse 108"/>
          <p:cNvSpPr/>
          <p:nvPr/>
        </p:nvSpPr>
        <p:spPr>
          <a:xfrm>
            <a:off x="11532429" y="1310897"/>
            <a:ext cx="1141610" cy="80824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Formato del libro, 12 x 19 y 13 x 21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Conector recto de flecha 110"/>
          <p:cNvCxnSpPr>
            <a:stCxn id="100" idx="0"/>
          </p:cNvCxnSpPr>
          <p:nvPr/>
        </p:nvCxnSpPr>
        <p:spPr>
          <a:xfrm flipV="1">
            <a:off x="10978102" y="1677298"/>
            <a:ext cx="531064" cy="11115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Elipse 117"/>
          <p:cNvSpPr/>
          <p:nvPr/>
        </p:nvSpPr>
        <p:spPr>
          <a:xfrm>
            <a:off x="12697028" y="1341453"/>
            <a:ext cx="1525399" cy="111771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Núm. de pág. Infantiles: 16 o 22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 de 100 los juveniles.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0" name="Conector recto de flecha 119"/>
          <p:cNvCxnSpPr>
            <a:stCxn id="109" idx="7"/>
            <a:endCxn id="118" idx="1"/>
          </p:cNvCxnSpPr>
          <p:nvPr/>
        </p:nvCxnSpPr>
        <p:spPr>
          <a:xfrm>
            <a:off x="12506854" y="1429262"/>
            <a:ext cx="413564" cy="7587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Elipse 120"/>
          <p:cNvSpPr/>
          <p:nvPr/>
        </p:nvSpPr>
        <p:spPr>
          <a:xfrm>
            <a:off x="14195118" y="1782058"/>
            <a:ext cx="1594659" cy="148666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de edad: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colores son importantes en la portada, lomo o anagramas.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3" name="Conector recto de flecha 122"/>
          <p:cNvCxnSpPr>
            <a:stCxn id="118" idx="6"/>
            <a:endCxn id="121" idx="1"/>
          </p:cNvCxnSpPr>
          <p:nvPr/>
        </p:nvCxnSpPr>
        <p:spPr>
          <a:xfrm>
            <a:off x="14222427" y="1900309"/>
            <a:ext cx="206223" cy="9946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Elipse 123"/>
          <p:cNvSpPr/>
          <p:nvPr/>
        </p:nvSpPr>
        <p:spPr>
          <a:xfrm>
            <a:off x="13982379" y="3372090"/>
            <a:ext cx="1807398" cy="111771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Cubierta: Nombre del autor y de ilustrador, nombre y anagrama de la colección y editorial.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6" name="Conector recto de flecha 125"/>
          <p:cNvCxnSpPr>
            <a:stCxn id="121" idx="5"/>
            <a:endCxn id="124" idx="7"/>
          </p:cNvCxnSpPr>
          <p:nvPr/>
        </p:nvCxnSpPr>
        <p:spPr>
          <a:xfrm flipH="1">
            <a:off x="15525090" y="3051002"/>
            <a:ext cx="31155" cy="48477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Elipse 126"/>
          <p:cNvSpPr/>
          <p:nvPr/>
        </p:nvSpPr>
        <p:spPr>
          <a:xfrm>
            <a:off x="12031848" y="2518288"/>
            <a:ext cx="2177540" cy="106283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Cubierta posterior: Contiene el resumen, y en los infantiles viene información para adultos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9" name="Conector recto de flecha 128"/>
          <p:cNvCxnSpPr>
            <a:stCxn id="124" idx="1"/>
            <a:endCxn id="127" idx="5"/>
          </p:cNvCxnSpPr>
          <p:nvPr/>
        </p:nvCxnSpPr>
        <p:spPr>
          <a:xfrm flipH="1" flipV="1">
            <a:off x="13890495" y="3425477"/>
            <a:ext cx="356571" cy="11029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Elipse 129"/>
          <p:cNvSpPr/>
          <p:nvPr/>
        </p:nvSpPr>
        <p:spPr>
          <a:xfrm>
            <a:off x="10663969" y="2752969"/>
            <a:ext cx="1153022" cy="917957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Lomo: Lo primero que el lector ve, 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2" name="Conector recto de flecha 131"/>
          <p:cNvCxnSpPr>
            <a:stCxn id="127" idx="3"/>
            <a:endCxn id="130" idx="5"/>
          </p:cNvCxnSpPr>
          <p:nvPr/>
        </p:nvCxnSpPr>
        <p:spPr>
          <a:xfrm flipH="1">
            <a:off x="11648135" y="3425477"/>
            <a:ext cx="702606" cy="11101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Elipse 133"/>
          <p:cNvSpPr/>
          <p:nvPr/>
        </p:nvSpPr>
        <p:spPr>
          <a:xfrm>
            <a:off x="12422446" y="3670926"/>
            <a:ext cx="1434123" cy="1117711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Nombre: Las colecciones de libros tienen nombres similares.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6" name="Conector recto de flecha 135"/>
          <p:cNvCxnSpPr>
            <a:endCxn id="134" idx="1"/>
          </p:cNvCxnSpPr>
          <p:nvPr/>
        </p:nvCxnSpPr>
        <p:spPr>
          <a:xfrm>
            <a:off x="11354508" y="3670926"/>
            <a:ext cx="1277960" cy="16368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Elipse 136"/>
          <p:cNvSpPr/>
          <p:nvPr/>
        </p:nvSpPr>
        <p:spPr>
          <a:xfrm>
            <a:off x="13642776" y="4653660"/>
            <a:ext cx="2117944" cy="148666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Anagrama: Vocabulario de colores.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Series: Proporción entre imagen y texto y números de pág.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Tipografía: Tamaño y letra adecuado.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2" name="Conector recto de flecha 141"/>
          <p:cNvCxnSpPr>
            <a:stCxn id="134" idx="5"/>
            <a:endCxn id="137" idx="1"/>
          </p:cNvCxnSpPr>
          <p:nvPr/>
        </p:nvCxnSpPr>
        <p:spPr>
          <a:xfrm>
            <a:off x="13646547" y="4624952"/>
            <a:ext cx="306395" cy="24642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Elipse 152"/>
          <p:cNvSpPr/>
          <p:nvPr/>
        </p:nvSpPr>
        <p:spPr>
          <a:xfrm>
            <a:off x="9794809" y="3659595"/>
            <a:ext cx="1570329" cy="878069"/>
          </a:xfrm>
          <a:prstGeom prst="ellipse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Títulos, prólogos, dedicatorias, catálogos</a:t>
            </a:r>
            <a:endParaRPr lang="es-MX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Conector recto de flecha 154"/>
          <p:cNvCxnSpPr>
            <a:stCxn id="88" idx="7"/>
          </p:cNvCxnSpPr>
          <p:nvPr/>
        </p:nvCxnSpPr>
        <p:spPr>
          <a:xfrm>
            <a:off x="9421512" y="3670926"/>
            <a:ext cx="655876" cy="1118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Elipse 155"/>
          <p:cNvSpPr/>
          <p:nvPr/>
        </p:nvSpPr>
        <p:spPr>
          <a:xfrm>
            <a:off x="11134261" y="4149460"/>
            <a:ext cx="1392790" cy="1078871"/>
          </a:xfrm>
          <a:prstGeom prst="ellipse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 la narración: Tiene como destinatario al comparador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2" name="Conector recto de flecha 171"/>
          <p:cNvCxnSpPr>
            <a:endCxn id="156" idx="0"/>
          </p:cNvCxnSpPr>
          <p:nvPr/>
        </p:nvCxnSpPr>
        <p:spPr>
          <a:xfrm>
            <a:off x="11252474" y="3903143"/>
            <a:ext cx="578182" cy="24631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Elipse 173"/>
          <p:cNvSpPr/>
          <p:nvPr/>
        </p:nvSpPr>
        <p:spPr>
          <a:xfrm>
            <a:off x="11854347" y="5244597"/>
            <a:ext cx="1825785" cy="1260244"/>
          </a:xfrm>
          <a:prstGeom prst="ellipse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capítulo: Funciona como frase temática.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Prólogo: En literatura infantil casi no existe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6" name="Conector recto de flecha 175"/>
          <p:cNvCxnSpPr>
            <a:stCxn id="156" idx="6"/>
            <a:endCxn id="174" idx="0"/>
          </p:cNvCxnSpPr>
          <p:nvPr/>
        </p:nvCxnSpPr>
        <p:spPr>
          <a:xfrm>
            <a:off x="12527051" y="4688896"/>
            <a:ext cx="240189" cy="55570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Elipse 176"/>
          <p:cNvSpPr/>
          <p:nvPr/>
        </p:nvSpPr>
        <p:spPr>
          <a:xfrm>
            <a:off x="13243727" y="6169028"/>
            <a:ext cx="2516993" cy="1645100"/>
          </a:xfrm>
          <a:prstGeom prst="ellipse">
            <a:avLst/>
          </a:prstGeom>
          <a:gradFill flip="none" rotWithShape="1">
            <a:gsLst>
              <a:gs pos="0">
                <a:srgbClr val="FF7C80">
                  <a:tint val="66000"/>
                  <a:satMod val="160000"/>
                </a:srgbClr>
              </a:gs>
              <a:gs pos="50000">
                <a:srgbClr val="FF7C80">
                  <a:tint val="44500"/>
                  <a:satMod val="160000"/>
                </a:srgbClr>
              </a:gs>
              <a:gs pos="100000">
                <a:srgbClr val="FF7C8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Catálogos: Se dirige a aquellos que quieren comprar un libro, no niños.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Crítica literaria: Dirigida a docentes y padres.  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Dedicatorias: Relación entre autor y persona a quien va dirigida.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9" name="Conector recto de flecha 178"/>
          <p:cNvCxnSpPr>
            <a:stCxn id="174" idx="5"/>
            <a:endCxn id="177" idx="1"/>
          </p:cNvCxnSpPr>
          <p:nvPr/>
        </p:nvCxnSpPr>
        <p:spPr>
          <a:xfrm>
            <a:off x="13412752" y="6320283"/>
            <a:ext cx="199580" cy="896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Elipse 180"/>
          <p:cNvSpPr/>
          <p:nvPr/>
        </p:nvSpPr>
        <p:spPr>
          <a:xfrm>
            <a:off x="8790077" y="4473179"/>
            <a:ext cx="1570329" cy="878069"/>
          </a:xfrm>
          <a:prstGeom prst="ellipse">
            <a:avLst/>
          </a:prstGeom>
          <a:gradFill flip="none" rotWithShape="1">
            <a:gsLst>
              <a:gs pos="0">
                <a:srgbClr val="00B888">
                  <a:tint val="66000"/>
                  <a:satMod val="160000"/>
                </a:srgbClr>
              </a:gs>
              <a:gs pos="50000">
                <a:srgbClr val="00B888">
                  <a:tint val="44500"/>
                  <a:satMod val="160000"/>
                </a:srgbClr>
              </a:gs>
              <a:gs pos="100000">
                <a:srgbClr val="00B888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autoría y los </a:t>
            </a:r>
            <a:r>
              <a:rPr lang="es-MX" sz="11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paratextos</a:t>
            </a:r>
            <a:endParaRPr lang="es-MX" sz="1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3" name="Conector recto de flecha 182"/>
          <p:cNvCxnSpPr>
            <a:stCxn id="88" idx="4"/>
            <a:endCxn id="181" idx="1"/>
          </p:cNvCxnSpPr>
          <p:nvPr/>
        </p:nvCxnSpPr>
        <p:spPr>
          <a:xfrm>
            <a:off x="8929028" y="4389807"/>
            <a:ext cx="91018" cy="211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Elipse 184"/>
          <p:cNvSpPr/>
          <p:nvPr/>
        </p:nvSpPr>
        <p:spPr>
          <a:xfrm>
            <a:off x="10146115" y="5079974"/>
            <a:ext cx="1663959" cy="1481196"/>
          </a:xfrm>
          <a:prstGeom prst="ellipse">
            <a:avLst/>
          </a:prstGeom>
          <a:gradFill flip="none" rotWithShape="1">
            <a:gsLst>
              <a:gs pos="0">
                <a:srgbClr val="00B888">
                  <a:tint val="66000"/>
                  <a:satMod val="160000"/>
                </a:srgbClr>
              </a:gs>
              <a:gs pos="50000">
                <a:srgbClr val="00B888">
                  <a:tint val="44500"/>
                  <a:satMod val="160000"/>
                </a:srgbClr>
              </a:gs>
              <a:gs pos="100000">
                <a:srgbClr val="00B888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producto de una editorial es diferente según domine la figura del editor, diseñador o comercial.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7" name="Conector recto de flecha 186"/>
          <p:cNvCxnSpPr>
            <a:stCxn id="181" idx="6"/>
            <a:endCxn id="185" idx="0"/>
          </p:cNvCxnSpPr>
          <p:nvPr/>
        </p:nvCxnSpPr>
        <p:spPr>
          <a:xfrm>
            <a:off x="10360406" y="4912214"/>
            <a:ext cx="617689" cy="16776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Elipse 187"/>
          <p:cNvSpPr/>
          <p:nvPr/>
        </p:nvSpPr>
        <p:spPr>
          <a:xfrm>
            <a:off x="11444158" y="6521106"/>
            <a:ext cx="1799569" cy="1276756"/>
          </a:xfrm>
          <a:prstGeom prst="ellipse">
            <a:avLst/>
          </a:prstGeom>
          <a:gradFill flip="none" rotWithShape="1">
            <a:gsLst>
              <a:gs pos="0">
                <a:srgbClr val="00B888">
                  <a:tint val="66000"/>
                  <a:satMod val="160000"/>
                </a:srgbClr>
              </a:gs>
              <a:gs pos="50000">
                <a:srgbClr val="00B888">
                  <a:tint val="44500"/>
                  <a:satMod val="160000"/>
                </a:srgbClr>
              </a:gs>
              <a:gs pos="100000">
                <a:srgbClr val="00B888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buen editor opera tres ámbitos, sensibilidad intelectual, artística y comercial.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4" name="Conector recto de flecha 193"/>
          <p:cNvCxnSpPr>
            <a:endCxn id="188" idx="0"/>
          </p:cNvCxnSpPr>
          <p:nvPr/>
        </p:nvCxnSpPr>
        <p:spPr>
          <a:xfrm>
            <a:off x="11795928" y="6169028"/>
            <a:ext cx="548015" cy="35207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Elipse 197"/>
          <p:cNvSpPr/>
          <p:nvPr/>
        </p:nvSpPr>
        <p:spPr>
          <a:xfrm>
            <a:off x="8579815" y="5504437"/>
            <a:ext cx="1392957" cy="842222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 análisis de la narración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Elipse 198"/>
          <p:cNvSpPr/>
          <p:nvPr/>
        </p:nvSpPr>
        <p:spPr>
          <a:xfrm>
            <a:off x="9095438" y="6348961"/>
            <a:ext cx="1851483" cy="1610894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Estructura de la narración de Jean M. Adam: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Sucesión de acontecimientos, unidad temática, transformación, unidad de acción y la casualidad.   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1" name="Conector recto de flecha 200"/>
          <p:cNvCxnSpPr>
            <a:stCxn id="198" idx="5"/>
            <a:endCxn id="199" idx="0"/>
          </p:cNvCxnSpPr>
          <p:nvPr/>
        </p:nvCxnSpPr>
        <p:spPr>
          <a:xfrm>
            <a:off x="9768778" y="6223318"/>
            <a:ext cx="252402" cy="12564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de flecha 202"/>
          <p:cNvCxnSpPr>
            <a:endCxn id="198" idx="1"/>
          </p:cNvCxnSpPr>
          <p:nvPr/>
        </p:nvCxnSpPr>
        <p:spPr>
          <a:xfrm>
            <a:off x="8708934" y="5410352"/>
            <a:ext cx="74875" cy="21742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Elipse 205"/>
          <p:cNvSpPr/>
          <p:nvPr/>
        </p:nvSpPr>
        <p:spPr>
          <a:xfrm>
            <a:off x="10450286" y="7605134"/>
            <a:ext cx="1798968" cy="1485503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categorías entre inicios y finales: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Narraciones en el que final supone un retorno al punto de partida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0" name="Conector recto de flecha 209"/>
          <p:cNvCxnSpPr>
            <a:stCxn id="199" idx="6"/>
            <a:endCxn id="206" idx="0"/>
          </p:cNvCxnSpPr>
          <p:nvPr/>
        </p:nvCxnSpPr>
        <p:spPr>
          <a:xfrm>
            <a:off x="10946921" y="7154408"/>
            <a:ext cx="402849" cy="45072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Elipse 210"/>
          <p:cNvSpPr/>
          <p:nvPr/>
        </p:nvSpPr>
        <p:spPr>
          <a:xfrm>
            <a:off x="12383077" y="7742308"/>
            <a:ext cx="2350166" cy="1485503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El final es una vuelta al punto de partida pero el protagonista no es el mismo.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 final no vuelve al punto de partida.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3" name="Conector recto de flecha 212"/>
          <p:cNvCxnSpPr>
            <a:stCxn id="206" idx="7"/>
            <a:endCxn id="211" idx="1"/>
          </p:cNvCxnSpPr>
          <p:nvPr/>
        </p:nvCxnSpPr>
        <p:spPr>
          <a:xfrm>
            <a:off x="11985801" y="7822681"/>
            <a:ext cx="741450" cy="13717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Elipse 213"/>
          <p:cNvSpPr/>
          <p:nvPr/>
        </p:nvSpPr>
        <p:spPr>
          <a:xfrm>
            <a:off x="7870765" y="6437316"/>
            <a:ext cx="1103772" cy="842222"/>
          </a:xfrm>
          <a:prstGeom prst="ellipse">
            <a:avLst/>
          </a:prstGeom>
          <a:solidFill>
            <a:srgbClr val="99CC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Temporalidad narrativa</a:t>
            </a:r>
          </a:p>
        </p:txBody>
      </p:sp>
      <p:sp>
        <p:nvSpPr>
          <p:cNvPr id="230" name="Elipse 229"/>
          <p:cNvSpPr/>
          <p:nvPr/>
        </p:nvSpPr>
        <p:spPr>
          <a:xfrm>
            <a:off x="7927798" y="7338642"/>
            <a:ext cx="1296401" cy="807184"/>
          </a:xfrm>
          <a:prstGeom prst="ellipse">
            <a:avLst/>
          </a:prstGeom>
          <a:solidFill>
            <a:srgbClr val="99CC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imagen del tiempo varia en cada época</a:t>
            </a:r>
          </a:p>
        </p:txBody>
      </p:sp>
      <p:cxnSp>
        <p:nvCxnSpPr>
          <p:cNvPr id="232" name="Conector recto de flecha 231"/>
          <p:cNvCxnSpPr/>
          <p:nvPr/>
        </p:nvCxnSpPr>
        <p:spPr>
          <a:xfrm flipH="1">
            <a:off x="8974537" y="6380236"/>
            <a:ext cx="110566" cy="38267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Elipse 233"/>
          <p:cNvSpPr/>
          <p:nvPr/>
        </p:nvSpPr>
        <p:spPr>
          <a:xfrm>
            <a:off x="8258188" y="8145826"/>
            <a:ext cx="1593653" cy="1471792"/>
          </a:xfrm>
          <a:prstGeom prst="ellipse">
            <a:avLst/>
          </a:prstGeom>
          <a:solidFill>
            <a:srgbClr val="99CC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niño construye las nociones a partir de las nociones temporales sociales y convencionales</a:t>
            </a:r>
          </a:p>
        </p:txBody>
      </p:sp>
      <p:cxnSp>
        <p:nvCxnSpPr>
          <p:cNvPr id="236" name="Conector recto de flecha 235"/>
          <p:cNvCxnSpPr>
            <a:stCxn id="230" idx="5"/>
          </p:cNvCxnSpPr>
          <p:nvPr/>
        </p:nvCxnSpPr>
        <p:spPr>
          <a:xfrm>
            <a:off x="9034345" y="8027617"/>
            <a:ext cx="189854" cy="11820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Elipse 237"/>
          <p:cNvSpPr/>
          <p:nvPr/>
        </p:nvSpPr>
        <p:spPr>
          <a:xfrm>
            <a:off x="9937190" y="9003690"/>
            <a:ext cx="1103772" cy="842222"/>
          </a:xfrm>
          <a:prstGeom prst="ellipse">
            <a:avLst/>
          </a:prstGeom>
          <a:gradFill flip="none" rotWithShape="1">
            <a:gsLst>
              <a:gs pos="0">
                <a:srgbClr val="99CC00">
                  <a:tint val="66000"/>
                  <a:satMod val="160000"/>
                </a:srgbClr>
              </a:gs>
              <a:gs pos="50000">
                <a:srgbClr val="99CC00">
                  <a:tint val="44500"/>
                  <a:satMod val="160000"/>
                </a:srgbClr>
              </a:gs>
              <a:gs pos="100000">
                <a:srgbClr val="99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narrativo</a:t>
            </a:r>
          </a:p>
        </p:txBody>
      </p:sp>
      <p:cxnSp>
        <p:nvCxnSpPr>
          <p:cNvPr id="240" name="Conector recto de flecha 239"/>
          <p:cNvCxnSpPr>
            <a:stCxn id="234" idx="6"/>
            <a:endCxn id="238" idx="0"/>
          </p:cNvCxnSpPr>
          <p:nvPr/>
        </p:nvCxnSpPr>
        <p:spPr>
          <a:xfrm>
            <a:off x="9851841" y="8881722"/>
            <a:ext cx="637235" cy="1219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Elipse 241"/>
          <p:cNvSpPr/>
          <p:nvPr/>
        </p:nvSpPr>
        <p:spPr>
          <a:xfrm>
            <a:off x="11111436" y="9273707"/>
            <a:ext cx="1103772" cy="842222"/>
          </a:xfrm>
          <a:prstGeom prst="ellipse">
            <a:avLst/>
          </a:prstGeom>
          <a:gradFill flip="none" rotWithShape="1">
            <a:gsLst>
              <a:gs pos="0">
                <a:srgbClr val="99CC00">
                  <a:tint val="66000"/>
                  <a:satMod val="160000"/>
                </a:srgbClr>
              </a:gs>
              <a:gs pos="50000">
                <a:srgbClr val="99CC00">
                  <a:tint val="44500"/>
                  <a:satMod val="160000"/>
                </a:srgbClr>
              </a:gs>
              <a:gs pos="100000">
                <a:srgbClr val="99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Pretérito marca tiempo de anclaje</a:t>
            </a:r>
          </a:p>
        </p:txBody>
      </p:sp>
      <p:sp>
        <p:nvSpPr>
          <p:cNvPr id="243" name="Elipse 242"/>
          <p:cNvSpPr/>
          <p:nvPr/>
        </p:nvSpPr>
        <p:spPr>
          <a:xfrm>
            <a:off x="12547695" y="9387408"/>
            <a:ext cx="1234006" cy="888118"/>
          </a:xfrm>
          <a:prstGeom prst="ellipse">
            <a:avLst/>
          </a:prstGeom>
          <a:gradFill flip="none" rotWithShape="1">
            <a:gsLst>
              <a:gs pos="0">
                <a:srgbClr val="99CC00">
                  <a:tint val="66000"/>
                  <a:satMod val="160000"/>
                </a:srgbClr>
              </a:gs>
              <a:gs pos="50000">
                <a:srgbClr val="99CC00">
                  <a:tint val="44500"/>
                  <a:satMod val="160000"/>
                </a:srgbClr>
              </a:gs>
              <a:gs pos="100000">
                <a:srgbClr val="99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Situación de un acción, narración de hechos</a:t>
            </a:r>
          </a:p>
        </p:txBody>
      </p:sp>
      <p:cxnSp>
        <p:nvCxnSpPr>
          <p:cNvPr id="245" name="Conector recto de flecha 244"/>
          <p:cNvCxnSpPr>
            <a:stCxn id="238" idx="7"/>
            <a:endCxn id="242" idx="1"/>
          </p:cNvCxnSpPr>
          <p:nvPr/>
        </p:nvCxnSpPr>
        <p:spPr>
          <a:xfrm>
            <a:off x="10879318" y="9127031"/>
            <a:ext cx="393762" cy="27001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Elipse 245"/>
          <p:cNvSpPr/>
          <p:nvPr/>
        </p:nvSpPr>
        <p:spPr>
          <a:xfrm>
            <a:off x="14072295" y="9273707"/>
            <a:ext cx="1234006" cy="888118"/>
          </a:xfrm>
          <a:prstGeom prst="ellipse">
            <a:avLst/>
          </a:prstGeom>
          <a:gradFill flip="none" rotWithShape="1">
            <a:gsLst>
              <a:gs pos="0">
                <a:srgbClr val="99CC00">
                  <a:tint val="66000"/>
                  <a:satMod val="160000"/>
                </a:srgbClr>
              </a:gs>
              <a:gs pos="50000">
                <a:srgbClr val="99CC00">
                  <a:tint val="44500"/>
                  <a:satMod val="160000"/>
                </a:srgbClr>
              </a:gs>
              <a:gs pos="100000">
                <a:srgbClr val="99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 temporal y secuencia.</a:t>
            </a:r>
          </a:p>
        </p:txBody>
      </p:sp>
      <p:cxnSp>
        <p:nvCxnSpPr>
          <p:cNvPr id="248" name="Conector recto de flecha 247"/>
          <p:cNvCxnSpPr>
            <a:stCxn id="242" idx="7"/>
            <a:endCxn id="243" idx="1"/>
          </p:cNvCxnSpPr>
          <p:nvPr/>
        </p:nvCxnSpPr>
        <p:spPr>
          <a:xfrm>
            <a:off x="12053564" y="9397048"/>
            <a:ext cx="674847" cy="12042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de flecha 249"/>
          <p:cNvCxnSpPr>
            <a:stCxn id="243" idx="7"/>
            <a:endCxn id="246" idx="2"/>
          </p:cNvCxnSpPr>
          <p:nvPr/>
        </p:nvCxnSpPr>
        <p:spPr>
          <a:xfrm>
            <a:off x="13600985" y="9517470"/>
            <a:ext cx="471310" cy="20029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Elipse 255"/>
          <p:cNvSpPr/>
          <p:nvPr/>
        </p:nvSpPr>
        <p:spPr>
          <a:xfrm>
            <a:off x="5543213" y="5538014"/>
            <a:ext cx="1392957" cy="842222"/>
          </a:xfrm>
          <a:prstGeom prst="ellipse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Un método de análisis práctico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Elipse 256"/>
          <p:cNvSpPr/>
          <p:nvPr/>
        </p:nvSpPr>
        <p:spPr>
          <a:xfrm>
            <a:off x="4957978" y="4695792"/>
            <a:ext cx="1392957" cy="842222"/>
          </a:xfrm>
          <a:prstGeom prst="ellipse">
            <a:avLst/>
          </a:prstGeom>
          <a:solidFill>
            <a:srgbClr val="FFCC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narración oral forma parte de un sociedad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Elipse 257"/>
          <p:cNvSpPr/>
          <p:nvPr/>
        </p:nvSpPr>
        <p:spPr>
          <a:xfrm>
            <a:off x="3696069" y="3820405"/>
            <a:ext cx="1661537" cy="968232"/>
          </a:xfrm>
          <a:prstGeom prst="ellipse">
            <a:avLst/>
          </a:prstGeom>
          <a:solidFill>
            <a:srgbClr val="FFCC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Confiere a las palabras el poder de hacer cosas y el poder de saber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0" name="Conector recto de flecha 259"/>
          <p:cNvCxnSpPr>
            <a:stCxn id="4" idx="3"/>
            <a:endCxn id="256" idx="6"/>
          </p:cNvCxnSpPr>
          <p:nvPr/>
        </p:nvCxnSpPr>
        <p:spPr>
          <a:xfrm flipH="1">
            <a:off x="6936170" y="5831153"/>
            <a:ext cx="188368" cy="12797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de flecha 261"/>
          <p:cNvCxnSpPr>
            <a:stCxn id="256" idx="7"/>
          </p:cNvCxnSpPr>
          <p:nvPr/>
        </p:nvCxnSpPr>
        <p:spPr>
          <a:xfrm flipH="1" flipV="1">
            <a:off x="6280408" y="5351248"/>
            <a:ext cx="451768" cy="3101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de flecha 263"/>
          <p:cNvCxnSpPr>
            <a:stCxn id="257" idx="0"/>
          </p:cNvCxnSpPr>
          <p:nvPr/>
        </p:nvCxnSpPr>
        <p:spPr>
          <a:xfrm flipH="1" flipV="1">
            <a:off x="5317507" y="4508060"/>
            <a:ext cx="336950" cy="1877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Elipse 265"/>
          <p:cNvSpPr/>
          <p:nvPr/>
        </p:nvSpPr>
        <p:spPr>
          <a:xfrm>
            <a:off x="2501676" y="2712671"/>
            <a:ext cx="1661537" cy="1385412"/>
          </a:xfrm>
          <a:prstGeom prst="ellipse">
            <a:avLst/>
          </a:prstGeom>
          <a:solidFill>
            <a:srgbClr val="FFCCCC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comunidad que escucha puede memorizar, retener y volver a contar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8" name="Conector recto de flecha 267"/>
          <p:cNvCxnSpPr>
            <a:stCxn id="258" idx="0"/>
          </p:cNvCxnSpPr>
          <p:nvPr/>
        </p:nvCxnSpPr>
        <p:spPr>
          <a:xfrm flipH="1" flipV="1">
            <a:off x="4163213" y="3581126"/>
            <a:ext cx="363625" cy="23927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Elipse 268"/>
          <p:cNvSpPr/>
          <p:nvPr/>
        </p:nvSpPr>
        <p:spPr>
          <a:xfrm>
            <a:off x="3413103" y="4901522"/>
            <a:ext cx="1441596" cy="924767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discursivas de la narración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1" name="Conector recto de flecha 270"/>
          <p:cNvCxnSpPr>
            <a:stCxn id="256" idx="2"/>
          </p:cNvCxnSpPr>
          <p:nvPr/>
        </p:nvCxnSpPr>
        <p:spPr>
          <a:xfrm flipH="1" flipV="1">
            <a:off x="4846755" y="5538014"/>
            <a:ext cx="696458" cy="42111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Elipse 271"/>
          <p:cNvSpPr/>
          <p:nvPr/>
        </p:nvSpPr>
        <p:spPr>
          <a:xfrm>
            <a:off x="2238496" y="4233408"/>
            <a:ext cx="1441596" cy="924767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comunicación tiene lugar en un contexto.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3" name="Elipse 272"/>
          <p:cNvSpPr/>
          <p:nvPr/>
        </p:nvSpPr>
        <p:spPr>
          <a:xfrm>
            <a:off x="1085634" y="3372091"/>
            <a:ext cx="1502256" cy="1021932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narrador usa una amplia gama de elementos no verbales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5" name="Conector recto de flecha 274"/>
          <p:cNvCxnSpPr>
            <a:stCxn id="269" idx="0"/>
            <a:endCxn id="272" idx="6"/>
          </p:cNvCxnSpPr>
          <p:nvPr/>
        </p:nvCxnSpPr>
        <p:spPr>
          <a:xfrm flipH="1" flipV="1">
            <a:off x="3680092" y="4695792"/>
            <a:ext cx="453809" cy="2057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de flecha 276"/>
          <p:cNvCxnSpPr>
            <a:stCxn id="272" idx="0"/>
            <a:endCxn id="273" idx="6"/>
          </p:cNvCxnSpPr>
          <p:nvPr/>
        </p:nvCxnSpPr>
        <p:spPr>
          <a:xfrm flipH="1" flipV="1">
            <a:off x="2587890" y="3883057"/>
            <a:ext cx="371404" cy="35035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Elipse 277"/>
          <p:cNvSpPr/>
          <p:nvPr/>
        </p:nvSpPr>
        <p:spPr>
          <a:xfrm>
            <a:off x="17374" y="1952478"/>
            <a:ext cx="1708743" cy="1605676"/>
          </a:xfrm>
          <a:prstGeom prst="ellipse">
            <a:avLst/>
          </a:prstGeom>
          <a:gradFill flip="none" rotWithShape="1">
            <a:gsLst>
              <a:gs pos="0">
                <a:srgbClr val="FFCCCC">
                  <a:shade val="30000"/>
                  <a:satMod val="115000"/>
                </a:srgbClr>
              </a:gs>
              <a:gs pos="50000">
                <a:srgbClr val="FFCCCC">
                  <a:shade val="67500"/>
                  <a:satMod val="115000"/>
                </a:srgbClr>
              </a:gs>
              <a:gs pos="100000">
                <a:srgbClr val="FFCCCC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estructural de la narración tradicional: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rigen por un mismo esquema del que cada cuento es una versión.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0" name="Conector recto de flecha 279"/>
          <p:cNvCxnSpPr>
            <a:stCxn id="273" idx="2"/>
            <a:endCxn id="278" idx="4"/>
          </p:cNvCxnSpPr>
          <p:nvPr/>
        </p:nvCxnSpPr>
        <p:spPr>
          <a:xfrm flipH="1" flipV="1">
            <a:off x="871746" y="3558154"/>
            <a:ext cx="213888" cy="32490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de flecha 281"/>
          <p:cNvCxnSpPr>
            <a:stCxn id="214" idx="5"/>
            <a:endCxn id="230" idx="7"/>
          </p:cNvCxnSpPr>
          <p:nvPr/>
        </p:nvCxnSpPr>
        <p:spPr>
          <a:xfrm>
            <a:off x="8812893" y="7156197"/>
            <a:ext cx="221452" cy="30065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Elipse 282"/>
          <p:cNvSpPr/>
          <p:nvPr/>
        </p:nvSpPr>
        <p:spPr>
          <a:xfrm>
            <a:off x="6799439" y="7035740"/>
            <a:ext cx="1103772" cy="84222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narrador</a:t>
            </a:r>
          </a:p>
        </p:txBody>
      </p:sp>
      <p:cxnSp>
        <p:nvCxnSpPr>
          <p:cNvPr id="285" name="Conector recto de flecha 284"/>
          <p:cNvCxnSpPr>
            <a:stCxn id="198" idx="2"/>
          </p:cNvCxnSpPr>
          <p:nvPr/>
        </p:nvCxnSpPr>
        <p:spPr>
          <a:xfrm flipH="1">
            <a:off x="7463918" y="5925548"/>
            <a:ext cx="1115897" cy="11254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Elipse 285"/>
          <p:cNvSpPr/>
          <p:nvPr/>
        </p:nvSpPr>
        <p:spPr>
          <a:xfrm>
            <a:off x="6983299" y="8032587"/>
            <a:ext cx="1103772" cy="84222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 la época y el género.</a:t>
            </a:r>
          </a:p>
        </p:txBody>
      </p:sp>
      <p:sp>
        <p:nvSpPr>
          <p:cNvPr id="287" name="Elipse 286"/>
          <p:cNvSpPr/>
          <p:nvPr/>
        </p:nvSpPr>
        <p:spPr>
          <a:xfrm>
            <a:off x="6916073" y="9012682"/>
            <a:ext cx="1440663" cy="126284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Tipología: Modo narrativo y la voz.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narrador sabe de todo  </a:t>
            </a:r>
          </a:p>
        </p:txBody>
      </p:sp>
      <p:cxnSp>
        <p:nvCxnSpPr>
          <p:cNvPr id="289" name="Conector recto de flecha 288"/>
          <p:cNvCxnSpPr>
            <a:stCxn id="283" idx="5"/>
            <a:endCxn id="286" idx="0"/>
          </p:cNvCxnSpPr>
          <p:nvPr/>
        </p:nvCxnSpPr>
        <p:spPr>
          <a:xfrm flipH="1">
            <a:off x="7535185" y="7754621"/>
            <a:ext cx="206382" cy="27796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Conector recto de flecha 290"/>
          <p:cNvCxnSpPr>
            <a:stCxn id="286" idx="5"/>
          </p:cNvCxnSpPr>
          <p:nvPr/>
        </p:nvCxnSpPr>
        <p:spPr>
          <a:xfrm flipH="1">
            <a:off x="7771646" y="8751468"/>
            <a:ext cx="153781" cy="26121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Elipse 291"/>
          <p:cNvSpPr/>
          <p:nvPr/>
        </p:nvSpPr>
        <p:spPr>
          <a:xfrm>
            <a:off x="5092002" y="6916505"/>
            <a:ext cx="1625344" cy="1080691"/>
          </a:xfrm>
          <a:prstGeom prst="ellipse">
            <a:avLst/>
          </a:prstGeom>
          <a:solidFill>
            <a:srgbClr val="96F67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personaje, el espacio, la época, y los mundos posibles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4" name="Conector recto de flecha 293"/>
          <p:cNvCxnSpPr>
            <a:stCxn id="198" idx="2"/>
          </p:cNvCxnSpPr>
          <p:nvPr/>
        </p:nvCxnSpPr>
        <p:spPr>
          <a:xfrm flipH="1">
            <a:off x="6620700" y="5925548"/>
            <a:ext cx="1959115" cy="122886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Elipse 294"/>
          <p:cNvSpPr/>
          <p:nvPr/>
        </p:nvSpPr>
        <p:spPr>
          <a:xfrm>
            <a:off x="5058986" y="8111788"/>
            <a:ext cx="1770532" cy="1178892"/>
          </a:xfrm>
          <a:prstGeom prst="ellipse">
            <a:avLst/>
          </a:prstGeom>
          <a:solidFill>
            <a:srgbClr val="96F67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Personaje estético, personaje plano, personaje individual y colectivo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7" name="Conector recto de flecha 296"/>
          <p:cNvCxnSpPr>
            <a:stCxn id="292" idx="5"/>
          </p:cNvCxnSpPr>
          <p:nvPr/>
        </p:nvCxnSpPr>
        <p:spPr>
          <a:xfrm flipH="1">
            <a:off x="6474722" y="7838932"/>
            <a:ext cx="4598" cy="40736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Elipse 297"/>
          <p:cNvSpPr/>
          <p:nvPr/>
        </p:nvSpPr>
        <p:spPr>
          <a:xfrm>
            <a:off x="5085475" y="9434480"/>
            <a:ext cx="1716512" cy="967033"/>
          </a:xfrm>
          <a:prstGeom prst="ellipse">
            <a:avLst/>
          </a:prstGeom>
          <a:solidFill>
            <a:srgbClr val="96F67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Espacio, pueden mostrarse detalladamente o vagamente</a:t>
            </a:r>
            <a:r>
              <a:rPr lang="es-MX" sz="1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00" name="Conector recto de flecha 299"/>
          <p:cNvCxnSpPr>
            <a:stCxn id="295" idx="5"/>
            <a:endCxn id="298" idx="7"/>
          </p:cNvCxnSpPr>
          <p:nvPr/>
        </p:nvCxnSpPr>
        <p:spPr>
          <a:xfrm flipH="1">
            <a:off x="6550610" y="9118035"/>
            <a:ext cx="19620" cy="4580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Elipse 304"/>
          <p:cNvSpPr/>
          <p:nvPr/>
        </p:nvSpPr>
        <p:spPr>
          <a:xfrm>
            <a:off x="3500804" y="9273707"/>
            <a:ext cx="1522945" cy="1042154"/>
          </a:xfrm>
          <a:prstGeom prst="ellipse">
            <a:avLst/>
          </a:prstGeom>
          <a:solidFill>
            <a:srgbClr val="96F67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Época en las ilustraciones, Mundos posibles: construcción de un relato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" name="Elipse 306"/>
          <p:cNvSpPr/>
          <p:nvPr/>
        </p:nvSpPr>
        <p:spPr>
          <a:xfrm>
            <a:off x="3620574" y="7076205"/>
            <a:ext cx="1233402" cy="772429"/>
          </a:xfrm>
          <a:prstGeom prst="ellipse">
            <a:avLst/>
          </a:prstGeom>
          <a:gradFill flip="none" rotWithShape="1">
            <a:gsLst>
              <a:gs pos="0">
                <a:srgbClr val="808000">
                  <a:tint val="66000"/>
                  <a:satMod val="160000"/>
                </a:srgbClr>
              </a:gs>
              <a:gs pos="50000">
                <a:srgbClr val="808000">
                  <a:tint val="44500"/>
                  <a:satMod val="160000"/>
                </a:srgbClr>
              </a:gs>
              <a:gs pos="100000">
                <a:srgbClr val="808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relaciones entre los textos</a:t>
            </a:r>
          </a:p>
        </p:txBody>
      </p:sp>
      <p:cxnSp>
        <p:nvCxnSpPr>
          <p:cNvPr id="309" name="Conector recto de flecha 308"/>
          <p:cNvCxnSpPr>
            <a:stCxn id="198" idx="2"/>
            <a:endCxn id="307" idx="7"/>
          </p:cNvCxnSpPr>
          <p:nvPr/>
        </p:nvCxnSpPr>
        <p:spPr>
          <a:xfrm flipH="1">
            <a:off x="4673348" y="5925548"/>
            <a:ext cx="3906467" cy="126377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" name="Elipse 309"/>
          <p:cNvSpPr/>
          <p:nvPr/>
        </p:nvSpPr>
        <p:spPr>
          <a:xfrm>
            <a:off x="3400217" y="8008344"/>
            <a:ext cx="1565654" cy="977088"/>
          </a:xfrm>
          <a:prstGeom prst="ellipse">
            <a:avLst/>
          </a:prstGeom>
          <a:gradFill flip="none" rotWithShape="1">
            <a:gsLst>
              <a:gs pos="0">
                <a:srgbClr val="808000">
                  <a:tint val="66000"/>
                  <a:satMod val="160000"/>
                </a:srgbClr>
              </a:gs>
              <a:gs pos="50000">
                <a:srgbClr val="808000">
                  <a:tint val="44500"/>
                  <a:satMod val="160000"/>
                </a:srgbClr>
              </a:gs>
              <a:gs pos="100000">
                <a:srgbClr val="808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 literaria, exige al lector prevenir lo que acontecerá</a:t>
            </a:r>
          </a:p>
        </p:txBody>
      </p:sp>
      <p:sp>
        <p:nvSpPr>
          <p:cNvPr id="311" name="Elipse 310"/>
          <p:cNvSpPr/>
          <p:nvPr/>
        </p:nvSpPr>
        <p:spPr>
          <a:xfrm>
            <a:off x="2014167" y="8667653"/>
            <a:ext cx="1631159" cy="1031906"/>
          </a:xfrm>
          <a:prstGeom prst="ellipse">
            <a:avLst/>
          </a:prstGeom>
          <a:gradFill flip="none" rotWithShape="1">
            <a:gsLst>
              <a:gs pos="0">
                <a:srgbClr val="808000">
                  <a:tint val="66000"/>
                  <a:satMod val="160000"/>
                </a:srgbClr>
              </a:gs>
              <a:gs pos="50000">
                <a:srgbClr val="808000">
                  <a:tint val="44500"/>
                  <a:satMod val="160000"/>
                </a:srgbClr>
              </a:gs>
              <a:gs pos="100000">
                <a:srgbClr val="808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 intertextual, las relaciones que el texto tiene con otros textos.</a:t>
            </a:r>
          </a:p>
        </p:txBody>
      </p:sp>
      <p:sp>
        <p:nvSpPr>
          <p:cNvPr id="312" name="Elipse 311"/>
          <p:cNvSpPr/>
          <p:nvPr/>
        </p:nvSpPr>
        <p:spPr>
          <a:xfrm>
            <a:off x="496753" y="9012682"/>
            <a:ext cx="1454374" cy="1031906"/>
          </a:xfrm>
          <a:prstGeom prst="ellipse">
            <a:avLst/>
          </a:prstGeom>
          <a:gradFill flip="none" rotWithShape="1">
            <a:gsLst>
              <a:gs pos="0">
                <a:srgbClr val="808000">
                  <a:tint val="66000"/>
                  <a:satMod val="160000"/>
                </a:srgbClr>
              </a:gs>
              <a:gs pos="50000">
                <a:srgbClr val="808000">
                  <a:tint val="44500"/>
                  <a:satMod val="160000"/>
                </a:srgbClr>
              </a:gs>
              <a:gs pos="100000">
                <a:srgbClr val="808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Relaciones intertextuales – funcionar la memoria </a:t>
            </a:r>
            <a:r>
              <a:rPr lang="es-MX" sz="1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transtextual</a:t>
            </a:r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14" name="Conector recto de flecha 313"/>
          <p:cNvCxnSpPr>
            <a:stCxn id="307" idx="5"/>
          </p:cNvCxnSpPr>
          <p:nvPr/>
        </p:nvCxnSpPr>
        <p:spPr>
          <a:xfrm flipH="1">
            <a:off x="4487030" y="7735514"/>
            <a:ext cx="186318" cy="3512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recto de flecha 315"/>
          <p:cNvCxnSpPr>
            <a:stCxn id="310" idx="4"/>
            <a:endCxn id="311" idx="6"/>
          </p:cNvCxnSpPr>
          <p:nvPr/>
        </p:nvCxnSpPr>
        <p:spPr>
          <a:xfrm flipH="1">
            <a:off x="3645326" y="8985432"/>
            <a:ext cx="537718" cy="19817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Conector recto de flecha 317"/>
          <p:cNvCxnSpPr>
            <a:stCxn id="311" idx="3"/>
            <a:endCxn id="312" idx="6"/>
          </p:cNvCxnSpPr>
          <p:nvPr/>
        </p:nvCxnSpPr>
        <p:spPr>
          <a:xfrm flipH="1" flipV="1">
            <a:off x="1951127" y="9528635"/>
            <a:ext cx="301918" cy="1980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Elipse 318"/>
          <p:cNvSpPr/>
          <p:nvPr/>
        </p:nvSpPr>
        <p:spPr>
          <a:xfrm>
            <a:off x="467947" y="7815886"/>
            <a:ext cx="1454374" cy="1031906"/>
          </a:xfrm>
          <a:prstGeom prst="ellipse">
            <a:avLst/>
          </a:prstGeom>
          <a:gradFill flip="none" rotWithShape="1">
            <a:gsLst>
              <a:gs pos="0">
                <a:srgbClr val="808000">
                  <a:tint val="66000"/>
                  <a:satMod val="160000"/>
                </a:srgbClr>
              </a:gs>
              <a:gs pos="50000">
                <a:srgbClr val="808000">
                  <a:tint val="44500"/>
                  <a:satMod val="160000"/>
                </a:srgbClr>
              </a:gs>
              <a:gs pos="100000">
                <a:srgbClr val="80800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siempre la relación se establece con textos concretos.</a:t>
            </a:r>
          </a:p>
        </p:txBody>
      </p:sp>
      <p:cxnSp>
        <p:nvCxnSpPr>
          <p:cNvPr id="321" name="Conector recto de flecha 320"/>
          <p:cNvCxnSpPr>
            <a:stCxn id="312" idx="7"/>
            <a:endCxn id="319" idx="5"/>
          </p:cNvCxnSpPr>
          <p:nvPr/>
        </p:nvCxnSpPr>
        <p:spPr>
          <a:xfrm flipH="1" flipV="1">
            <a:off x="1709333" y="8696673"/>
            <a:ext cx="28806" cy="46712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Elipse 321"/>
          <p:cNvSpPr/>
          <p:nvPr/>
        </p:nvSpPr>
        <p:spPr>
          <a:xfrm>
            <a:off x="3330843" y="5913835"/>
            <a:ext cx="1396014" cy="1056858"/>
          </a:xfrm>
          <a:prstGeom prst="ellipse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análisis lingüístico</a:t>
            </a:r>
            <a:endParaRPr lang="es-MX" sz="11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4" name="Conector recto de flecha 323"/>
          <p:cNvCxnSpPr>
            <a:stCxn id="198" idx="2"/>
            <a:endCxn id="322" idx="6"/>
          </p:cNvCxnSpPr>
          <p:nvPr/>
        </p:nvCxnSpPr>
        <p:spPr>
          <a:xfrm flipH="1">
            <a:off x="4726857" y="5925548"/>
            <a:ext cx="3852958" cy="516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Elipse 325"/>
          <p:cNvSpPr/>
          <p:nvPr/>
        </p:nvSpPr>
        <p:spPr>
          <a:xfrm>
            <a:off x="1821078" y="7004068"/>
            <a:ext cx="1722606" cy="1432002"/>
          </a:xfrm>
          <a:prstGeom prst="ellipse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literatura se usan construcciones y marcas lingüísticas para crear modelos literarios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8" name="Conector recto de flecha 327"/>
          <p:cNvCxnSpPr>
            <a:stCxn id="322" idx="3"/>
            <a:endCxn id="326" idx="7"/>
          </p:cNvCxnSpPr>
          <p:nvPr/>
        </p:nvCxnSpPr>
        <p:spPr>
          <a:xfrm flipH="1">
            <a:off x="3291414" y="6815920"/>
            <a:ext cx="243871" cy="39786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Elipse 328"/>
          <p:cNvSpPr/>
          <p:nvPr/>
        </p:nvSpPr>
        <p:spPr>
          <a:xfrm>
            <a:off x="1668719" y="5171842"/>
            <a:ext cx="1590671" cy="1681107"/>
          </a:xfrm>
          <a:prstGeom prst="ellipse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Narración de palabras el diálogo: en literatura infantil se cuenta qué hacen y dicen los personajes.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1" name="Conector recto de flecha 330"/>
          <p:cNvCxnSpPr>
            <a:stCxn id="326" idx="7"/>
            <a:endCxn id="329" idx="5"/>
          </p:cNvCxnSpPr>
          <p:nvPr/>
        </p:nvCxnSpPr>
        <p:spPr>
          <a:xfrm flipH="1" flipV="1">
            <a:off x="3026442" y="6606757"/>
            <a:ext cx="264972" cy="60702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Elipse 332"/>
          <p:cNvSpPr/>
          <p:nvPr/>
        </p:nvSpPr>
        <p:spPr>
          <a:xfrm>
            <a:off x="49639" y="4407689"/>
            <a:ext cx="1688499" cy="1967947"/>
          </a:xfrm>
          <a:prstGeom prst="ellipse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categorías dentro del relato de palabras: </a:t>
            </a:r>
          </a:p>
          <a:p>
            <a:pPr marL="171450" indent="-171450" algn="ctr">
              <a:buFontTx/>
              <a:buChar char="-"/>
            </a:pPr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Discurso contada – Discurso transpuesto</a:t>
            </a:r>
            <a:r>
              <a:rPr lang="es-MX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Discurso restituido</a:t>
            </a:r>
          </a:p>
          <a:p>
            <a:pPr marL="171450" indent="-171450" algn="ctr">
              <a:buFontTx/>
              <a:buChar char="-"/>
            </a:pP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5" name="Conector recto de flecha 334"/>
          <p:cNvCxnSpPr>
            <a:stCxn id="329" idx="0"/>
            <a:endCxn id="333" idx="7"/>
          </p:cNvCxnSpPr>
          <p:nvPr/>
        </p:nvCxnSpPr>
        <p:spPr>
          <a:xfrm flipH="1" flipV="1">
            <a:off x="1490863" y="4695888"/>
            <a:ext cx="973192" cy="475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Elipse 335"/>
          <p:cNvSpPr/>
          <p:nvPr/>
        </p:nvSpPr>
        <p:spPr>
          <a:xfrm>
            <a:off x="98356" y="6441042"/>
            <a:ext cx="1590236" cy="1270325"/>
          </a:xfrm>
          <a:prstGeom prst="ellipse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principales mecanismos  para la cohesión del texto son referencia y conexión. </a:t>
            </a:r>
            <a:endParaRPr lang="es-MX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8" name="Conector recto de flecha 337"/>
          <p:cNvCxnSpPr>
            <a:stCxn id="333" idx="3"/>
            <a:endCxn id="336" idx="1"/>
          </p:cNvCxnSpPr>
          <p:nvPr/>
        </p:nvCxnSpPr>
        <p:spPr>
          <a:xfrm>
            <a:off x="296914" y="6087437"/>
            <a:ext cx="34327" cy="5396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6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haroni" panose="02010803020104030203" pitchFamily="2" charset="-79"/>
                <a:cs typeface="Aharoni" panose="02010803020104030203" pitchFamily="2" charset="-79"/>
              </a:rPr>
              <a:t>Rúbrica </a:t>
            </a:r>
            <a:endParaRPr lang="es-MX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301" t="27062" r="19373" b="12783"/>
          <a:stretch/>
        </p:blipFill>
        <p:spPr>
          <a:xfrm>
            <a:off x="931409" y="2279690"/>
            <a:ext cx="13819661" cy="728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17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987</Words>
  <Application>Microsoft Office PowerPoint</Application>
  <PresentationFormat>Personalizado</PresentationFormat>
  <Paragraphs>104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Calibri Light</vt:lpstr>
      <vt:lpstr>Tema de Office</vt:lpstr>
      <vt:lpstr>Escuela Normal de Educación Preescolar del Estado de Coahuila 2020 – 2021     Licenciatura en Educación Preescolar 3° “A”</vt:lpstr>
      <vt:lpstr>Presentación de PowerPoint</vt:lpstr>
      <vt:lpstr>Rúbrica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ADANARY</dc:creator>
  <cp:lastModifiedBy>ADANARY</cp:lastModifiedBy>
  <cp:revision>32</cp:revision>
  <dcterms:created xsi:type="dcterms:W3CDTF">2021-05-16T17:24:06Z</dcterms:created>
  <dcterms:modified xsi:type="dcterms:W3CDTF">2021-05-16T22:44:49Z</dcterms:modified>
</cp:coreProperties>
</file>