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5143500" cx="9144000"/>
  <p:notesSz cx="6858000" cy="9144000"/>
  <p:embeddedFontLst>
    <p:embeddedFont>
      <p:font typeface="Finger Paint"/>
      <p:regular r:id="rId12"/>
    </p:embeddedFont>
    <p:embeddedFont>
      <p:font typeface="Gochi Hand"/>
      <p:regular r:id="rId13"/>
    </p:embeddedFont>
    <p:embeddedFont>
      <p:font typeface="Comfortaa"/>
      <p:regular r:id="rId14"/>
      <p:bold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GochiHand-regular.fntdata"/><Relationship Id="rId12" Type="http://schemas.openxmlformats.org/officeDocument/2006/relationships/font" Target="fonts/FingerPaint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Comfortaa-bold.fntdata"/><Relationship Id="rId14" Type="http://schemas.openxmlformats.org/officeDocument/2006/relationships/font" Target="fonts/Comfortaa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d886d060d1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d886d060d1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d886d060d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d886d060d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d886d060d1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d886d060d1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d886d060d1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d886d060d1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d3ec2c4850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d3ec2c4850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419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eslgold.com/grammar/present_wishes/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5minuteenglish.com/apr21.htm" TargetMode="External"/><Relationship Id="rId4" Type="http://schemas.openxmlformats.org/officeDocument/2006/relationships/image" Target="../media/image4.png"/><Relationship Id="rId5" Type="http://schemas.openxmlformats.org/officeDocument/2006/relationships/image" Target="../media/image5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es.lyricstraining.com/en/play/heal-the-world/HymUHg2ULy#ZZ2/c!brendabollain" TargetMode="External"/><Relationship Id="rId4" Type="http://schemas.openxmlformats.org/officeDocument/2006/relationships/image" Target="../media/image6.png"/><Relationship Id="rId5" Type="http://schemas.openxmlformats.org/officeDocument/2006/relationships/image" Target="../media/image2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docs.google.com/presentation/d/15GvvDKK4VvDL-QEF7Fr54HfT4uJJH2qqrzEy-v5ebbg/edit?usp=sharing" TargetMode="External"/><Relationship Id="rId4" Type="http://schemas.openxmlformats.org/officeDocument/2006/relationships/hyperlink" Target="https://docs.google.com/presentation/d/15GvvDKK4VvDL-QEF7Fr54HfT4uJJH2qqrzEy-v5ebbg/edit?usp=sharing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CFE2F3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I wish I could...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UNIT 2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Practice activities </a:t>
            </a:r>
            <a:endParaRPr/>
          </a:p>
        </p:txBody>
      </p:sp>
      <p:sp>
        <p:nvSpPr>
          <p:cNvPr id="56" name="Google Shape;56;p13"/>
          <p:cNvSpPr/>
          <p:nvPr/>
        </p:nvSpPr>
        <p:spPr>
          <a:xfrm>
            <a:off x="0" y="32075"/>
            <a:ext cx="9144000" cy="5078400"/>
          </a:xfrm>
          <a:prstGeom prst="frame">
            <a:avLst>
              <a:gd fmla="val 12500" name="adj1"/>
            </a:avLst>
          </a:prstGeom>
          <a:solidFill>
            <a:srgbClr val="C27BA0"/>
          </a:solidFill>
          <a:ln cap="flat" cmpd="sng" w="38100">
            <a:solidFill>
              <a:srgbClr val="0B539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Dear students,</a:t>
            </a:r>
            <a:endParaRPr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8520600" cy="3921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2500" lnSpcReduction="2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800">
                <a:solidFill>
                  <a:schemeClr val="dk1"/>
                </a:solidFill>
              </a:rPr>
              <a:t>In this virtual classroom you will find</a:t>
            </a:r>
            <a:endParaRPr sz="2800">
              <a:solidFill>
                <a:schemeClr val="dk1"/>
              </a:solidFill>
            </a:endParaRPr>
          </a:p>
          <a:p>
            <a:pPr indent="-393065" lvl="0" marL="45720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s-419" sz="2800">
                <a:solidFill>
                  <a:schemeClr val="dk1"/>
                </a:solidFill>
              </a:rPr>
              <a:t>a useful tutorial to understand the use of wish in the present </a:t>
            </a:r>
            <a:endParaRPr sz="2800">
              <a:solidFill>
                <a:schemeClr val="dk1"/>
              </a:solidFill>
            </a:endParaRPr>
          </a:p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s-419" sz="2800">
                <a:solidFill>
                  <a:schemeClr val="dk1"/>
                </a:solidFill>
              </a:rPr>
              <a:t>some exercises to reinforce the structure</a:t>
            </a:r>
            <a:endParaRPr sz="2800">
              <a:solidFill>
                <a:schemeClr val="dk1"/>
              </a:solidFill>
            </a:endParaRPr>
          </a:p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s-419" sz="2800">
                <a:solidFill>
                  <a:schemeClr val="dk1"/>
                </a:solidFill>
              </a:rPr>
              <a:t>a beautiful song that will serve as spring for your unit project </a:t>
            </a:r>
            <a:endParaRPr sz="2800">
              <a:solidFill>
                <a:schemeClr val="dk1"/>
              </a:solidFill>
            </a:endParaRPr>
          </a:p>
          <a:p>
            <a:pPr indent="-39306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Char char="●"/>
            </a:pPr>
            <a:r>
              <a:rPr lang="es-419" sz="2800">
                <a:solidFill>
                  <a:schemeClr val="dk1"/>
                </a:solidFill>
              </a:rPr>
              <a:t>and the guideline to develop your speaking tasks (unit project)</a:t>
            </a:r>
            <a:endParaRPr sz="2800">
              <a:solidFill>
                <a:schemeClr val="dk1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s-419" sz="2800">
                <a:solidFill>
                  <a:schemeClr val="dk1"/>
                </a:solidFill>
              </a:rPr>
              <a:t>                          Have fun &amp; learn!</a:t>
            </a:r>
            <a:endParaRPr sz="28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EAD1DC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s-419" sz="2720">
                <a:latin typeface="Comfortaa"/>
                <a:ea typeface="Comfortaa"/>
                <a:cs typeface="Comfortaa"/>
                <a:sym typeface="Comfortaa"/>
              </a:rPr>
              <a:t>Go to your tutorial here :</a:t>
            </a:r>
            <a:endParaRPr b="1" sz="2720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948550"/>
            <a:ext cx="59298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s-419" sz="1900" u="sng">
                <a:solidFill>
                  <a:schemeClr val="hlink"/>
                </a:solidFill>
                <a:hlinkClick r:id="rId3"/>
              </a:rPr>
              <a:t>https://eslgold.com/grammar/present_wishes/</a:t>
            </a:r>
            <a:endParaRPr b="1" sz="19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789750" y="1691841"/>
            <a:ext cx="3354250" cy="3522709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5"/>
          <p:cNvSpPr/>
          <p:nvPr/>
        </p:nvSpPr>
        <p:spPr>
          <a:xfrm>
            <a:off x="6397200" y="445025"/>
            <a:ext cx="2435100" cy="876300"/>
          </a:xfrm>
          <a:prstGeom prst="wedgeEllipseCallout">
            <a:avLst>
              <a:gd fmla="val -9002" name="adj1"/>
              <a:gd fmla="val 82982" name="adj2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Remember to take a screenshot to leave evidence </a:t>
            </a:r>
            <a:endParaRPr/>
          </a:p>
        </p:txBody>
      </p:sp>
      <p:pic>
        <p:nvPicPr>
          <p:cNvPr id="71" name="Google Shape;71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26825" y="2798225"/>
            <a:ext cx="2945176" cy="1938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s-419" sz="3320">
                <a:latin typeface="Gochi Hand"/>
                <a:ea typeface="Gochi Hand"/>
                <a:cs typeface="Gochi Hand"/>
                <a:sym typeface="Gochi Hand"/>
              </a:rPr>
              <a:t>Go to some practice exercises:</a:t>
            </a:r>
            <a:endParaRPr sz="3320">
              <a:latin typeface="Gochi Hand"/>
              <a:ea typeface="Gochi Hand"/>
              <a:cs typeface="Gochi Hand"/>
              <a:sym typeface="Gochi Hand"/>
            </a:endParaRPr>
          </a:p>
        </p:txBody>
      </p:sp>
      <p:sp>
        <p:nvSpPr>
          <p:cNvPr id="77" name="Google Shape;77;p16"/>
          <p:cNvSpPr txBox="1"/>
          <p:nvPr>
            <p:ph idx="1" type="body"/>
          </p:nvPr>
        </p:nvSpPr>
        <p:spPr>
          <a:xfrm>
            <a:off x="2706600" y="1152475"/>
            <a:ext cx="6125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419" sz="2300" u="sng">
                <a:solidFill>
                  <a:schemeClr val="accent5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http://www.5minuteenglish.com/apr21.htm</a:t>
            </a:r>
            <a:endParaRPr b="1" sz="23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  <p:pic>
        <p:nvPicPr>
          <p:cNvPr id="78" name="Google Shape;78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 flipH="1">
            <a:off x="-67975" y="2213900"/>
            <a:ext cx="2649950" cy="2974925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16"/>
          <p:cNvSpPr/>
          <p:nvPr/>
        </p:nvSpPr>
        <p:spPr>
          <a:xfrm>
            <a:off x="2900675" y="1849325"/>
            <a:ext cx="2264400" cy="1229100"/>
          </a:xfrm>
          <a:prstGeom prst="wedgeRoundRectCallout">
            <a:avLst>
              <a:gd fmla="val -44222" name="adj1"/>
              <a:gd fmla="val 63876" name="adj2"/>
              <a:gd fmla="val 0" name="adj3"/>
            </a:avLst>
          </a:prstGeom>
          <a:solidFill>
            <a:srgbClr val="FFD966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Don’t forget to take a screenshot of the activity</a:t>
            </a:r>
            <a:endParaRPr/>
          </a:p>
        </p:txBody>
      </p:sp>
      <p:pic>
        <p:nvPicPr>
          <p:cNvPr id="80" name="Google Shape;80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972103" y="1609325"/>
            <a:ext cx="2860200" cy="331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B7B7B7"/>
        </a:solidFill>
      </p:bgPr>
    </p:bg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>
                <a:latin typeface="Finger Paint"/>
                <a:ea typeface="Finger Paint"/>
                <a:cs typeface="Finger Paint"/>
                <a:sym typeface="Finger Paint"/>
              </a:rPr>
              <a:t>Go to the song here:</a:t>
            </a:r>
            <a:endParaRPr>
              <a:latin typeface="Finger Paint"/>
              <a:ea typeface="Finger Paint"/>
              <a:cs typeface="Finger Paint"/>
              <a:sym typeface="Finger Paint"/>
            </a:endParaRPr>
          </a:p>
        </p:txBody>
      </p:sp>
      <p:sp>
        <p:nvSpPr>
          <p:cNvPr id="86" name="Google Shape;86;p17"/>
          <p:cNvSpPr txBox="1"/>
          <p:nvPr>
            <p:ph idx="1" type="body"/>
          </p:nvPr>
        </p:nvSpPr>
        <p:spPr>
          <a:xfrm>
            <a:off x="254800" y="1118350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800" u="sng">
                <a:solidFill>
                  <a:schemeClr val="hlink"/>
                </a:solidFill>
                <a:hlinkClick r:id="rId3"/>
              </a:rPr>
              <a:t>https://es.lyricstraining.com/en/play/heal-the-world/HymUHg2ULy#ZZ2/c!brendabollain</a:t>
            </a:r>
            <a:endParaRPr sz="2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87" name="Google Shape;87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980780" y="2211075"/>
            <a:ext cx="3163225" cy="2932425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7"/>
          <p:cNvSpPr/>
          <p:nvPr/>
        </p:nvSpPr>
        <p:spPr>
          <a:xfrm>
            <a:off x="2638950" y="2441025"/>
            <a:ext cx="2822100" cy="1160700"/>
          </a:xfrm>
          <a:prstGeom prst="wedgeRectCallout">
            <a:avLst>
              <a:gd fmla="val 62500" name="adj1"/>
              <a:gd fmla="val 16669" name="adj2"/>
            </a:avLst>
          </a:prstGeom>
          <a:solidFill>
            <a:srgbClr val="FFD966"/>
          </a:solidFill>
          <a:ln cap="flat" cmpd="sng" w="9525">
            <a:solidFill>
              <a:srgbClr val="741B47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Take a screenshot of your score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and keep it as evidence for Escuela en red.</a:t>
            </a:r>
            <a:endParaRPr/>
          </a:p>
        </p:txBody>
      </p:sp>
      <p:pic>
        <p:nvPicPr>
          <p:cNvPr id="89" name="Google Shape;89;p1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2075" y="3921621"/>
            <a:ext cx="9144000" cy="7923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D9D2E9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s-419"/>
              <a:t>PASTE YOUR EVIDENCE HERE:</a:t>
            </a:r>
            <a:endParaRPr/>
          </a:p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s-419" sz="2500" u="sng">
                <a:solidFill>
                  <a:schemeClr val="hlink"/>
                </a:solidFill>
                <a:hlinkClick r:id="rId3"/>
              </a:rPr>
              <a:t>https://docs.google.com/presentation/d/15GvvDKK4VvDL-QEF7Fr54HfT4uJJH2qqrzEy-v5ebbg/edit?usp=s</a:t>
            </a:r>
            <a:r>
              <a:rPr lang="es-419" sz="2500" u="sng">
                <a:solidFill>
                  <a:schemeClr val="hlink"/>
                </a:solidFill>
                <a:hlinkClick r:id="rId4"/>
              </a:rPr>
              <a:t>haring</a:t>
            </a:r>
            <a:endParaRPr sz="2500"/>
          </a:p>
          <a:p>
            <a:pPr indent="0" lvl="0" marL="0" rtl="0" algn="ctr">
              <a:spcBef>
                <a:spcPts val="1200"/>
              </a:spcBef>
              <a:spcAft>
                <a:spcPts val="1200"/>
              </a:spcAft>
              <a:buNone/>
            </a:pPr>
            <a:r>
              <a:rPr lang="es-419" sz="2500"/>
              <a:t> Your three screenshots of the previous activities.</a:t>
            </a:r>
            <a:endParaRPr sz="25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