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omfortaa" panose="020B0604020202020204" charset="0"/>
      <p:regular r:id="rId9"/>
      <p:bold r:id="rId10"/>
    </p:embeddedFont>
    <p:embeddedFont>
      <p:font typeface="Finger Paint" panose="020B0604020202020204" charset="0"/>
      <p:regular r:id="rId11"/>
    </p:embeddedFont>
    <p:embeddedFont>
      <p:font typeface="Gochi Hand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886d060d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886d060d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886d060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886d060d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886d060d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886d060d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886d060d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886d060d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3ec2c485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3ec2c485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lgold.com/grammar/present_wish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minuteenglish.com/apr2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yricstraining.com/en/play/heal-the-world/HymUHg2ULy#ZZ2/c!brendabolla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5GvvDKK4VvDL-QEF7Fr54HfT4uJJH2qqrzEy-v5ebbg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 wish I could...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UNIT 2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Practice activities 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32075"/>
            <a:ext cx="9144000" cy="5078400"/>
          </a:xfrm>
          <a:prstGeom prst="frame">
            <a:avLst>
              <a:gd name="adj1" fmla="val 12500"/>
            </a:avLst>
          </a:prstGeom>
          <a:solidFill>
            <a:srgbClr val="C27BA0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Dear students,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In this virtual classroom you will find</a:t>
            </a:r>
            <a:endParaRPr sz="2800">
              <a:solidFill>
                <a:schemeClr val="dk1"/>
              </a:solidFill>
            </a:endParaRPr>
          </a:p>
          <a:p>
            <a:pPr marL="457200" lvl="0" indent="-39306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-419" sz="2800">
                <a:solidFill>
                  <a:schemeClr val="dk1"/>
                </a:solidFill>
              </a:rPr>
              <a:t>a useful tutorial to understand the use of wish in the present </a:t>
            </a:r>
            <a:endParaRPr sz="2800">
              <a:solidFill>
                <a:schemeClr val="dk1"/>
              </a:solidFill>
            </a:endParaRPr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-419" sz="2800">
                <a:solidFill>
                  <a:schemeClr val="dk1"/>
                </a:solidFill>
              </a:rPr>
              <a:t>some exercises to reinforce the structure</a:t>
            </a:r>
            <a:endParaRPr sz="2800">
              <a:solidFill>
                <a:schemeClr val="dk1"/>
              </a:solidFill>
            </a:endParaRPr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-419" sz="2800">
                <a:solidFill>
                  <a:schemeClr val="dk1"/>
                </a:solidFill>
              </a:rPr>
              <a:t>a beautiful song that will serve as spring for your unit project </a:t>
            </a:r>
            <a:endParaRPr sz="2800">
              <a:solidFill>
                <a:schemeClr val="dk1"/>
              </a:solidFill>
            </a:endParaRPr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-419" sz="2800">
                <a:solidFill>
                  <a:schemeClr val="dk1"/>
                </a:solidFill>
              </a:rPr>
              <a:t>and the guideline to develop your speaking tasks (unit project)</a:t>
            </a:r>
            <a:endParaRPr sz="2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                          Have fun &amp; learn!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720" b="1">
                <a:latin typeface="Comfortaa"/>
                <a:ea typeface="Comfortaa"/>
                <a:cs typeface="Comfortaa"/>
                <a:sym typeface="Comfortaa"/>
              </a:rPr>
              <a:t>Go to your tutorial here :</a:t>
            </a:r>
            <a:endParaRPr sz="272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73477" y="225536"/>
            <a:ext cx="592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900" b="1" u="sng" dirty="0">
                <a:solidFill>
                  <a:schemeClr val="hlink"/>
                </a:solidFill>
                <a:hlinkClick r:id="rId3"/>
              </a:rPr>
              <a:t>https://eslgold.com/grammar/present_wishes/</a:t>
            </a:r>
            <a:endParaRPr sz="19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750" y="1691841"/>
            <a:ext cx="3354250" cy="352270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6397200" y="445025"/>
            <a:ext cx="2435100" cy="876300"/>
          </a:xfrm>
          <a:prstGeom prst="wedgeEllipseCallout">
            <a:avLst>
              <a:gd name="adj1" fmla="val -9002"/>
              <a:gd name="adj2" fmla="val 82982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Remember to take a screenshot to leave evidence 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4E6E5B-4C7B-4BF7-889E-633480C05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22" y="1921644"/>
            <a:ext cx="5136983" cy="2888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1473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320" dirty="0" err="1">
                <a:latin typeface="Gochi Hand"/>
                <a:ea typeface="Gochi Hand"/>
                <a:cs typeface="Gochi Hand"/>
                <a:sym typeface="Gochi Hand"/>
              </a:rPr>
              <a:t>Go</a:t>
            </a:r>
            <a:r>
              <a:rPr lang="es-419" sz="3320" dirty="0">
                <a:latin typeface="Gochi Hand"/>
                <a:ea typeface="Gochi Hand"/>
                <a:cs typeface="Gochi Hand"/>
                <a:sym typeface="Gochi Hand"/>
              </a:rPr>
              <a:t> </a:t>
            </a:r>
            <a:r>
              <a:rPr lang="es-419" sz="3320" dirty="0" err="1">
                <a:latin typeface="Gochi Hand"/>
                <a:ea typeface="Gochi Hand"/>
                <a:cs typeface="Gochi Hand"/>
                <a:sym typeface="Gochi Hand"/>
              </a:rPr>
              <a:t>to</a:t>
            </a:r>
            <a:r>
              <a:rPr lang="es-419" sz="3320" dirty="0">
                <a:latin typeface="Gochi Hand"/>
                <a:ea typeface="Gochi Hand"/>
                <a:cs typeface="Gochi Hand"/>
                <a:sym typeface="Gochi Hand"/>
              </a:rPr>
              <a:t> </a:t>
            </a:r>
            <a:r>
              <a:rPr lang="es-419" sz="3320" dirty="0" err="1">
                <a:latin typeface="Gochi Hand"/>
                <a:ea typeface="Gochi Hand"/>
                <a:cs typeface="Gochi Hand"/>
                <a:sym typeface="Gochi Hand"/>
              </a:rPr>
              <a:t>some</a:t>
            </a:r>
            <a:r>
              <a:rPr lang="es-419" sz="3320" dirty="0">
                <a:latin typeface="Gochi Hand"/>
                <a:ea typeface="Gochi Hand"/>
                <a:cs typeface="Gochi Hand"/>
                <a:sym typeface="Gochi Hand"/>
              </a:rPr>
              <a:t> </a:t>
            </a:r>
            <a:r>
              <a:rPr lang="es-419" sz="3320" dirty="0" err="1">
                <a:latin typeface="Gochi Hand"/>
                <a:ea typeface="Gochi Hand"/>
                <a:cs typeface="Gochi Hand"/>
                <a:sym typeface="Gochi Hand"/>
              </a:rPr>
              <a:t>practice</a:t>
            </a:r>
            <a:r>
              <a:rPr lang="es-419" sz="3320" dirty="0">
                <a:latin typeface="Gochi Hand"/>
                <a:ea typeface="Gochi Hand"/>
                <a:cs typeface="Gochi Hand"/>
                <a:sym typeface="Gochi Hand"/>
              </a:rPr>
              <a:t> </a:t>
            </a:r>
            <a:r>
              <a:rPr lang="es-419" sz="3320" dirty="0" err="1">
                <a:latin typeface="Gochi Hand"/>
                <a:ea typeface="Gochi Hand"/>
                <a:cs typeface="Gochi Hand"/>
                <a:sym typeface="Gochi Hand"/>
              </a:rPr>
              <a:t>exercises</a:t>
            </a:r>
            <a:r>
              <a:rPr lang="es-419" sz="3320" dirty="0">
                <a:latin typeface="Gochi Hand"/>
                <a:ea typeface="Gochi Hand"/>
                <a:cs typeface="Gochi Hand"/>
                <a:sym typeface="Gochi Hand"/>
              </a:rPr>
              <a:t>:</a:t>
            </a:r>
            <a:endParaRPr sz="3320" dirty="0"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2706600" y="755675"/>
            <a:ext cx="612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 b="1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http://www.5minuteenglish.com/apr21.htm</a:t>
            </a:r>
            <a:endParaRPr sz="23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67975" y="2213900"/>
            <a:ext cx="2649950" cy="29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311700" y="787871"/>
            <a:ext cx="2264400" cy="1229100"/>
          </a:xfrm>
          <a:prstGeom prst="wedgeRoundRectCallout">
            <a:avLst>
              <a:gd name="adj1" fmla="val -44222"/>
              <a:gd name="adj2" fmla="val 63876"/>
              <a:gd name="adj3" fmla="val 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Don’t forget to take a screenshot of the activity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6EA350-71F4-4C59-B1D9-E7669CCC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23" r="52567"/>
          <a:stretch/>
        </p:blipFill>
        <p:spPr>
          <a:xfrm>
            <a:off x="3664203" y="1265273"/>
            <a:ext cx="4210493" cy="37309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Finger Paint"/>
                <a:ea typeface="Finger Paint"/>
                <a:cs typeface="Finger Paint"/>
                <a:sym typeface="Finger Paint"/>
              </a:rPr>
              <a:t>Go to the song here:</a:t>
            </a:r>
            <a:endParaRPr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254800" y="1118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u="sng" dirty="0">
                <a:solidFill>
                  <a:schemeClr val="hlink"/>
                </a:solidFill>
                <a:hlinkClick r:id="rId3"/>
              </a:rPr>
              <a:t>https://es.lyricstraining.com/en/play/heal-the-world/HymUHg2ULy#ZZ2/c!brendabollain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0780" y="2211075"/>
            <a:ext cx="3163225" cy="29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5818084" y="741750"/>
            <a:ext cx="2822100" cy="1160700"/>
          </a:xfrm>
          <a:prstGeom prst="wedgeRectCallout">
            <a:avLst>
              <a:gd name="adj1" fmla="val 62500"/>
              <a:gd name="adj2" fmla="val 16669"/>
            </a:avLst>
          </a:prstGeom>
          <a:solidFill>
            <a:srgbClr val="FFD966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/>
              <a:t>Take</a:t>
            </a:r>
            <a:r>
              <a:rPr lang="es-419" dirty="0"/>
              <a:t> a </a:t>
            </a:r>
            <a:r>
              <a:rPr lang="es-419" dirty="0" err="1"/>
              <a:t>screenshot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your</a:t>
            </a:r>
            <a:r>
              <a:rPr lang="es-419" dirty="0"/>
              <a:t> score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and </a:t>
            </a:r>
            <a:r>
              <a:rPr lang="es-419" dirty="0" err="1"/>
              <a:t>keep</a:t>
            </a:r>
            <a:r>
              <a:rPr lang="es-419" dirty="0"/>
              <a:t> </a:t>
            </a:r>
            <a:r>
              <a:rPr lang="es-419" dirty="0" err="1"/>
              <a:t>it</a:t>
            </a:r>
            <a:r>
              <a:rPr lang="es-419" dirty="0"/>
              <a:t> as </a:t>
            </a:r>
            <a:r>
              <a:rPr lang="es-419" dirty="0" err="1"/>
              <a:t>evidence</a:t>
            </a:r>
            <a:r>
              <a:rPr lang="es-419" dirty="0"/>
              <a:t> </a:t>
            </a:r>
            <a:r>
              <a:rPr lang="es-419" dirty="0" err="1"/>
              <a:t>for</a:t>
            </a:r>
            <a:r>
              <a:rPr lang="es-419" dirty="0"/>
              <a:t> Escuela en red.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BC4043-F352-4AAB-8EBF-803139BC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" y="2211075"/>
            <a:ext cx="4891174" cy="27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 dirty="0"/>
              <a:t>PASTE YOUR EVIDENCE HERE:</a:t>
            </a:r>
            <a:endParaRPr u="sng"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 u="sng" dirty="0">
                <a:solidFill>
                  <a:schemeClr val="hlink"/>
                </a:solidFill>
                <a:hlinkClick r:id="rId3"/>
              </a:rPr>
              <a:t>https://docs.google.com/presentation/d/15GvvDKK4VvDL-QEF7Fr54HfT4uJJH2qqrzEy-v5ebbg/edit?usp=s</a:t>
            </a:r>
            <a:r>
              <a:rPr lang="es-419" sz="2500" u="sng" dirty="0">
                <a:solidFill>
                  <a:schemeClr val="hlink"/>
                </a:solidFill>
                <a:hlinkClick r:id="rId3"/>
              </a:rPr>
              <a:t>haring</a:t>
            </a:r>
            <a:endParaRPr sz="2500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2500" dirty="0"/>
              <a:t> </a:t>
            </a:r>
            <a:r>
              <a:rPr lang="es-419" sz="2500" dirty="0" err="1"/>
              <a:t>Your</a:t>
            </a:r>
            <a:r>
              <a:rPr lang="es-419" sz="2500" dirty="0"/>
              <a:t> </a:t>
            </a:r>
            <a:r>
              <a:rPr lang="es-419" sz="2500" dirty="0" err="1"/>
              <a:t>three</a:t>
            </a:r>
            <a:r>
              <a:rPr lang="es-419" sz="2500" dirty="0"/>
              <a:t> </a:t>
            </a:r>
            <a:r>
              <a:rPr lang="es-419" sz="2500" dirty="0" err="1"/>
              <a:t>screenshots</a:t>
            </a:r>
            <a:r>
              <a:rPr lang="es-419" sz="2500" dirty="0"/>
              <a:t> </a:t>
            </a:r>
            <a:r>
              <a:rPr lang="es-419" sz="2500" dirty="0" err="1"/>
              <a:t>of</a:t>
            </a:r>
            <a:r>
              <a:rPr lang="es-419" sz="2500" dirty="0"/>
              <a:t> </a:t>
            </a:r>
            <a:r>
              <a:rPr lang="es-419" sz="2500" dirty="0" err="1"/>
              <a:t>the</a:t>
            </a:r>
            <a:r>
              <a:rPr lang="es-419" sz="2500" dirty="0"/>
              <a:t> </a:t>
            </a:r>
            <a:r>
              <a:rPr lang="es-419" sz="2500" dirty="0" err="1"/>
              <a:t>previous</a:t>
            </a:r>
            <a:r>
              <a:rPr lang="es-419" sz="2500" dirty="0"/>
              <a:t> </a:t>
            </a:r>
            <a:r>
              <a:rPr lang="es-419" sz="2500" dirty="0" err="1"/>
              <a:t>activities</a:t>
            </a:r>
            <a:r>
              <a:rPr lang="es-419" sz="2500" dirty="0"/>
              <a:t>.</a:t>
            </a:r>
            <a:endParaRPr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195</Words>
  <Application>Microsoft Office PowerPoint</Application>
  <PresentationFormat>Presentación en pantalla (16:9)</PresentationFormat>
  <Paragraphs>25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Comfortaa</vt:lpstr>
      <vt:lpstr>Gochi Hand</vt:lpstr>
      <vt:lpstr>Arial</vt:lpstr>
      <vt:lpstr>Finger Paint</vt:lpstr>
      <vt:lpstr>Simple Light</vt:lpstr>
      <vt:lpstr>I wish I could...</vt:lpstr>
      <vt:lpstr>Dear students,</vt:lpstr>
      <vt:lpstr>Go to your tutorial here :</vt:lpstr>
      <vt:lpstr>Go to some practice exercises:</vt:lpstr>
      <vt:lpstr>Go to the song here:</vt:lpstr>
      <vt:lpstr>PASTE YOUR EVIDENCE HERE: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wish I could...</dc:title>
  <cp:lastModifiedBy>JUAN FONG MELENDEZ</cp:lastModifiedBy>
  <cp:revision>2</cp:revision>
  <dcterms:modified xsi:type="dcterms:W3CDTF">2021-05-13T04:29:20Z</dcterms:modified>
</cp:coreProperties>
</file>