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
  </p:notesMasterIdLst>
  <p:sldIdLst>
    <p:sldId id="317" r:id="rId2"/>
    <p:sldId id="256" r:id="rId3"/>
    <p:sldId id="336" r:id="rId4"/>
    <p:sldId id="337" r:id="rId5"/>
  </p:sldIdLst>
  <p:sldSz cx="9144000" cy="5143500" type="screen16x9"/>
  <p:notesSz cx="6858000" cy="9144000"/>
  <p:embeddedFontLst>
    <p:embeddedFont>
      <p:font typeface="Comic Sans MS" panose="030F0702030302020204" pitchFamily="66" charset="0"/>
      <p:regular r:id="rId7"/>
      <p:bold r:id="rId8"/>
      <p:italic r:id="rId9"/>
      <p:boldItalic r:id="rId10"/>
    </p:embeddedFont>
    <p:embeddedFont>
      <p:font typeface="Patrick Hand" panose="020B0604020202020204" charset="0"/>
      <p:regular r:id="rId11"/>
    </p:embeddedFont>
    <p:embeddedFont>
      <p:font typeface="Patrick Hand SC"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F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BA9282-D84A-46F6-BA83-17EF87C3B974}">
  <a:tblStyle styleId="{7FBA9282-D84A-46F6-BA83-17EF87C3B9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A278F3D-9C39-4E89-8B13-B93B687DDDA1}"/>
              </a:ext>
            </a:extLst>
          </p:cNvPr>
          <p:cNvSpPr/>
          <p:nvPr/>
        </p:nvSpPr>
        <p:spPr>
          <a:xfrm>
            <a:off x="175437" y="621476"/>
            <a:ext cx="8793125" cy="3785652"/>
          </a:xfrm>
          <a:prstGeom prst="rect">
            <a:avLst/>
          </a:prstGeom>
        </p:spPr>
        <p:txBody>
          <a:bodyPr wrap="square">
            <a:spAutoFit/>
          </a:bodyPr>
          <a:lstStyle/>
          <a:p>
            <a:pPr lvl="0" algn="ctr" eaLnBrk="0" fontAlgn="base" hangingPunct="0">
              <a:spcBef>
                <a:spcPct val="0"/>
              </a:spcBef>
              <a:spcAft>
                <a:spcPct val="0"/>
              </a:spcAft>
              <a:buClrTx/>
            </a:pPr>
            <a:r>
              <a:rPr lang="es-MX" altLang="es-MX" sz="2000" b="1" i="1"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Escuela</a:t>
            </a:r>
            <a:r>
              <a:rPr lang="es-MX" altLang="es-MX" sz="2000" b="1"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 Normal De Educación Preescolar</a:t>
            </a:r>
            <a:endParaRPr lang="es-MX" altLang="es-MX" sz="2000" dirty="0" bmk="_Hlk71305963">
              <a:solidFill>
                <a:schemeClr val="tx1"/>
              </a:solidFill>
              <a:latin typeface="Comic Sans MS" panose="030F0702030302020204" pitchFamily="66" charset="0"/>
            </a:endParaRPr>
          </a:p>
          <a:p>
            <a:pPr lvl="0" algn="ctr" eaLnBrk="0" fontAlgn="base" hangingPunct="0">
              <a:spcBef>
                <a:spcPct val="0"/>
              </a:spcBef>
              <a:spcAft>
                <a:spcPct val="0"/>
              </a:spcAft>
              <a:buClrTx/>
            </a:pP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Licenciatura en Educación Preescolar </a:t>
            </a:r>
          </a:p>
          <a:p>
            <a:pPr lvl="0" algn="ctr" eaLnBrk="0" fontAlgn="base" hangingPunct="0">
              <a:spcBef>
                <a:spcPct val="0"/>
              </a:spcBef>
              <a:spcAft>
                <a:spcPct val="0"/>
              </a:spcAft>
              <a:buClrTx/>
            </a:pP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English B1.1 </a:t>
            </a:r>
          </a:p>
          <a:p>
            <a:pPr lvl="0" algn="ctr" eaLnBrk="0" fontAlgn="base" hangingPunct="0">
              <a:spcBef>
                <a:spcPct val="0"/>
              </a:spcBef>
              <a:spcAft>
                <a:spcPct val="0"/>
              </a:spcAft>
              <a:buClrTx/>
            </a:pPr>
            <a:endParaRPr lang="es-MX" altLang="es-MX" sz="2000" dirty="0" bmk="_Hlk71305963">
              <a:solidFill>
                <a:schemeClr val="tx1"/>
              </a:solidFill>
              <a:latin typeface="Comic Sans MS" panose="030F0702030302020204" pitchFamily="66" charset="0"/>
              <a:ea typeface="Arial" panose="020B0604020202020204" pitchFamily="34" charset="0"/>
            </a:endParaRPr>
          </a:p>
          <a:p>
            <a:pPr lvl="0" algn="ctr" eaLnBrk="0" fontAlgn="base" hangingPunct="0">
              <a:spcBef>
                <a:spcPct val="0"/>
              </a:spcBef>
              <a:spcAft>
                <a:spcPct val="0"/>
              </a:spcAft>
              <a:buClrTx/>
            </a:pPr>
            <a:r>
              <a:rPr lang="es-MX" altLang="es-MX" sz="2000" b="1"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Teacher:</a:t>
            </a:r>
          </a:p>
          <a:p>
            <a:pPr lvl="0" algn="ctr" eaLnBrk="0" fontAlgn="base" hangingPunct="0">
              <a:spcBef>
                <a:spcPct val="0"/>
              </a:spcBef>
              <a:spcAft>
                <a:spcPct val="0"/>
              </a:spcAft>
              <a:buClrTx/>
            </a:pP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Brenda Bollain Y Goytia De La Peña</a:t>
            </a:r>
          </a:p>
          <a:p>
            <a:pPr lvl="0" algn="ctr" eaLnBrk="0" fontAlgn="base" hangingPunct="0">
              <a:spcBef>
                <a:spcPct val="0"/>
              </a:spcBef>
              <a:spcAft>
                <a:spcPct val="0"/>
              </a:spcAft>
              <a:buClrTx/>
            </a:pPr>
            <a:endPar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endParaRPr>
          </a:p>
          <a:p>
            <a:pPr lvl="0" algn="ctr" eaLnBrk="0" fontAlgn="base" hangingPunct="0">
              <a:spcBef>
                <a:spcPct val="0"/>
              </a:spcBef>
              <a:spcAft>
                <a:spcPct val="0"/>
              </a:spcAft>
              <a:buClrTx/>
            </a:pPr>
            <a:r>
              <a:rPr lang="es-MX" altLang="es-MX" sz="2000" b="1"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Student:</a:t>
            </a:r>
            <a:endParaRPr lang="es-MX" altLang="es-MX" sz="2000" dirty="0" bmk="_Hlk71305963">
              <a:solidFill>
                <a:schemeClr val="tx1"/>
              </a:solidFill>
              <a:latin typeface="Comic Sans MS" panose="030F0702030302020204" pitchFamily="66" charset="0"/>
            </a:endParaRPr>
          </a:p>
          <a:p>
            <a:pPr lvl="0" algn="ctr" eaLnBrk="0" fontAlgn="base" hangingPunct="0">
              <a:spcBef>
                <a:spcPct val="0"/>
              </a:spcBef>
              <a:spcAft>
                <a:spcPct val="0"/>
              </a:spcAft>
              <a:buClrTx/>
            </a:pP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Alexa Carrizales Ramírez</a:t>
            </a:r>
          </a:p>
          <a:p>
            <a:pPr lvl="0" algn="ctr" eaLnBrk="0" fontAlgn="base" hangingPunct="0">
              <a:spcBef>
                <a:spcPct val="0"/>
              </a:spcBef>
              <a:spcAft>
                <a:spcPct val="0"/>
              </a:spcAft>
              <a:buClrTx/>
            </a:pPr>
            <a:endParaRPr lang="es-MX" altLang="es-MX" sz="2000" dirty="0" bmk="_Hlk71305963">
              <a:solidFill>
                <a:schemeClr val="tx1"/>
              </a:solidFill>
              <a:latin typeface="Comic Sans MS" panose="030F0702030302020204" pitchFamily="66" charset="0"/>
            </a:endParaRPr>
          </a:p>
          <a:p>
            <a:pPr lvl="0" algn="ctr" eaLnBrk="0" fontAlgn="base" hangingPunct="0">
              <a:spcBef>
                <a:spcPct val="0"/>
              </a:spcBef>
              <a:spcAft>
                <a:spcPct val="0"/>
              </a:spcAft>
              <a:buClrTx/>
            </a:pPr>
            <a:r>
              <a:rPr lang="es-MX" altLang="es-MX" sz="2000" b="1"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Grado </a:t>
            </a: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3</a:t>
            </a:r>
          </a:p>
          <a:p>
            <a:pPr lvl="0" algn="ctr" eaLnBrk="0" fontAlgn="base" hangingPunct="0">
              <a:spcBef>
                <a:spcPct val="0"/>
              </a:spcBef>
              <a:spcAft>
                <a:spcPct val="0"/>
              </a:spcAft>
              <a:buClrTx/>
            </a:pPr>
            <a:r>
              <a:rPr lang="es-MX" altLang="es-MX" sz="2000" dirty="0" bmk="_Hlk71305963">
                <a:solidFill>
                  <a:schemeClr val="tx1"/>
                </a:solidFill>
                <a:latin typeface="Comic Sans MS" panose="030F0702030302020204" pitchFamily="66" charset="0"/>
                <a:ea typeface="Arial" panose="020B0604020202020204" pitchFamily="34" charset="0"/>
                <a:cs typeface="Times New Roman" panose="02020603050405020304" pitchFamily="18" charset="0"/>
              </a:rPr>
              <a:t>Saltillo, Coahuila                                                May 2021</a:t>
            </a:r>
            <a:endParaRPr lang="es-MX" altLang="es-MX" sz="2000" dirty="0">
              <a:solidFill>
                <a:schemeClr val="tx1"/>
              </a:solidFill>
              <a:latin typeface="Comic Sans MS" panose="030F0702030302020204" pitchFamily="66" charset="0"/>
            </a:endParaRPr>
          </a:p>
        </p:txBody>
      </p:sp>
      <p:pic>
        <p:nvPicPr>
          <p:cNvPr id="6" name="Imagen 21" descr="Imagen que contiene señal&#10;&#10;Descripción generada automáticamente">
            <a:extLst>
              <a:ext uri="{FF2B5EF4-FFF2-40B4-BE49-F238E27FC236}">
                <a16:creationId xmlns:a16="http://schemas.microsoft.com/office/drawing/2014/main" id="{D1510C43-BBD8-4707-82C4-F0794E7F1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54" t="12851" r="22377" b="16702"/>
          <a:stretch>
            <a:fillRect/>
          </a:stretch>
        </p:blipFill>
        <p:spPr bwMode="auto">
          <a:xfrm>
            <a:off x="523269" y="353103"/>
            <a:ext cx="635680" cy="85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4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609984" y="487763"/>
            <a:ext cx="7923013" cy="2052600"/>
          </a:xfrm>
          <a:prstGeom prst="rect">
            <a:avLst/>
          </a:prstGeom>
        </p:spPr>
        <p:txBody>
          <a:bodyPr spcFirstLastPara="1" wrap="square" lIns="91425" tIns="91425" rIns="91425" bIns="91425" anchor="b" anchorCtr="0">
            <a:noAutofit/>
          </a:bodyPr>
          <a:lstStyle/>
          <a:p>
            <a:pPr lvl="0"/>
            <a:r>
              <a:rPr lang="en-US" b="0" dirty="0"/>
              <a:t>TIME FOR YOUR SPEAKING PROJECT</a:t>
            </a:r>
            <a:endParaRPr dirty="0"/>
          </a:p>
        </p:txBody>
      </p:sp>
      <p:sp>
        <p:nvSpPr>
          <p:cNvPr id="150" name="Google Shape;150;p33"/>
          <p:cNvSpPr txBox="1">
            <a:spLocks noGrp="1"/>
          </p:cNvSpPr>
          <p:nvPr>
            <p:ph type="subTitle" idx="1"/>
          </p:nvPr>
        </p:nvSpPr>
        <p:spPr>
          <a:xfrm>
            <a:off x="2684225" y="3239750"/>
            <a:ext cx="3686850" cy="895200"/>
          </a:xfrm>
          <a:prstGeom prst="rect">
            <a:avLst/>
          </a:prstGeom>
        </p:spPr>
        <p:txBody>
          <a:bodyPr spcFirstLastPara="1" wrap="square" lIns="91425" tIns="91425" rIns="91425" bIns="91425" anchor="t" anchorCtr="0">
            <a:noAutofit/>
          </a:bodyPr>
          <a:lstStyle/>
          <a:p>
            <a:r>
              <a:rPr lang="en-US" b="1" dirty="0"/>
              <a:t>UNIT 2</a:t>
            </a:r>
          </a:p>
          <a:p>
            <a:r>
              <a:rPr lang="en-US" b="1" dirty="0"/>
              <a:t>“MAKING CHANGES”</a:t>
            </a:r>
          </a:p>
          <a:p>
            <a:r>
              <a:rPr lang="en-US" b="1" dirty="0"/>
              <a:t>I  wish I could..</a:t>
            </a:r>
          </a:p>
          <a:p>
            <a:br>
              <a:rPr lang="en-US" dirty="0"/>
            </a:br>
            <a:endParaRPr b="1" dirty="0">
              <a:solidFill>
                <a:schemeClr val="tx1"/>
              </a:solidFill>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1103CBBB-7681-4FCE-828B-B31242C23269}"/>
              </a:ext>
            </a:extLst>
          </p:cNvPr>
          <p:cNvSpPr txBox="1"/>
          <p:nvPr/>
        </p:nvSpPr>
        <p:spPr>
          <a:xfrm>
            <a:off x="3997842" y="4183925"/>
            <a:ext cx="1189958" cy="461665"/>
          </a:xfrm>
          <a:prstGeom prst="rect">
            <a:avLst/>
          </a:prstGeom>
          <a:noFill/>
        </p:spPr>
        <p:txBody>
          <a:bodyPr wrap="square" rtlCol="0">
            <a:spAutoFit/>
          </a:bodyPr>
          <a:lstStyle/>
          <a:p>
            <a:pPr algn="ctr"/>
            <a:r>
              <a:rPr lang="es-MX" sz="2400" b="1" dirty="0">
                <a:latin typeface="Comic Sans MS" panose="030F0702030302020204" pitchFamily="66" charset="0"/>
              </a:rPr>
              <a:t> </a:t>
            </a:r>
          </a:p>
        </p:txBody>
      </p:sp>
      <p:sp>
        <p:nvSpPr>
          <p:cNvPr id="3" name="CuadroTexto 2">
            <a:extLst>
              <a:ext uri="{FF2B5EF4-FFF2-40B4-BE49-F238E27FC236}">
                <a16:creationId xmlns:a16="http://schemas.microsoft.com/office/drawing/2014/main" id="{00BAECAB-412C-417F-8741-8A330DBD401F}"/>
              </a:ext>
            </a:extLst>
          </p:cNvPr>
          <p:cNvSpPr txBox="1"/>
          <p:nvPr/>
        </p:nvSpPr>
        <p:spPr>
          <a:xfrm>
            <a:off x="1810125" y="2540363"/>
            <a:ext cx="5497799" cy="461665"/>
          </a:xfrm>
          <a:prstGeom prst="rect">
            <a:avLst/>
          </a:prstGeom>
          <a:noFill/>
        </p:spPr>
        <p:txBody>
          <a:bodyPr wrap="square" rtlCol="0">
            <a:spAutoFit/>
          </a:bodyPr>
          <a:lstStyle/>
          <a:p>
            <a:pPr algn="ctr"/>
            <a:r>
              <a:rPr lang="es-MX" sz="2400" b="1" dirty="0">
                <a:latin typeface="Comic Sans MS" panose="030F0702030302020204" pitchFamily="66" charset="0"/>
              </a:rPr>
              <a:t>Student: Alexa Carrizales Ramírez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de un celular con texto e imágenes&#10;&#10;Descripción generada automáticamente">
            <a:extLst>
              <a:ext uri="{FF2B5EF4-FFF2-40B4-BE49-F238E27FC236}">
                <a16:creationId xmlns:a16="http://schemas.microsoft.com/office/drawing/2014/main" id="{232E1468-4980-4450-B972-A9F80F137F73}"/>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05542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BA43F60-CCD4-4FA5-9260-EA11616BA731}"/>
              </a:ext>
            </a:extLst>
          </p:cNvPr>
          <p:cNvSpPr/>
          <p:nvPr/>
        </p:nvSpPr>
        <p:spPr>
          <a:xfrm>
            <a:off x="2179674" y="352353"/>
            <a:ext cx="4572000" cy="738664"/>
          </a:xfrm>
          <a:prstGeom prst="rect">
            <a:avLst/>
          </a:prstGeom>
        </p:spPr>
        <p:txBody>
          <a:bodyPr>
            <a:spAutoFit/>
          </a:bodyPr>
          <a:lstStyle/>
          <a:p>
            <a:pPr algn="ctr"/>
            <a:r>
              <a:rPr lang="es-MX" b="1" dirty="0">
                <a:latin typeface="Arial" panose="020B0604020202020204" pitchFamily="34" charset="0"/>
              </a:rPr>
              <a:t>GRADING CRITERIA</a:t>
            </a:r>
            <a:endParaRPr lang="es-MX" b="1" dirty="0"/>
          </a:p>
          <a:p>
            <a:br>
              <a:rPr lang="es-MX" dirty="0"/>
            </a:br>
            <a:endParaRPr lang="es-MX" dirty="0"/>
          </a:p>
        </p:txBody>
      </p:sp>
      <p:graphicFrame>
        <p:nvGraphicFramePr>
          <p:cNvPr id="5" name="Tabla 4">
            <a:extLst>
              <a:ext uri="{FF2B5EF4-FFF2-40B4-BE49-F238E27FC236}">
                <a16:creationId xmlns:a16="http://schemas.microsoft.com/office/drawing/2014/main" id="{1BEF1383-2A25-41F6-AE35-ADDB017A043B}"/>
              </a:ext>
            </a:extLst>
          </p:cNvPr>
          <p:cNvGraphicFramePr>
            <a:graphicFrameLocks noGrp="1"/>
          </p:cNvGraphicFramePr>
          <p:nvPr>
            <p:extLst>
              <p:ext uri="{D42A27DB-BD31-4B8C-83A1-F6EECF244321}">
                <p14:modId xmlns:p14="http://schemas.microsoft.com/office/powerpoint/2010/main" val="4074370204"/>
              </p:ext>
            </p:extLst>
          </p:nvPr>
        </p:nvGraphicFramePr>
        <p:xfrm>
          <a:off x="542261" y="871869"/>
          <a:ext cx="8197702" cy="3785190"/>
        </p:xfrm>
        <a:graphic>
          <a:graphicData uri="http://schemas.openxmlformats.org/drawingml/2006/table">
            <a:tbl>
              <a:tblPr/>
              <a:tblGrid>
                <a:gridCol w="1188980">
                  <a:extLst>
                    <a:ext uri="{9D8B030D-6E8A-4147-A177-3AD203B41FA5}">
                      <a16:colId xmlns:a16="http://schemas.microsoft.com/office/drawing/2014/main" val="2571674493"/>
                    </a:ext>
                  </a:extLst>
                </a:gridCol>
                <a:gridCol w="2324321">
                  <a:extLst>
                    <a:ext uri="{9D8B030D-6E8A-4147-A177-3AD203B41FA5}">
                      <a16:colId xmlns:a16="http://schemas.microsoft.com/office/drawing/2014/main" val="3184770979"/>
                    </a:ext>
                  </a:extLst>
                </a:gridCol>
                <a:gridCol w="2467356">
                  <a:extLst>
                    <a:ext uri="{9D8B030D-6E8A-4147-A177-3AD203B41FA5}">
                      <a16:colId xmlns:a16="http://schemas.microsoft.com/office/drawing/2014/main" val="3626074620"/>
                    </a:ext>
                  </a:extLst>
                </a:gridCol>
                <a:gridCol w="2217045">
                  <a:extLst>
                    <a:ext uri="{9D8B030D-6E8A-4147-A177-3AD203B41FA5}">
                      <a16:colId xmlns:a16="http://schemas.microsoft.com/office/drawing/2014/main" val="769327645"/>
                    </a:ext>
                  </a:extLst>
                </a:gridCol>
              </a:tblGrid>
              <a:tr h="312904">
                <a:tc>
                  <a:txBody>
                    <a:bodyPr/>
                    <a:lstStyle/>
                    <a:p>
                      <a:pPr algn="ctr" rtl="0" fontAlgn="t">
                        <a:spcBef>
                          <a:spcPts val="0"/>
                        </a:spcBef>
                        <a:spcAft>
                          <a:spcPts val="0"/>
                        </a:spcAft>
                      </a:pPr>
                      <a:r>
                        <a:rPr lang="es-MX" sz="900" b="1" i="0" u="none" strike="noStrike">
                          <a:solidFill>
                            <a:srgbClr val="000000"/>
                          </a:solidFill>
                          <a:effectLst/>
                          <a:latin typeface="Arial" panose="020B0604020202020204" pitchFamily="34" charset="0"/>
                        </a:rPr>
                        <a:t>criteria</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8E7CC3"/>
                    </a:solidFill>
                  </a:tcPr>
                </a:tc>
                <a:tc>
                  <a:txBody>
                    <a:bodyPr/>
                    <a:lstStyle/>
                    <a:p>
                      <a:pPr algn="ctr" rtl="0" fontAlgn="t">
                        <a:spcBef>
                          <a:spcPts val="0"/>
                        </a:spcBef>
                        <a:spcAft>
                          <a:spcPts val="0"/>
                        </a:spcAft>
                      </a:pPr>
                      <a:r>
                        <a:rPr lang="es-MX" sz="900" b="1" i="0" u="none" strike="noStrike">
                          <a:solidFill>
                            <a:srgbClr val="000000"/>
                          </a:solidFill>
                          <a:effectLst/>
                          <a:latin typeface="Arial" panose="020B0604020202020204" pitchFamily="34" charset="0"/>
                        </a:rPr>
                        <a:t>excellent</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8E7CC3"/>
                    </a:solidFill>
                  </a:tcPr>
                </a:tc>
                <a:tc>
                  <a:txBody>
                    <a:bodyPr/>
                    <a:lstStyle/>
                    <a:p>
                      <a:pPr algn="ctr" rtl="0" fontAlgn="t">
                        <a:spcBef>
                          <a:spcPts val="0"/>
                        </a:spcBef>
                        <a:spcAft>
                          <a:spcPts val="0"/>
                        </a:spcAft>
                      </a:pPr>
                      <a:r>
                        <a:rPr lang="es-MX" sz="900" b="1" i="0" u="none" strike="noStrike">
                          <a:solidFill>
                            <a:srgbClr val="000000"/>
                          </a:solidFill>
                          <a:effectLst/>
                          <a:latin typeface="Arial" panose="020B0604020202020204" pitchFamily="34" charset="0"/>
                        </a:rPr>
                        <a:t>Good</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8E7CC3"/>
                    </a:solidFill>
                  </a:tcPr>
                </a:tc>
                <a:tc>
                  <a:txBody>
                    <a:bodyPr/>
                    <a:lstStyle/>
                    <a:p>
                      <a:pPr algn="ctr" rtl="0" fontAlgn="t">
                        <a:spcBef>
                          <a:spcPts val="0"/>
                        </a:spcBef>
                        <a:spcAft>
                          <a:spcPts val="0"/>
                        </a:spcAft>
                      </a:pPr>
                      <a:r>
                        <a:rPr lang="es-MX" sz="900" b="1" i="0" u="none" strike="noStrike">
                          <a:solidFill>
                            <a:srgbClr val="000000"/>
                          </a:solidFill>
                          <a:effectLst/>
                          <a:latin typeface="Arial" panose="020B0604020202020204" pitchFamily="34" charset="0"/>
                        </a:rPr>
                        <a:t>needs improvement</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8E7CC3"/>
                    </a:solidFill>
                  </a:tcPr>
                </a:tc>
                <a:extLst>
                  <a:ext uri="{0D108BD9-81ED-4DB2-BD59-A6C34878D82A}">
                    <a16:rowId xmlns:a16="http://schemas.microsoft.com/office/drawing/2014/main" val="64260766"/>
                  </a:ext>
                </a:extLst>
              </a:tr>
              <a:tr h="619424">
                <a:tc>
                  <a:txBody>
                    <a:bodyPr/>
                    <a:lstStyle/>
                    <a:p>
                      <a:pPr rtl="0" fontAlgn="t">
                        <a:spcBef>
                          <a:spcPts val="0"/>
                        </a:spcBef>
                        <a:spcAft>
                          <a:spcPts val="0"/>
                        </a:spcAft>
                      </a:pPr>
                      <a:r>
                        <a:rPr lang="es-MX" sz="900" b="0" i="0" u="none" strike="noStrike">
                          <a:solidFill>
                            <a:srgbClr val="000000"/>
                          </a:solidFill>
                          <a:effectLst/>
                          <a:latin typeface="Arial" panose="020B0604020202020204" pitchFamily="34" charset="0"/>
                        </a:rPr>
                        <a:t>content</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The content includes 3/3   statements </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3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The content includes only 2/ 3 </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2.5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The content includes only 1 statement </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extLst>
                  <a:ext uri="{0D108BD9-81ED-4DB2-BD59-A6C34878D82A}">
                    <a16:rowId xmlns:a16="http://schemas.microsoft.com/office/drawing/2014/main" val="1934271312"/>
                  </a:ext>
                </a:extLst>
              </a:tr>
              <a:tr h="925943">
                <a:tc>
                  <a:txBody>
                    <a:bodyPr/>
                    <a:lstStyle/>
                    <a:p>
                      <a:pPr rtl="0" fontAlgn="t">
                        <a:spcBef>
                          <a:spcPts val="0"/>
                        </a:spcBef>
                        <a:spcAft>
                          <a:spcPts val="0"/>
                        </a:spcAft>
                      </a:pPr>
                      <a:r>
                        <a:rPr lang="es-MX" sz="900" b="0" i="0" u="none" strike="noStrike">
                          <a:solidFill>
                            <a:srgbClr val="000000"/>
                          </a:solidFill>
                          <a:effectLst/>
                          <a:latin typeface="Arial" panose="020B0604020202020204" pitchFamily="34" charset="0"/>
                        </a:rPr>
                        <a:t>organization </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The information is presented in a clear and organized way. It is delivered in a logical order </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3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The information is presented in a somewhat clear and organized way, as well as the logical order of ideas.</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2.5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The information lacks organization, and the  ideas are not clearly stated and organized in a logical way.</a:t>
                      </a:r>
                      <a:endParaRPr lang="en-US" sz="1100"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2 pts</a:t>
                      </a:r>
                      <a:endParaRPr lang="en-US" sz="1100" dirty="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extLst>
                  <a:ext uri="{0D108BD9-81ED-4DB2-BD59-A6C34878D82A}">
                    <a16:rowId xmlns:a16="http://schemas.microsoft.com/office/drawing/2014/main" val="1180454311"/>
                  </a:ext>
                </a:extLst>
              </a:tr>
              <a:tr h="1232462">
                <a:tc>
                  <a:txBody>
                    <a:bodyPr/>
                    <a:lstStyle/>
                    <a:p>
                      <a:pPr rtl="0" fontAlgn="t">
                        <a:spcBef>
                          <a:spcPts val="0"/>
                        </a:spcBef>
                        <a:spcAft>
                          <a:spcPts val="0"/>
                        </a:spcAft>
                      </a:pPr>
                      <a:r>
                        <a:rPr lang="es-MX" sz="900" b="0" i="0" u="none" strike="noStrike">
                          <a:solidFill>
                            <a:srgbClr val="000000"/>
                          </a:solidFill>
                          <a:effectLst/>
                          <a:latin typeface="Arial" panose="020B0604020202020204" pitchFamily="34" charset="0"/>
                        </a:rPr>
                        <a:t>Language &amp; delivery of speech</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Language is used correctly and creatively, words varied and easy to follow. Good fluency  Includes grammar structures seen in the unit</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3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Most language is clear, easy to follow and understand. Most of the words are well pronounced. Voice is often clear and there is evidence of some grammar structures seen in the unit</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2.5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Language is unclear and hard to understand. Lots of grammar, vocabulary and pronunciation mistakes. Lack of fluency. Poor evidence of grammar structures seen in the unit.</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extLst>
                  <a:ext uri="{0D108BD9-81ED-4DB2-BD59-A6C34878D82A}">
                    <a16:rowId xmlns:a16="http://schemas.microsoft.com/office/drawing/2014/main" val="897482644"/>
                  </a:ext>
                </a:extLst>
              </a:tr>
              <a:tr h="694457">
                <a:tc>
                  <a:txBody>
                    <a:bodyPr/>
                    <a:lstStyle/>
                    <a:p>
                      <a:pPr rtl="0" fontAlgn="t">
                        <a:spcBef>
                          <a:spcPts val="0"/>
                        </a:spcBef>
                        <a:spcAft>
                          <a:spcPts val="0"/>
                        </a:spcAft>
                      </a:pPr>
                      <a:r>
                        <a:rPr lang="es-MX" sz="900" b="0" i="0" u="none" strike="noStrike">
                          <a:solidFill>
                            <a:srgbClr val="000000"/>
                          </a:solidFill>
                          <a:effectLst/>
                          <a:latin typeface="Arial" panose="020B0604020202020204" pitchFamily="34" charset="0"/>
                        </a:rPr>
                        <a:t>participation</a:t>
                      </a:r>
                      <a:endParaRPr lang="es-MX"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2/2 responses to others’ participation </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 pt.</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½ responses to other’s participation</a:t>
                      </a:r>
                      <a:endParaRPr lang="en-US" sz="11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.5 pts</a:t>
                      </a:r>
                      <a:endParaRPr lang="en-US" sz="110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0/2 responses to their classmates’ participation </a:t>
                      </a:r>
                      <a:endParaRPr lang="en-US" sz="1100"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0 pts</a:t>
                      </a:r>
                      <a:endParaRPr lang="en-US" sz="1100" dirty="0">
                        <a:effectLst/>
                      </a:endParaRPr>
                    </a:p>
                  </a:txBody>
                  <a:tcPr marL="72043" marR="72043" marT="72043" marB="72043">
                    <a:lnL w="9525" cap="flat" cmpd="sng" algn="ctr">
                      <a:solidFill>
                        <a:srgbClr val="000000"/>
                      </a:solidFill>
                      <a:prstDash val="dash"/>
                      <a:round/>
                      <a:headEnd type="none" w="med" len="med"/>
                      <a:tailEnd type="none" w="med" len="med"/>
                    </a:lnL>
                    <a:lnR w="9525" cap="flat" cmpd="sng" algn="ctr">
                      <a:solidFill>
                        <a:srgbClr val="000000"/>
                      </a:solidFill>
                      <a:prstDash val="dash"/>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D966"/>
                    </a:solidFill>
                  </a:tcPr>
                </a:tc>
                <a:extLst>
                  <a:ext uri="{0D108BD9-81ED-4DB2-BD59-A6C34878D82A}">
                    <a16:rowId xmlns:a16="http://schemas.microsoft.com/office/drawing/2014/main" val="4074914533"/>
                  </a:ext>
                </a:extLst>
              </a:tr>
            </a:tbl>
          </a:graphicData>
        </a:graphic>
      </p:graphicFrame>
      <p:sp>
        <p:nvSpPr>
          <p:cNvPr id="6" name="Rectangle 1">
            <a:extLst>
              <a:ext uri="{FF2B5EF4-FFF2-40B4-BE49-F238E27FC236}">
                <a16:creationId xmlns:a16="http://schemas.microsoft.com/office/drawing/2014/main" id="{882BB058-427B-439D-9E91-BD2FFD0B9B55}"/>
              </a:ext>
            </a:extLst>
          </p:cNvPr>
          <p:cNvSpPr>
            <a:spLocks noChangeArrowheads="1"/>
          </p:cNvSpPr>
          <p:nvPr/>
        </p:nvSpPr>
        <p:spPr bwMode="auto">
          <a:xfrm>
            <a:off x="262786" y="1114965"/>
            <a:ext cx="11346572" cy="50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45797453"/>
      </p:ext>
    </p:extLst>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281</Words>
  <Application>Microsoft Office PowerPoint</Application>
  <PresentationFormat>Presentación en pantalla (16:9)</PresentationFormat>
  <Paragraphs>53</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Patrick Hand SC</vt:lpstr>
      <vt:lpstr>Comic Sans MS</vt:lpstr>
      <vt:lpstr>Patrick Hand</vt:lpstr>
      <vt:lpstr>Arial</vt:lpstr>
      <vt:lpstr>English Language Grammar Rules by Slidesgo</vt:lpstr>
      <vt:lpstr>Presentación de PowerPoint</vt:lpstr>
      <vt:lpstr>TIME FOR YOUR SPEAKING PROJECT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Alexa Carrizales</cp:lastModifiedBy>
  <cp:revision>14</cp:revision>
  <dcterms:modified xsi:type="dcterms:W3CDTF">2021-05-25T03:44:46Z</dcterms:modified>
</cp:coreProperties>
</file>