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5"/>
  </p:notesMasterIdLst>
  <p:sldIdLst>
    <p:sldId id="256" r:id="rId2"/>
    <p:sldId id="261" r:id="rId3"/>
    <p:sldId id="259" r:id="rId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D1D166E-3D40-4D3E-B4AC-5F32C6271CE8}">
  <a:tblStyle styleId="{ED1D166E-3D40-4D3E-B4AC-5F32C6271CE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726" y="6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05323132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15705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d5026ce5f2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d5026ce5f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19320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s-419"/>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302786"/>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s-419" dirty="0"/>
              <a:t>TIME FOR YOUR SPEAKING PROJECT</a:t>
            </a:r>
            <a:endParaRPr dirty="0"/>
          </a:p>
        </p:txBody>
      </p:sp>
      <p:sp>
        <p:nvSpPr>
          <p:cNvPr id="55" name="Google Shape;55;p13"/>
          <p:cNvSpPr txBox="1">
            <a:spLocks noGrp="1"/>
          </p:cNvSpPr>
          <p:nvPr>
            <p:ph type="subTitle" idx="1"/>
          </p:nvPr>
        </p:nvSpPr>
        <p:spPr>
          <a:xfrm>
            <a:off x="265650" y="2222343"/>
            <a:ext cx="8520600" cy="15414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s-419" dirty="0"/>
              <a:t>UNIT 2</a:t>
            </a:r>
            <a:endParaRPr dirty="0"/>
          </a:p>
          <a:p>
            <a:pPr marL="0" lvl="0" indent="0" algn="ctr" rtl="0">
              <a:spcBef>
                <a:spcPts val="0"/>
              </a:spcBef>
              <a:spcAft>
                <a:spcPts val="0"/>
              </a:spcAft>
              <a:buNone/>
            </a:pPr>
            <a:r>
              <a:rPr lang="es-419" dirty="0"/>
              <a:t>“MAKING CHANGES”</a:t>
            </a:r>
            <a:endParaRPr dirty="0"/>
          </a:p>
          <a:p>
            <a:pPr marL="0" lvl="0" indent="0" algn="ctr" rtl="0">
              <a:spcBef>
                <a:spcPts val="0"/>
              </a:spcBef>
              <a:spcAft>
                <a:spcPts val="0"/>
              </a:spcAft>
              <a:buNone/>
            </a:pPr>
            <a:r>
              <a:rPr lang="es-419" dirty="0"/>
              <a:t>I  wish I could..</a:t>
            </a:r>
            <a:endParaRPr dirty="0"/>
          </a:p>
        </p:txBody>
      </p:sp>
      <p:sp>
        <p:nvSpPr>
          <p:cNvPr id="56" name="Google Shape;56;p13"/>
          <p:cNvSpPr/>
          <p:nvPr/>
        </p:nvSpPr>
        <p:spPr>
          <a:xfrm>
            <a:off x="-92100" y="28600"/>
            <a:ext cx="9236100" cy="5143500"/>
          </a:xfrm>
          <a:prstGeom prst="frame">
            <a:avLst>
              <a:gd name="adj1" fmla="val 11504"/>
            </a:avLst>
          </a:prstGeom>
          <a:solidFill>
            <a:srgbClr val="0B5394"/>
          </a:solidFill>
          <a:ln w="76200" cap="flat" cmpd="sng">
            <a:solidFill>
              <a:srgbClr val="A64D7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CuadroTexto 1"/>
          <p:cNvSpPr txBox="1"/>
          <p:nvPr/>
        </p:nvSpPr>
        <p:spPr>
          <a:xfrm>
            <a:off x="1615902" y="3813278"/>
            <a:ext cx="5912196" cy="461665"/>
          </a:xfrm>
          <a:prstGeom prst="rect">
            <a:avLst/>
          </a:prstGeom>
          <a:noFill/>
        </p:spPr>
        <p:txBody>
          <a:bodyPr wrap="none" rtlCol="0">
            <a:spAutoFit/>
          </a:bodyPr>
          <a:lstStyle/>
          <a:p>
            <a:r>
              <a:rPr lang="es-ES" sz="2400" dirty="0" smtClean="0"/>
              <a:t>TAMARA LIZBETH LOPEZ HERNANDEZ</a:t>
            </a:r>
            <a:endParaRPr lang="es-E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CCCC"/>
        </a:solidFill>
        <a:effectLst/>
      </p:bgPr>
    </p:bg>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a:srcRect b="5877"/>
          <a:stretch/>
        </p:blipFill>
        <p:spPr>
          <a:xfrm>
            <a:off x="258763" y="239993"/>
            <a:ext cx="8632810" cy="4568311"/>
          </a:xfrm>
          <a:prstGeom prst="rect">
            <a:avLst/>
          </a:prstGeom>
        </p:spPr>
      </p:pic>
    </p:spTree>
    <p:extLst>
      <p:ext uri="{BB962C8B-B14F-4D97-AF65-F5344CB8AC3E}">
        <p14:creationId xmlns:p14="http://schemas.microsoft.com/office/powerpoint/2010/main" val="3959377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73875"/>
            <a:ext cx="8520600" cy="6003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s-419"/>
              <a:t>Grading criteria</a:t>
            </a:r>
            <a:endParaRPr/>
          </a:p>
        </p:txBody>
      </p:sp>
      <p:graphicFrame>
        <p:nvGraphicFramePr>
          <p:cNvPr id="73" name="Google Shape;73;p16"/>
          <p:cNvGraphicFramePr/>
          <p:nvPr/>
        </p:nvGraphicFramePr>
        <p:xfrm>
          <a:off x="195875" y="674180"/>
          <a:ext cx="8729850" cy="4486680"/>
        </p:xfrm>
        <a:graphic>
          <a:graphicData uri="http://schemas.openxmlformats.org/drawingml/2006/table">
            <a:tbl>
              <a:tblPr>
                <a:noFill/>
                <a:tableStyleId>{ED1D166E-3D40-4D3E-B4AC-5F32C6271CE8}</a:tableStyleId>
              </a:tblPr>
              <a:tblGrid>
                <a:gridCol w="1266700"/>
                <a:gridCol w="2475525"/>
                <a:gridCol w="2625550"/>
                <a:gridCol w="2362075"/>
              </a:tblGrid>
              <a:tr h="351900">
                <a:tc>
                  <a:txBody>
                    <a:bodyPr/>
                    <a:lstStyle/>
                    <a:p>
                      <a:pPr marL="0" lvl="0" indent="0" algn="ctr" rtl="0">
                        <a:spcBef>
                          <a:spcPts val="0"/>
                        </a:spcBef>
                        <a:spcAft>
                          <a:spcPts val="0"/>
                        </a:spcAft>
                        <a:buNone/>
                      </a:pPr>
                      <a:r>
                        <a:rPr lang="es-419" sz="1200" b="1"/>
                        <a:t>criteria</a:t>
                      </a:r>
                      <a:endParaRPr sz="1200" b="1"/>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8E7CC3"/>
                    </a:solidFill>
                  </a:tcPr>
                </a:tc>
                <a:tc>
                  <a:txBody>
                    <a:bodyPr/>
                    <a:lstStyle/>
                    <a:p>
                      <a:pPr marL="0" lvl="0" indent="0" algn="ctr" rtl="0">
                        <a:spcBef>
                          <a:spcPts val="0"/>
                        </a:spcBef>
                        <a:spcAft>
                          <a:spcPts val="0"/>
                        </a:spcAft>
                        <a:buNone/>
                      </a:pPr>
                      <a:r>
                        <a:rPr lang="es-419" sz="1200" b="1"/>
                        <a:t>excellent</a:t>
                      </a:r>
                      <a:endParaRPr sz="1200" b="1"/>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8E7CC3"/>
                    </a:solidFill>
                  </a:tcPr>
                </a:tc>
                <a:tc>
                  <a:txBody>
                    <a:bodyPr/>
                    <a:lstStyle/>
                    <a:p>
                      <a:pPr marL="0" lvl="0" indent="0" algn="ctr" rtl="0">
                        <a:spcBef>
                          <a:spcPts val="0"/>
                        </a:spcBef>
                        <a:spcAft>
                          <a:spcPts val="0"/>
                        </a:spcAft>
                        <a:buNone/>
                      </a:pPr>
                      <a:r>
                        <a:rPr lang="es-419" sz="1200" b="1"/>
                        <a:t>Good</a:t>
                      </a:r>
                      <a:endParaRPr sz="1200" b="1"/>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8E7CC3"/>
                    </a:solidFill>
                  </a:tcPr>
                </a:tc>
                <a:tc>
                  <a:txBody>
                    <a:bodyPr/>
                    <a:lstStyle/>
                    <a:p>
                      <a:pPr marL="0" lvl="0" indent="0" algn="ctr" rtl="0">
                        <a:spcBef>
                          <a:spcPts val="0"/>
                        </a:spcBef>
                        <a:spcAft>
                          <a:spcPts val="0"/>
                        </a:spcAft>
                        <a:buNone/>
                      </a:pPr>
                      <a:r>
                        <a:rPr lang="es-419" sz="1200" b="1"/>
                        <a:t>needs improvement</a:t>
                      </a:r>
                      <a:endParaRPr sz="1200" b="1"/>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8E7CC3"/>
                    </a:solidFill>
                  </a:tcPr>
                </a:tc>
              </a:tr>
              <a:tr h="703825">
                <a:tc>
                  <a:txBody>
                    <a:bodyPr/>
                    <a:lstStyle/>
                    <a:p>
                      <a:pPr marL="0" lvl="0" indent="0" algn="l" rtl="0">
                        <a:spcBef>
                          <a:spcPts val="0"/>
                        </a:spcBef>
                        <a:spcAft>
                          <a:spcPts val="0"/>
                        </a:spcAft>
                        <a:buNone/>
                      </a:pPr>
                      <a:r>
                        <a:rPr lang="es-419" sz="1200"/>
                        <a:t>content</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t>The content includes 3/3   statements </a:t>
                      </a:r>
                      <a:endParaRPr sz="1200"/>
                    </a:p>
                    <a:p>
                      <a:pPr marL="0" lvl="0" indent="0" algn="l" rtl="0">
                        <a:spcBef>
                          <a:spcPts val="0"/>
                        </a:spcBef>
                        <a:spcAft>
                          <a:spcPts val="0"/>
                        </a:spcAft>
                        <a:buNone/>
                      </a:pPr>
                      <a:r>
                        <a:rPr lang="es-419" sz="1200"/>
                        <a:t>3 pts</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t>The content includes only 2/ 3 </a:t>
                      </a:r>
                      <a:endParaRPr sz="1200"/>
                    </a:p>
                    <a:p>
                      <a:pPr marL="0" lvl="0" indent="0" algn="l" rtl="0">
                        <a:spcBef>
                          <a:spcPts val="0"/>
                        </a:spcBef>
                        <a:spcAft>
                          <a:spcPts val="0"/>
                        </a:spcAft>
                        <a:buNone/>
                      </a:pPr>
                      <a:r>
                        <a:rPr lang="es-419" sz="1200"/>
                        <a:t>2.5 pts</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t>The content includes only 1 statement </a:t>
                      </a:r>
                      <a:endParaRPr sz="1200"/>
                    </a:p>
                    <a:p>
                      <a:pPr marL="0" lvl="0" indent="0" algn="l" rtl="0">
                        <a:spcBef>
                          <a:spcPts val="0"/>
                        </a:spcBef>
                        <a:spcAft>
                          <a:spcPts val="0"/>
                        </a:spcAft>
                        <a:buNone/>
                      </a:pPr>
                      <a:r>
                        <a:rPr lang="es-419" sz="1200"/>
                        <a:t>2 pts</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r>
              <a:tr h="1055750">
                <a:tc>
                  <a:txBody>
                    <a:bodyPr/>
                    <a:lstStyle/>
                    <a:p>
                      <a:pPr marL="0" lvl="0" indent="0" algn="l" rtl="0">
                        <a:spcBef>
                          <a:spcPts val="0"/>
                        </a:spcBef>
                        <a:spcAft>
                          <a:spcPts val="0"/>
                        </a:spcAft>
                        <a:buNone/>
                      </a:pPr>
                      <a:r>
                        <a:rPr lang="es-419" sz="1200"/>
                        <a:t>organization </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t>The information is presented in a clear and organized way. It is delivered in a logical order </a:t>
                      </a:r>
                      <a:endParaRPr sz="1200"/>
                    </a:p>
                    <a:p>
                      <a:pPr marL="0" lvl="0" indent="0" algn="l" rtl="0">
                        <a:spcBef>
                          <a:spcPts val="0"/>
                        </a:spcBef>
                        <a:spcAft>
                          <a:spcPts val="0"/>
                        </a:spcAft>
                        <a:buNone/>
                      </a:pPr>
                      <a:r>
                        <a:rPr lang="es-419" sz="1200"/>
                        <a:t>3 pts</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solidFill>
                            <a:schemeClr val="dk1"/>
                          </a:solidFill>
                        </a:rPr>
                        <a:t>The information is presented in a somewhat clear and organized way, as well as the logical order of ideas.</a:t>
                      </a:r>
                      <a:endParaRPr sz="1200">
                        <a:solidFill>
                          <a:schemeClr val="dk1"/>
                        </a:solidFill>
                      </a:endParaRPr>
                    </a:p>
                    <a:p>
                      <a:pPr marL="0" lvl="0" indent="0" algn="l" rtl="0">
                        <a:spcBef>
                          <a:spcPts val="0"/>
                        </a:spcBef>
                        <a:spcAft>
                          <a:spcPts val="0"/>
                        </a:spcAft>
                        <a:buClr>
                          <a:schemeClr val="dk1"/>
                        </a:buClr>
                        <a:buSzPts val="1100"/>
                        <a:buFont typeface="Arial"/>
                        <a:buNone/>
                      </a:pPr>
                      <a:r>
                        <a:rPr lang="es-419" sz="1200">
                          <a:solidFill>
                            <a:schemeClr val="dk1"/>
                          </a:solidFill>
                        </a:rPr>
                        <a:t>2.5  pts</a:t>
                      </a:r>
                      <a:endParaRPr sz="1200">
                        <a:solidFill>
                          <a:schemeClr val="dk1"/>
                        </a:solidFill>
                      </a:endParaRPr>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t>The information lacks organization and the  ideas are not clearly stated and organized in a logical way.</a:t>
                      </a:r>
                      <a:endParaRPr sz="1200"/>
                    </a:p>
                    <a:p>
                      <a:pPr marL="0" lvl="0" indent="0" algn="l" rtl="0">
                        <a:spcBef>
                          <a:spcPts val="0"/>
                        </a:spcBef>
                        <a:spcAft>
                          <a:spcPts val="0"/>
                        </a:spcAft>
                        <a:buNone/>
                      </a:pPr>
                      <a:r>
                        <a:rPr lang="es-419" sz="1200"/>
                        <a:t>2 pts</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r>
              <a:tr h="1407675">
                <a:tc>
                  <a:txBody>
                    <a:bodyPr/>
                    <a:lstStyle/>
                    <a:p>
                      <a:pPr marL="0" lvl="0" indent="0" algn="l" rtl="0">
                        <a:spcBef>
                          <a:spcPts val="0"/>
                        </a:spcBef>
                        <a:spcAft>
                          <a:spcPts val="0"/>
                        </a:spcAft>
                        <a:buNone/>
                      </a:pPr>
                      <a:r>
                        <a:rPr lang="es-419" sz="1200"/>
                        <a:t>Language &amp; delivery of speech</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t>Language is used correctly and creatively, words varied and easy to follow. Good fluency  Includes grammar structures seen in the unit</a:t>
                      </a:r>
                      <a:endParaRPr sz="1200"/>
                    </a:p>
                    <a:p>
                      <a:pPr marL="0" lvl="0" indent="0" algn="l" rtl="0">
                        <a:spcBef>
                          <a:spcPts val="0"/>
                        </a:spcBef>
                        <a:spcAft>
                          <a:spcPts val="0"/>
                        </a:spcAft>
                        <a:buNone/>
                      </a:pPr>
                      <a:r>
                        <a:rPr lang="es-419" sz="1200"/>
                        <a:t>3 pts</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t>Most language is clear, easy to follow and understand. Most of the words are well pronounced. Voice is often clear and there is evidence of some grammar structures seen in the unit</a:t>
                      </a:r>
                      <a:endParaRPr sz="1200"/>
                    </a:p>
                    <a:p>
                      <a:pPr marL="0" lvl="0" indent="0" algn="l" rtl="0">
                        <a:spcBef>
                          <a:spcPts val="0"/>
                        </a:spcBef>
                        <a:spcAft>
                          <a:spcPts val="0"/>
                        </a:spcAft>
                        <a:buNone/>
                      </a:pPr>
                      <a:r>
                        <a:rPr lang="es-419" sz="1200"/>
                        <a:t>2.5 pts</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t>Language is unclear and hard to understand. Lots of grammar, vocabulary and pronunciation mistakes. Lack of fluency. Poor evidence of grammar structures seen in the unit.</a:t>
                      </a:r>
                      <a:endParaRPr sz="1200"/>
                    </a:p>
                    <a:p>
                      <a:pPr marL="0" lvl="0" indent="0" algn="l" rtl="0">
                        <a:spcBef>
                          <a:spcPts val="0"/>
                        </a:spcBef>
                        <a:spcAft>
                          <a:spcPts val="0"/>
                        </a:spcAft>
                        <a:buNone/>
                      </a:pPr>
                      <a:r>
                        <a:rPr lang="es-419" sz="1200"/>
                        <a:t>2 pts.</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r>
              <a:tr h="829200">
                <a:tc>
                  <a:txBody>
                    <a:bodyPr/>
                    <a:lstStyle/>
                    <a:p>
                      <a:pPr marL="0" lvl="0" indent="0" algn="l" rtl="0">
                        <a:spcBef>
                          <a:spcPts val="0"/>
                        </a:spcBef>
                        <a:spcAft>
                          <a:spcPts val="0"/>
                        </a:spcAft>
                        <a:buNone/>
                      </a:pPr>
                      <a:r>
                        <a:rPr lang="es-419" sz="1200"/>
                        <a:t>participation</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t>2/2 responses to others’ participation </a:t>
                      </a:r>
                      <a:endParaRPr sz="1200"/>
                    </a:p>
                    <a:p>
                      <a:pPr marL="0" lvl="0" indent="0" algn="l" rtl="0">
                        <a:spcBef>
                          <a:spcPts val="0"/>
                        </a:spcBef>
                        <a:spcAft>
                          <a:spcPts val="0"/>
                        </a:spcAft>
                        <a:buNone/>
                      </a:pPr>
                      <a:r>
                        <a:rPr lang="es-419" sz="1200"/>
                        <a:t>1 pt.</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t>½ responses to other’s participation</a:t>
                      </a:r>
                      <a:endParaRPr sz="1200"/>
                    </a:p>
                    <a:p>
                      <a:pPr marL="0" lvl="0" indent="0" algn="l" rtl="0">
                        <a:spcBef>
                          <a:spcPts val="0"/>
                        </a:spcBef>
                        <a:spcAft>
                          <a:spcPts val="0"/>
                        </a:spcAft>
                        <a:buNone/>
                      </a:pPr>
                      <a:r>
                        <a:rPr lang="es-419" sz="1200"/>
                        <a:t>.5 pts</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c>
                  <a:txBody>
                    <a:bodyPr/>
                    <a:lstStyle/>
                    <a:p>
                      <a:pPr marL="0" lvl="0" indent="0" algn="l" rtl="0">
                        <a:spcBef>
                          <a:spcPts val="0"/>
                        </a:spcBef>
                        <a:spcAft>
                          <a:spcPts val="0"/>
                        </a:spcAft>
                        <a:buNone/>
                      </a:pPr>
                      <a:r>
                        <a:rPr lang="es-419" sz="1200"/>
                        <a:t>0/2 responses to their classmates’ participation </a:t>
                      </a:r>
                      <a:endParaRPr sz="1200"/>
                    </a:p>
                    <a:p>
                      <a:pPr marL="0" lvl="0" indent="0" algn="l" rtl="0">
                        <a:spcBef>
                          <a:spcPts val="0"/>
                        </a:spcBef>
                        <a:spcAft>
                          <a:spcPts val="0"/>
                        </a:spcAft>
                        <a:buNone/>
                      </a:pPr>
                      <a:r>
                        <a:rPr lang="es-419" sz="1200"/>
                        <a:t>0 pts</a:t>
                      </a:r>
                      <a:endParaRPr sz="1200"/>
                    </a:p>
                  </a:txBody>
                  <a:tcPr marL="91425" marR="91425" marT="91425" marB="91425">
                    <a:lnL w="9525" cap="flat" cmpd="sng">
                      <a:solidFill>
                        <a:schemeClr val="dk1"/>
                      </a:solidFill>
                      <a:prstDash val="dash"/>
                      <a:round/>
                      <a:headEnd type="none" w="sm" len="sm"/>
                      <a:tailEnd type="none" w="sm" len="sm"/>
                    </a:lnL>
                    <a:lnR w="9525" cap="flat" cmpd="sng">
                      <a:solidFill>
                        <a:schemeClr val="dk1"/>
                      </a:solidFill>
                      <a:prstDash val="dash"/>
                      <a:round/>
                      <a:headEnd type="none" w="sm" len="sm"/>
                      <a:tailEnd type="none" w="sm" len="sm"/>
                    </a:lnR>
                    <a:lnT w="9525" cap="flat" cmpd="sng">
                      <a:solidFill>
                        <a:schemeClr val="dk1"/>
                      </a:solidFill>
                      <a:prstDash val="dash"/>
                      <a:round/>
                      <a:headEnd type="none" w="sm" len="sm"/>
                      <a:tailEnd type="none" w="sm" len="sm"/>
                    </a:lnT>
                    <a:lnB w="9525" cap="flat" cmpd="sng">
                      <a:solidFill>
                        <a:schemeClr val="dk1"/>
                      </a:solidFill>
                      <a:prstDash val="dash"/>
                      <a:round/>
                      <a:headEnd type="none" w="sm" len="sm"/>
                      <a:tailEnd type="none" w="sm" len="sm"/>
                    </a:lnB>
                    <a:solidFill>
                      <a:srgbClr val="FFD966"/>
                    </a:solidFill>
                  </a:tcPr>
                </a:tc>
              </a:tr>
            </a:tbl>
          </a:graphicData>
        </a:graphic>
      </p:graphicFrame>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244</Words>
  <Application>Microsoft Office PowerPoint</Application>
  <PresentationFormat>Presentación en pantalla (16:9)</PresentationFormat>
  <Paragraphs>38</Paragraphs>
  <Slides>3</Slides>
  <Notes>2</Notes>
  <HiddenSlides>0</HiddenSlides>
  <MMClips>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3</vt:i4>
      </vt:variant>
    </vt:vector>
  </HeadingPairs>
  <TitlesOfParts>
    <vt:vector size="5" baseType="lpstr">
      <vt:lpstr>Arial</vt:lpstr>
      <vt:lpstr>Simple Light</vt:lpstr>
      <vt:lpstr>TIME FOR YOUR SPEAKING PROJECT</vt:lpstr>
      <vt:lpstr>Presentación de PowerPoint</vt:lpstr>
      <vt:lpstr>Grading criteria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FOR YOUR SPEAKING PROJECT</dc:title>
  <dc:creator>sistemas</dc:creator>
  <cp:lastModifiedBy>Usuario de Windows</cp:lastModifiedBy>
  <cp:revision>2</cp:revision>
  <dcterms:modified xsi:type="dcterms:W3CDTF">2021-05-28T03:36:29Z</dcterms:modified>
</cp:coreProperties>
</file>