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7"/>
  </p:notesMasterIdLst>
  <p:sldIdLst>
    <p:sldId id="261" r:id="rId2"/>
    <p:sldId id="256" r:id="rId3"/>
    <p:sldId id="258" r:id="rId4"/>
    <p:sldId id="259" r:id="rId5"/>
    <p:sldId id="262"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6912413-EA0D-4BA5-98B2-E97A8C7E6CCE}">
  <a:tblStyle styleId="{16912413-EA0D-4BA5-98B2-E97A8C7E6CC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d5026ce5f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d5026ce5f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d5026ce5f2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d5026ce5f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s-419"/>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7CA6F37D-FF27-4710-A0A3-64A4D1873A1C}"/>
              </a:ext>
            </a:extLst>
          </p:cNvPr>
          <p:cNvSpPr/>
          <p:nvPr/>
        </p:nvSpPr>
        <p:spPr>
          <a:xfrm>
            <a:off x="0" y="225981"/>
            <a:ext cx="9144000" cy="4750788"/>
          </a:xfrm>
          <a:prstGeom prst="rect">
            <a:avLst/>
          </a:prstGeom>
        </p:spPr>
        <p:txBody>
          <a:bodyPr wrap="square">
            <a:spAutoFit/>
          </a:bodyPr>
          <a:lstStyle/>
          <a:p>
            <a:pPr algn="ctr">
              <a:lnSpc>
                <a:spcPct val="107000"/>
              </a:lnSpc>
              <a:spcAft>
                <a:spcPts val="600"/>
              </a:spcAft>
            </a:pPr>
            <a:r>
              <a:rPr lang="es-ES_tradnl" sz="2400" b="1" dirty="0">
                <a:latin typeface="Arial" panose="020B0604020202020204" pitchFamily="34" charset="0"/>
                <a:ea typeface="Calibri" panose="020F0502020204030204" pitchFamily="34" charset="0"/>
                <a:cs typeface="Times New Roman" panose="02020603050405020304" pitchFamily="18" charset="0"/>
              </a:rPr>
              <a:t>Escuela Normal De Educación Preescolar</a:t>
            </a:r>
          </a:p>
          <a:p>
            <a:pPr algn="ctr">
              <a:lnSpc>
                <a:spcPct val="107000"/>
              </a:lnSpc>
              <a:spcAft>
                <a:spcPts val="600"/>
              </a:spcAft>
            </a:pPr>
            <a:endParaRPr lang="es-ES_tradnl" sz="2400"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600"/>
              </a:spcAft>
            </a:pPr>
            <a:endParaRPr lang="es-ES_tradnl" sz="2400" b="1" dirty="0">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600"/>
              </a:spcAft>
            </a:pPr>
            <a:endParaRPr lang="es-ES_tradnl" sz="2400" b="1" dirty="0">
              <a:latin typeface="Arial" panose="020B0604020202020204" pitchFamily="34" charset="0"/>
              <a:ea typeface="Calibri" panose="020F0502020204030204" pitchFamily="34" charset="0"/>
              <a:cs typeface="Times New Roman" panose="02020603050405020304" pitchFamily="18" charset="0"/>
            </a:endParaRPr>
          </a:p>
          <a:p>
            <a:pPr algn="ctr"/>
            <a:r>
              <a:rPr lang="es-ES_tradnl" sz="1800" b="1" dirty="0"/>
              <a:t>Licenciatura en educación preescolar </a:t>
            </a:r>
            <a:endParaRPr lang="es-ES" sz="1800" dirty="0"/>
          </a:p>
          <a:p>
            <a:pPr algn="ctr"/>
            <a:r>
              <a:rPr lang="en-US" sz="1800" b="1" dirty="0"/>
              <a:t>Subject</a:t>
            </a:r>
            <a:r>
              <a:rPr lang="es-ES_tradnl" sz="1800" b="1" dirty="0"/>
              <a:t>: English </a:t>
            </a:r>
            <a:endParaRPr lang="es-ES" sz="1800" dirty="0"/>
          </a:p>
          <a:p>
            <a:pPr algn="ctr"/>
            <a:r>
              <a:rPr lang="en-US" sz="1800" b="1" dirty="0"/>
              <a:t>Teacher</a:t>
            </a:r>
            <a:r>
              <a:rPr lang="es-ES" sz="1800" b="1" dirty="0"/>
              <a:t>: Brenda </a:t>
            </a:r>
            <a:r>
              <a:rPr lang="en-US" sz="1800" b="1" dirty="0" err="1"/>
              <a:t>Bollain</a:t>
            </a:r>
            <a:r>
              <a:rPr lang="es-ES" sz="1800" b="1" dirty="0"/>
              <a:t> </a:t>
            </a:r>
            <a:r>
              <a:rPr lang="en-US" sz="1800" b="1" dirty="0" err="1"/>
              <a:t>Goytia</a:t>
            </a:r>
            <a:r>
              <a:rPr lang="es-ES" sz="1800" b="1" dirty="0"/>
              <a:t> De La Peña</a:t>
            </a:r>
            <a:endParaRPr lang="es-ES" sz="1800" dirty="0"/>
          </a:p>
          <a:p>
            <a:pPr algn="ctr"/>
            <a:r>
              <a:rPr lang="en-US" sz="1800" b="1" dirty="0"/>
              <a:t>Unit 2</a:t>
            </a:r>
            <a:endParaRPr lang="es-ES" sz="1800" dirty="0"/>
          </a:p>
          <a:p>
            <a:pPr algn="ctr"/>
            <a:r>
              <a:rPr lang="es-ES_tradnl" sz="1800" u="sng" dirty="0" err="1"/>
              <a:t>Speaking</a:t>
            </a:r>
            <a:r>
              <a:rPr lang="es-ES_tradnl" sz="1800" u="sng" dirty="0"/>
              <a:t> </a:t>
            </a:r>
            <a:r>
              <a:rPr lang="es-ES_tradnl" sz="1800" u="sng" dirty="0" err="1"/>
              <a:t>project</a:t>
            </a:r>
            <a:endParaRPr lang="en-US" sz="1800" b="1" dirty="0"/>
          </a:p>
          <a:p>
            <a:pPr algn="ctr"/>
            <a:r>
              <a:rPr lang="en-US" sz="1800" b="1" dirty="0"/>
              <a:t>Student: </a:t>
            </a:r>
            <a:r>
              <a:rPr lang="en-US" sz="1800" dirty="0"/>
              <a:t>Griselda Estefania García Barrera </a:t>
            </a:r>
            <a:r>
              <a:rPr lang="en-US" sz="1800" b="1" dirty="0"/>
              <a:t>N.L. 6</a:t>
            </a:r>
            <a:endParaRPr lang="es-ES" sz="1800" dirty="0"/>
          </a:p>
          <a:p>
            <a:pPr algn="ctr"/>
            <a:r>
              <a:rPr lang="en-US" sz="1800" b="1" dirty="0"/>
              <a:t>Sixth  semester Section B</a:t>
            </a:r>
            <a:endParaRPr lang="es-ES" sz="1800" dirty="0"/>
          </a:p>
          <a:p>
            <a:pPr algn="ctr"/>
            <a:r>
              <a:rPr lang="en-US" sz="1800" dirty="0"/>
              <a:t> </a:t>
            </a:r>
            <a:endParaRPr lang="es-ES" sz="1800" dirty="0"/>
          </a:p>
          <a:p>
            <a:pPr algn="r"/>
            <a:r>
              <a:rPr lang="en-US" sz="1800" dirty="0"/>
              <a:t>Saltillo, Coahuila</a:t>
            </a:r>
            <a:endParaRPr lang="es-ES" sz="1800" dirty="0"/>
          </a:p>
          <a:p>
            <a:pPr algn="r"/>
            <a:r>
              <a:rPr lang="es-ES_tradnl" sz="1800" dirty="0"/>
              <a:t>May 8th, 2021</a:t>
            </a:r>
            <a:endParaRPr lang="es-ES" sz="1800" dirty="0"/>
          </a:p>
        </p:txBody>
      </p:sp>
      <p:pic>
        <p:nvPicPr>
          <p:cNvPr id="5" name="Imagen 4">
            <a:extLst>
              <a:ext uri="{FF2B5EF4-FFF2-40B4-BE49-F238E27FC236}">
                <a16:creationId xmlns:a16="http://schemas.microsoft.com/office/drawing/2014/main" id="{EDE5D056-E2E1-4EC7-A7A2-25499DF9935C}"/>
              </a:ext>
            </a:extLst>
          </p:cNvPr>
          <p:cNvPicPr>
            <a:picLocks noChangeAspect="1"/>
          </p:cNvPicPr>
          <p:nvPr/>
        </p:nvPicPr>
        <p:blipFill>
          <a:blip r:embed="rId2"/>
          <a:stretch>
            <a:fillRect/>
          </a:stretch>
        </p:blipFill>
        <p:spPr>
          <a:xfrm>
            <a:off x="3591512" y="702994"/>
            <a:ext cx="1960977" cy="1456546"/>
          </a:xfrm>
          <a:prstGeom prst="rect">
            <a:avLst/>
          </a:prstGeom>
        </p:spPr>
      </p:pic>
    </p:spTree>
    <p:extLst>
      <p:ext uri="{BB962C8B-B14F-4D97-AF65-F5344CB8AC3E}">
        <p14:creationId xmlns:p14="http://schemas.microsoft.com/office/powerpoint/2010/main" val="3608374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s-419"/>
              <a:t>TIME FOR YOUR SPEAKING PROJECT</a:t>
            </a:r>
            <a:endParaRPr/>
          </a:p>
        </p:txBody>
      </p:sp>
      <p:sp>
        <p:nvSpPr>
          <p:cNvPr id="55" name="Google Shape;55;p13"/>
          <p:cNvSpPr txBox="1">
            <a:spLocks noGrp="1"/>
          </p:cNvSpPr>
          <p:nvPr>
            <p:ph type="subTitle" idx="1"/>
          </p:nvPr>
        </p:nvSpPr>
        <p:spPr>
          <a:xfrm>
            <a:off x="311700" y="2834125"/>
            <a:ext cx="8520600" cy="15414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s-419"/>
              <a:t>UNIT 2</a:t>
            </a:r>
            <a:endParaRPr/>
          </a:p>
          <a:p>
            <a:pPr marL="0" lvl="0" indent="0" algn="ctr" rtl="0">
              <a:spcBef>
                <a:spcPts val="0"/>
              </a:spcBef>
              <a:spcAft>
                <a:spcPts val="0"/>
              </a:spcAft>
              <a:buNone/>
            </a:pPr>
            <a:r>
              <a:rPr lang="es-419"/>
              <a:t>“MAKING CHANGES”</a:t>
            </a:r>
            <a:endParaRPr/>
          </a:p>
          <a:p>
            <a:pPr marL="0" lvl="0" indent="0" algn="ctr" rtl="0">
              <a:spcBef>
                <a:spcPts val="0"/>
              </a:spcBef>
              <a:spcAft>
                <a:spcPts val="0"/>
              </a:spcAft>
              <a:buNone/>
            </a:pPr>
            <a:r>
              <a:rPr lang="es-419"/>
              <a:t>I  wish I could..</a:t>
            </a:r>
            <a:endParaRPr/>
          </a:p>
        </p:txBody>
      </p:sp>
      <p:sp>
        <p:nvSpPr>
          <p:cNvPr id="56" name="Google Shape;56;p13"/>
          <p:cNvSpPr/>
          <p:nvPr/>
        </p:nvSpPr>
        <p:spPr>
          <a:xfrm>
            <a:off x="-92100" y="28600"/>
            <a:ext cx="9236100" cy="5143500"/>
          </a:xfrm>
          <a:prstGeom prst="frame">
            <a:avLst>
              <a:gd name="adj1" fmla="val 11504"/>
            </a:avLst>
          </a:prstGeom>
          <a:solidFill>
            <a:srgbClr val="0B5394"/>
          </a:solidFill>
          <a:ln w="76200" cap="flat" cmpd="sng">
            <a:solidFill>
              <a:srgbClr val="A64D7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A4C2F4"/>
        </a:solidFill>
        <a:effectLst/>
      </p:bgPr>
    </p:bg>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Here is your guideline for your speaking project:</a:t>
            </a:r>
            <a:endParaRPr/>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a:bodyPr>
          <a:lstStyle/>
          <a:p>
            <a:pPr marL="457200" lvl="0" indent="-342900" algn="l" rtl="0">
              <a:spcBef>
                <a:spcPts val="0"/>
              </a:spcBef>
              <a:spcAft>
                <a:spcPts val="0"/>
              </a:spcAft>
              <a:buClr>
                <a:srgbClr val="434343"/>
              </a:buClr>
              <a:buSzPts val="1800"/>
              <a:buChar char="●"/>
            </a:pPr>
            <a:r>
              <a:rPr lang="es-419">
                <a:solidFill>
                  <a:srgbClr val="434343"/>
                </a:solidFill>
              </a:rPr>
              <a:t>Reacting to the song’s message “Heal the world”, you will develop a speech stating three things that you consider are wrong in your city, country, or the world.</a:t>
            </a:r>
            <a:endParaRPr>
              <a:solidFill>
                <a:srgbClr val="434343"/>
              </a:solidFill>
            </a:endParaRPr>
          </a:p>
          <a:p>
            <a:pPr marL="457200" lvl="0" indent="-342900" algn="l" rtl="0">
              <a:spcBef>
                <a:spcPts val="0"/>
              </a:spcBef>
              <a:spcAft>
                <a:spcPts val="0"/>
              </a:spcAft>
              <a:buClr>
                <a:srgbClr val="434343"/>
              </a:buClr>
              <a:buSzPts val="1800"/>
              <a:buChar char="●"/>
            </a:pPr>
            <a:r>
              <a:rPr lang="es-419">
                <a:solidFill>
                  <a:srgbClr val="434343"/>
                </a:solidFill>
              </a:rPr>
              <a:t>you will tell how you wish they were different</a:t>
            </a:r>
            <a:r>
              <a:rPr lang="es-419">
                <a:solidFill>
                  <a:schemeClr val="dk1"/>
                </a:solidFill>
              </a:rPr>
              <a:t> (</a:t>
            </a:r>
            <a:r>
              <a:rPr lang="es-419" b="1">
                <a:solidFill>
                  <a:schemeClr val="dk1"/>
                </a:solidFill>
              </a:rPr>
              <a:t>please develop ideas not just simple sentences. E.g. I wish the government built more schools, we don’t have enough schools in our country. The ones that there are lack equipment and...</a:t>
            </a:r>
            <a:r>
              <a:rPr lang="es-419">
                <a:solidFill>
                  <a:schemeClr val="dk1"/>
                </a:solidFill>
              </a:rPr>
              <a:t>) </a:t>
            </a:r>
            <a:endParaRPr>
              <a:solidFill>
                <a:schemeClr val="dk1"/>
              </a:solidFill>
            </a:endParaRPr>
          </a:p>
          <a:p>
            <a:pPr marL="457200" lvl="0" indent="-342900" algn="l" rtl="0">
              <a:spcBef>
                <a:spcPts val="0"/>
              </a:spcBef>
              <a:spcAft>
                <a:spcPts val="0"/>
              </a:spcAft>
              <a:buClr>
                <a:schemeClr val="dk1"/>
              </a:buClr>
              <a:buSzPts val="1800"/>
              <a:buChar char="●"/>
            </a:pPr>
            <a:r>
              <a:rPr lang="es-419">
                <a:solidFill>
                  <a:schemeClr val="dk1"/>
                </a:solidFill>
              </a:rPr>
              <a:t>you will propose a reasonable solution.</a:t>
            </a:r>
            <a:endParaRPr>
              <a:solidFill>
                <a:schemeClr val="dk1"/>
              </a:solidFill>
            </a:endParaRPr>
          </a:p>
          <a:p>
            <a:pPr marL="457200" lvl="0" indent="-342900" algn="l" rtl="0">
              <a:spcBef>
                <a:spcPts val="0"/>
              </a:spcBef>
              <a:spcAft>
                <a:spcPts val="0"/>
              </a:spcAft>
              <a:buClr>
                <a:srgbClr val="434343"/>
              </a:buClr>
              <a:buSzPts val="1800"/>
              <a:buChar char="●"/>
            </a:pPr>
            <a:r>
              <a:rPr lang="es-419">
                <a:solidFill>
                  <a:srgbClr val="434343"/>
                </a:solidFill>
              </a:rPr>
              <a:t>you will record a 2-3 minute video in flipgrid with well organized and coherent ideas.</a:t>
            </a:r>
            <a:endParaRPr>
              <a:solidFill>
                <a:srgbClr val="434343"/>
              </a:solidFill>
            </a:endParaRPr>
          </a:p>
          <a:p>
            <a:pPr marL="457200" lvl="0" indent="-342900" algn="l" rtl="0">
              <a:spcBef>
                <a:spcPts val="0"/>
              </a:spcBef>
              <a:spcAft>
                <a:spcPts val="0"/>
              </a:spcAft>
              <a:buClr>
                <a:srgbClr val="434343"/>
              </a:buClr>
              <a:buSzPts val="1800"/>
              <a:buChar char="●"/>
            </a:pPr>
            <a:r>
              <a:rPr lang="es-419">
                <a:solidFill>
                  <a:srgbClr val="434343"/>
                </a:solidFill>
              </a:rPr>
              <a:t> you will respond to </a:t>
            </a:r>
            <a:r>
              <a:rPr lang="es-419" b="1">
                <a:solidFill>
                  <a:schemeClr val="dk1"/>
                </a:solidFill>
              </a:rPr>
              <a:t>two</a:t>
            </a:r>
            <a:r>
              <a:rPr lang="es-419">
                <a:solidFill>
                  <a:srgbClr val="434343"/>
                </a:solidFill>
              </a:rPr>
              <a:t> of your classmates proposals agreeing or disagreeing by recording your response. (this is compulsory)</a:t>
            </a:r>
            <a:endParaRPr>
              <a:solidFill>
                <a:srgbClr val="434343"/>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73875"/>
            <a:ext cx="8520600" cy="6003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s-419"/>
              <a:t>Grading criteria</a:t>
            </a:r>
            <a:endParaRPr/>
          </a:p>
        </p:txBody>
      </p:sp>
      <p:graphicFrame>
        <p:nvGraphicFramePr>
          <p:cNvPr id="73" name="Google Shape;73;p16"/>
          <p:cNvGraphicFramePr/>
          <p:nvPr/>
        </p:nvGraphicFramePr>
        <p:xfrm>
          <a:off x="195875" y="674180"/>
          <a:ext cx="8729850" cy="4486680"/>
        </p:xfrm>
        <a:graphic>
          <a:graphicData uri="http://schemas.openxmlformats.org/drawingml/2006/table">
            <a:tbl>
              <a:tblPr>
                <a:noFill/>
                <a:tableStyleId>{16912413-EA0D-4BA5-98B2-E97A8C7E6CCE}</a:tableStyleId>
              </a:tblPr>
              <a:tblGrid>
                <a:gridCol w="1266700">
                  <a:extLst>
                    <a:ext uri="{9D8B030D-6E8A-4147-A177-3AD203B41FA5}">
                      <a16:colId xmlns:a16="http://schemas.microsoft.com/office/drawing/2014/main" val="20000"/>
                    </a:ext>
                  </a:extLst>
                </a:gridCol>
                <a:gridCol w="2475525">
                  <a:extLst>
                    <a:ext uri="{9D8B030D-6E8A-4147-A177-3AD203B41FA5}">
                      <a16:colId xmlns:a16="http://schemas.microsoft.com/office/drawing/2014/main" val="20001"/>
                    </a:ext>
                  </a:extLst>
                </a:gridCol>
                <a:gridCol w="2625550">
                  <a:extLst>
                    <a:ext uri="{9D8B030D-6E8A-4147-A177-3AD203B41FA5}">
                      <a16:colId xmlns:a16="http://schemas.microsoft.com/office/drawing/2014/main" val="20002"/>
                    </a:ext>
                  </a:extLst>
                </a:gridCol>
                <a:gridCol w="2362075">
                  <a:extLst>
                    <a:ext uri="{9D8B030D-6E8A-4147-A177-3AD203B41FA5}">
                      <a16:colId xmlns:a16="http://schemas.microsoft.com/office/drawing/2014/main" val="20003"/>
                    </a:ext>
                  </a:extLst>
                </a:gridCol>
              </a:tblGrid>
              <a:tr h="351900">
                <a:tc>
                  <a:txBody>
                    <a:bodyPr/>
                    <a:lstStyle/>
                    <a:p>
                      <a:pPr marL="0" lvl="0" indent="0" algn="ctr" rtl="0">
                        <a:spcBef>
                          <a:spcPts val="0"/>
                        </a:spcBef>
                        <a:spcAft>
                          <a:spcPts val="0"/>
                        </a:spcAft>
                        <a:buNone/>
                      </a:pPr>
                      <a:r>
                        <a:rPr lang="es-419" sz="1200" b="1"/>
                        <a:t>criteria</a:t>
                      </a:r>
                      <a:endParaRPr sz="1200" b="1"/>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8E7CC3"/>
                    </a:solidFill>
                  </a:tcPr>
                </a:tc>
                <a:tc>
                  <a:txBody>
                    <a:bodyPr/>
                    <a:lstStyle/>
                    <a:p>
                      <a:pPr marL="0" lvl="0" indent="0" algn="ctr" rtl="0">
                        <a:spcBef>
                          <a:spcPts val="0"/>
                        </a:spcBef>
                        <a:spcAft>
                          <a:spcPts val="0"/>
                        </a:spcAft>
                        <a:buNone/>
                      </a:pPr>
                      <a:r>
                        <a:rPr lang="es-419" sz="1200" b="1"/>
                        <a:t>excellent</a:t>
                      </a:r>
                      <a:endParaRPr sz="1200" b="1"/>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8E7CC3"/>
                    </a:solidFill>
                  </a:tcPr>
                </a:tc>
                <a:tc>
                  <a:txBody>
                    <a:bodyPr/>
                    <a:lstStyle/>
                    <a:p>
                      <a:pPr marL="0" lvl="0" indent="0" algn="ctr" rtl="0">
                        <a:spcBef>
                          <a:spcPts val="0"/>
                        </a:spcBef>
                        <a:spcAft>
                          <a:spcPts val="0"/>
                        </a:spcAft>
                        <a:buNone/>
                      </a:pPr>
                      <a:r>
                        <a:rPr lang="es-419" sz="1200" b="1"/>
                        <a:t>Good</a:t>
                      </a:r>
                      <a:endParaRPr sz="1200" b="1"/>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8E7CC3"/>
                    </a:solidFill>
                  </a:tcPr>
                </a:tc>
                <a:tc>
                  <a:txBody>
                    <a:bodyPr/>
                    <a:lstStyle/>
                    <a:p>
                      <a:pPr marL="0" lvl="0" indent="0" algn="ctr" rtl="0">
                        <a:spcBef>
                          <a:spcPts val="0"/>
                        </a:spcBef>
                        <a:spcAft>
                          <a:spcPts val="0"/>
                        </a:spcAft>
                        <a:buNone/>
                      </a:pPr>
                      <a:r>
                        <a:rPr lang="es-419" sz="1200" b="1"/>
                        <a:t>needs improvement</a:t>
                      </a:r>
                      <a:endParaRPr sz="1200" b="1"/>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8E7CC3"/>
                    </a:solidFill>
                  </a:tcPr>
                </a:tc>
                <a:extLst>
                  <a:ext uri="{0D108BD9-81ED-4DB2-BD59-A6C34878D82A}">
                    <a16:rowId xmlns:a16="http://schemas.microsoft.com/office/drawing/2014/main" val="10000"/>
                  </a:ext>
                </a:extLst>
              </a:tr>
              <a:tr h="703825">
                <a:tc>
                  <a:txBody>
                    <a:bodyPr/>
                    <a:lstStyle/>
                    <a:p>
                      <a:pPr marL="0" lvl="0" indent="0" algn="l" rtl="0">
                        <a:spcBef>
                          <a:spcPts val="0"/>
                        </a:spcBef>
                        <a:spcAft>
                          <a:spcPts val="0"/>
                        </a:spcAft>
                        <a:buNone/>
                      </a:pPr>
                      <a:r>
                        <a:rPr lang="es-419" sz="1200"/>
                        <a:t>content</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The content includes 3/3   statements </a:t>
                      </a:r>
                      <a:endParaRPr sz="1200"/>
                    </a:p>
                    <a:p>
                      <a:pPr marL="0" lvl="0" indent="0" algn="l" rtl="0">
                        <a:spcBef>
                          <a:spcPts val="0"/>
                        </a:spcBef>
                        <a:spcAft>
                          <a:spcPts val="0"/>
                        </a:spcAft>
                        <a:buNone/>
                      </a:pPr>
                      <a:r>
                        <a:rPr lang="es-419" sz="1200"/>
                        <a:t>3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The content includes only 2/ 3 </a:t>
                      </a:r>
                      <a:endParaRPr sz="1200"/>
                    </a:p>
                    <a:p>
                      <a:pPr marL="0" lvl="0" indent="0" algn="l" rtl="0">
                        <a:spcBef>
                          <a:spcPts val="0"/>
                        </a:spcBef>
                        <a:spcAft>
                          <a:spcPts val="0"/>
                        </a:spcAft>
                        <a:buNone/>
                      </a:pPr>
                      <a:r>
                        <a:rPr lang="es-419" sz="1200"/>
                        <a:t>2.5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The content includes only 1 statement </a:t>
                      </a:r>
                      <a:endParaRPr sz="1200"/>
                    </a:p>
                    <a:p>
                      <a:pPr marL="0" lvl="0" indent="0" algn="l" rtl="0">
                        <a:spcBef>
                          <a:spcPts val="0"/>
                        </a:spcBef>
                        <a:spcAft>
                          <a:spcPts val="0"/>
                        </a:spcAft>
                        <a:buNone/>
                      </a:pPr>
                      <a:r>
                        <a:rPr lang="es-419" sz="1200"/>
                        <a:t>2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extLst>
                  <a:ext uri="{0D108BD9-81ED-4DB2-BD59-A6C34878D82A}">
                    <a16:rowId xmlns:a16="http://schemas.microsoft.com/office/drawing/2014/main" val="10001"/>
                  </a:ext>
                </a:extLst>
              </a:tr>
              <a:tr h="1055750">
                <a:tc>
                  <a:txBody>
                    <a:bodyPr/>
                    <a:lstStyle/>
                    <a:p>
                      <a:pPr marL="0" lvl="0" indent="0" algn="l" rtl="0">
                        <a:spcBef>
                          <a:spcPts val="0"/>
                        </a:spcBef>
                        <a:spcAft>
                          <a:spcPts val="0"/>
                        </a:spcAft>
                        <a:buNone/>
                      </a:pPr>
                      <a:r>
                        <a:rPr lang="es-419" sz="1200"/>
                        <a:t>organization </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The information is presented in a clear and organized way. It is delivered in a logical order </a:t>
                      </a:r>
                      <a:endParaRPr sz="1200"/>
                    </a:p>
                    <a:p>
                      <a:pPr marL="0" lvl="0" indent="0" algn="l" rtl="0">
                        <a:spcBef>
                          <a:spcPts val="0"/>
                        </a:spcBef>
                        <a:spcAft>
                          <a:spcPts val="0"/>
                        </a:spcAft>
                        <a:buNone/>
                      </a:pPr>
                      <a:r>
                        <a:rPr lang="es-419" sz="1200"/>
                        <a:t>3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solidFill>
                            <a:schemeClr val="dk1"/>
                          </a:solidFill>
                        </a:rPr>
                        <a:t>The information is presented in a somewhat clear and organized way, as well as the logical order of ideas.</a:t>
                      </a:r>
                      <a:endParaRPr sz="1200">
                        <a:solidFill>
                          <a:schemeClr val="dk1"/>
                        </a:solidFill>
                      </a:endParaRPr>
                    </a:p>
                    <a:p>
                      <a:pPr marL="0" lvl="0" indent="0" algn="l" rtl="0">
                        <a:spcBef>
                          <a:spcPts val="0"/>
                        </a:spcBef>
                        <a:spcAft>
                          <a:spcPts val="0"/>
                        </a:spcAft>
                        <a:buClr>
                          <a:schemeClr val="dk1"/>
                        </a:buClr>
                        <a:buSzPts val="1100"/>
                        <a:buFont typeface="Arial"/>
                        <a:buNone/>
                      </a:pPr>
                      <a:r>
                        <a:rPr lang="es-419" sz="1200">
                          <a:solidFill>
                            <a:schemeClr val="dk1"/>
                          </a:solidFill>
                        </a:rPr>
                        <a:t>2.5  pts</a:t>
                      </a:r>
                      <a:endParaRPr sz="1200">
                        <a:solidFill>
                          <a:schemeClr val="dk1"/>
                        </a:solidFill>
                      </a:endParaRPr>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The information lacks organization and the  ideas are not clearly stated and organized in a logical way.</a:t>
                      </a:r>
                      <a:endParaRPr sz="1200"/>
                    </a:p>
                    <a:p>
                      <a:pPr marL="0" lvl="0" indent="0" algn="l" rtl="0">
                        <a:spcBef>
                          <a:spcPts val="0"/>
                        </a:spcBef>
                        <a:spcAft>
                          <a:spcPts val="0"/>
                        </a:spcAft>
                        <a:buNone/>
                      </a:pPr>
                      <a:r>
                        <a:rPr lang="es-419" sz="1200"/>
                        <a:t>2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extLst>
                  <a:ext uri="{0D108BD9-81ED-4DB2-BD59-A6C34878D82A}">
                    <a16:rowId xmlns:a16="http://schemas.microsoft.com/office/drawing/2014/main" val="10002"/>
                  </a:ext>
                </a:extLst>
              </a:tr>
              <a:tr h="1407675">
                <a:tc>
                  <a:txBody>
                    <a:bodyPr/>
                    <a:lstStyle/>
                    <a:p>
                      <a:pPr marL="0" lvl="0" indent="0" algn="l" rtl="0">
                        <a:spcBef>
                          <a:spcPts val="0"/>
                        </a:spcBef>
                        <a:spcAft>
                          <a:spcPts val="0"/>
                        </a:spcAft>
                        <a:buNone/>
                      </a:pPr>
                      <a:r>
                        <a:rPr lang="es-419" sz="1200"/>
                        <a:t>Language &amp; delivery of speech</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Language is used correctly and creatively, words varied and easy to follow. Good fluency  Includes grammar structures seen in the unit</a:t>
                      </a:r>
                      <a:endParaRPr sz="1200"/>
                    </a:p>
                    <a:p>
                      <a:pPr marL="0" lvl="0" indent="0" algn="l" rtl="0">
                        <a:spcBef>
                          <a:spcPts val="0"/>
                        </a:spcBef>
                        <a:spcAft>
                          <a:spcPts val="0"/>
                        </a:spcAft>
                        <a:buNone/>
                      </a:pPr>
                      <a:r>
                        <a:rPr lang="es-419" sz="1200"/>
                        <a:t>3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Most language is clear, easy to follow and understand. Most of the words are well pronounced. Voice is often clear and there is evidence of some grammar structures seen in the unit</a:t>
                      </a:r>
                      <a:endParaRPr sz="1200"/>
                    </a:p>
                    <a:p>
                      <a:pPr marL="0" lvl="0" indent="0" algn="l" rtl="0">
                        <a:spcBef>
                          <a:spcPts val="0"/>
                        </a:spcBef>
                        <a:spcAft>
                          <a:spcPts val="0"/>
                        </a:spcAft>
                        <a:buNone/>
                      </a:pPr>
                      <a:r>
                        <a:rPr lang="es-419" sz="1200"/>
                        <a:t>2.5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Language is unclear and hard to understand. Lots of grammar, vocabulary and pronunciation mistakes. Lack of fluency. Poor evidence of grammar structures seen in the unit.</a:t>
                      </a:r>
                      <a:endParaRPr sz="1200"/>
                    </a:p>
                    <a:p>
                      <a:pPr marL="0" lvl="0" indent="0" algn="l" rtl="0">
                        <a:spcBef>
                          <a:spcPts val="0"/>
                        </a:spcBef>
                        <a:spcAft>
                          <a:spcPts val="0"/>
                        </a:spcAft>
                        <a:buNone/>
                      </a:pPr>
                      <a:r>
                        <a:rPr lang="es-419" sz="1200"/>
                        <a:t>2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extLst>
                  <a:ext uri="{0D108BD9-81ED-4DB2-BD59-A6C34878D82A}">
                    <a16:rowId xmlns:a16="http://schemas.microsoft.com/office/drawing/2014/main" val="10003"/>
                  </a:ext>
                </a:extLst>
              </a:tr>
              <a:tr h="829200">
                <a:tc>
                  <a:txBody>
                    <a:bodyPr/>
                    <a:lstStyle/>
                    <a:p>
                      <a:pPr marL="0" lvl="0" indent="0" algn="l" rtl="0">
                        <a:spcBef>
                          <a:spcPts val="0"/>
                        </a:spcBef>
                        <a:spcAft>
                          <a:spcPts val="0"/>
                        </a:spcAft>
                        <a:buNone/>
                      </a:pPr>
                      <a:r>
                        <a:rPr lang="es-419" sz="1200"/>
                        <a:t>participation</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2/2 responses to others’ participation </a:t>
                      </a:r>
                      <a:endParaRPr sz="1200"/>
                    </a:p>
                    <a:p>
                      <a:pPr marL="0" lvl="0" indent="0" algn="l" rtl="0">
                        <a:spcBef>
                          <a:spcPts val="0"/>
                        </a:spcBef>
                        <a:spcAft>
                          <a:spcPts val="0"/>
                        </a:spcAft>
                        <a:buNone/>
                      </a:pPr>
                      <a:r>
                        <a:rPr lang="es-419" sz="1200"/>
                        <a:t>1 pt.</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½ responses to other’s participation</a:t>
                      </a:r>
                      <a:endParaRPr sz="1200"/>
                    </a:p>
                    <a:p>
                      <a:pPr marL="0" lvl="0" indent="0" algn="l" rtl="0">
                        <a:spcBef>
                          <a:spcPts val="0"/>
                        </a:spcBef>
                        <a:spcAft>
                          <a:spcPts val="0"/>
                        </a:spcAft>
                        <a:buNone/>
                      </a:pPr>
                      <a:r>
                        <a:rPr lang="es-419" sz="1200"/>
                        <a:t>.5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0/2 responses to their classmates’ participation </a:t>
                      </a:r>
                      <a:endParaRPr sz="1200"/>
                    </a:p>
                    <a:p>
                      <a:pPr marL="0" lvl="0" indent="0" algn="l" rtl="0">
                        <a:spcBef>
                          <a:spcPts val="0"/>
                        </a:spcBef>
                        <a:spcAft>
                          <a:spcPts val="0"/>
                        </a:spcAft>
                        <a:buNone/>
                      </a:pPr>
                      <a:r>
                        <a:rPr lang="es-419" sz="1200"/>
                        <a:t>0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80C99925-E538-485B-800C-D1156B231906}"/>
              </a:ext>
            </a:extLst>
          </p:cNvPr>
          <p:cNvPicPr>
            <a:picLocks noChangeAspect="1"/>
          </p:cNvPicPr>
          <p:nvPr/>
        </p:nvPicPr>
        <p:blipFill>
          <a:blip r:embed="rId2"/>
          <a:stretch>
            <a:fillRect/>
          </a:stretch>
        </p:blipFill>
        <p:spPr>
          <a:xfrm>
            <a:off x="182880" y="0"/>
            <a:ext cx="8778240" cy="5143500"/>
          </a:xfrm>
          <a:prstGeom prst="rect">
            <a:avLst/>
          </a:prstGeom>
        </p:spPr>
      </p:pic>
    </p:spTree>
    <p:extLst>
      <p:ext uri="{BB962C8B-B14F-4D97-AF65-F5344CB8AC3E}">
        <p14:creationId xmlns:p14="http://schemas.microsoft.com/office/powerpoint/2010/main" val="214754341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423</Words>
  <Application>Microsoft Office PowerPoint</Application>
  <PresentationFormat>Presentación en pantalla (16:9)</PresentationFormat>
  <Paragraphs>57</Paragraphs>
  <Slides>5</Slides>
  <Notes>3</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5</vt:i4>
      </vt:variant>
    </vt:vector>
  </HeadingPairs>
  <TitlesOfParts>
    <vt:vector size="7" baseType="lpstr">
      <vt:lpstr>Arial</vt:lpstr>
      <vt:lpstr>Simple Light</vt:lpstr>
      <vt:lpstr>Presentación de PowerPoint</vt:lpstr>
      <vt:lpstr>TIME FOR YOUR SPEAKING PROJECT</vt:lpstr>
      <vt:lpstr>Here is your guideline for your speaking project:</vt:lpstr>
      <vt:lpstr>Grading criteria</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cp:lastModifiedBy>GRISELDA ESTEFANIA GARCIA BARRERA</cp:lastModifiedBy>
  <cp:revision>1</cp:revision>
  <dcterms:modified xsi:type="dcterms:W3CDTF">2021-05-20T03:45:46Z</dcterms:modified>
</cp:coreProperties>
</file>