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9" d="100"/>
          <a:sy n="59" d="100"/>
        </p:scale>
        <p:origin x="1176"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7E8249FA-C5FD-414F-872D-2CC52758792D}" type="datetimeFigureOut">
              <a:rPr lang="es-MX" smtClean="0"/>
              <a:t>13/05/2021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400073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E8249FA-C5FD-414F-872D-2CC52758792D}" type="datetimeFigureOut">
              <a:rPr lang="es-MX" smtClean="0"/>
              <a:t>13/05/2021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419416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E8249FA-C5FD-414F-872D-2CC52758792D}" type="datetimeFigureOut">
              <a:rPr lang="es-MX" smtClean="0"/>
              <a:t>13/05/2021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424789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E8249FA-C5FD-414F-872D-2CC52758792D}" type="datetimeFigureOut">
              <a:rPr lang="es-MX" smtClean="0"/>
              <a:t>13/05/2021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225258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E8249FA-C5FD-414F-872D-2CC52758792D}" type="datetimeFigureOut">
              <a:rPr lang="es-MX" smtClean="0"/>
              <a:t>13/05/2021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361614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7E8249FA-C5FD-414F-872D-2CC52758792D}" type="datetimeFigureOut">
              <a:rPr lang="es-MX" smtClean="0"/>
              <a:t>13/05/2021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303161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7E8249FA-C5FD-414F-872D-2CC52758792D}" type="datetimeFigureOut">
              <a:rPr lang="es-MX" smtClean="0"/>
              <a:t>13/05/2021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112170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7E8249FA-C5FD-414F-872D-2CC52758792D}" type="datetimeFigureOut">
              <a:rPr lang="es-MX" smtClean="0"/>
              <a:t>13/05/2021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33161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8249FA-C5FD-414F-872D-2CC52758792D}" type="datetimeFigureOut">
              <a:rPr lang="es-MX" smtClean="0"/>
              <a:t>13/05/2021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14986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E8249FA-C5FD-414F-872D-2CC52758792D}" type="datetimeFigureOut">
              <a:rPr lang="es-MX" smtClean="0"/>
              <a:t>13/05/2021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182810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E8249FA-C5FD-414F-872D-2CC52758792D}" type="datetimeFigureOut">
              <a:rPr lang="es-MX" smtClean="0"/>
              <a:t>13/05/2021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F1562AF-1664-49E1-AC6F-679C516C3053}" type="slidenum">
              <a:rPr lang="es-MX" smtClean="0"/>
              <a:t>‹Nº›</a:t>
            </a:fld>
            <a:endParaRPr lang="es-MX"/>
          </a:p>
        </p:txBody>
      </p:sp>
    </p:spTree>
    <p:extLst>
      <p:ext uri="{BB962C8B-B14F-4D97-AF65-F5344CB8AC3E}">
        <p14:creationId xmlns:p14="http://schemas.microsoft.com/office/powerpoint/2010/main" val="405847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249FA-C5FD-414F-872D-2CC52758792D}" type="datetimeFigureOut">
              <a:rPr lang="es-MX" smtClean="0"/>
              <a:t>13/05/2021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562AF-1664-49E1-AC6F-679C516C3053}" type="slidenum">
              <a:rPr lang="es-MX" smtClean="0"/>
              <a:t>‹Nº›</a:t>
            </a:fld>
            <a:endParaRPr lang="es-MX"/>
          </a:p>
        </p:txBody>
      </p:sp>
    </p:spTree>
    <p:extLst>
      <p:ext uri="{BB962C8B-B14F-4D97-AF65-F5344CB8AC3E}">
        <p14:creationId xmlns:p14="http://schemas.microsoft.com/office/powerpoint/2010/main" val="351064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0153" y="0"/>
            <a:ext cx="12192000" cy="6771084"/>
          </a:xfrm>
          <a:prstGeom prst="rect">
            <a:avLst/>
          </a:prstGeom>
        </p:spPr>
        <p:txBody>
          <a:bodyPr wrap="square">
            <a:spAutoFit/>
          </a:bodyPr>
          <a:lstStyle/>
          <a:p>
            <a:pPr algn="ctr"/>
            <a:r>
              <a:rPr lang="es-MX" sz="1400" b="1" dirty="0" smtClean="0">
                <a:latin typeface="Arial Black" panose="020B0A04020102020204" pitchFamily="34" charset="0"/>
                <a:cs typeface="Adobe Devanagari" panose="02040503050201020203" pitchFamily="18" charset="0"/>
              </a:rPr>
              <a:t>Escuela Normal de Educación Preescolar.</a:t>
            </a:r>
          </a:p>
          <a:p>
            <a:pPr algn="ctr"/>
            <a:r>
              <a:rPr lang="es-MX" sz="1400" b="1" dirty="0" smtClean="0">
                <a:latin typeface="Arial Black" panose="020B0A04020102020204" pitchFamily="34" charset="0"/>
                <a:cs typeface="Adobe Devanagari" panose="02040503050201020203" pitchFamily="18" charset="0"/>
              </a:rPr>
              <a:t>Lic. en Educación Preescolar.</a:t>
            </a:r>
          </a:p>
          <a:p>
            <a:pPr algn="ctr"/>
            <a:r>
              <a:rPr lang="es-MX" sz="1400" b="1" dirty="0" smtClean="0">
                <a:latin typeface="Arial Black" panose="020B0A04020102020204" pitchFamily="34" charset="0"/>
                <a:cs typeface="Adobe Devanagari" panose="02040503050201020203" pitchFamily="18" charset="0"/>
              </a:rPr>
              <a:t>Ciclo 2021-2022.</a:t>
            </a:r>
          </a:p>
          <a:p>
            <a:pPr algn="ctr"/>
            <a:r>
              <a:rPr lang="es-MX" sz="1400" b="1" dirty="0" smtClean="0">
                <a:latin typeface="Arial Black" panose="020B0A04020102020204" pitchFamily="34" charset="0"/>
                <a:cs typeface="Adobe Devanagari" panose="02040503050201020203" pitchFamily="18" charset="0"/>
              </a:rPr>
              <a:t>“Guion de observación"</a:t>
            </a:r>
          </a:p>
          <a:p>
            <a:pPr algn="ctr"/>
            <a:r>
              <a:rPr lang="es-MX" sz="1400" b="1" dirty="0" smtClean="0">
                <a:latin typeface="Arial Black" panose="020B0A04020102020204" pitchFamily="34" charset="0"/>
                <a:cs typeface="Adobe Devanagari" panose="02040503050201020203" pitchFamily="18" charset="0"/>
              </a:rPr>
              <a:t>Materia: Estrategias Para La Exploración Del Mundo Social.</a:t>
            </a:r>
          </a:p>
          <a:p>
            <a:pPr algn="ctr"/>
            <a:r>
              <a:rPr lang="es-MX" sz="1400" b="1" dirty="0" smtClean="0">
                <a:latin typeface="Arial Black" panose="020B0A04020102020204" pitchFamily="34" charset="0"/>
                <a:cs typeface="Adobe Devanagari" panose="02040503050201020203" pitchFamily="18" charset="0"/>
              </a:rPr>
              <a:t>Unidad de Aprendizaje 2:</a:t>
            </a:r>
          </a:p>
          <a:p>
            <a:pPr algn="ctr"/>
            <a:r>
              <a:rPr lang="es-MX" sz="1400" b="1" dirty="0" smtClean="0">
                <a:latin typeface="Arial Black" panose="020B0A04020102020204" pitchFamily="34" charset="0"/>
                <a:cs typeface="Adobe Devanagari" panose="02040503050201020203" pitchFamily="18" charset="0"/>
              </a:rPr>
              <a:t>"La familia: El primer espacio de los niños y las niñas en preescolar"</a:t>
            </a:r>
          </a:p>
          <a:p>
            <a:pPr algn="ctr"/>
            <a:endParaRPr lang="es-MX" sz="1400" b="1" dirty="0" smtClean="0">
              <a:latin typeface="Arial Black" panose="020B0A04020102020204" pitchFamily="34" charset="0"/>
              <a:cs typeface="Adobe Devanagari" panose="02040503050201020203" pitchFamily="18" charset="0"/>
            </a:endParaRPr>
          </a:p>
          <a:p>
            <a:pPr algn="ctr"/>
            <a:r>
              <a:rPr lang="es-MX" sz="1400" b="1" dirty="0" smtClean="0">
                <a:latin typeface="Arial Black" panose="020B0A04020102020204" pitchFamily="34" charset="0"/>
                <a:cs typeface="Adobe Devanagari" panose="02040503050201020203" pitchFamily="18" charset="0"/>
              </a:rPr>
              <a:t>Competencias de la unidad 2:</a:t>
            </a:r>
          </a:p>
          <a:p>
            <a:pPr algn="ctr"/>
            <a:r>
              <a:rPr lang="es-MX" sz="1400" b="1" dirty="0" smtClean="0">
                <a:latin typeface="Arial Black" panose="020B0A04020102020204" pitchFamily="34" charset="0"/>
                <a:cs typeface="Adobe Devanagari" panose="02040503050201020203" pitchFamily="18" charset="0"/>
              </a:rPr>
              <a:t>-Detecta los procesos de aprendizaje de sus alumnos para favorecer su</a:t>
            </a:r>
          </a:p>
          <a:p>
            <a:pPr algn="ctr"/>
            <a:r>
              <a:rPr lang="es-MX" sz="1400" b="1" dirty="0" smtClean="0">
                <a:latin typeface="Arial Black" panose="020B0A04020102020204" pitchFamily="34" charset="0"/>
                <a:cs typeface="Adobe Devanagari" panose="02040503050201020203" pitchFamily="18" charset="0"/>
              </a:rPr>
              <a:t>desarrollo cognitivo y socioemocional.</a:t>
            </a:r>
          </a:p>
          <a:p>
            <a:pPr algn="ctr"/>
            <a:r>
              <a:rPr lang="es-MX" sz="1400" b="1" dirty="0" smtClean="0">
                <a:latin typeface="Arial Black" panose="020B0A04020102020204" pitchFamily="34" charset="0"/>
                <a:cs typeface="Adobe Devanagari" panose="02040503050201020203" pitchFamily="18" charset="0"/>
              </a:rPr>
              <a:t>-Aplica plan y programas de estudio para alcanzar los propósitos</a:t>
            </a:r>
          </a:p>
          <a:p>
            <a:pPr algn="ctr"/>
            <a:r>
              <a:rPr lang="es-MX" sz="1400" b="1" dirty="0" smtClean="0">
                <a:latin typeface="Arial Black" panose="020B0A04020102020204" pitchFamily="34" charset="0"/>
                <a:cs typeface="Adobe Devanagari" panose="02040503050201020203" pitchFamily="18" charset="0"/>
              </a:rPr>
              <a:t>educativos y contribuir al pleno desenvolvimiento de las capacidades de</a:t>
            </a:r>
          </a:p>
          <a:p>
            <a:pPr algn="ctr"/>
            <a:r>
              <a:rPr lang="es-MX" sz="1400" b="1" dirty="0" smtClean="0">
                <a:latin typeface="Arial Black" panose="020B0A04020102020204" pitchFamily="34" charset="0"/>
                <a:cs typeface="Adobe Devanagari" panose="02040503050201020203" pitchFamily="18" charset="0"/>
              </a:rPr>
              <a:t>los alumnos.</a:t>
            </a:r>
          </a:p>
          <a:p>
            <a:pPr algn="ctr"/>
            <a:r>
              <a:rPr lang="es-MX" sz="1400" b="1" dirty="0" smtClean="0">
                <a:latin typeface="Arial Black" panose="020B0A04020102020204" pitchFamily="34" charset="0"/>
                <a:cs typeface="Adobe Devanagari" panose="02040503050201020203" pitchFamily="18" charset="0"/>
              </a:rPr>
              <a:t>-Diseña planeaciones aplicando conocimientos curriculares,</a:t>
            </a:r>
          </a:p>
          <a:p>
            <a:pPr algn="ctr"/>
            <a:r>
              <a:rPr lang="es-MX" sz="1400" b="1" dirty="0" smtClean="0">
                <a:latin typeface="Arial Black" panose="020B0A04020102020204" pitchFamily="34" charset="0"/>
                <a:cs typeface="Adobe Devanagari" panose="02040503050201020203" pitchFamily="18" charset="0"/>
              </a:rPr>
              <a:t>psicopedagógicos, disciplinares, didácticos y tecnológicos para propiciar</a:t>
            </a:r>
          </a:p>
          <a:p>
            <a:pPr algn="ctr"/>
            <a:r>
              <a:rPr lang="es-MX" sz="1400" b="1" dirty="0" smtClean="0">
                <a:latin typeface="Arial Black" panose="020B0A04020102020204" pitchFamily="34" charset="0"/>
                <a:cs typeface="Adobe Devanagari" panose="02040503050201020203" pitchFamily="18" charset="0"/>
              </a:rPr>
              <a:t>espacios de aprendizaje incluyentes que respondan a las necesidades de</a:t>
            </a:r>
          </a:p>
          <a:p>
            <a:pPr algn="ctr"/>
            <a:r>
              <a:rPr lang="es-MX" sz="1400" b="1" dirty="0" smtClean="0">
                <a:latin typeface="Arial Black" panose="020B0A04020102020204" pitchFamily="34" charset="0"/>
                <a:cs typeface="Adobe Devanagari" panose="02040503050201020203" pitchFamily="18" charset="0"/>
              </a:rPr>
              <a:t>todos los alumnos en el marco de plan y programas de estudio.</a:t>
            </a:r>
          </a:p>
          <a:p>
            <a:pPr algn="ctr"/>
            <a:r>
              <a:rPr lang="es-MX" sz="1400" b="1" dirty="0" smtClean="0">
                <a:latin typeface="Arial Black" panose="020B0A04020102020204" pitchFamily="34" charset="0"/>
                <a:cs typeface="Adobe Devanagari" panose="02040503050201020203" pitchFamily="18" charset="0"/>
              </a:rPr>
              <a:t>-Emplea la evaluación para intervenir en los diferentes ámbitos y</a:t>
            </a:r>
          </a:p>
          <a:p>
            <a:pPr algn="ctr"/>
            <a:r>
              <a:rPr lang="es-MX" sz="1400" b="1" dirty="0" smtClean="0">
                <a:latin typeface="Arial Black" panose="020B0A04020102020204" pitchFamily="34" charset="0"/>
                <a:cs typeface="Adobe Devanagari" panose="02040503050201020203" pitchFamily="18" charset="0"/>
              </a:rPr>
              <a:t>momentos de la tarea educativa para mejorar los aprendizajes de los</a:t>
            </a:r>
          </a:p>
          <a:p>
            <a:pPr algn="ctr"/>
            <a:r>
              <a:rPr lang="es-MX" sz="1400" b="1" dirty="0" smtClean="0">
                <a:latin typeface="Arial Black" panose="020B0A04020102020204" pitchFamily="34" charset="0"/>
                <a:cs typeface="Adobe Devanagari" panose="02040503050201020203" pitchFamily="18" charset="0"/>
              </a:rPr>
              <a:t>alumnos.</a:t>
            </a:r>
          </a:p>
          <a:p>
            <a:pPr algn="ctr"/>
            <a:r>
              <a:rPr lang="es-MX" sz="1400" b="1" dirty="0" smtClean="0">
                <a:latin typeface="Arial Black" panose="020B0A04020102020204" pitchFamily="34" charset="0"/>
                <a:cs typeface="Adobe Devanagari" panose="02040503050201020203" pitchFamily="18" charset="0"/>
              </a:rPr>
              <a:t>-Integra recursos de la investigación educativa para enriquecer su</a:t>
            </a:r>
          </a:p>
          <a:p>
            <a:pPr algn="ctr"/>
            <a:r>
              <a:rPr lang="es-MX" sz="1400" b="1" dirty="0" smtClean="0">
                <a:latin typeface="Arial Black" panose="020B0A04020102020204" pitchFamily="34" charset="0"/>
                <a:cs typeface="Adobe Devanagari" panose="02040503050201020203" pitchFamily="18" charset="0"/>
              </a:rPr>
              <a:t>práctica profesional, expresado su interés por el conocimiento, la ciencia</a:t>
            </a:r>
          </a:p>
          <a:p>
            <a:pPr algn="ctr"/>
            <a:r>
              <a:rPr lang="es-MX" sz="1400" b="1" dirty="0" smtClean="0">
                <a:latin typeface="Arial Black" panose="020B0A04020102020204" pitchFamily="34" charset="0"/>
                <a:cs typeface="Adobe Devanagari" panose="02040503050201020203" pitchFamily="18" charset="0"/>
              </a:rPr>
              <a:t>y la mejora de la educación.</a:t>
            </a:r>
          </a:p>
          <a:p>
            <a:pPr algn="ctr"/>
            <a:r>
              <a:rPr lang="es-MX" sz="1400" b="1" dirty="0" smtClean="0">
                <a:latin typeface="Arial Black" panose="020B0A04020102020204" pitchFamily="34" charset="0"/>
                <a:cs typeface="Adobe Devanagari" panose="02040503050201020203" pitchFamily="18" charset="0"/>
              </a:rPr>
              <a:t>-Actúa de manera ética ante la diversidad de situaciones que se</a:t>
            </a:r>
          </a:p>
          <a:p>
            <a:pPr algn="ctr"/>
            <a:r>
              <a:rPr lang="es-MX" sz="1400" b="1" dirty="0" smtClean="0">
                <a:latin typeface="Arial Black" panose="020B0A04020102020204" pitchFamily="34" charset="0"/>
                <a:cs typeface="Adobe Devanagari" panose="02040503050201020203" pitchFamily="18" charset="0"/>
              </a:rPr>
              <a:t>presentan en la práctica profesional.</a:t>
            </a:r>
          </a:p>
          <a:p>
            <a:pPr algn="ctr"/>
            <a:endParaRPr lang="es-MX" sz="1400" b="1" dirty="0" smtClean="0">
              <a:latin typeface="Arial Black" panose="020B0A04020102020204" pitchFamily="34" charset="0"/>
              <a:cs typeface="Adobe Devanagari" panose="02040503050201020203" pitchFamily="18" charset="0"/>
            </a:endParaRPr>
          </a:p>
          <a:p>
            <a:pPr algn="ctr"/>
            <a:r>
              <a:rPr lang="es-MX" sz="1400" b="1" dirty="0" smtClean="0">
                <a:latin typeface="Arial Black" panose="020B0A04020102020204" pitchFamily="34" charset="0"/>
                <a:cs typeface="Adobe Devanagari" panose="02040503050201020203" pitchFamily="18" charset="0"/>
              </a:rPr>
              <a:t>Docente: Ramiro García Elías.</a:t>
            </a:r>
          </a:p>
          <a:p>
            <a:pPr algn="ctr"/>
            <a:r>
              <a:rPr lang="es-MX" sz="1400" b="1" dirty="0" smtClean="0">
                <a:latin typeface="Arial Black" panose="020B0A04020102020204" pitchFamily="34" charset="0"/>
                <a:cs typeface="Adobe Devanagari" panose="02040503050201020203" pitchFamily="18" charset="0"/>
              </a:rPr>
              <a:t>Alumna: Daniela Guadalupe López Rocha. N.L 14.</a:t>
            </a:r>
          </a:p>
          <a:p>
            <a:pPr algn="ctr"/>
            <a:r>
              <a:rPr lang="es-MX" sz="1400" b="1" dirty="0" smtClean="0">
                <a:latin typeface="Arial Black" panose="020B0A04020102020204" pitchFamily="34" charset="0"/>
                <a:cs typeface="Adobe Devanagari" panose="02040503050201020203" pitchFamily="18" charset="0"/>
              </a:rPr>
              <a:t>Cuarto Semestre, Sección “A”</a:t>
            </a:r>
          </a:p>
          <a:p>
            <a:pPr algn="r"/>
            <a:r>
              <a:rPr lang="es-MX" sz="1400" dirty="0" smtClean="0">
                <a:latin typeface="Adobe Devanagari" panose="02040503050201020203" pitchFamily="18" charset="0"/>
                <a:cs typeface="Adobe Devanagari" panose="02040503050201020203" pitchFamily="18" charset="0"/>
              </a:rPr>
              <a:t>Saltillo Coahuila, 12 de Mayo de 2021.</a:t>
            </a:r>
            <a:endParaRPr lang="es-MX" sz="1400" dirty="0">
              <a:latin typeface="Adobe Devanagari" panose="02040503050201020203" pitchFamily="18" charset="0"/>
              <a:cs typeface="Adobe Devanagari" panose="02040503050201020203" pitchFamily="18" charset="0"/>
            </a:endParaRPr>
          </a:p>
        </p:txBody>
      </p:sp>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ackgroundRemoval t="0" b="100000" l="10256" r="89744"/>
                    </a14:imgEffect>
                  </a14:imgLayer>
                </a14:imgProps>
              </a:ext>
            </a:extLst>
          </a:blip>
          <a:stretch>
            <a:fillRect/>
          </a:stretch>
        </p:blipFill>
        <p:spPr>
          <a:xfrm>
            <a:off x="131672" y="98268"/>
            <a:ext cx="1857375" cy="1381125"/>
          </a:xfrm>
          <a:prstGeom prst="rect">
            <a:avLst/>
          </a:prstGeom>
        </p:spPr>
      </p:pic>
    </p:spTree>
    <p:extLst>
      <p:ext uri="{BB962C8B-B14F-4D97-AF65-F5344CB8AC3E}">
        <p14:creationId xmlns:p14="http://schemas.microsoft.com/office/powerpoint/2010/main" val="226241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185463469"/>
              </p:ext>
            </p:extLst>
          </p:nvPr>
        </p:nvGraphicFramePr>
        <p:xfrm>
          <a:off x="0" y="0"/>
          <a:ext cx="12191999" cy="6858000"/>
        </p:xfrm>
        <a:graphic>
          <a:graphicData uri="http://schemas.openxmlformats.org/drawingml/2006/table">
            <a:tbl>
              <a:tblPr firstRow="1" bandRow="1">
                <a:tableStyleId>{5C22544A-7EE6-4342-B048-85BDC9FD1C3A}</a:tableStyleId>
              </a:tblPr>
              <a:tblGrid>
                <a:gridCol w="4762499"/>
                <a:gridCol w="711022"/>
                <a:gridCol w="708338"/>
                <a:gridCol w="6010140"/>
              </a:tblGrid>
              <a:tr h="759938">
                <a:tc gridSpan="4">
                  <a:txBody>
                    <a:bodyPr/>
                    <a:lstStyle/>
                    <a:p>
                      <a:pPr algn="ctr"/>
                      <a:r>
                        <a:rPr lang="es-MX" sz="3600" dirty="0" smtClean="0">
                          <a:latin typeface="Broadway" panose="04040905080B02020502" pitchFamily="82" charset="0"/>
                        </a:rPr>
                        <a:t>Guion</a:t>
                      </a:r>
                      <a:r>
                        <a:rPr lang="es-MX" sz="3600" baseline="0" dirty="0" smtClean="0">
                          <a:latin typeface="Broadway" panose="04040905080B02020502" pitchFamily="82" charset="0"/>
                        </a:rPr>
                        <a:t> de observación.</a:t>
                      </a:r>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r>
              <a:tr h="499841">
                <a:tc>
                  <a:txBody>
                    <a:bodyPr/>
                    <a:lstStyle/>
                    <a:p>
                      <a:r>
                        <a:rPr lang="es-MX" sz="2400" dirty="0" smtClean="0">
                          <a:latin typeface="Adobe Devanagari" panose="02040503050201020203" pitchFamily="18" charset="0"/>
                          <a:cs typeface="Adobe Devanagari" panose="02040503050201020203" pitchFamily="18" charset="0"/>
                        </a:rPr>
                        <a:t>Indicadores. </a:t>
                      </a:r>
                      <a:endParaRPr lang="es-MX" sz="2400" dirty="0">
                        <a:latin typeface="Adobe Devanagari" panose="02040503050201020203" pitchFamily="18" charset="0"/>
                        <a:cs typeface="Adobe Devanagari" panose="02040503050201020203" pitchFamily="18" charset="0"/>
                      </a:endParaRPr>
                    </a:p>
                  </a:txBody>
                  <a:tcPr/>
                </a:tc>
                <a:tc>
                  <a:txBody>
                    <a:bodyPr/>
                    <a:lstStyle/>
                    <a:p>
                      <a:r>
                        <a:rPr lang="es-MX" sz="2400" dirty="0" smtClean="0">
                          <a:latin typeface="Adobe Devanagari" panose="02040503050201020203" pitchFamily="18" charset="0"/>
                          <a:cs typeface="Adobe Devanagari" panose="02040503050201020203" pitchFamily="18" charset="0"/>
                        </a:rPr>
                        <a:t>Si.</a:t>
                      </a:r>
                      <a:endParaRPr lang="es-MX" sz="2400" dirty="0">
                        <a:latin typeface="Adobe Devanagari" panose="02040503050201020203" pitchFamily="18" charset="0"/>
                        <a:cs typeface="Adobe Devanagari" panose="02040503050201020203" pitchFamily="18" charset="0"/>
                      </a:endParaRPr>
                    </a:p>
                  </a:txBody>
                  <a:tcPr/>
                </a:tc>
                <a:tc>
                  <a:txBody>
                    <a:bodyPr/>
                    <a:lstStyle/>
                    <a:p>
                      <a:r>
                        <a:rPr lang="es-MX" sz="2400" dirty="0" smtClean="0">
                          <a:latin typeface="Adobe Devanagari" panose="02040503050201020203" pitchFamily="18" charset="0"/>
                          <a:cs typeface="Adobe Devanagari" panose="02040503050201020203" pitchFamily="18" charset="0"/>
                        </a:rPr>
                        <a:t>No.</a:t>
                      </a:r>
                      <a:endParaRPr lang="es-MX" sz="2400" dirty="0">
                        <a:latin typeface="Adobe Devanagari" panose="02040503050201020203" pitchFamily="18" charset="0"/>
                        <a:cs typeface="Adobe Devanagari" panose="02040503050201020203" pitchFamily="18" charset="0"/>
                      </a:endParaRPr>
                    </a:p>
                  </a:txBody>
                  <a:tcPr/>
                </a:tc>
                <a:tc>
                  <a:txBody>
                    <a:bodyPr/>
                    <a:lstStyle/>
                    <a:p>
                      <a:r>
                        <a:rPr lang="es-MX" sz="2400" dirty="0" smtClean="0">
                          <a:latin typeface="Adobe Devanagari" panose="02040503050201020203" pitchFamily="18" charset="0"/>
                          <a:cs typeface="Adobe Devanagari" panose="02040503050201020203" pitchFamily="18" charset="0"/>
                        </a:rPr>
                        <a:t>Comentarios. </a:t>
                      </a:r>
                      <a:endParaRPr lang="es-MX" sz="2400" dirty="0">
                        <a:latin typeface="Adobe Devanagari" panose="02040503050201020203" pitchFamily="18" charset="0"/>
                        <a:cs typeface="Adobe Devanagari" panose="02040503050201020203" pitchFamily="18" charset="0"/>
                      </a:endParaRPr>
                    </a:p>
                  </a:txBody>
                  <a:tcPr/>
                </a:tc>
              </a:tr>
              <a:tr h="699778">
                <a:tc>
                  <a:txBody>
                    <a:bodyPr/>
                    <a:lstStyle/>
                    <a:p>
                      <a:r>
                        <a:rPr lang="es-MX" sz="1800" b="0" i="0" kern="1200" dirty="0" smtClean="0">
                          <a:solidFill>
                            <a:schemeClr val="dk1"/>
                          </a:solidFill>
                          <a:effectLst/>
                          <a:latin typeface="+mn-lt"/>
                          <a:ea typeface="+mn-ea"/>
                          <a:cs typeface="+mn-cs"/>
                        </a:rPr>
                        <a:t>Las prácticas de crianza desde la familia de los bebés. </a:t>
                      </a:r>
                      <a:endParaRPr lang="es-MX" dirty="0"/>
                    </a:p>
                  </a:txBody>
                  <a:tcPr/>
                </a:tc>
                <a:tc>
                  <a:txBody>
                    <a:bodyPr/>
                    <a:lstStyle/>
                    <a:p>
                      <a:r>
                        <a:rPr lang="es-MX" dirty="0" smtClean="0"/>
                        <a:t>X</a:t>
                      </a:r>
                      <a:endParaRPr lang="es-MX" dirty="0"/>
                    </a:p>
                  </a:txBody>
                  <a:tcPr/>
                </a:tc>
                <a:tc>
                  <a:txBody>
                    <a:bodyPr/>
                    <a:lstStyle/>
                    <a:p>
                      <a:endParaRPr lang="es-MX" dirty="0"/>
                    </a:p>
                  </a:txBody>
                  <a:tcPr/>
                </a:tc>
                <a:tc>
                  <a:txBody>
                    <a:bodyPr/>
                    <a:lstStyle/>
                    <a:p>
                      <a:r>
                        <a:rPr lang="es-MX" dirty="0" smtClean="0"/>
                        <a:t>Cada bebé es criado de diferente manera</a:t>
                      </a:r>
                      <a:r>
                        <a:rPr lang="es-MX" baseline="0" dirty="0" smtClean="0"/>
                        <a:t> según la cultura de cada padre de familia. </a:t>
                      </a:r>
                      <a:endParaRPr lang="es-MX" dirty="0"/>
                    </a:p>
                  </a:txBody>
                  <a:tcPr/>
                </a:tc>
              </a:tr>
              <a:tr h="1599492">
                <a:tc>
                  <a:txBody>
                    <a:bodyPr/>
                    <a:lstStyle/>
                    <a:p>
                      <a:r>
                        <a:rPr lang="es-MX" sz="1800" b="0" i="0" kern="1200" dirty="0" smtClean="0">
                          <a:solidFill>
                            <a:schemeClr val="dk1"/>
                          </a:solidFill>
                          <a:effectLst/>
                          <a:latin typeface="+mn-lt"/>
                          <a:ea typeface="+mn-ea"/>
                          <a:cs typeface="+mn-cs"/>
                        </a:rPr>
                        <a:t>Las diferencias y similitudes que pueden compartir los bebés del documental. </a:t>
                      </a:r>
                      <a:endParaRPr lang="es-MX" dirty="0"/>
                    </a:p>
                  </a:txBody>
                  <a:tcPr/>
                </a:tc>
                <a:tc>
                  <a:txBody>
                    <a:bodyPr/>
                    <a:lstStyle/>
                    <a:p>
                      <a:r>
                        <a:rPr lang="es-MX" dirty="0" smtClean="0"/>
                        <a:t>X</a:t>
                      </a:r>
                      <a:endParaRPr lang="es-MX" dirty="0"/>
                    </a:p>
                  </a:txBody>
                  <a:tcPr/>
                </a:tc>
                <a:tc>
                  <a:txBody>
                    <a:bodyPr/>
                    <a:lstStyle/>
                    <a:p>
                      <a:endParaRPr lang="es-MX" dirty="0"/>
                    </a:p>
                  </a:txBody>
                  <a:tcPr/>
                </a:tc>
                <a:tc>
                  <a:txBody>
                    <a:bodyPr/>
                    <a:lstStyle/>
                    <a:p>
                      <a:r>
                        <a:rPr lang="es-MX" dirty="0" smtClean="0"/>
                        <a:t>Existen muchas diferencias</a:t>
                      </a:r>
                      <a:r>
                        <a:rPr lang="es-MX" baseline="0" dirty="0" smtClean="0"/>
                        <a:t> entre los 4 niños, pero de igual manera existen similitudes. </a:t>
                      </a:r>
                      <a:r>
                        <a:rPr lang="es-MX" sz="1800" dirty="0" smtClean="0"/>
                        <a:t>Todos los niños son “parecidos” en como se van desarrollando,</a:t>
                      </a:r>
                      <a:r>
                        <a:rPr lang="es-MX" sz="1800" baseline="0" dirty="0" smtClean="0"/>
                        <a:t> en el documental se puede ver que cada uno esta aprendiendo a gatear para trasladarse de un lugar a otro. </a:t>
                      </a:r>
                      <a:endParaRPr lang="es-MX" dirty="0"/>
                    </a:p>
                  </a:txBody>
                  <a:tcPr/>
                </a:tc>
              </a:tr>
              <a:tr h="999682">
                <a:tc>
                  <a:txBody>
                    <a:bodyPr/>
                    <a:lstStyle/>
                    <a:p>
                      <a:r>
                        <a:rPr lang="es-MX" sz="1800" b="0" i="0" kern="1200" dirty="0" smtClean="0">
                          <a:solidFill>
                            <a:schemeClr val="dk1"/>
                          </a:solidFill>
                          <a:effectLst/>
                          <a:latin typeface="+mn-lt"/>
                          <a:ea typeface="+mn-ea"/>
                          <a:cs typeface="+mn-cs"/>
                        </a:rPr>
                        <a:t>La relación afectiva entre los adultos y los bebés.</a:t>
                      </a:r>
                      <a:endParaRPr lang="es-MX" dirty="0"/>
                    </a:p>
                  </a:txBody>
                  <a:tcPr/>
                </a:tc>
                <a:tc>
                  <a:txBody>
                    <a:bodyPr/>
                    <a:lstStyle/>
                    <a:p>
                      <a:r>
                        <a:rPr lang="es-MX" dirty="0" smtClean="0"/>
                        <a:t>X</a:t>
                      </a:r>
                      <a:endParaRPr lang="es-MX" dirty="0"/>
                    </a:p>
                  </a:txBody>
                  <a:tcPr/>
                </a:tc>
                <a:tc>
                  <a:txBody>
                    <a:bodyPr/>
                    <a:lstStyle/>
                    <a:p>
                      <a:endParaRPr lang="es-MX"/>
                    </a:p>
                  </a:txBody>
                  <a:tcPr/>
                </a:tc>
                <a:tc>
                  <a:txBody>
                    <a:bodyPr/>
                    <a:lstStyle/>
                    <a:p>
                      <a:r>
                        <a:rPr lang="es-MX" dirty="0" smtClean="0"/>
                        <a:t>En los diferentes contextos tienen distinta relación ya que</a:t>
                      </a:r>
                      <a:r>
                        <a:rPr lang="es-MX" baseline="0" dirty="0" smtClean="0"/>
                        <a:t> pude notar que unos bebés podían estar solos con sus hermanos y no tanto con su padres. </a:t>
                      </a:r>
                      <a:endParaRPr lang="es-MX" dirty="0"/>
                    </a:p>
                  </a:txBody>
                  <a:tcPr/>
                </a:tc>
              </a:tr>
              <a:tr h="1299587">
                <a:tc>
                  <a:txBody>
                    <a:bodyPr/>
                    <a:lstStyle/>
                    <a:p>
                      <a:r>
                        <a:rPr lang="es-MX" sz="1800" b="0" i="0" kern="1200" dirty="0" smtClean="0">
                          <a:solidFill>
                            <a:schemeClr val="dk1"/>
                          </a:solidFill>
                          <a:effectLst/>
                          <a:latin typeface="+mn-lt"/>
                          <a:ea typeface="+mn-ea"/>
                          <a:cs typeface="+mn-cs"/>
                        </a:rPr>
                        <a:t>Los roles que se definen desde edades tempranas.</a:t>
                      </a:r>
                      <a:r>
                        <a:rPr lang="es-MX" sz="1800" b="0" i="0" kern="1200" baseline="0" dirty="0" smtClean="0">
                          <a:solidFill>
                            <a:schemeClr val="dk1"/>
                          </a:solidFill>
                          <a:effectLst/>
                          <a:latin typeface="+mn-lt"/>
                          <a:ea typeface="+mn-ea"/>
                          <a:cs typeface="+mn-cs"/>
                        </a:rPr>
                        <a:t> </a:t>
                      </a:r>
                      <a:endParaRPr lang="es-MX" dirty="0"/>
                    </a:p>
                  </a:txBody>
                  <a:tcPr/>
                </a:tc>
                <a:tc>
                  <a:txBody>
                    <a:bodyPr/>
                    <a:lstStyle/>
                    <a:p>
                      <a:r>
                        <a:rPr lang="es-MX" dirty="0" smtClean="0"/>
                        <a:t>X</a:t>
                      </a:r>
                      <a:endParaRPr lang="es-MX" dirty="0"/>
                    </a:p>
                  </a:txBody>
                  <a:tcPr/>
                </a:tc>
                <a:tc>
                  <a:txBody>
                    <a:bodyPr/>
                    <a:lstStyle/>
                    <a:p>
                      <a:endParaRPr lang="es-MX"/>
                    </a:p>
                  </a:txBody>
                  <a:tcPr/>
                </a:tc>
                <a:tc>
                  <a:txBody>
                    <a:bodyPr/>
                    <a:lstStyle/>
                    <a:p>
                      <a:r>
                        <a:rPr lang="es-MX" dirty="0" smtClean="0"/>
                        <a:t>A</a:t>
                      </a:r>
                      <a:r>
                        <a:rPr lang="es-MX" baseline="0" dirty="0" smtClean="0"/>
                        <a:t> lo largo del documental se puede observar que los padres dejan en claro que ellos tiene la autoridad. </a:t>
                      </a:r>
                    </a:p>
                    <a:p>
                      <a:r>
                        <a:rPr lang="es-MX" baseline="0" dirty="0" smtClean="0"/>
                        <a:t>En la mayoría de los casos la madre es la que esta más al pendiente de los bebés. </a:t>
                      </a:r>
                    </a:p>
                  </a:txBody>
                  <a:tcPr/>
                </a:tc>
              </a:tr>
              <a:tr h="999682">
                <a:tc>
                  <a:txBody>
                    <a:bodyPr/>
                    <a:lstStyle/>
                    <a:p>
                      <a:r>
                        <a:rPr lang="es-MX" sz="1800" b="0" i="0" kern="1200" dirty="0" smtClean="0">
                          <a:solidFill>
                            <a:schemeClr val="dk1"/>
                          </a:solidFill>
                          <a:effectLst/>
                          <a:latin typeface="+mn-lt"/>
                          <a:ea typeface="+mn-ea"/>
                          <a:cs typeface="+mn-cs"/>
                        </a:rPr>
                        <a:t>La influencia del contexto familiar y su impacto para la exploración y el mundo social que rodea a los niños. </a:t>
                      </a:r>
                      <a:endParaRPr lang="es-MX" dirty="0"/>
                    </a:p>
                  </a:txBody>
                  <a:tcPr/>
                </a:tc>
                <a:tc>
                  <a:txBody>
                    <a:bodyPr/>
                    <a:lstStyle/>
                    <a:p>
                      <a:r>
                        <a:rPr lang="es-MX" dirty="0" smtClean="0"/>
                        <a:t>X</a:t>
                      </a:r>
                      <a:endParaRPr lang="es-MX" dirty="0"/>
                    </a:p>
                  </a:txBody>
                  <a:tcPr/>
                </a:tc>
                <a:tc>
                  <a:txBody>
                    <a:bodyPr/>
                    <a:lstStyle/>
                    <a:p>
                      <a:endParaRPr lang="es-MX"/>
                    </a:p>
                  </a:txBody>
                  <a:tcPr/>
                </a:tc>
                <a:tc>
                  <a:txBody>
                    <a:bodyPr/>
                    <a:lstStyle/>
                    <a:p>
                      <a:r>
                        <a:rPr lang="es-MX" dirty="0" smtClean="0"/>
                        <a:t>La influencia del contexto</a:t>
                      </a:r>
                      <a:r>
                        <a:rPr lang="es-MX" baseline="0" dirty="0" smtClean="0"/>
                        <a:t> es mucho, va desde el desarrollo del niño, hasta en la crianza y vestimenta. </a:t>
                      </a:r>
                    </a:p>
                    <a:p>
                      <a:r>
                        <a:rPr lang="es-MX" baseline="0" dirty="0" smtClean="0"/>
                        <a:t>También en la adquisición de su identidad. </a:t>
                      </a:r>
                      <a:endParaRPr lang="es-MX" dirty="0"/>
                    </a:p>
                  </a:txBody>
                  <a:tcPr/>
                </a:tc>
              </a:tr>
            </a:tbl>
          </a:graphicData>
        </a:graphic>
      </p:graphicFrame>
    </p:spTree>
    <p:extLst>
      <p:ext uri="{BB962C8B-B14F-4D97-AF65-F5344CB8AC3E}">
        <p14:creationId xmlns:p14="http://schemas.microsoft.com/office/powerpoint/2010/main" val="254777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081870188"/>
              </p:ext>
            </p:extLst>
          </p:nvPr>
        </p:nvGraphicFramePr>
        <p:xfrm>
          <a:off x="0" y="0"/>
          <a:ext cx="12192000" cy="3291840"/>
        </p:xfrm>
        <a:graphic>
          <a:graphicData uri="http://schemas.openxmlformats.org/drawingml/2006/table">
            <a:tbl>
              <a:tblPr firstRow="1" bandRow="1">
                <a:tableStyleId>{5C22544A-7EE6-4342-B048-85BDC9FD1C3A}</a:tableStyleId>
              </a:tblPr>
              <a:tblGrid>
                <a:gridCol w="5203065"/>
                <a:gridCol w="495606"/>
                <a:gridCol w="424543"/>
                <a:gridCol w="6068786"/>
              </a:tblGrid>
              <a:tr h="502276">
                <a:tc>
                  <a:txBody>
                    <a:bodyPr/>
                    <a:lstStyle/>
                    <a:p>
                      <a:r>
                        <a:rPr lang="es-MX" dirty="0" smtClean="0"/>
                        <a:t>Los</a:t>
                      </a:r>
                      <a:r>
                        <a:rPr lang="es-MX" baseline="0" dirty="0" smtClean="0"/>
                        <a:t> acercamientos que tiene con personas ajenas a  sus familias. </a:t>
                      </a:r>
                      <a:endParaRPr lang="es-MX" dirty="0"/>
                    </a:p>
                  </a:txBody>
                  <a:tcPr/>
                </a:tc>
                <a:tc>
                  <a:txBody>
                    <a:bodyPr/>
                    <a:lstStyle/>
                    <a:p>
                      <a:r>
                        <a:rPr lang="es-MX" dirty="0" smtClean="0"/>
                        <a:t>X</a:t>
                      </a:r>
                      <a:endParaRPr lang="es-MX" dirty="0"/>
                    </a:p>
                  </a:txBody>
                  <a:tcPr/>
                </a:tc>
                <a:tc>
                  <a:txBody>
                    <a:bodyPr/>
                    <a:lstStyle/>
                    <a:p>
                      <a:endParaRPr lang="es-MX" dirty="0"/>
                    </a:p>
                  </a:txBody>
                  <a:tcPr/>
                </a:tc>
                <a:tc>
                  <a:txBody>
                    <a:bodyPr/>
                    <a:lstStyle/>
                    <a:p>
                      <a:r>
                        <a:rPr lang="es-MX" dirty="0" smtClean="0"/>
                        <a:t>En el documental se puede ver</a:t>
                      </a:r>
                      <a:r>
                        <a:rPr lang="es-MX" baseline="0" dirty="0" smtClean="0"/>
                        <a:t> que varios de los niños son llevados a lugares en donde interactúan con otras personas. </a:t>
                      </a:r>
                    </a:p>
                    <a:p>
                      <a:r>
                        <a:rPr lang="es-MX" baseline="0" dirty="0" smtClean="0"/>
                        <a:t>Uno de ellos fue llevado al parque y otro a clases de estimulación, en donde ya tiene otro contacto con  personas ajenas a su familia. </a:t>
                      </a:r>
                      <a:endParaRPr lang="es-MX" dirty="0"/>
                    </a:p>
                  </a:txBody>
                  <a:tcPr/>
                </a:tc>
              </a:tr>
              <a:tr h="412124">
                <a:tc>
                  <a:txBody>
                    <a:bodyPr/>
                    <a:lstStyle/>
                    <a:p>
                      <a:r>
                        <a:rPr lang="es-MX" dirty="0" smtClean="0"/>
                        <a:t>La vestimenta según</a:t>
                      </a:r>
                      <a:r>
                        <a:rPr lang="es-MX" baseline="0" dirty="0" smtClean="0"/>
                        <a:t> sus tradiciones y costumbres. </a:t>
                      </a:r>
                      <a:endParaRPr lang="es-MX" dirty="0"/>
                    </a:p>
                  </a:txBody>
                  <a:tcPr/>
                </a:tc>
                <a:tc>
                  <a:txBody>
                    <a:bodyPr/>
                    <a:lstStyle/>
                    <a:p>
                      <a:r>
                        <a:rPr lang="es-MX" dirty="0" smtClean="0"/>
                        <a:t>X</a:t>
                      </a:r>
                      <a:endParaRPr lang="es-MX" dirty="0"/>
                    </a:p>
                  </a:txBody>
                  <a:tcPr/>
                </a:tc>
                <a:tc>
                  <a:txBody>
                    <a:bodyPr/>
                    <a:lstStyle/>
                    <a:p>
                      <a:endParaRPr lang="es-MX"/>
                    </a:p>
                  </a:txBody>
                  <a:tcPr/>
                </a:tc>
                <a:tc>
                  <a:txBody>
                    <a:bodyPr/>
                    <a:lstStyle/>
                    <a:p>
                      <a:r>
                        <a:rPr lang="es-MX" dirty="0" smtClean="0"/>
                        <a:t>Cada uno de los 4 niño</a:t>
                      </a:r>
                      <a:r>
                        <a:rPr lang="es-MX" baseline="0" dirty="0" smtClean="0"/>
                        <a:t>s </a:t>
                      </a:r>
                      <a:r>
                        <a:rPr lang="es-MX" dirty="0" smtClean="0"/>
                        <a:t>viste de manera</a:t>
                      </a:r>
                      <a:r>
                        <a:rPr lang="es-MX" baseline="0" dirty="0" smtClean="0"/>
                        <a:t> diferente, el primero solo cubre su partes íntimas porque así visten en su comunidad, es decir, cada uno viste en relación en a sus costumbres. </a:t>
                      </a:r>
                    </a:p>
                  </a:txBody>
                  <a:tcPr/>
                </a:tc>
              </a:tr>
              <a:tr h="412124">
                <a:tc>
                  <a:txBody>
                    <a:bodyPr/>
                    <a:lstStyle/>
                    <a:p>
                      <a:r>
                        <a:rPr lang="es-MX" dirty="0" smtClean="0"/>
                        <a:t>La</a:t>
                      </a:r>
                      <a:r>
                        <a:rPr lang="es-MX" baseline="0" dirty="0" smtClean="0"/>
                        <a:t> alimentación de cada uno de los bebés.</a:t>
                      </a:r>
                      <a:endParaRPr lang="es-MX" dirty="0"/>
                    </a:p>
                  </a:txBody>
                  <a:tcPr/>
                </a:tc>
                <a:tc>
                  <a:txBody>
                    <a:bodyPr/>
                    <a:lstStyle/>
                    <a:p>
                      <a:r>
                        <a:rPr lang="es-MX" dirty="0" smtClean="0"/>
                        <a:t>X</a:t>
                      </a:r>
                      <a:endParaRPr lang="es-MX" dirty="0"/>
                    </a:p>
                  </a:txBody>
                  <a:tcPr/>
                </a:tc>
                <a:tc>
                  <a:txBody>
                    <a:bodyPr/>
                    <a:lstStyle/>
                    <a:p>
                      <a:endParaRPr lang="es-MX" dirty="0"/>
                    </a:p>
                  </a:txBody>
                  <a:tcPr/>
                </a:tc>
                <a:tc>
                  <a:txBody>
                    <a:bodyPr/>
                    <a:lstStyle/>
                    <a:p>
                      <a:r>
                        <a:rPr lang="es-MX" dirty="0" smtClean="0"/>
                        <a:t>Aunque </a:t>
                      </a:r>
                      <a:r>
                        <a:rPr lang="es-MX" baseline="0" dirty="0" smtClean="0"/>
                        <a:t> todos los bebes están en la etapa de lactancia, cada uno es alimentado de diferente manera o métodos.</a:t>
                      </a:r>
                      <a:endParaRPr lang="es-MX" dirty="0"/>
                    </a:p>
                  </a:txBody>
                  <a:tcPr/>
                </a:tc>
              </a:tr>
            </a:tbl>
          </a:graphicData>
        </a:graphic>
      </p:graphicFrame>
    </p:spTree>
    <p:extLst>
      <p:ext uri="{BB962C8B-B14F-4D97-AF65-F5344CB8AC3E}">
        <p14:creationId xmlns:p14="http://schemas.microsoft.com/office/powerpoint/2010/main" val="56685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1950" y="177433"/>
            <a:ext cx="11391900" cy="4893647"/>
          </a:xfrm>
          <a:prstGeom prst="rect">
            <a:avLst/>
          </a:prstGeom>
        </p:spPr>
        <p:txBody>
          <a:bodyPr wrap="square">
            <a:spAutoFit/>
          </a:bodyPr>
          <a:lstStyle/>
          <a:p>
            <a:pPr algn="ctr">
              <a:lnSpc>
                <a:spcPct val="150000"/>
              </a:lnSpc>
            </a:pPr>
            <a:r>
              <a:rPr lang="es-MX" sz="2800" dirty="0">
                <a:latin typeface="Broadway" panose="04040905080B02020502" pitchFamily="82" charset="0"/>
                <a:cs typeface="Arial" panose="020B0604020202020204" pitchFamily="34" charset="0"/>
              </a:rPr>
              <a:t>CONCLUSIÓN. </a:t>
            </a:r>
          </a:p>
          <a:p>
            <a:pPr algn="just">
              <a:lnSpc>
                <a:spcPct val="150000"/>
              </a:lnSpc>
            </a:pPr>
            <a:r>
              <a:rPr lang="es-MX" dirty="0">
                <a:latin typeface="Arial" panose="020B0604020202020204" pitchFamily="34" charset="0"/>
                <a:cs typeface="Arial" panose="020B0604020202020204" pitchFamily="34" charset="0"/>
              </a:rPr>
              <a:t>En el documental se puede observar como son diferentes las vidas de 4 bebés nacidos en diferentes lugares, pero además se logra visualizar como es que se relacionan con el mundo exterior, es decir cada bebé ve la vida desde diferentes perspectivas. Desde que nacen podemos notar las diferencias entre los bebés. </a:t>
            </a:r>
          </a:p>
          <a:p>
            <a:pPr algn="just">
              <a:lnSpc>
                <a:spcPct val="150000"/>
              </a:lnSpc>
            </a:pPr>
            <a:r>
              <a:rPr lang="es-MX" dirty="0">
                <a:latin typeface="Arial" panose="020B0604020202020204" pitchFamily="34" charset="0"/>
                <a:cs typeface="Arial" panose="020B0604020202020204" pitchFamily="34" charset="0"/>
              </a:rPr>
              <a:t>Es un documental en donde haces reflexión acerca de la vida de los demás, a pesar de que no hay narrador, te deja muchas enseñanzas, que a pesar de las diferencias de costumbres y de vida económica los bebes aun así siguen teniendo similitudes en su desarrollo. </a:t>
            </a:r>
          </a:p>
          <a:p>
            <a:pPr algn="just">
              <a:lnSpc>
                <a:spcPct val="150000"/>
              </a:lnSpc>
            </a:pPr>
            <a:r>
              <a:rPr lang="es-MX" dirty="0">
                <a:latin typeface="Arial" panose="020B0604020202020204" pitchFamily="34" charset="0"/>
                <a:cs typeface="Arial" panose="020B0604020202020204" pitchFamily="34" charset="0"/>
              </a:rPr>
              <a:t>Podemos observar como también se desarrollan en sus contextos y como influyen, además de analizar cada estilo de crianza que se utilizan en los bebes. </a:t>
            </a:r>
          </a:p>
          <a:p>
            <a:pPr algn="just">
              <a:lnSpc>
                <a:spcPct val="150000"/>
              </a:lnSpc>
            </a:pPr>
            <a:r>
              <a:rPr lang="es-MX" dirty="0">
                <a:latin typeface="Arial" panose="020B0604020202020204" pitchFamily="34" charset="0"/>
                <a:cs typeface="Arial" panose="020B0604020202020204" pitchFamily="34" charset="0"/>
              </a:rPr>
              <a:t>El desarrollo intelectual de los niños va de la mano con el medio social en el que crecen, el cual le ayuda a formarse tanto a nivel individual como a nivel de relación con los demás. </a:t>
            </a:r>
          </a:p>
        </p:txBody>
      </p:sp>
    </p:spTree>
    <p:extLst>
      <p:ext uri="{BB962C8B-B14F-4D97-AF65-F5344CB8AC3E}">
        <p14:creationId xmlns:p14="http://schemas.microsoft.com/office/powerpoint/2010/main" val="215899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80304"/>
            <a:ext cx="12192000" cy="3365024"/>
          </a:xfrm>
          <a:prstGeom prst="rect">
            <a:avLst/>
          </a:prstGeom>
          <a:noFill/>
        </p:spPr>
        <p:txBody>
          <a:bodyPr wrap="square" rtlCol="0">
            <a:spAutoFit/>
          </a:bodyPr>
          <a:lstStyle/>
          <a:p>
            <a:pPr algn="just">
              <a:lnSpc>
                <a:spcPct val="150000"/>
              </a:lnSpc>
            </a:pPr>
            <a:r>
              <a:rPr lang="es-MX" dirty="0" smtClean="0">
                <a:latin typeface="Arial" panose="020B0604020202020204" pitchFamily="34" charset="0"/>
                <a:cs typeface="Arial" panose="020B0604020202020204" pitchFamily="34" charset="0"/>
              </a:rPr>
              <a:t>El contexto social influye en el aprendizaje, tiene una profunda influencia en como se piensa y en lo que se piensa, el contexto forma parte del procesos de desarrollo. </a:t>
            </a:r>
          </a:p>
          <a:p>
            <a:pPr algn="just">
              <a:lnSpc>
                <a:spcPct val="150000"/>
              </a:lnSpc>
            </a:pPr>
            <a:r>
              <a:rPr lang="es-MX" dirty="0" smtClean="0">
                <a:latin typeface="Arial" panose="020B0604020202020204" pitchFamily="34" charset="0"/>
                <a:cs typeface="Arial" panose="020B0604020202020204" pitchFamily="34" charset="0"/>
              </a:rPr>
              <a:t>La influencia del contexto es determinante en el desarrollo del los niños, es por eso que si un niño crece en un medio rural, lo más probable es que sus relaciones estén ligados a vínculos familiares lo cual genera un desarrollo diferente al que esta rodeado de un contexto urbano. </a:t>
            </a:r>
          </a:p>
          <a:p>
            <a:pPr algn="just">
              <a:lnSpc>
                <a:spcPct val="150000"/>
              </a:lnSpc>
            </a:pPr>
            <a:r>
              <a:rPr lang="es-MX" dirty="0" smtClean="0">
                <a:latin typeface="Arial" panose="020B0604020202020204" pitchFamily="34" charset="0"/>
                <a:cs typeface="Arial" panose="020B0604020202020204" pitchFamily="34" charset="0"/>
              </a:rPr>
              <a:t>El niño del medio rural desarrolla habilidades corporales, capacidad de observación y conocimientos acerca de donde vive porque el medio se lo permite, el del contexto urbano tendrá mayor acercamiento a aspectos culturales y tecnológicos lo cual contribuye con el desarrollo de nuevas modalidades en  proceso de socialización. </a:t>
            </a:r>
          </a:p>
        </p:txBody>
      </p:sp>
      <p:pic>
        <p:nvPicPr>
          <p:cNvPr id="2050" name="Picture 2" descr="Niño de la ciudad jugando con mascota en el parque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667" y="4610264"/>
            <a:ext cx="2780665" cy="1852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lustración De Un Niño Sentado En Un Tronco Viendo El Campo Ilustraciones  Vectoriales, Clip Art Vectorizado Libre De Derechos. Image 173390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99" y="3678843"/>
            <a:ext cx="2731135" cy="150842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8206740" y="3975100"/>
            <a:ext cx="2918460" cy="1945640"/>
          </a:xfrm>
          <a:prstGeom prst="rect">
            <a:avLst/>
          </a:prstGeom>
        </p:spPr>
      </p:pic>
    </p:spTree>
    <p:extLst>
      <p:ext uri="{BB962C8B-B14F-4D97-AF65-F5344CB8AC3E}">
        <p14:creationId xmlns:p14="http://schemas.microsoft.com/office/powerpoint/2010/main" val="32216215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929</Words>
  <Application>Microsoft Office PowerPoint</Application>
  <PresentationFormat>Panorámica</PresentationFormat>
  <Paragraphs>71</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Adobe Devanagari</vt:lpstr>
      <vt:lpstr>Arial</vt:lpstr>
      <vt:lpstr>Arial Black</vt:lpstr>
      <vt:lpstr>Broadway</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Rocha</dc:creator>
  <cp:lastModifiedBy>Daniela Rocha </cp:lastModifiedBy>
  <cp:revision>13</cp:revision>
  <dcterms:created xsi:type="dcterms:W3CDTF">2021-05-12T19:36:17Z</dcterms:created>
  <dcterms:modified xsi:type="dcterms:W3CDTF">2021-05-13T21:00:29Z</dcterms:modified>
</cp:coreProperties>
</file>