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2" r:id="rId1"/>
  </p:sldMasterIdLst>
  <p:sldIdLst>
    <p:sldId id="259" r:id="rId2"/>
    <p:sldId id="256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ECA"/>
    <a:srgbClr val="F2E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>
        <p:scale>
          <a:sx n="109" d="100"/>
          <a:sy n="109" d="100"/>
        </p:scale>
        <p:origin x="1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46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73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82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378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6470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8355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81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259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4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30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108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75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52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04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241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29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26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4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0548878-3753-D546-83C9-DDA3A2722A02}" type="datetimeFigureOut">
              <a:rPr lang="es-MX" smtClean="0"/>
              <a:t>13/05/21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80861FA-D6AC-4C4E-A57E-454B37070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16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  <p:sldLayoutId id="214748379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ebes.uno/que-ve-el-bebe-distingue-los-colores-diferencian-las-caras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5F589D8-DEEF-514B-9BFA-33F43D27B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255" y="0"/>
            <a:ext cx="8285607" cy="749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       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Cuarto semestre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Estrategias para la Exploración del Mundo Social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Mtro. Ramiro García Elías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 de Aprendizaje II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familia: el primer espacio social de las niñas y niños de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Título:</a:t>
            </a: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Guión de Observación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Propósito de la unidad de aprendizaje: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*Las estudiantes normalistas, desarrollarán estrategias para que los niños y las niñas expresen compartan y reflexionen, de forma libre, lúdica y creativa la vida familiar que tienen y los lazos que los unen con ellas, con la finalidad de fortalecer su sentido de pertenencia y reconocer la diversidad de relaciones familiares en su entorno inmediato.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Competencias Genéricas: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+Soluciona problemas y toma decisiones utilizando su pensamiento crítico y creativo.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+Aprende de manera autónoma y muestra iniciativa para autorregularse y fortalecer su desarrollo personal.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+Colabora con diversos actores para generar proyectos innovadores de impacto social y educativo.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+Utiliza las tecnologías de la información y la comunicación de manera crítica.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+Aplica sus habilidades lingüísticas y comunicativas en diversos contextos.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Ortega Pérez Caro #19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Grado:</a:t>
            </a: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2        </a:t>
            </a: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Sección:</a:t>
            </a:r>
            <a: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 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Saltillo, Coahuila                                                                                           Mayo 2021</a:t>
            </a: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s-MX" altLang="es-MX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DB72B2-91D0-6947-A360-DEF1EA5DF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09" y="232283"/>
            <a:ext cx="1417031" cy="106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63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46E6947-06C5-CB4B-812F-DBBBFD33A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489183"/>
              </p:ext>
            </p:extLst>
          </p:nvPr>
        </p:nvGraphicFramePr>
        <p:xfrm>
          <a:off x="254642" y="85043"/>
          <a:ext cx="8634716" cy="66879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679">
                  <a:extLst>
                    <a:ext uri="{9D8B030D-6E8A-4147-A177-3AD203B41FA5}">
                      <a16:colId xmlns:a16="http://schemas.microsoft.com/office/drawing/2014/main" val="3464065974"/>
                    </a:ext>
                  </a:extLst>
                </a:gridCol>
                <a:gridCol w="2158679">
                  <a:extLst>
                    <a:ext uri="{9D8B030D-6E8A-4147-A177-3AD203B41FA5}">
                      <a16:colId xmlns:a16="http://schemas.microsoft.com/office/drawing/2014/main" val="2225215019"/>
                    </a:ext>
                  </a:extLst>
                </a:gridCol>
                <a:gridCol w="2158679">
                  <a:extLst>
                    <a:ext uri="{9D8B030D-6E8A-4147-A177-3AD203B41FA5}">
                      <a16:colId xmlns:a16="http://schemas.microsoft.com/office/drawing/2014/main" val="1087165459"/>
                    </a:ext>
                  </a:extLst>
                </a:gridCol>
                <a:gridCol w="2158679">
                  <a:extLst>
                    <a:ext uri="{9D8B030D-6E8A-4147-A177-3AD203B41FA5}">
                      <a16:colId xmlns:a16="http://schemas.microsoft.com/office/drawing/2014/main" val="2838625565"/>
                    </a:ext>
                  </a:extLst>
                </a:gridCol>
              </a:tblGrid>
              <a:tr h="328282">
                <a:tc gridSpan="4">
                  <a:txBody>
                    <a:bodyPr/>
                    <a:lstStyle/>
                    <a:p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Nombre: Caro Ortega Pérez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36621"/>
                  </a:ext>
                </a:extLst>
              </a:tr>
              <a:tr h="328282">
                <a:tc gridSpan="4">
                  <a:txBody>
                    <a:bodyPr/>
                    <a:lstStyle/>
                    <a:p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Grado: 2do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180192"/>
                  </a:ext>
                </a:extLst>
              </a:tr>
              <a:tr h="328282">
                <a:tc gridSpan="4">
                  <a:txBody>
                    <a:bodyPr/>
                    <a:lstStyle/>
                    <a:p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Sección: 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19258"/>
                  </a:ext>
                </a:extLst>
              </a:tr>
              <a:tr h="350167">
                <a:tc gridSpan="4">
                  <a:txBody>
                    <a:bodyPr/>
                    <a:lstStyle/>
                    <a:p>
                      <a:pPr algn="ctr"/>
                      <a:r>
                        <a:rPr lang="es-MX" sz="13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 Las prácticas de crianza desde la familia de los bebés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139290"/>
                  </a:ext>
                </a:extLst>
              </a:tr>
              <a:tr h="284511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Indicadores </a:t>
                      </a:r>
                    </a:p>
                  </a:txBody>
                  <a:tcPr>
                    <a:solidFill>
                      <a:srgbClr val="E3BECA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 </a:t>
                      </a:r>
                    </a:p>
                  </a:txBody>
                  <a:tcPr>
                    <a:solidFill>
                      <a:srgbClr val="F2E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>
                    <a:solidFill>
                      <a:srgbClr val="F2E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Comentarios</a:t>
                      </a:r>
                    </a:p>
                  </a:txBody>
                  <a:tcPr>
                    <a:solidFill>
                      <a:srgbClr val="F2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33781"/>
                  </a:ext>
                </a:extLst>
              </a:tr>
              <a:tr h="395029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Las prácticas de crianza de las familias del documental son distintas.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+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Cada una tiene sus virtudes y debilidades.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23298"/>
                  </a:ext>
                </a:extLst>
              </a:tr>
              <a:tr h="4377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Crianza basada en la cultura de cada familia. 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Diversas culturas ya que están en distintos países.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379363"/>
                  </a:ext>
                </a:extLst>
              </a:tr>
              <a:tr h="448651">
                <a:tc>
                  <a:txBody>
                    <a:bodyPr/>
                    <a:lstStyle/>
                    <a:p>
                      <a:r>
                        <a:rPr lang="es-MX" sz="1200" dirty="0"/>
                        <a:t>Crianza con ayuda de otras personas del entorno.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Personas dentro de su comunidad y fuera de ella participan.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103066"/>
                  </a:ext>
                </a:extLst>
              </a:tr>
              <a:tr h="426766">
                <a:tc>
                  <a:txBody>
                    <a:bodyPr/>
                    <a:lstStyle/>
                    <a:p>
                      <a:r>
                        <a:rPr lang="es-MX" sz="1200" dirty="0"/>
                        <a:t>Interacción con el medio natural y medio social para la estimulación.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En todos los casos exploran con animales y con diferentes personas.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7028"/>
                  </a:ext>
                </a:extLst>
              </a:tr>
              <a:tr h="437708">
                <a:tc gridSpan="4">
                  <a:txBody>
                    <a:bodyPr/>
                    <a:lstStyle/>
                    <a:p>
                      <a:pPr algn="ctr"/>
                      <a:r>
                        <a:rPr lang="es-MX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b) Las diferencias y similitudes que pueden compartir los bebés del documental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437453"/>
                  </a:ext>
                </a:extLst>
              </a:tr>
              <a:tr h="470537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Los contextos de cada uno son diferentes.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+</a:t>
                      </a:r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Algunos bebés se desarrollaban en contextos parecidos.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79217"/>
                  </a:ext>
                </a:extLst>
              </a:tr>
              <a:tr h="470537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La cultura en la que se desarrollan es diferente.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 +</a:t>
                      </a:r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Diferentes países, diferentes culturas y tradiciones.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75447"/>
                  </a:ext>
                </a:extLst>
              </a:tr>
              <a:tr h="470537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Los estimulos para caminar y hablar son similares.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+mn-l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s-MX" sz="1800" dirty="0"/>
                        <a:t>+</a:t>
                      </a:r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En todos los casos se les incita a caminar de la misma manera.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97009"/>
                  </a:ext>
                </a:extLst>
              </a:tr>
              <a:tr h="658751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Todos los bebés que aparecieron tomarón leche materna.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 +</a:t>
                      </a:r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+mn-lt"/>
                          <a:cs typeface="Arial" panose="020B0604020202020204" pitchFamily="34" charset="0"/>
                        </a:rPr>
                        <a:t>Un solo bebé utilizó mamila pero con lecha materna.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4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8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53F65BD0-57BD-6E4B-8720-770AFBEF2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462568"/>
              </p:ext>
            </p:extLst>
          </p:nvPr>
        </p:nvGraphicFramePr>
        <p:xfrm>
          <a:off x="361507" y="1005402"/>
          <a:ext cx="8420986" cy="525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3206">
                  <a:extLst>
                    <a:ext uri="{9D8B030D-6E8A-4147-A177-3AD203B41FA5}">
                      <a16:colId xmlns:a16="http://schemas.microsoft.com/office/drawing/2014/main" val="2689559709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3002928984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1140578997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2490964458"/>
                    </a:ext>
                  </a:extLst>
                </a:gridCol>
              </a:tblGrid>
              <a:tr h="404039">
                <a:tc gridSpan="4">
                  <a:txBody>
                    <a:bodyPr/>
                    <a:lstStyle/>
                    <a:p>
                      <a:pPr algn="ctr" rtl="0"/>
                      <a:r>
                        <a:rPr lang="es-MX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c) La relación afectiva entre los adultos y los bebés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s-MX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398891"/>
                  </a:ext>
                </a:extLst>
              </a:tr>
              <a:tr h="372139">
                <a:tc>
                  <a:txBody>
                    <a:bodyPr/>
                    <a:lstStyle/>
                    <a:p>
                      <a:r>
                        <a:rPr lang="es-MX" sz="1200" dirty="0"/>
                        <a:t>Todos los bebés tuvieron apego con su madre.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 todos los bebés se les observa convivir con su mamá.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53838"/>
                  </a:ext>
                </a:extLst>
              </a:tr>
              <a:tr h="404037">
                <a:tc>
                  <a:txBody>
                    <a:bodyPr/>
                    <a:lstStyle/>
                    <a:p>
                      <a:r>
                        <a:rPr lang="es-MX" sz="1200" dirty="0"/>
                        <a:t>Experimentaron regaños.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No todos pero la mayoría si fueron regañados en una ocasión.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212683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r>
                        <a:rPr lang="es-MX" sz="1200" dirty="0"/>
                        <a:t>La relación afectiva existió en el vínculo durante la lactancia.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Todos en algún momento tomaron del pecho de su mamá.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656304"/>
                  </a:ext>
                </a:extLst>
              </a:tr>
              <a:tr h="393404">
                <a:tc>
                  <a:txBody>
                    <a:bodyPr/>
                    <a:lstStyle/>
                    <a:p>
                      <a:r>
                        <a:rPr lang="es-MX" sz="1200" dirty="0"/>
                        <a:t>En algunos casos se observa la relación afectiva con su padre pero en otros no.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 pudo observar que varios padres eran trabajadores y tal vez por eso no convivían tanto con los bebés en el documental.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676844"/>
                  </a:ext>
                </a:extLst>
              </a:tr>
              <a:tr h="372140">
                <a:tc gridSpan="4">
                  <a:txBody>
                    <a:bodyPr/>
                    <a:lstStyle/>
                    <a:p>
                      <a:pPr algn="ctr" rtl="0"/>
                      <a:r>
                        <a:rPr lang="es-MX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d) Los roles que se definen desde edades tempranas 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s-MX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95120"/>
                  </a:ext>
                </a:extLst>
              </a:tr>
              <a:tr h="361507">
                <a:tc>
                  <a:txBody>
                    <a:bodyPr/>
                    <a:lstStyle/>
                    <a:p>
                      <a:r>
                        <a:rPr lang="es-MX" sz="1200" dirty="0"/>
                        <a:t>Se observó que los hermanos se encargaban de cuidar en ciertos momentos a los bebés.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En el caso de un bebé se apreciaba como el hermano en un momento lo cuidaba.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96133"/>
                  </a:ext>
                </a:extLst>
              </a:tr>
              <a:tr h="378519">
                <a:tc>
                  <a:txBody>
                    <a:bodyPr/>
                    <a:lstStyle/>
                    <a:p>
                      <a:r>
                        <a:rPr lang="es-MX" sz="1200" dirty="0"/>
                        <a:t>Los bebés conocían el rol que sus padres jugaban.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Sabían que mamá era la que manda y da indicaciones y el hermano es quién juega.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40032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r>
                        <a:rPr lang="es-MX" sz="1200" dirty="0"/>
                        <a:t>Identificaban los roles que las personas de su alrededor interpretaban.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  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Lo fueron distinguiendo en la manera que crecían y entendían.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93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84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F37A38-EC22-4441-B35E-1AB5236D0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515201"/>
              </p:ext>
            </p:extLst>
          </p:nvPr>
        </p:nvGraphicFramePr>
        <p:xfrm>
          <a:off x="361507" y="1590630"/>
          <a:ext cx="8420986" cy="367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3206">
                  <a:extLst>
                    <a:ext uri="{9D8B030D-6E8A-4147-A177-3AD203B41FA5}">
                      <a16:colId xmlns:a16="http://schemas.microsoft.com/office/drawing/2014/main" val="200187812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2377307201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1111602231"/>
                    </a:ext>
                  </a:extLst>
                </a:gridCol>
                <a:gridCol w="2099260">
                  <a:extLst>
                    <a:ext uri="{9D8B030D-6E8A-4147-A177-3AD203B41FA5}">
                      <a16:colId xmlns:a16="http://schemas.microsoft.com/office/drawing/2014/main" val="2438565890"/>
                    </a:ext>
                  </a:extLst>
                </a:gridCol>
              </a:tblGrid>
              <a:tr h="384899">
                <a:tc gridSpan="4">
                  <a:txBody>
                    <a:bodyPr/>
                    <a:lstStyle/>
                    <a:p>
                      <a:pPr algn="ctr" rtl="0"/>
                      <a:r>
                        <a:rPr lang="es-MX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e) La influencia del contexto familiar y su impacto para la exploración y el mundo social que rodea a los niños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s-MX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16637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r>
                        <a:rPr lang="es-MX" sz="1200" dirty="0"/>
                        <a:t>Las familias interactuaban con ellos hablándoles y estimulandolos.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+</a:t>
                      </a:r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En todos los casos las madres les hablaban y promovian que ellos hicieran movimientos.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114724"/>
                  </a:ext>
                </a:extLst>
              </a:tr>
              <a:tr h="335989">
                <a:tc>
                  <a:txBody>
                    <a:bodyPr/>
                    <a:lstStyle/>
                    <a:p>
                      <a:r>
                        <a:rPr lang="es-MX" sz="1200" dirty="0"/>
                        <a:t>Les permiten conocer el mundo social por medio de interacciones con otras personas.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</a:t>
                      </a:r>
                      <a:r>
                        <a:rPr lang="es-MX" sz="1800" dirty="0"/>
                        <a:t>+</a:t>
                      </a:r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 observó que en dos casos los bebés convivian con personas que no eran de su familia.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081535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r>
                        <a:rPr lang="es-MX" sz="1200" dirty="0"/>
                        <a:t>Imitan lo que su madre hace o los sonidos que producen cuando dicen ciertas palabras.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</a:t>
                      </a:r>
                      <a:r>
                        <a:rPr lang="es-MX" sz="1800" dirty="0"/>
                        <a:t> +</a:t>
                      </a:r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En dos casos los bebés imitaban los movimientos y sonidos de las madres y de personas de su alrededor como lo es una maestra.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76252"/>
                  </a:ext>
                </a:extLst>
              </a:tr>
              <a:tr h="382772">
                <a:tc>
                  <a:txBody>
                    <a:bodyPr/>
                    <a:lstStyle/>
                    <a:p>
                      <a:r>
                        <a:rPr lang="es-MX" sz="1200" dirty="0"/>
                        <a:t>Se incita a los pequeños a interactuar con niños y adultos de su comunidad.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            +</a:t>
                      </a:r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 observó que un bebé convivia con su familia extendida desarrollando su socialización.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99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2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20EF05B-48CD-41DE-82FE-C25A5A300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2">
            <a:extLst>
              <a:ext uri="{FF2B5EF4-FFF2-40B4-BE49-F238E27FC236}">
                <a16:creationId xmlns:a16="http://schemas.microsoft.com/office/drawing/2014/main" id="{C9DFF8EB-B522-4773-B8CF-C10622C1F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1493" y="887150"/>
            <a:ext cx="3078211" cy="4940394"/>
          </a:xfrm>
          <a:prstGeom prst="roundRect">
            <a:avLst>
              <a:gd name="adj" fmla="val 4448"/>
            </a:avLst>
          </a:prstGeom>
          <a:solidFill>
            <a:srgbClr val="FFFFFF"/>
          </a:solidFill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</a:pPr>
            <a:endParaRPr lang="en-US" sz="3200" cap="al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4A33941-D944-0347-ADED-DF1F70E4C7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8892" r="28392" b="-2"/>
          <a:stretch/>
        </p:blipFill>
        <p:spPr>
          <a:xfrm>
            <a:off x="5896362" y="1351163"/>
            <a:ext cx="2366524" cy="40147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A99E25-F57B-4182-929C-D5A100153A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FD8BE6F-6A73-C147-8A26-BEE227502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372101"/>
            <a:ext cx="4432704" cy="1596177"/>
          </a:xfrm>
        </p:spPr>
        <p:txBody>
          <a:bodyPr>
            <a:normAutofit/>
          </a:bodyPr>
          <a:lstStyle/>
          <a:p>
            <a:r>
              <a:rPr lang="es-MX" dirty="0"/>
              <a:t>Conclusiones sobre el video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E95612-ABF9-B04C-9224-02CD60AAF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877336"/>
            <a:ext cx="4432705" cy="39502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s-MX" sz="1500" cap="none" dirty="0">
                <a:latin typeface="Arial" panose="020B0604020202020204" pitchFamily="34" charset="0"/>
                <a:cs typeface="Arial" panose="020B0604020202020204" pitchFamily="34" charset="0"/>
              </a:rPr>
              <a:t>En conclusión, gracias a este documental es que me pude percatar y conocer un poco más a profundidad de cómo el contexto y la relación que los pequeños tienen con su familia y en su comunidad les afecta o favorece para desarrollarse socialmente y querer explorar el mundo social en el que vive. </a:t>
            </a:r>
          </a:p>
          <a:p>
            <a:pPr>
              <a:lnSpc>
                <a:spcPct val="170000"/>
              </a:lnSpc>
            </a:pPr>
            <a:r>
              <a:rPr lang="es-MX" sz="1500" cap="none" dirty="0">
                <a:latin typeface="Arial" panose="020B0604020202020204" pitchFamily="34" charset="0"/>
                <a:cs typeface="Arial" panose="020B0604020202020204" pitchFamily="34" charset="0"/>
              </a:rPr>
              <a:t>Observé que sin importar la calidad o las condiciones de vida en la que los niños se encuentren de una u otra manera ellos mismos se motivan y tienen curiosidad por entender y ser entendidos en su contexto de manera social.</a:t>
            </a:r>
          </a:p>
          <a:p>
            <a:pPr>
              <a:lnSpc>
                <a:spcPct val="170000"/>
              </a:lnSpc>
            </a:pPr>
            <a:r>
              <a:rPr lang="es-MX" sz="1500" cap="none" dirty="0">
                <a:latin typeface="Arial" panose="020B0604020202020204" pitchFamily="34" charset="0"/>
                <a:cs typeface="Arial" panose="020B0604020202020204" pitchFamily="34" charset="0"/>
              </a:rPr>
              <a:t>Asimismo, me quedo más claro que es fundamental que tanto en la familia como en la comunidad se deben de promover situaciones en donde se les permita a los niños interactuar con diferentes personas y de esta manera fomentar en desarrollo social. </a:t>
            </a:r>
          </a:p>
          <a:p>
            <a:pPr marL="0" indent="0">
              <a:lnSpc>
                <a:spcPct val="110000"/>
              </a:lnSpc>
              <a:buNone/>
            </a:pPr>
            <a:endParaRPr lang="es-MX" sz="11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3764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{4598C642-298E-0447-8958-C9E647E74815}tf10001073</Template>
  <TotalTime>204</TotalTime>
  <Words>961</Words>
  <Application>Microsoft Macintosh PowerPoint</Application>
  <PresentationFormat>Presentación en pantalla (4:3)</PresentationFormat>
  <Paragraphs>103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Tw Cen MT</vt:lpstr>
      <vt:lpstr>Gota</vt:lpstr>
      <vt:lpstr>Presentación de PowerPoint</vt:lpstr>
      <vt:lpstr>Presentación de PowerPoint</vt:lpstr>
      <vt:lpstr>Presentación de PowerPoint</vt:lpstr>
      <vt:lpstr>Presentación de PowerPoint</vt:lpstr>
      <vt:lpstr>Conclusiones sobre el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 ORTEGA PEREZ</dc:creator>
  <cp:lastModifiedBy>CARO ORTEGA PEREZ</cp:lastModifiedBy>
  <cp:revision>13</cp:revision>
  <dcterms:created xsi:type="dcterms:W3CDTF">2021-05-12T15:54:28Z</dcterms:created>
  <dcterms:modified xsi:type="dcterms:W3CDTF">2021-05-13T20:45:35Z</dcterms:modified>
</cp:coreProperties>
</file>