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1" r:id="rId8"/>
    <p:sldId id="262" r:id="rId9"/>
    <p:sldId id="264"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ZMIN AZUCENA DE LA CRUZ SANCHEZ" initials="JADLCS" lastIdx="1" clrIdx="0">
    <p:extLst>
      <p:ext uri="{19B8F6BF-5375-455C-9EA6-DF929625EA0E}">
        <p15:presenceInfo xmlns:p15="http://schemas.microsoft.com/office/powerpoint/2012/main" userId="JAZMIN AZUCENA DE LA CRUZ SANCH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74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23B909-F924-4C48-8C67-BF793694F20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A44E4A42-A3C6-4D11-9A10-3231EBADA5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8862CFF3-CC9D-4AB1-95DF-230B418D96F7}"/>
              </a:ext>
            </a:extLst>
          </p:cNvPr>
          <p:cNvSpPr>
            <a:spLocks noGrp="1"/>
          </p:cNvSpPr>
          <p:nvPr>
            <p:ph type="dt" sz="half" idx="10"/>
          </p:nvPr>
        </p:nvSpPr>
        <p:spPr/>
        <p:txBody>
          <a:bodyPr/>
          <a:lstStyle/>
          <a:p>
            <a:fld id="{AC8A19B9-F5CF-4876-A963-549C5124178F}" type="datetimeFigureOut">
              <a:rPr lang="es-MX" smtClean="0"/>
              <a:t>13/05/2021</a:t>
            </a:fld>
            <a:endParaRPr lang="es-MX"/>
          </a:p>
        </p:txBody>
      </p:sp>
      <p:sp>
        <p:nvSpPr>
          <p:cNvPr id="5" name="Marcador de pie de página 4">
            <a:extLst>
              <a:ext uri="{FF2B5EF4-FFF2-40B4-BE49-F238E27FC236}">
                <a16:creationId xmlns:a16="http://schemas.microsoft.com/office/drawing/2014/main" id="{40ACA37C-4830-47BC-9D33-5F59E88AA03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BD3DE3C-83F6-46DB-B988-3730CCE3893C}"/>
              </a:ext>
            </a:extLst>
          </p:cNvPr>
          <p:cNvSpPr>
            <a:spLocks noGrp="1"/>
          </p:cNvSpPr>
          <p:nvPr>
            <p:ph type="sldNum" sz="quarter" idx="12"/>
          </p:nvPr>
        </p:nvSpPr>
        <p:spPr/>
        <p:txBody>
          <a:bodyPr/>
          <a:lstStyle/>
          <a:p>
            <a:fld id="{2837929D-B384-4759-94AF-63C32218F301}" type="slidenum">
              <a:rPr lang="es-MX" smtClean="0"/>
              <a:t>‹Nº›</a:t>
            </a:fld>
            <a:endParaRPr lang="es-MX"/>
          </a:p>
        </p:txBody>
      </p:sp>
    </p:spTree>
    <p:extLst>
      <p:ext uri="{BB962C8B-B14F-4D97-AF65-F5344CB8AC3E}">
        <p14:creationId xmlns:p14="http://schemas.microsoft.com/office/powerpoint/2010/main" val="125624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2F94C-E8E3-4996-9116-2BB891CDC1B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DF918D3-74B8-434A-A283-0D745CFD862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90955D0-2661-4F13-AA09-82732292102D}"/>
              </a:ext>
            </a:extLst>
          </p:cNvPr>
          <p:cNvSpPr>
            <a:spLocks noGrp="1"/>
          </p:cNvSpPr>
          <p:nvPr>
            <p:ph type="dt" sz="half" idx="10"/>
          </p:nvPr>
        </p:nvSpPr>
        <p:spPr/>
        <p:txBody>
          <a:bodyPr/>
          <a:lstStyle/>
          <a:p>
            <a:fld id="{AC8A19B9-F5CF-4876-A963-549C5124178F}" type="datetimeFigureOut">
              <a:rPr lang="es-MX" smtClean="0"/>
              <a:t>13/05/2021</a:t>
            </a:fld>
            <a:endParaRPr lang="es-MX"/>
          </a:p>
        </p:txBody>
      </p:sp>
      <p:sp>
        <p:nvSpPr>
          <p:cNvPr id="5" name="Marcador de pie de página 4">
            <a:extLst>
              <a:ext uri="{FF2B5EF4-FFF2-40B4-BE49-F238E27FC236}">
                <a16:creationId xmlns:a16="http://schemas.microsoft.com/office/drawing/2014/main" id="{D92FE461-ECD5-489A-AC33-EFACE9961F5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86A77AF-3486-4CF2-B0A6-03D72EAE3134}"/>
              </a:ext>
            </a:extLst>
          </p:cNvPr>
          <p:cNvSpPr>
            <a:spLocks noGrp="1"/>
          </p:cNvSpPr>
          <p:nvPr>
            <p:ph type="sldNum" sz="quarter" idx="12"/>
          </p:nvPr>
        </p:nvSpPr>
        <p:spPr/>
        <p:txBody>
          <a:bodyPr/>
          <a:lstStyle/>
          <a:p>
            <a:fld id="{2837929D-B384-4759-94AF-63C32218F301}" type="slidenum">
              <a:rPr lang="es-MX" smtClean="0"/>
              <a:t>‹Nº›</a:t>
            </a:fld>
            <a:endParaRPr lang="es-MX"/>
          </a:p>
        </p:txBody>
      </p:sp>
    </p:spTree>
    <p:extLst>
      <p:ext uri="{BB962C8B-B14F-4D97-AF65-F5344CB8AC3E}">
        <p14:creationId xmlns:p14="http://schemas.microsoft.com/office/powerpoint/2010/main" val="350923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ECC9820-8991-455C-9B16-6903D5FB00A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795B456-FE26-4EBB-AE12-C1CA3E4E38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1B12682-9285-4CBE-9706-E6D8FBB6E366}"/>
              </a:ext>
            </a:extLst>
          </p:cNvPr>
          <p:cNvSpPr>
            <a:spLocks noGrp="1"/>
          </p:cNvSpPr>
          <p:nvPr>
            <p:ph type="dt" sz="half" idx="10"/>
          </p:nvPr>
        </p:nvSpPr>
        <p:spPr/>
        <p:txBody>
          <a:bodyPr/>
          <a:lstStyle/>
          <a:p>
            <a:fld id="{AC8A19B9-F5CF-4876-A963-549C5124178F}" type="datetimeFigureOut">
              <a:rPr lang="es-MX" smtClean="0"/>
              <a:t>13/05/2021</a:t>
            </a:fld>
            <a:endParaRPr lang="es-MX"/>
          </a:p>
        </p:txBody>
      </p:sp>
      <p:sp>
        <p:nvSpPr>
          <p:cNvPr id="5" name="Marcador de pie de página 4">
            <a:extLst>
              <a:ext uri="{FF2B5EF4-FFF2-40B4-BE49-F238E27FC236}">
                <a16:creationId xmlns:a16="http://schemas.microsoft.com/office/drawing/2014/main" id="{DEC07FAD-0023-4EF1-8C3B-FEE3FACBE52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4239E17-CCEE-434C-BC1A-BF52BE096E0A}"/>
              </a:ext>
            </a:extLst>
          </p:cNvPr>
          <p:cNvSpPr>
            <a:spLocks noGrp="1"/>
          </p:cNvSpPr>
          <p:nvPr>
            <p:ph type="sldNum" sz="quarter" idx="12"/>
          </p:nvPr>
        </p:nvSpPr>
        <p:spPr/>
        <p:txBody>
          <a:bodyPr/>
          <a:lstStyle/>
          <a:p>
            <a:fld id="{2837929D-B384-4759-94AF-63C32218F301}" type="slidenum">
              <a:rPr lang="es-MX" smtClean="0"/>
              <a:t>‹Nº›</a:t>
            </a:fld>
            <a:endParaRPr lang="es-MX"/>
          </a:p>
        </p:txBody>
      </p:sp>
    </p:spTree>
    <p:extLst>
      <p:ext uri="{BB962C8B-B14F-4D97-AF65-F5344CB8AC3E}">
        <p14:creationId xmlns:p14="http://schemas.microsoft.com/office/powerpoint/2010/main" val="2095913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8A631-48A6-4726-9F98-C0F7B1AC80D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F925AAB-3000-479A-9902-8840A4B4AF5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3F7AD53-F57E-47BC-871C-2D960883485E}"/>
              </a:ext>
            </a:extLst>
          </p:cNvPr>
          <p:cNvSpPr>
            <a:spLocks noGrp="1"/>
          </p:cNvSpPr>
          <p:nvPr>
            <p:ph type="dt" sz="half" idx="10"/>
          </p:nvPr>
        </p:nvSpPr>
        <p:spPr/>
        <p:txBody>
          <a:bodyPr/>
          <a:lstStyle/>
          <a:p>
            <a:fld id="{AC8A19B9-F5CF-4876-A963-549C5124178F}" type="datetimeFigureOut">
              <a:rPr lang="es-MX" smtClean="0"/>
              <a:t>13/05/2021</a:t>
            </a:fld>
            <a:endParaRPr lang="es-MX"/>
          </a:p>
        </p:txBody>
      </p:sp>
      <p:sp>
        <p:nvSpPr>
          <p:cNvPr id="5" name="Marcador de pie de página 4">
            <a:extLst>
              <a:ext uri="{FF2B5EF4-FFF2-40B4-BE49-F238E27FC236}">
                <a16:creationId xmlns:a16="http://schemas.microsoft.com/office/drawing/2014/main" id="{AECA0381-984D-4101-9428-E74320F3D19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DCEB386-DC9B-4C19-A71E-DCFEC08CB742}"/>
              </a:ext>
            </a:extLst>
          </p:cNvPr>
          <p:cNvSpPr>
            <a:spLocks noGrp="1"/>
          </p:cNvSpPr>
          <p:nvPr>
            <p:ph type="sldNum" sz="quarter" idx="12"/>
          </p:nvPr>
        </p:nvSpPr>
        <p:spPr/>
        <p:txBody>
          <a:bodyPr/>
          <a:lstStyle/>
          <a:p>
            <a:fld id="{2837929D-B384-4759-94AF-63C32218F301}" type="slidenum">
              <a:rPr lang="es-MX" smtClean="0"/>
              <a:t>‹Nº›</a:t>
            </a:fld>
            <a:endParaRPr lang="es-MX"/>
          </a:p>
        </p:txBody>
      </p:sp>
    </p:spTree>
    <p:extLst>
      <p:ext uri="{BB962C8B-B14F-4D97-AF65-F5344CB8AC3E}">
        <p14:creationId xmlns:p14="http://schemas.microsoft.com/office/powerpoint/2010/main" val="293247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B95280-0BB8-456A-B713-BD8FAD41909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0360CE9-A12A-4D98-9CE5-8B531BC430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D849EED-77D1-49BE-BFCF-07A27E306F7C}"/>
              </a:ext>
            </a:extLst>
          </p:cNvPr>
          <p:cNvSpPr>
            <a:spLocks noGrp="1"/>
          </p:cNvSpPr>
          <p:nvPr>
            <p:ph type="dt" sz="half" idx="10"/>
          </p:nvPr>
        </p:nvSpPr>
        <p:spPr/>
        <p:txBody>
          <a:bodyPr/>
          <a:lstStyle/>
          <a:p>
            <a:fld id="{AC8A19B9-F5CF-4876-A963-549C5124178F}" type="datetimeFigureOut">
              <a:rPr lang="es-MX" smtClean="0"/>
              <a:t>13/05/2021</a:t>
            </a:fld>
            <a:endParaRPr lang="es-MX"/>
          </a:p>
        </p:txBody>
      </p:sp>
      <p:sp>
        <p:nvSpPr>
          <p:cNvPr id="5" name="Marcador de pie de página 4">
            <a:extLst>
              <a:ext uri="{FF2B5EF4-FFF2-40B4-BE49-F238E27FC236}">
                <a16:creationId xmlns:a16="http://schemas.microsoft.com/office/drawing/2014/main" id="{6950D552-97E7-42EE-A5C4-6D86538B2E4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D1C2D2A-F975-4813-89CE-F93210B52EA9}"/>
              </a:ext>
            </a:extLst>
          </p:cNvPr>
          <p:cNvSpPr>
            <a:spLocks noGrp="1"/>
          </p:cNvSpPr>
          <p:nvPr>
            <p:ph type="sldNum" sz="quarter" idx="12"/>
          </p:nvPr>
        </p:nvSpPr>
        <p:spPr/>
        <p:txBody>
          <a:bodyPr/>
          <a:lstStyle/>
          <a:p>
            <a:fld id="{2837929D-B384-4759-94AF-63C32218F301}" type="slidenum">
              <a:rPr lang="es-MX" smtClean="0"/>
              <a:t>‹Nº›</a:t>
            </a:fld>
            <a:endParaRPr lang="es-MX"/>
          </a:p>
        </p:txBody>
      </p:sp>
    </p:spTree>
    <p:extLst>
      <p:ext uri="{BB962C8B-B14F-4D97-AF65-F5344CB8AC3E}">
        <p14:creationId xmlns:p14="http://schemas.microsoft.com/office/powerpoint/2010/main" val="55095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3223BC-6AF7-47A9-9246-9ED06B1418E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4D05E30-4C70-44C5-A99E-735F82FB759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1A2B4BC1-40B9-4B71-AE35-868C1C89B57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114390B-4CFE-452F-B19F-266B5F719EFD}"/>
              </a:ext>
            </a:extLst>
          </p:cNvPr>
          <p:cNvSpPr>
            <a:spLocks noGrp="1"/>
          </p:cNvSpPr>
          <p:nvPr>
            <p:ph type="dt" sz="half" idx="10"/>
          </p:nvPr>
        </p:nvSpPr>
        <p:spPr/>
        <p:txBody>
          <a:bodyPr/>
          <a:lstStyle/>
          <a:p>
            <a:fld id="{AC8A19B9-F5CF-4876-A963-549C5124178F}" type="datetimeFigureOut">
              <a:rPr lang="es-MX" smtClean="0"/>
              <a:t>13/05/2021</a:t>
            </a:fld>
            <a:endParaRPr lang="es-MX"/>
          </a:p>
        </p:txBody>
      </p:sp>
      <p:sp>
        <p:nvSpPr>
          <p:cNvPr id="6" name="Marcador de pie de página 5">
            <a:extLst>
              <a:ext uri="{FF2B5EF4-FFF2-40B4-BE49-F238E27FC236}">
                <a16:creationId xmlns:a16="http://schemas.microsoft.com/office/drawing/2014/main" id="{35DD1AB0-AE4A-4853-ADE9-E9C98DF052F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BD48D94-0096-42DA-BA55-E7FA28C82D06}"/>
              </a:ext>
            </a:extLst>
          </p:cNvPr>
          <p:cNvSpPr>
            <a:spLocks noGrp="1"/>
          </p:cNvSpPr>
          <p:nvPr>
            <p:ph type="sldNum" sz="quarter" idx="12"/>
          </p:nvPr>
        </p:nvSpPr>
        <p:spPr/>
        <p:txBody>
          <a:bodyPr/>
          <a:lstStyle/>
          <a:p>
            <a:fld id="{2837929D-B384-4759-94AF-63C32218F301}" type="slidenum">
              <a:rPr lang="es-MX" smtClean="0"/>
              <a:t>‹Nº›</a:t>
            </a:fld>
            <a:endParaRPr lang="es-MX"/>
          </a:p>
        </p:txBody>
      </p:sp>
    </p:spTree>
    <p:extLst>
      <p:ext uri="{BB962C8B-B14F-4D97-AF65-F5344CB8AC3E}">
        <p14:creationId xmlns:p14="http://schemas.microsoft.com/office/powerpoint/2010/main" val="148879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06A2D5-945A-4F37-950D-9C339A38BD6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FB8B654-DFAF-4F99-B4E2-FBD43CE75F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9DDA01A-C0E2-4B00-B855-5816BDE9665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1C13EF66-0B84-49EB-8608-1BEEAFB38D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26DDD5-CFF7-4C00-B92A-252081EA01F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AD6CC98F-0E3E-4845-BFCF-6BCF66147B72}"/>
              </a:ext>
            </a:extLst>
          </p:cNvPr>
          <p:cNvSpPr>
            <a:spLocks noGrp="1"/>
          </p:cNvSpPr>
          <p:nvPr>
            <p:ph type="dt" sz="half" idx="10"/>
          </p:nvPr>
        </p:nvSpPr>
        <p:spPr/>
        <p:txBody>
          <a:bodyPr/>
          <a:lstStyle/>
          <a:p>
            <a:fld id="{AC8A19B9-F5CF-4876-A963-549C5124178F}" type="datetimeFigureOut">
              <a:rPr lang="es-MX" smtClean="0"/>
              <a:t>13/05/2021</a:t>
            </a:fld>
            <a:endParaRPr lang="es-MX"/>
          </a:p>
        </p:txBody>
      </p:sp>
      <p:sp>
        <p:nvSpPr>
          <p:cNvPr id="8" name="Marcador de pie de página 7">
            <a:extLst>
              <a:ext uri="{FF2B5EF4-FFF2-40B4-BE49-F238E27FC236}">
                <a16:creationId xmlns:a16="http://schemas.microsoft.com/office/drawing/2014/main" id="{68C393FA-2343-4B17-9CB6-DDCB36CFCE5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C61CD133-C9A5-4136-9B32-2B05C8FAC586}"/>
              </a:ext>
            </a:extLst>
          </p:cNvPr>
          <p:cNvSpPr>
            <a:spLocks noGrp="1"/>
          </p:cNvSpPr>
          <p:nvPr>
            <p:ph type="sldNum" sz="quarter" idx="12"/>
          </p:nvPr>
        </p:nvSpPr>
        <p:spPr/>
        <p:txBody>
          <a:bodyPr/>
          <a:lstStyle/>
          <a:p>
            <a:fld id="{2837929D-B384-4759-94AF-63C32218F301}" type="slidenum">
              <a:rPr lang="es-MX" smtClean="0"/>
              <a:t>‹Nº›</a:t>
            </a:fld>
            <a:endParaRPr lang="es-MX"/>
          </a:p>
        </p:txBody>
      </p:sp>
    </p:spTree>
    <p:extLst>
      <p:ext uri="{BB962C8B-B14F-4D97-AF65-F5344CB8AC3E}">
        <p14:creationId xmlns:p14="http://schemas.microsoft.com/office/powerpoint/2010/main" val="1381356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EE716-DC14-46D5-B190-AA3CF4646D9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3F727E65-24F3-4585-BECA-007D62CC6464}"/>
              </a:ext>
            </a:extLst>
          </p:cNvPr>
          <p:cNvSpPr>
            <a:spLocks noGrp="1"/>
          </p:cNvSpPr>
          <p:nvPr>
            <p:ph type="dt" sz="half" idx="10"/>
          </p:nvPr>
        </p:nvSpPr>
        <p:spPr/>
        <p:txBody>
          <a:bodyPr/>
          <a:lstStyle/>
          <a:p>
            <a:fld id="{AC8A19B9-F5CF-4876-A963-549C5124178F}" type="datetimeFigureOut">
              <a:rPr lang="es-MX" smtClean="0"/>
              <a:t>13/05/2021</a:t>
            </a:fld>
            <a:endParaRPr lang="es-MX"/>
          </a:p>
        </p:txBody>
      </p:sp>
      <p:sp>
        <p:nvSpPr>
          <p:cNvPr id="4" name="Marcador de pie de página 3">
            <a:extLst>
              <a:ext uri="{FF2B5EF4-FFF2-40B4-BE49-F238E27FC236}">
                <a16:creationId xmlns:a16="http://schemas.microsoft.com/office/drawing/2014/main" id="{4C8E6783-25EB-4B14-A1B0-28EAC5E4E83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517740FC-BE21-44A1-900B-D7A0795CCF9D}"/>
              </a:ext>
            </a:extLst>
          </p:cNvPr>
          <p:cNvSpPr>
            <a:spLocks noGrp="1"/>
          </p:cNvSpPr>
          <p:nvPr>
            <p:ph type="sldNum" sz="quarter" idx="12"/>
          </p:nvPr>
        </p:nvSpPr>
        <p:spPr/>
        <p:txBody>
          <a:bodyPr/>
          <a:lstStyle/>
          <a:p>
            <a:fld id="{2837929D-B384-4759-94AF-63C32218F301}" type="slidenum">
              <a:rPr lang="es-MX" smtClean="0"/>
              <a:t>‹Nº›</a:t>
            </a:fld>
            <a:endParaRPr lang="es-MX"/>
          </a:p>
        </p:txBody>
      </p:sp>
    </p:spTree>
    <p:extLst>
      <p:ext uri="{BB962C8B-B14F-4D97-AF65-F5344CB8AC3E}">
        <p14:creationId xmlns:p14="http://schemas.microsoft.com/office/powerpoint/2010/main" val="254030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73C9A2D-F8E4-46E9-B14A-B846244817E2}"/>
              </a:ext>
            </a:extLst>
          </p:cNvPr>
          <p:cNvSpPr>
            <a:spLocks noGrp="1"/>
          </p:cNvSpPr>
          <p:nvPr>
            <p:ph type="dt" sz="half" idx="10"/>
          </p:nvPr>
        </p:nvSpPr>
        <p:spPr/>
        <p:txBody>
          <a:bodyPr/>
          <a:lstStyle/>
          <a:p>
            <a:fld id="{AC8A19B9-F5CF-4876-A963-549C5124178F}" type="datetimeFigureOut">
              <a:rPr lang="es-MX" smtClean="0"/>
              <a:t>13/05/2021</a:t>
            </a:fld>
            <a:endParaRPr lang="es-MX"/>
          </a:p>
        </p:txBody>
      </p:sp>
      <p:sp>
        <p:nvSpPr>
          <p:cNvPr id="3" name="Marcador de pie de página 2">
            <a:extLst>
              <a:ext uri="{FF2B5EF4-FFF2-40B4-BE49-F238E27FC236}">
                <a16:creationId xmlns:a16="http://schemas.microsoft.com/office/drawing/2014/main" id="{ABCF1715-3B1F-45CC-A7D3-689D4542AED9}"/>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59D67446-F44E-4EBE-BD2C-73BA73FFFBFA}"/>
              </a:ext>
            </a:extLst>
          </p:cNvPr>
          <p:cNvSpPr>
            <a:spLocks noGrp="1"/>
          </p:cNvSpPr>
          <p:nvPr>
            <p:ph type="sldNum" sz="quarter" idx="12"/>
          </p:nvPr>
        </p:nvSpPr>
        <p:spPr/>
        <p:txBody>
          <a:bodyPr/>
          <a:lstStyle/>
          <a:p>
            <a:fld id="{2837929D-B384-4759-94AF-63C32218F301}" type="slidenum">
              <a:rPr lang="es-MX" smtClean="0"/>
              <a:t>‹Nº›</a:t>
            </a:fld>
            <a:endParaRPr lang="es-MX"/>
          </a:p>
        </p:txBody>
      </p:sp>
    </p:spTree>
    <p:extLst>
      <p:ext uri="{BB962C8B-B14F-4D97-AF65-F5344CB8AC3E}">
        <p14:creationId xmlns:p14="http://schemas.microsoft.com/office/powerpoint/2010/main" val="37118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DB08AF-4DFA-4F66-B2D1-BAE04194CA8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4253706-638D-4315-9A73-E397E26785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FB463EFD-C489-44F6-8D84-FB306EF5C0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DA78715-C894-49EC-975A-EC9FF77D7761}"/>
              </a:ext>
            </a:extLst>
          </p:cNvPr>
          <p:cNvSpPr>
            <a:spLocks noGrp="1"/>
          </p:cNvSpPr>
          <p:nvPr>
            <p:ph type="dt" sz="half" idx="10"/>
          </p:nvPr>
        </p:nvSpPr>
        <p:spPr/>
        <p:txBody>
          <a:bodyPr/>
          <a:lstStyle/>
          <a:p>
            <a:fld id="{AC8A19B9-F5CF-4876-A963-549C5124178F}" type="datetimeFigureOut">
              <a:rPr lang="es-MX" smtClean="0"/>
              <a:t>13/05/2021</a:t>
            </a:fld>
            <a:endParaRPr lang="es-MX"/>
          </a:p>
        </p:txBody>
      </p:sp>
      <p:sp>
        <p:nvSpPr>
          <p:cNvPr id="6" name="Marcador de pie de página 5">
            <a:extLst>
              <a:ext uri="{FF2B5EF4-FFF2-40B4-BE49-F238E27FC236}">
                <a16:creationId xmlns:a16="http://schemas.microsoft.com/office/drawing/2014/main" id="{94864B95-F745-4904-8249-56F7DA9E6A7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E0938B4-7BCD-41C4-ACA4-3E303DA7A9B3}"/>
              </a:ext>
            </a:extLst>
          </p:cNvPr>
          <p:cNvSpPr>
            <a:spLocks noGrp="1"/>
          </p:cNvSpPr>
          <p:nvPr>
            <p:ph type="sldNum" sz="quarter" idx="12"/>
          </p:nvPr>
        </p:nvSpPr>
        <p:spPr/>
        <p:txBody>
          <a:bodyPr/>
          <a:lstStyle/>
          <a:p>
            <a:fld id="{2837929D-B384-4759-94AF-63C32218F301}" type="slidenum">
              <a:rPr lang="es-MX" smtClean="0"/>
              <a:t>‹Nº›</a:t>
            </a:fld>
            <a:endParaRPr lang="es-MX"/>
          </a:p>
        </p:txBody>
      </p:sp>
    </p:spTree>
    <p:extLst>
      <p:ext uri="{BB962C8B-B14F-4D97-AF65-F5344CB8AC3E}">
        <p14:creationId xmlns:p14="http://schemas.microsoft.com/office/powerpoint/2010/main" val="190311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7575F-2423-4246-87EE-DE02B06568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B384205E-FEA4-4238-ADA9-A8C0D2908B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65DD4533-EB61-4278-8E24-DBC0E58C0B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918F12-4B0D-4088-873B-600898F6D38C}"/>
              </a:ext>
            </a:extLst>
          </p:cNvPr>
          <p:cNvSpPr>
            <a:spLocks noGrp="1"/>
          </p:cNvSpPr>
          <p:nvPr>
            <p:ph type="dt" sz="half" idx="10"/>
          </p:nvPr>
        </p:nvSpPr>
        <p:spPr/>
        <p:txBody>
          <a:bodyPr/>
          <a:lstStyle/>
          <a:p>
            <a:fld id="{AC8A19B9-F5CF-4876-A963-549C5124178F}" type="datetimeFigureOut">
              <a:rPr lang="es-MX" smtClean="0"/>
              <a:t>13/05/2021</a:t>
            </a:fld>
            <a:endParaRPr lang="es-MX"/>
          </a:p>
        </p:txBody>
      </p:sp>
      <p:sp>
        <p:nvSpPr>
          <p:cNvPr id="6" name="Marcador de pie de página 5">
            <a:extLst>
              <a:ext uri="{FF2B5EF4-FFF2-40B4-BE49-F238E27FC236}">
                <a16:creationId xmlns:a16="http://schemas.microsoft.com/office/drawing/2014/main" id="{FDC7ADB2-3731-4426-A346-25DA700DACA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35E7DDA-86FB-4CE2-84BA-485B32D86C4E}"/>
              </a:ext>
            </a:extLst>
          </p:cNvPr>
          <p:cNvSpPr>
            <a:spLocks noGrp="1"/>
          </p:cNvSpPr>
          <p:nvPr>
            <p:ph type="sldNum" sz="quarter" idx="12"/>
          </p:nvPr>
        </p:nvSpPr>
        <p:spPr/>
        <p:txBody>
          <a:bodyPr/>
          <a:lstStyle/>
          <a:p>
            <a:fld id="{2837929D-B384-4759-94AF-63C32218F301}" type="slidenum">
              <a:rPr lang="es-MX" smtClean="0"/>
              <a:t>‹Nº›</a:t>
            </a:fld>
            <a:endParaRPr lang="es-MX"/>
          </a:p>
        </p:txBody>
      </p:sp>
    </p:spTree>
    <p:extLst>
      <p:ext uri="{BB962C8B-B14F-4D97-AF65-F5344CB8AC3E}">
        <p14:creationId xmlns:p14="http://schemas.microsoft.com/office/powerpoint/2010/main" val="46992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FF3E380-5598-4860-BEC6-C205A652C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7C55AF2-E8BD-4C12-99B9-B58A1E5B1A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657E7B7-8AFE-4C43-9956-D84249FB1D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A19B9-F5CF-4876-A963-549C5124178F}" type="datetimeFigureOut">
              <a:rPr lang="es-MX" smtClean="0"/>
              <a:t>13/05/2021</a:t>
            </a:fld>
            <a:endParaRPr lang="es-MX"/>
          </a:p>
        </p:txBody>
      </p:sp>
      <p:sp>
        <p:nvSpPr>
          <p:cNvPr id="5" name="Marcador de pie de página 4">
            <a:extLst>
              <a:ext uri="{FF2B5EF4-FFF2-40B4-BE49-F238E27FC236}">
                <a16:creationId xmlns:a16="http://schemas.microsoft.com/office/drawing/2014/main" id="{1D6F7240-7080-404D-B66B-F510220542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A67DF72-8753-4050-9D85-44A19692DB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7929D-B384-4759-94AF-63C32218F301}" type="slidenum">
              <a:rPr lang="es-MX" smtClean="0"/>
              <a:t>‹Nº›</a:t>
            </a:fld>
            <a:endParaRPr lang="es-MX"/>
          </a:p>
        </p:txBody>
      </p:sp>
    </p:spTree>
    <p:extLst>
      <p:ext uri="{BB962C8B-B14F-4D97-AF65-F5344CB8AC3E}">
        <p14:creationId xmlns:p14="http://schemas.microsoft.com/office/powerpoint/2010/main" val="837359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8AAB7000-E396-46F3-BCC2-5EE657949E30}"/>
              </a:ext>
            </a:extLst>
          </p:cNvPr>
          <p:cNvSpPr txBox="1"/>
          <p:nvPr/>
        </p:nvSpPr>
        <p:spPr>
          <a:xfrm>
            <a:off x="0" y="0"/>
            <a:ext cx="12192000" cy="6782947"/>
          </a:xfrm>
          <a:prstGeom prst="rect">
            <a:avLst/>
          </a:prstGeom>
          <a:noFill/>
        </p:spPr>
        <p:txBody>
          <a:bodyPr wrap="square" rtlCol="0">
            <a:spAutoFit/>
          </a:bodyPr>
          <a:lstStyle/>
          <a:p>
            <a:pPr algn="ctr">
              <a:lnSpc>
                <a:spcPct val="107000"/>
              </a:lnSpc>
              <a:spcAft>
                <a:spcPts val="800"/>
              </a:spcAft>
            </a:pPr>
            <a:r>
              <a:rPr lang="es-MX" sz="3200" b="1" dirty="0">
                <a:effectLst/>
                <a:latin typeface="Times New Roman" panose="02020603050405020304" pitchFamily="18" charset="0"/>
                <a:ea typeface="Calibri" panose="020F0502020204030204" pitchFamily="34" charset="0"/>
                <a:cs typeface="Times New Roman" panose="02020603050405020304" pitchFamily="18" charset="0"/>
              </a:rPr>
              <a:t>Escuela Normal de Educación Preescolar</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Licenciatura en educación preescolar</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2000" dirty="0">
                <a:effectLst/>
                <a:latin typeface="Times New Roman" panose="02020603050405020304" pitchFamily="18" charset="0"/>
                <a:ea typeface="Calibri" panose="020F0502020204030204" pitchFamily="34" charset="0"/>
                <a:cs typeface="Times New Roman" panose="02020603050405020304" pitchFamily="18" charset="0"/>
              </a:rPr>
              <a:t>Cuarto semestre</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2800" dirty="0">
                <a:effectLst/>
                <a:latin typeface="Times New Roman" panose="02020603050405020304" pitchFamily="18" charset="0"/>
                <a:ea typeface="Calibri" panose="020F0502020204030204" pitchFamily="34" charset="0"/>
                <a:cs typeface="Times New Roman" panose="02020603050405020304" pitchFamily="18" charset="0"/>
              </a:rPr>
              <a:t>Estrategias para la exploración del mundo social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2000" dirty="0">
                <a:effectLst/>
                <a:latin typeface="Times New Roman" panose="02020603050405020304" pitchFamily="18" charset="0"/>
                <a:ea typeface="Calibri" panose="020F0502020204030204" pitchFamily="34" charset="0"/>
                <a:cs typeface="Times New Roman" panose="02020603050405020304" pitchFamily="18" charset="0"/>
              </a:rPr>
              <a:t>Alumna: Jazmin Azucena De la cruz Sánchez</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2000" dirty="0">
                <a:effectLst/>
                <a:latin typeface="Times New Roman" panose="02020603050405020304" pitchFamily="18" charset="0"/>
                <a:ea typeface="Calibri" panose="020F0502020204030204" pitchFamily="34" charset="0"/>
                <a:cs typeface="Times New Roman" panose="02020603050405020304" pitchFamily="18" charset="0"/>
              </a:rPr>
              <a:t>Docente: Ramiro García Elías</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2800" b="1" dirty="0">
                <a:effectLst/>
                <a:latin typeface="Times New Roman" panose="02020603050405020304" pitchFamily="18" charset="0"/>
                <a:ea typeface="Calibri" panose="020F0502020204030204" pitchFamily="34" charset="0"/>
                <a:cs typeface="Times New Roman" panose="02020603050405020304" pitchFamily="18" charset="0"/>
              </a:rPr>
              <a:t>Trabajo: Guion de observación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600" b="1" dirty="0">
                <a:effectLst/>
                <a:latin typeface="Times New Roman" panose="02020603050405020304" pitchFamily="18" charset="0"/>
                <a:ea typeface="Calibri" panose="020F0502020204030204" pitchFamily="34" charset="0"/>
                <a:cs typeface="Times New Roman" panose="02020603050405020304" pitchFamily="18" charset="0"/>
              </a:rPr>
              <a:t>Competencias unidad II:</a:t>
            </a:r>
          </a:p>
          <a:p>
            <a:pPr marL="285750" indent="-285750">
              <a:lnSpc>
                <a:spcPct val="107000"/>
              </a:lnSpc>
              <a:spcAft>
                <a:spcPts val="800"/>
              </a:spcAft>
              <a:buFont typeface="Arial" panose="020B0604020202020204" pitchFamily="34" charset="0"/>
              <a:buChar char="•"/>
            </a:pPr>
            <a:r>
              <a:rPr lang="es-MX"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Detecta los procesos de aprendizaje de sus alumnos para favorecer su desarrollo cognitivo y socioemocional.</a:t>
            </a:r>
            <a:endParaRPr lang="es-MX"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s-MX"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Aplica el plan y programas de estudio para alcanzar los propósitos educativos y contribuir al pleno desenvolvimiento de las capacidades de sus alumnos.</a:t>
            </a:r>
          </a:p>
          <a:p>
            <a:pPr marL="285750" indent="-285750">
              <a:lnSpc>
                <a:spcPct val="107000"/>
              </a:lnSpc>
              <a:spcAft>
                <a:spcPts val="800"/>
              </a:spcAft>
              <a:buFont typeface="Arial" panose="020B0604020202020204" pitchFamily="34" charset="0"/>
              <a:buChar char="•"/>
            </a:pPr>
            <a:r>
              <a:rPr lang="es-MX"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Diseña planeaciones aplicando sus conocimientos curriculares, psicopedagógicos, disciplinares, didácticos y tecnológicos para propiciar espacios de aprendizaje incluyentes que respondan a las necesidades de todos los alumnos en el marco del plan y programas de estudio.</a:t>
            </a:r>
          </a:p>
          <a:p>
            <a:pPr marL="285750" indent="-285750">
              <a:lnSpc>
                <a:spcPct val="107000"/>
              </a:lnSpc>
              <a:spcAft>
                <a:spcPts val="800"/>
              </a:spcAft>
              <a:buFont typeface="Arial" panose="020B0604020202020204" pitchFamily="34" charset="0"/>
              <a:buChar char="•"/>
            </a:pPr>
            <a:r>
              <a:rPr lang="es-MX"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Emplea la evaluación para intervenir en los diferentes ámbitos y momentos de la tarea educativa para mejorar los aprendizajes de sus alumnos.</a:t>
            </a:r>
            <a:endParaRPr lang="es-MX"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s-MX"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Integra recursos de la investigación educativa para enriquecer su práctica profesional, expresando su interés por el conocimiento, la ciencia y la mejora de la educación.</a:t>
            </a:r>
          </a:p>
          <a:p>
            <a:pPr marL="285750" indent="-285750">
              <a:lnSpc>
                <a:spcPct val="107000"/>
              </a:lnSpc>
              <a:spcAft>
                <a:spcPts val="800"/>
              </a:spcAft>
              <a:buFont typeface="Arial" panose="020B0604020202020204" pitchFamily="34" charset="0"/>
              <a:buChar char="•"/>
            </a:pPr>
            <a:r>
              <a:rPr lang="es-MX"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Actúa de manera ética ante la diversidad de situaciones que se presentan en la práctica profesional.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Imagen 23">
            <a:extLst>
              <a:ext uri="{FF2B5EF4-FFF2-40B4-BE49-F238E27FC236}">
                <a16:creationId xmlns:a16="http://schemas.microsoft.com/office/drawing/2014/main" id="{324A0818-1648-4AE4-92CC-AEF44E1A7C59}"/>
              </a:ext>
            </a:extLst>
          </p:cNvPr>
          <p:cNvPicPr/>
          <p:nvPr/>
        </p:nvPicPr>
        <p:blipFill rotWithShape="1">
          <a:blip r:embed="rId2">
            <a:extLst>
              <a:ext uri="{28A0092B-C50C-407E-A947-70E740481C1C}">
                <a14:useLocalDpi xmlns:a14="http://schemas.microsoft.com/office/drawing/2010/main" val="0"/>
              </a:ext>
            </a:extLst>
          </a:blip>
          <a:srcRect l="21827" r="15228"/>
          <a:stretch/>
        </p:blipFill>
        <p:spPr bwMode="auto">
          <a:xfrm>
            <a:off x="598656" y="128841"/>
            <a:ext cx="1205230" cy="14363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2278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148" name="Picture 4" descr="Dibujo En Colores Pastel Violeta En Textura De Papel Reciclada Del Fondo  Imagen de archivo - Imagen de creativo, tiza: 146704763">
            <a:extLst>
              <a:ext uri="{FF2B5EF4-FFF2-40B4-BE49-F238E27FC236}">
                <a16:creationId xmlns:a16="http://schemas.microsoft.com/office/drawing/2014/main" id="{31C5FF4F-596F-4B5E-83E5-CB75B8DFC7F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t="11138" b="460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B307288-E593-4583-94EB-92EDD0A658F1}"/>
              </a:ext>
            </a:extLst>
          </p:cNvPr>
          <p:cNvSpPr txBox="1"/>
          <p:nvPr/>
        </p:nvSpPr>
        <p:spPr>
          <a:xfrm>
            <a:off x="2044402" y="109388"/>
            <a:ext cx="8103193" cy="1323439"/>
          </a:xfrm>
          <a:prstGeom prst="rect">
            <a:avLst/>
          </a:prstGeom>
          <a:noFill/>
        </p:spPr>
        <p:txBody>
          <a:bodyPr wrap="square" rtlCol="0">
            <a:prstTxWarp prst="textCanUp">
              <a:avLst>
                <a:gd name="adj" fmla="val 85714"/>
              </a:avLst>
            </a:prstTxWarp>
            <a:spAutoFit/>
          </a:bodyPr>
          <a:lstStyle/>
          <a:p>
            <a:pPr algn="ctr"/>
            <a:r>
              <a:rPr lang="es-MX" sz="4000" dirty="0">
                <a:latin typeface="Modern Love Grunge" panose="04070805081005020601" pitchFamily="82" charset="0"/>
              </a:rPr>
              <a:t>Guion de observación del documental</a:t>
            </a:r>
          </a:p>
        </p:txBody>
      </p:sp>
      <p:pic>
        <p:nvPicPr>
          <p:cNvPr id="6152" name="Picture 8" descr="Documental Babies · Familias en Ruta">
            <a:extLst>
              <a:ext uri="{FF2B5EF4-FFF2-40B4-BE49-F238E27FC236}">
                <a16:creationId xmlns:a16="http://schemas.microsoft.com/office/drawing/2014/main" id="{51CC7A71-29BC-423A-A643-EBF997C4E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893" y="1540933"/>
            <a:ext cx="3170213" cy="489269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atro miradas a la vida y una visión polémica de la maternidad | Cultura |  elmundo.es">
            <a:extLst>
              <a:ext uri="{FF2B5EF4-FFF2-40B4-BE49-F238E27FC236}">
                <a16:creationId xmlns:a16="http://schemas.microsoft.com/office/drawing/2014/main" id="{FA7B9029-FEE3-45AA-97BA-B330CCC420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49942"/>
          <a:stretch/>
        </p:blipFill>
        <p:spPr bwMode="auto">
          <a:xfrm rot="719297">
            <a:off x="8987526" y="4435313"/>
            <a:ext cx="2472265" cy="174032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uatro miradas a la vida y una visión polémica de la maternidad | Cultura |  elmundo.es">
            <a:extLst>
              <a:ext uri="{FF2B5EF4-FFF2-40B4-BE49-F238E27FC236}">
                <a16:creationId xmlns:a16="http://schemas.microsoft.com/office/drawing/2014/main" id="{B872ACC6-BBE0-4016-A33F-A267A6B3FC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478" b="49748"/>
          <a:stretch/>
        </p:blipFill>
        <p:spPr bwMode="auto">
          <a:xfrm rot="770868">
            <a:off x="967199" y="1705802"/>
            <a:ext cx="2659373" cy="1897453"/>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Cuatro miradas a la vida y una visión polémica de la maternidad | Cultura |  elmundo.es">
            <a:extLst>
              <a:ext uri="{FF2B5EF4-FFF2-40B4-BE49-F238E27FC236}">
                <a16:creationId xmlns:a16="http://schemas.microsoft.com/office/drawing/2014/main" id="{C2FBC1C6-B666-4AD4-B07A-B3B6891EA6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942" r="50000"/>
          <a:stretch/>
        </p:blipFill>
        <p:spPr bwMode="auto">
          <a:xfrm rot="21321924">
            <a:off x="8985542" y="1540933"/>
            <a:ext cx="2383524" cy="1677852"/>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Cuatro miradas a la vida y una visión polémica de la maternidad | Cultura |  elmundo.es">
            <a:extLst>
              <a:ext uri="{FF2B5EF4-FFF2-40B4-BE49-F238E27FC236}">
                <a16:creationId xmlns:a16="http://schemas.microsoft.com/office/drawing/2014/main" id="{19D399C7-5640-4910-84F5-8FCF59F72E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2500" b="50058"/>
          <a:stretch/>
        </p:blipFill>
        <p:spPr bwMode="auto">
          <a:xfrm rot="21212999">
            <a:off x="675288" y="4523404"/>
            <a:ext cx="2556569" cy="1890011"/>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1767;p26">
            <a:extLst>
              <a:ext uri="{FF2B5EF4-FFF2-40B4-BE49-F238E27FC236}">
                <a16:creationId xmlns:a16="http://schemas.microsoft.com/office/drawing/2014/main" id="{20918923-FC03-4538-94DA-34AA1A12B7A0}"/>
              </a:ext>
            </a:extLst>
          </p:cNvPr>
          <p:cNvSpPr/>
          <p:nvPr/>
        </p:nvSpPr>
        <p:spPr>
          <a:xfrm rot="1522624">
            <a:off x="1400241" y="4063011"/>
            <a:ext cx="1088288" cy="94038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7" name="Google Shape;1767;p26">
            <a:extLst>
              <a:ext uri="{FF2B5EF4-FFF2-40B4-BE49-F238E27FC236}">
                <a16:creationId xmlns:a16="http://schemas.microsoft.com/office/drawing/2014/main" id="{946123CB-B62F-4D99-BE75-137FB0665B02}"/>
              </a:ext>
            </a:extLst>
          </p:cNvPr>
          <p:cNvSpPr/>
          <p:nvPr/>
        </p:nvSpPr>
        <p:spPr>
          <a:xfrm rot="3168790">
            <a:off x="1969308" y="1212729"/>
            <a:ext cx="1088288" cy="94038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8" name="Google Shape;1767;p26">
            <a:extLst>
              <a:ext uri="{FF2B5EF4-FFF2-40B4-BE49-F238E27FC236}">
                <a16:creationId xmlns:a16="http://schemas.microsoft.com/office/drawing/2014/main" id="{4ABA7168-9645-41AD-8D8C-63B0FA490164}"/>
              </a:ext>
            </a:extLst>
          </p:cNvPr>
          <p:cNvSpPr/>
          <p:nvPr/>
        </p:nvSpPr>
        <p:spPr>
          <a:xfrm rot="1522624">
            <a:off x="9633159" y="1070738"/>
            <a:ext cx="1088288" cy="94038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9" name="Google Shape;1767;p26">
            <a:extLst>
              <a:ext uri="{FF2B5EF4-FFF2-40B4-BE49-F238E27FC236}">
                <a16:creationId xmlns:a16="http://schemas.microsoft.com/office/drawing/2014/main" id="{663A30E7-3D2D-4BC1-8DBE-C53F1DA3A161}"/>
              </a:ext>
            </a:extLst>
          </p:cNvPr>
          <p:cNvSpPr/>
          <p:nvPr/>
        </p:nvSpPr>
        <p:spPr>
          <a:xfrm rot="3414468">
            <a:off x="9705600" y="3915592"/>
            <a:ext cx="1088288" cy="94038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0" name="Google Shape;1767;p26">
            <a:extLst>
              <a:ext uri="{FF2B5EF4-FFF2-40B4-BE49-F238E27FC236}">
                <a16:creationId xmlns:a16="http://schemas.microsoft.com/office/drawing/2014/main" id="{7E879598-959F-4F88-89C6-022E9B231382}"/>
              </a:ext>
            </a:extLst>
          </p:cNvPr>
          <p:cNvSpPr/>
          <p:nvPr/>
        </p:nvSpPr>
        <p:spPr>
          <a:xfrm rot="1411384">
            <a:off x="9617071" y="1070737"/>
            <a:ext cx="1088288" cy="94038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1" name="Google Shape;1767;p26">
            <a:extLst>
              <a:ext uri="{FF2B5EF4-FFF2-40B4-BE49-F238E27FC236}">
                <a16:creationId xmlns:a16="http://schemas.microsoft.com/office/drawing/2014/main" id="{77D7D9C3-57AF-42AF-9F44-D98E4C4817C9}"/>
              </a:ext>
            </a:extLst>
          </p:cNvPr>
          <p:cNvSpPr/>
          <p:nvPr/>
        </p:nvSpPr>
        <p:spPr>
          <a:xfrm rot="1485635">
            <a:off x="1400241" y="4070802"/>
            <a:ext cx="1088288" cy="94038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2" name="Google Shape;1767;p26">
            <a:extLst>
              <a:ext uri="{FF2B5EF4-FFF2-40B4-BE49-F238E27FC236}">
                <a16:creationId xmlns:a16="http://schemas.microsoft.com/office/drawing/2014/main" id="{F6C8A5F2-B3F8-454D-8DB5-9F617C95CC39}"/>
              </a:ext>
            </a:extLst>
          </p:cNvPr>
          <p:cNvSpPr/>
          <p:nvPr/>
        </p:nvSpPr>
        <p:spPr>
          <a:xfrm rot="3414468">
            <a:off x="1969308" y="1182807"/>
            <a:ext cx="1088288" cy="94038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Tree>
    <p:extLst>
      <p:ext uri="{BB962C8B-B14F-4D97-AF65-F5344CB8AC3E}">
        <p14:creationId xmlns:p14="http://schemas.microsoft.com/office/powerpoint/2010/main" val="440857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rtada para tus apuntes digitales en Word | Free desktop wallpaper, Cute  wallpapers, Art wallpaper">
            <a:extLst>
              <a:ext uri="{FF2B5EF4-FFF2-40B4-BE49-F238E27FC236}">
                <a16:creationId xmlns:a16="http://schemas.microsoft.com/office/drawing/2014/main" id="{99AE5199-8D7B-41A9-9A36-0B6E4F9FBBE7}"/>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rot="16200000">
            <a:off x="2678289" y="-2678289"/>
            <a:ext cx="6835422" cy="12191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CCC1C20C-E8F1-44FF-81BD-4BCDBC16DCB7}"/>
              </a:ext>
            </a:extLst>
          </p:cNvPr>
          <p:cNvSpPr/>
          <p:nvPr/>
        </p:nvSpPr>
        <p:spPr>
          <a:xfrm>
            <a:off x="376517" y="376518"/>
            <a:ext cx="11438963" cy="6104963"/>
          </a:xfrm>
          <a:prstGeom prst="rect">
            <a:avLst/>
          </a:prstGeom>
          <a:solidFill>
            <a:schemeClr val="accent2">
              <a:lumMod val="40000"/>
              <a:lumOff val="60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2" name="Tabla 2">
            <a:extLst>
              <a:ext uri="{FF2B5EF4-FFF2-40B4-BE49-F238E27FC236}">
                <a16:creationId xmlns:a16="http://schemas.microsoft.com/office/drawing/2014/main" id="{204EABE0-3462-4E74-B4FB-21C111CFDB26}"/>
              </a:ext>
            </a:extLst>
          </p:cNvPr>
          <p:cNvGraphicFramePr>
            <a:graphicFrameLocks noGrp="1"/>
          </p:cNvGraphicFramePr>
          <p:nvPr>
            <p:extLst>
              <p:ext uri="{D42A27DB-BD31-4B8C-83A1-F6EECF244321}">
                <p14:modId xmlns:p14="http://schemas.microsoft.com/office/powerpoint/2010/main" val="309442921"/>
              </p:ext>
            </p:extLst>
          </p:nvPr>
        </p:nvGraphicFramePr>
        <p:xfrm>
          <a:off x="524930" y="580530"/>
          <a:ext cx="11108268" cy="3754120"/>
        </p:xfrm>
        <a:graphic>
          <a:graphicData uri="http://schemas.openxmlformats.org/drawingml/2006/table">
            <a:tbl>
              <a:tblPr firstRow="1" bandRow="1">
                <a:tableStyleId>{5C22544A-7EE6-4342-B048-85BDC9FD1C3A}</a:tableStyleId>
              </a:tblPr>
              <a:tblGrid>
                <a:gridCol w="2777067">
                  <a:extLst>
                    <a:ext uri="{9D8B030D-6E8A-4147-A177-3AD203B41FA5}">
                      <a16:colId xmlns:a16="http://schemas.microsoft.com/office/drawing/2014/main" val="1453959723"/>
                    </a:ext>
                  </a:extLst>
                </a:gridCol>
                <a:gridCol w="2777067">
                  <a:extLst>
                    <a:ext uri="{9D8B030D-6E8A-4147-A177-3AD203B41FA5}">
                      <a16:colId xmlns:a16="http://schemas.microsoft.com/office/drawing/2014/main" val="3617710928"/>
                    </a:ext>
                  </a:extLst>
                </a:gridCol>
                <a:gridCol w="2777067">
                  <a:extLst>
                    <a:ext uri="{9D8B030D-6E8A-4147-A177-3AD203B41FA5}">
                      <a16:colId xmlns:a16="http://schemas.microsoft.com/office/drawing/2014/main" val="1769438538"/>
                    </a:ext>
                  </a:extLst>
                </a:gridCol>
                <a:gridCol w="2777067">
                  <a:extLst>
                    <a:ext uri="{9D8B030D-6E8A-4147-A177-3AD203B41FA5}">
                      <a16:colId xmlns:a16="http://schemas.microsoft.com/office/drawing/2014/main" val="3775594545"/>
                    </a:ext>
                  </a:extLst>
                </a:gridCol>
              </a:tblGrid>
              <a:tr h="370840">
                <a:tc>
                  <a:txBody>
                    <a:bodyPr/>
                    <a:lstStyle/>
                    <a:p>
                      <a:pPr algn="ctr"/>
                      <a:r>
                        <a:rPr lang="es-MX" dirty="0">
                          <a:solidFill>
                            <a:schemeClr val="bg1"/>
                          </a:solidFill>
                        </a:rPr>
                        <a:t>indicador</a:t>
                      </a:r>
                    </a:p>
                  </a:txBody>
                  <a:tcPr>
                    <a:lnB w="28575" cap="flat" cmpd="sng" algn="ctr">
                      <a:solidFill>
                        <a:schemeClr val="tx1"/>
                      </a:solidFill>
                      <a:prstDash val="dot"/>
                      <a:round/>
                      <a:headEnd type="none" w="med" len="med"/>
                      <a:tailEnd type="none" w="med" len="med"/>
                    </a:lnB>
                    <a:solidFill>
                      <a:schemeClr val="accent6">
                        <a:lumMod val="60000"/>
                        <a:lumOff val="40000"/>
                      </a:schemeClr>
                    </a:solidFill>
                  </a:tcPr>
                </a:tc>
                <a:tc>
                  <a:txBody>
                    <a:bodyPr/>
                    <a:lstStyle/>
                    <a:p>
                      <a:pPr algn="ctr"/>
                      <a:r>
                        <a:rPr lang="es-MX" dirty="0">
                          <a:solidFill>
                            <a:schemeClr val="tx1"/>
                          </a:solidFill>
                        </a:rPr>
                        <a:t>Lo cumple</a:t>
                      </a:r>
                    </a:p>
                  </a:txBody>
                  <a:tcPr>
                    <a:lnB w="28575" cap="flat" cmpd="sng" algn="ctr">
                      <a:solidFill>
                        <a:schemeClr val="tx1"/>
                      </a:solidFill>
                      <a:prstDash val="dot"/>
                      <a:round/>
                      <a:headEnd type="none" w="med" len="med"/>
                      <a:tailEnd type="none" w="med" len="med"/>
                    </a:lnB>
                    <a:solidFill>
                      <a:schemeClr val="accent5">
                        <a:lumMod val="60000"/>
                        <a:lumOff val="40000"/>
                      </a:schemeClr>
                    </a:solidFill>
                  </a:tcPr>
                </a:tc>
                <a:tc>
                  <a:txBody>
                    <a:bodyPr/>
                    <a:lstStyle/>
                    <a:p>
                      <a:pPr algn="ctr"/>
                      <a:r>
                        <a:rPr lang="es-MX" dirty="0">
                          <a:solidFill>
                            <a:schemeClr val="tx1"/>
                          </a:solidFill>
                        </a:rPr>
                        <a:t>No lo cumple</a:t>
                      </a:r>
                    </a:p>
                  </a:txBody>
                  <a:tcPr>
                    <a:lnB w="28575" cap="flat" cmpd="sng" algn="ctr">
                      <a:solidFill>
                        <a:schemeClr val="tx1"/>
                      </a:solidFill>
                      <a:prstDash val="dot"/>
                      <a:round/>
                      <a:headEnd type="none" w="med" len="med"/>
                      <a:tailEnd type="none" w="med" len="med"/>
                    </a:lnB>
                    <a:solidFill>
                      <a:schemeClr val="accent4">
                        <a:lumMod val="60000"/>
                        <a:lumOff val="40000"/>
                      </a:schemeClr>
                    </a:solidFill>
                  </a:tcPr>
                </a:tc>
                <a:tc>
                  <a:txBody>
                    <a:bodyPr/>
                    <a:lstStyle/>
                    <a:p>
                      <a:pPr algn="ctr"/>
                      <a:r>
                        <a:rPr lang="es-MX" dirty="0">
                          <a:solidFill>
                            <a:schemeClr val="bg1"/>
                          </a:solidFill>
                        </a:rPr>
                        <a:t>observaciones</a:t>
                      </a:r>
                    </a:p>
                  </a:txBody>
                  <a:tcPr>
                    <a:lnB w="28575" cap="flat" cmpd="sng" algn="ctr">
                      <a:solidFill>
                        <a:schemeClr val="tx1"/>
                      </a:solidFill>
                      <a:prstDash val="dot"/>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813097102"/>
                  </a:ext>
                </a:extLst>
              </a:tr>
              <a:tr h="370840">
                <a:tc>
                  <a:txBody>
                    <a:bodyPr/>
                    <a:lstStyle/>
                    <a:p>
                      <a:endParaRPr lang="es-MX" sz="2000" dirty="0"/>
                    </a:p>
                    <a:p>
                      <a:r>
                        <a:rPr lang="es-MX" sz="2000" dirty="0"/>
                        <a:t>Las practicas de crianza desde la familia de los bebes.</a:t>
                      </a:r>
                    </a:p>
                  </a:txBody>
                  <a:tcPr>
                    <a:lnR w="28575" cap="flat" cmpd="sng" algn="ctr">
                      <a:solidFill>
                        <a:schemeClr val="tx1"/>
                      </a:solidFill>
                      <a:prstDash val="dot"/>
                      <a:round/>
                      <a:headEnd type="none" w="med" len="med"/>
                      <a:tailEnd type="none" w="med" len="med"/>
                    </a:lnR>
                    <a:lnT w="28575" cap="flat" cmpd="sng" algn="ctr">
                      <a:solidFill>
                        <a:schemeClr val="tx1"/>
                      </a:solidFill>
                      <a:prstDash val="dot"/>
                      <a:round/>
                      <a:headEnd type="none" w="med" len="med"/>
                      <a:tailEnd type="none" w="med" len="med"/>
                    </a:lnT>
                    <a:solidFill>
                      <a:schemeClr val="accent6">
                        <a:lumMod val="20000"/>
                        <a:lumOff val="80000"/>
                      </a:schemeClr>
                    </a:solidFill>
                  </a:tcPr>
                </a:tc>
                <a:tc>
                  <a:txBody>
                    <a:bodyPr/>
                    <a:lstStyle/>
                    <a:p>
                      <a:endParaRPr lang="es-MX" dirty="0"/>
                    </a:p>
                  </a:txBody>
                  <a:tcPr>
                    <a:lnL w="28575" cap="flat" cmpd="sng" algn="ctr">
                      <a:solidFill>
                        <a:schemeClr val="tx1"/>
                      </a:solidFill>
                      <a:prstDash val="dot"/>
                      <a:round/>
                      <a:headEnd type="none" w="med" len="med"/>
                      <a:tailEnd type="none" w="med" len="med"/>
                    </a:lnL>
                    <a:lnR w="28575" cap="flat" cmpd="sng" algn="ctr">
                      <a:solidFill>
                        <a:schemeClr val="tx1"/>
                      </a:solidFill>
                      <a:prstDash val="dot"/>
                      <a:round/>
                      <a:headEnd type="none" w="med" len="med"/>
                      <a:tailEnd type="none" w="med" len="med"/>
                    </a:lnR>
                    <a:lnT w="28575" cap="flat" cmpd="sng" algn="ctr">
                      <a:solidFill>
                        <a:schemeClr val="tx1"/>
                      </a:solidFill>
                      <a:prstDash val="dot"/>
                      <a:round/>
                      <a:headEnd type="none" w="med" len="med"/>
                      <a:tailEnd type="none" w="med" len="med"/>
                    </a:lnT>
                    <a:solidFill>
                      <a:schemeClr val="accent5">
                        <a:lumMod val="20000"/>
                        <a:lumOff val="80000"/>
                      </a:schemeClr>
                    </a:solidFill>
                  </a:tcPr>
                </a:tc>
                <a:tc>
                  <a:txBody>
                    <a:bodyPr/>
                    <a:lstStyle/>
                    <a:p>
                      <a:endParaRPr lang="es-MX" dirty="0"/>
                    </a:p>
                  </a:txBody>
                  <a:tcPr>
                    <a:lnL w="28575" cap="flat" cmpd="sng" algn="ctr">
                      <a:solidFill>
                        <a:schemeClr val="tx1"/>
                      </a:solidFill>
                      <a:prstDash val="dot"/>
                      <a:round/>
                      <a:headEnd type="none" w="med" len="med"/>
                      <a:tailEnd type="none" w="med" len="med"/>
                    </a:lnL>
                    <a:lnR w="28575" cap="flat" cmpd="sng" algn="ctr">
                      <a:solidFill>
                        <a:schemeClr val="tx1"/>
                      </a:solidFill>
                      <a:prstDash val="dot"/>
                      <a:round/>
                      <a:headEnd type="none" w="med" len="med"/>
                      <a:tailEnd type="none" w="med" len="med"/>
                    </a:lnR>
                    <a:lnT w="28575" cap="flat" cmpd="sng" algn="ctr">
                      <a:solidFill>
                        <a:schemeClr val="tx1"/>
                      </a:solidFill>
                      <a:prstDash val="dot"/>
                      <a:round/>
                      <a:headEnd type="none" w="med" len="med"/>
                      <a:tailEnd type="none" w="med" len="med"/>
                    </a:lnT>
                    <a:solidFill>
                      <a:schemeClr val="accent4">
                        <a:lumMod val="20000"/>
                        <a:lumOff val="80000"/>
                      </a:schemeClr>
                    </a:solidFill>
                  </a:tcPr>
                </a:tc>
                <a:tc>
                  <a:txBody>
                    <a:bodyPr/>
                    <a:lstStyle/>
                    <a:p>
                      <a:r>
                        <a:rPr lang="es-MX" dirty="0"/>
                        <a:t>No podríamos marcar que no lo cumple, debido a que nos muestran a 4 bebes de diferente país, religión, creencias, etc. Como no estamos en su contexto no sabríamos si cumple con los estándares de crianza, pero si se nota el cuidado que les otorgan al igual del amor y protección ante peligros.</a:t>
                      </a:r>
                    </a:p>
                  </a:txBody>
                  <a:tcPr>
                    <a:lnL w="28575" cap="flat" cmpd="sng" algn="ctr">
                      <a:solidFill>
                        <a:schemeClr val="tx1"/>
                      </a:solidFill>
                      <a:prstDash val="dot"/>
                      <a:round/>
                      <a:headEnd type="none" w="med" len="med"/>
                      <a:tailEnd type="none" w="med" len="med"/>
                    </a:lnL>
                    <a:lnT w="28575" cap="flat" cmpd="sng" algn="ctr">
                      <a:solidFill>
                        <a:schemeClr val="tx1"/>
                      </a:solidFill>
                      <a:prstDash val="dot"/>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3294657259"/>
                  </a:ext>
                </a:extLst>
              </a:tr>
            </a:tbl>
          </a:graphicData>
        </a:graphic>
      </p:graphicFrame>
      <p:grpSp>
        <p:nvGrpSpPr>
          <p:cNvPr id="9" name="Grupo 8">
            <a:extLst>
              <a:ext uri="{FF2B5EF4-FFF2-40B4-BE49-F238E27FC236}">
                <a16:creationId xmlns:a16="http://schemas.microsoft.com/office/drawing/2014/main" id="{B4A0AFE6-BB49-40D6-97BA-C3B92A9B7A43}"/>
              </a:ext>
            </a:extLst>
          </p:cNvPr>
          <p:cNvGrpSpPr/>
          <p:nvPr/>
        </p:nvGrpSpPr>
        <p:grpSpPr>
          <a:xfrm>
            <a:off x="3446789" y="1185599"/>
            <a:ext cx="2324258" cy="2543981"/>
            <a:chOff x="-2508534" y="2622676"/>
            <a:chExt cx="2324258" cy="2543981"/>
          </a:xfrm>
        </p:grpSpPr>
        <p:sp>
          <p:nvSpPr>
            <p:cNvPr id="7" name="Signo menos 6">
              <a:extLst>
                <a:ext uri="{FF2B5EF4-FFF2-40B4-BE49-F238E27FC236}">
                  <a16:creationId xmlns:a16="http://schemas.microsoft.com/office/drawing/2014/main" id="{41F4A033-C277-4227-ADA9-5ED56EB8825D}"/>
                </a:ext>
              </a:extLst>
            </p:cNvPr>
            <p:cNvSpPr/>
            <p:nvPr/>
          </p:nvSpPr>
          <p:spPr>
            <a:xfrm rot="18711728">
              <a:off x="-2201333" y="3149600"/>
              <a:ext cx="2543981" cy="1490133"/>
            </a:xfrm>
            <a:prstGeom prst="mathMin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Signo menos 7">
              <a:extLst>
                <a:ext uri="{FF2B5EF4-FFF2-40B4-BE49-F238E27FC236}">
                  <a16:creationId xmlns:a16="http://schemas.microsoft.com/office/drawing/2014/main" id="{3D0DE163-D0CC-4017-824A-D7EAB01AA90A}"/>
                </a:ext>
              </a:extLst>
            </p:cNvPr>
            <p:cNvSpPr/>
            <p:nvPr/>
          </p:nvSpPr>
          <p:spPr>
            <a:xfrm rot="2354094">
              <a:off x="-2508534" y="3591378"/>
              <a:ext cx="1444378" cy="1486012"/>
            </a:xfrm>
            <a:prstGeom prst="mathMinus">
              <a:avLst>
                <a:gd name="adj1" fmla="val 2171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7172" name="Picture 4" descr="Foto de Bebés - Foto 6 sobre 27 - SensaCine.com">
            <a:extLst>
              <a:ext uri="{FF2B5EF4-FFF2-40B4-BE49-F238E27FC236}">
                <a16:creationId xmlns:a16="http://schemas.microsoft.com/office/drawing/2014/main" id="{54F98DBD-4805-4BF4-80E6-4C1E334C3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636" y="4553129"/>
            <a:ext cx="3636364" cy="212121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El mundo de los 'Bébés' de Thomas Balmès - RTVE.es">
            <a:extLst>
              <a:ext uri="{FF2B5EF4-FFF2-40B4-BE49-F238E27FC236}">
                <a16:creationId xmlns:a16="http://schemas.microsoft.com/office/drawing/2014/main" id="{539E6F2C-4D32-48D2-BBDB-E7BEFDA4BD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0563" y="4430312"/>
            <a:ext cx="4146557" cy="233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500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ndo aesthetic🧸 | Fondos para blog, Fondos de word, Ideas de fondos de  pantalla">
            <a:extLst>
              <a:ext uri="{FF2B5EF4-FFF2-40B4-BE49-F238E27FC236}">
                <a16:creationId xmlns:a16="http://schemas.microsoft.com/office/drawing/2014/main" id="{060ABE02-5694-4769-A3FB-0FF65F6B7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82728" y="-2682730"/>
            <a:ext cx="6858000" cy="1222345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020BFCFD-1EDB-4860-A71A-632A77FF55C7}"/>
              </a:ext>
            </a:extLst>
          </p:cNvPr>
          <p:cNvSpPr/>
          <p:nvPr/>
        </p:nvSpPr>
        <p:spPr>
          <a:xfrm>
            <a:off x="376517" y="376518"/>
            <a:ext cx="11438963" cy="6104963"/>
          </a:xfrm>
          <a:prstGeom prst="rect">
            <a:avLst/>
          </a:prstGeom>
          <a:solidFill>
            <a:srgbClr val="FF7453">
              <a:alpha val="3568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6" name="Tabla 2">
            <a:extLst>
              <a:ext uri="{FF2B5EF4-FFF2-40B4-BE49-F238E27FC236}">
                <a16:creationId xmlns:a16="http://schemas.microsoft.com/office/drawing/2014/main" id="{66FB0B7F-151F-4E41-8505-E453BF08767F}"/>
              </a:ext>
            </a:extLst>
          </p:cNvPr>
          <p:cNvGraphicFramePr>
            <a:graphicFrameLocks noGrp="1"/>
          </p:cNvGraphicFramePr>
          <p:nvPr>
            <p:extLst>
              <p:ext uri="{D42A27DB-BD31-4B8C-83A1-F6EECF244321}">
                <p14:modId xmlns:p14="http://schemas.microsoft.com/office/powerpoint/2010/main" val="36869859"/>
              </p:ext>
            </p:extLst>
          </p:nvPr>
        </p:nvGraphicFramePr>
        <p:xfrm>
          <a:off x="524930" y="580530"/>
          <a:ext cx="11108268" cy="3479800"/>
        </p:xfrm>
        <a:graphic>
          <a:graphicData uri="http://schemas.openxmlformats.org/drawingml/2006/table">
            <a:tbl>
              <a:tblPr firstRow="1" bandRow="1">
                <a:tableStyleId>{5C22544A-7EE6-4342-B048-85BDC9FD1C3A}</a:tableStyleId>
              </a:tblPr>
              <a:tblGrid>
                <a:gridCol w="2777067">
                  <a:extLst>
                    <a:ext uri="{9D8B030D-6E8A-4147-A177-3AD203B41FA5}">
                      <a16:colId xmlns:a16="http://schemas.microsoft.com/office/drawing/2014/main" val="1453959723"/>
                    </a:ext>
                  </a:extLst>
                </a:gridCol>
                <a:gridCol w="2777067">
                  <a:extLst>
                    <a:ext uri="{9D8B030D-6E8A-4147-A177-3AD203B41FA5}">
                      <a16:colId xmlns:a16="http://schemas.microsoft.com/office/drawing/2014/main" val="3617710928"/>
                    </a:ext>
                  </a:extLst>
                </a:gridCol>
                <a:gridCol w="2777067">
                  <a:extLst>
                    <a:ext uri="{9D8B030D-6E8A-4147-A177-3AD203B41FA5}">
                      <a16:colId xmlns:a16="http://schemas.microsoft.com/office/drawing/2014/main" val="1769438538"/>
                    </a:ext>
                  </a:extLst>
                </a:gridCol>
                <a:gridCol w="2777067">
                  <a:extLst>
                    <a:ext uri="{9D8B030D-6E8A-4147-A177-3AD203B41FA5}">
                      <a16:colId xmlns:a16="http://schemas.microsoft.com/office/drawing/2014/main" val="3775594545"/>
                    </a:ext>
                  </a:extLst>
                </a:gridCol>
              </a:tblGrid>
              <a:tr h="370840">
                <a:tc>
                  <a:txBody>
                    <a:bodyPr/>
                    <a:lstStyle/>
                    <a:p>
                      <a:pPr algn="ctr"/>
                      <a:r>
                        <a:rPr lang="es-MX" dirty="0">
                          <a:solidFill>
                            <a:schemeClr val="bg1"/>
                          </a:solidFill>
                        </a:rPr>
                        <a:t>indicador</a:t>
                      </a:r>
                    </a:p>
                  </a:txBody>
                  <a:tcPr>
                    <a:lnB w="28575" cap="flat" cmpd="sng" algn="ctr">
                      <a:solidFill>
                        <a:schemeClr val="tx1"/>
                      </a:solidFill>
                      <a:prstDash val="dot"/>
                      <a:round/>
                      <a:headEnd type="none" w="med" len="med"/>
                      <a:tailEnd type="none" w="med" len="med"/>
                    </a:lnB>
                    <a:solidFill>
                      <a:schemeClr val="accent6">
                        <a:lumMod val="60000"/>
                        <a:lumOff val="40000"/>
                      </a:schemeClr>
                    </a:solidFill>
                  </a:tcPr>
                </a:tc>
                <a:tc>
                  <a:txBody>
                    <a:bodyPr/>
                    <a:lstStyle/>
                    <a:p>
                      <a:pPr algn="ctr"/>
                      <a:r>
                        <a:rPr lang="es-MX" dirty="0">
                          <a:solidFill>
                            <a:schemeClr val="tx1"/>
                          </a:solidFill>
                        </a:rPr>
                        <a:t>Lo cumple</a:t>
                      </a:r>
                    </a:p>
                  </a:txBody>
                  <a:tcPr>
                    <a:lnB w="28575" cap="flat" cmpd="sng" algn="ctr">
                      <a:solidFill>
                        <a:schemeClr val="tx1"/>
                      </a:solidFill>
                      <a:prstDash val="dot"/>
                      <a:round/>
                      <a:headEnd type="none" w="med" len="med"/>
                      <a:tailEnd type="none" w="med" len="med"/>
                    </a:lnB>
                    <a:solidFill>
                      <a:schemeClr val="accent5">
                        <a:lumMod val="60000"/>
                        <a:lumOff val="40000"/>
                      </a:schemeClr>
                    </a:solidFill>
                  </a:tcPr>
                </a:tc>
                <a:tc>
                  <a:txBody>
                    <a:bodyPr/>
                    <a:lstStyle/>
                    <a:p>
                      <a:pPr algn="ctr"/>
                      <a:r>
                        <a:rPr lang="es-MX" dirty="0">
                          <a:solidFill>
                            <a:schemeClr val="tx1"/>
                          </a:solidFill>
                        </a:rPr>
                        <a:t>No lo cumple</a:t>
                      </a:r>
                    </a:p>
                  </a:txBody>
                  <a:tcPr>
                    <a:lnB w="28575" cap="flat" cmpd="sng" algn="ctr">
                      <a:solidFill>
                        <a:schemeClr val="tx1"/>
                      </a:solidFill>
                      <a:prstDash val="dot"/>
                      <a:round/>
                      <a:headEnd type="none" w="med" len="med"/>
                      <a:tailEnd type="none" w="med" len="med"/>
                    </a:lnB>
                    <a:solidFill>
                      <a:schemeClr val="accent4">
                        <a:lumMod val="60000"/>
                        <a:lumOff val="40000"/>
                      </a:schemeClr>
                    </a:solidFill>
                  </a:tcPr>
                </a:tc>
                <a:tc>
                  <a:txBody>
                    <a:bodyPr/>
                    <a:lstStyle/>
                    <a:p>
                      <a:pPr algn="ctr"/>
                      <a:r>
                        <a:rPr lang="es-MX" dirty="0">
                          <a:solidFill>
                            <a:schemeClr val="bg1"/>
                          </a:solidFill>
                        </a:rPr>
                        <a:t>observaciones</a:t>
                      </a:r>
                    </a:p>
                  </a:txBody>
                  <a:tcPr>
                    <a:lnB w="28575" cap="flat" cmpd="sng" algn="ctr">
                      <a:solidFill>
                        <a:schemeClr val="tx1"/>
                      </a:solidFill>
                      <a:prstDash val="dot"/>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813097102"/>
                  </a:ext>
                </a:extLst>
              </a:tr>
              <a:tr h="370840">
                <a:tc>
                  <a:txBody>
                    <a:bodyPr/>
                    <a:lstStyle/>
                    <a:p>
                      <a:endParaRPr lang="es-MX" sz="2000" dirty="0"/>
                    </a:p>
                    <a:p>
                      <a:r>
                        <a:rPr lang="es-MX" sz="2000" dirty="0"/>
                        <a:t>Las diferencias y similitudes que pueden compartir los bebes del documental.</a:t>
                      </a:r>
                    </a:p>
                  </a:txBody>
                  <a:tcPr>
                    <a:lnR w="28575" cap="flat" cmpd="sng" algn="ctr">
                      <a:solidFill>
                        <a:schemeClr val="tx1"/>
                      </a:solidFill>
                      <a:prstDash val="dot"/>
                      <a:round/>
                      <a:headEnd type="none" w="med" len="med"/>
                      <a:tailEnd type="none" w="med" len="med"/>
                    </a:lnR>
                    <a:lnT w="28575" cap="flat" cmpd="sng" algn="ctr">
                      <a:solidFill>
                        <a:schemeClr val="tx1"/>
                      </a:solidFill>
                      <a:prstDash val="dot"/>
                      <a:round/>
                      <a:headEnd type="none" w="med" len="med"/>
                      <a:tailEnd type="none" w="med" len="med"/>
                    </a:lnT>
                    <a:solidFill>
                      <a:schemeClr val="accent6">
                        <a:lumMod val="20000"/>
                        <a:lumOff val="80000"/>
                      </a:schemeClr>
                    </a:solidFill>
                  </a:tcPr>
                </a:tc>
                <a:tc>
                  <a:txBody>
                    <a:bodyPr/>
                    <a:lstStyle/>
                    <a:p>
                      <a:pPr marL="285750" indent="-285750">
                        <a:buFont typeface="Wingdings" panose="05000000000000000000" pitchFamily="2" charset="2"/>
                        <a:buChar char="ü"/>
                      </a:pPr>
                      <a:endParaRPr lang="es-MX" dirty="0"/>
                    </a:p>
                    <a:p>
                      <a:pPr marL="285750" indent="-285750">
                        <a:buFont typeface="Wingdings" panose="05000000000000000000" pitchFamily="2" charset="2"/>
                        <a:buChar char="ü"/>
                      </a:pPr>
                      <a:r>
                        <a:rPr lang="es-MX" dirty="0"/>
                        <a:t>Cuidado de los hijos</a:t>
                      </a:r>
                    </a:p>
                    <a:p>
                      <a:pPr marL="285750" indent="-285750">
                        <a:buFont typeface="Wingdings" panose="05000000000000000000" pitchFamily="2" charset="2"/>
                        <a:buChar char="ü"/>
                      </a:pPr>
                      <a:r>
                        <a:rPr lang="es-MX" dirty="0"/>
                        <a:t>Atención a los bebés</a:t>
                      </a:r>
                    </a:p>
                    <a:p>
                      <a:pPr marL="285750" indent="-285750">
                        <a:buFont typeface="Wingdings" panose="05000000000000000000" pitchFamily="2" charset="2"/>
                        <a:buChar char="ü"/>
                      </a:pPr>
                      <a:r>
                        <a:rPr lang="es-MX" dirty="0"/>
                        <a:t>Relación con la familia</a:t>
                      </a:r>
                    </a:p>
                    <a:p>
                      <a:pPr marL="285750" indent="-285750">
                        <a:buFont typeface="Wingdings" panose="05000000000000000000" pitchFamily="2" charset="2"/>
                        <a:buChar char="ü"/>
                      </a:pPr>
                      <a:r>
                        <a:rPr lang="es-MX" dirty="0"/>
                        <a:t>La enseñanza del habla</a:t>
                      </a:r>
                    </a:p>
                    <a:p>
                      <a:pPr marL="285750" indent="-285750">
                        <a:buFont typeface="Wingdings" panose="05000000000000000000" pitchFamily="2" charset="2"/>
                        <a:buChar char="ü"/>
                      </a:pPr>
                      <a:r>
                        <a:rPr lang="es-MX" dirty="0"/>
                        <a:t>Proporción de ropa</a:t>
                      </a:r>
                    </a:p>
                  </a:txBody>
                  <a:tcPr>
                    <a:lnL w="28575" cap="flat" cmpd="sng" algn="ctr">
                      <a:solidFill>
                        <a:schemeClr val="tx1"/>
                      </a:solidFill>
                      <a:prstDash val="dot"/>
                      <a:round/>
                      <a:headEnd type="none" w="med" len="med"/>
                      <a:tailEnd type="none" w="med" len="med"/>
                    </a:lnL>
                    <a:lnR w="28575" cap="flat" cmpd="sng" algn="ctr">
                      <a:solidFill>
                        <a:schemeClr val="tx1"/>
                      </a:solidFill>
                      <a:prstDash val="dot"/>
                      <a:round/>
                      <a:headEnd type="none" w="med" len="med"/>
                      <a:tailEnd type="none" w="med" len="med"/>
                    </a:lnR>
                    <a:lnT w="28575" cap="flat" cmpd="sng" algn="ctr">
                      <a:solidFill>
                        <a:schemeClr val="tx1"/>
                      </a:solidFill>
                      <a:prstDash val="dot"/>
                      <a:round/>
                      <a:headEnd type="none" w="med" len="med"/>
                      <a:tailEnd type="none" w="med" len="med"/>
                    </a:lnT>
                    <a:solidFill>
                      <a:schemeClr val="accent5">
                        <a:lumMod val="20000"/>
                        <a:lumOff val="80000"/>
                      </a:schemeClr>
                    </a:solidFill>
                  </a:tcPr>
                </a:tc>
                <a:tc>
                  <a:txBody>
                    <a:bodyPr/>
                    <a:lstStyle/>
                    <a:p>
                      <a:pPr marL="285750" indent="-285750">
                        <a:buFont typeface="Calibri" panose="020F0502020204030204" pitchFamily="34" charset="0"/>
                        <a:buChar char="×"/>
                      </a:pPr>
                      <a:endParaRPr lang="es-MX" dirty="0"/>
                    </a:p>
                    <a:p>
                      <a:pPr marL="285750" indent="-285750">
                        <a:buFont typeface="Calibri" panose="020F0502020204030204" pitchFamily="34" charset="0"/>
                        <a:buChar char="×"/>
                      </a:pPr>
                      <a:r>
                        <a:rPr lang="es-MX" dirty="0"/>
                        <a:t>Hábitos de higiene para los bebés</a:t>
                      </a:r>
                    </a:p>
                    <a:p>
                      <a:pPr marL="285750" indent="-285750">
                        <a:buFont typeface="Calibri" panose="020F0502020204030204" pitchFamily="34" charset="0"/>
                        <a:buChar char="×"/>
                      </a:pPr>
                      <a:r>
                        <a:rPr lang="es-MX" dirty="0"/>
                        <a:t>Áreas de juego aptas para los bebés</a:t>
                      </a:r>
                    </a:p>
                    <a:p>
                      <a:pPr marL="285750" indent="-285750">
                        <a:buFont typeface="Calibri" panose="020F0502020204030204" pitchFamily="34" charset="0"/>
                        <a:buChar char="×"/>
                      </a:pPr>
                      <a:r>
                        <a:rPr lang="es-MX" dirty="0"/>
                        <a:t>Alimentación</a:t>
                      </a:r>
                    </a:p>
                    <a:p>
                      <a:pPr marL="285750" indent="-285750">
                        <a:buFont typeface="Calibri" panose="020F0502020204030204" pitchFamily="34" charset="0"/>
                        <a:buChar char="×"/>
                      </a:pPr>
                      <a:r>
                        <a:rPr lang="es-MX" dirty="0"/>
                        <a:t>Parto de los bebés y las preparaciones para los mismos, además de los cuidados post parto</a:t>
                      </a:r>
                    </a:p>
                    <a:p>
                      <a:pPr marL="0" indent="0">
                        <a:buFont typeface="Calibri" panose="020F0502020204030204" pitchFamily="34" charset="0"/>
                        <a:buNone/>
                      </a:pPr>
                      <a:endParaRPr lang="es-MX" dirty="0"/>
                    </a:p>
                  </a:txBody>
                  <a:tcPr>
                    <a:lnL w="28575" cap="flat" cmpd="sng" algn="ctr">
                      <a:solidFill>
                        <a:schemeClr val="tx1"/>
                      </a:solidFill>
                      <a:prstDash val="dot"/>
                      <a:round/>
                      <a:headEnd type="none" w="med" len="med"/>
                      <a:tailEnd type="none" w="med" len="med"/>
                    </a:lnL>
                    <a:lnR w="28575" cap="flat" cmpd="sng" algn="ctr">
                      <a:solidFill>
                        <a:schemeClr val="tx1"/>
                      </a:solidFill>
                      <a:prstDash val="dot"/>
                      <a:round/>
                      <a:headEnd type="none" w="med" len="med"/>
                      <a:tailEnd type="none" w="med" len="med"/>
                    </a:lnR>
                    <a:lnT w="28575" cap="flat" cmpd="sng" algn="ctr">
                      <a:solidFill>
                        <a:schemeClr val="tx1"/>
                      </a:solidFill>
                      <a:prstDash val="dot"/>
                      <a:round/>
                      <a:headEnd type="none" w="med" len="med"/>
                      <a:tailEnd type="none" w="med" len="med"/>
                    </a:lnT>
                    <a:solidFill>
                      <a:schemeClr val="accent4">
                        <a:lumMod val="20000"/>
                        <a:lumOff val="80000"/>
                      </a:schemeClr>
                    </a:solidFill>
                  </a:tcPr>
                </a:tc>
                <a:tc>
                  <a:txBody>
                    <a:bodyPr/>
                    <a:lstStyle/>
                    <a:p>
                      <a:endParaRPr lang="es-MX" dirty="0"/>
                    </a:p>
                    <a:p>
                      <a:r>
                        <a:rPr lang="es-MX" dirty="0"/>
                        <a:t>Aunque sean diferentes contextos donde se desenvuelven los niños, en algunas cosas pueden ser parecidas a otras debido al medio en el cual las familias viven y con la crianza que ellos tuvieron.</a:t>
                      </a:r>
                    </a:p>
                    <a:p>
                      <a:endParaRPr lang="es-MX" dirty="0"/>
                    </a:p>
                  </a:txBody>
                  <a:tcPr>
                    <a:lnL w="28575" cap="flat" cmpd="sng" algn="ctr">
                      <a:solidFill>
                        <a:schemeClr val="tx1"/>
                      </a:solidFill>
                      <a:prstDash val="dot"/>
                      <a:round/>
                      <a:headEnd type="none" w="med" len="med"/>
                      <a:tailEnd type="none" w="med" len="med"/>
                    </a:lnL>
                    <a:lnT w="28575" cap="flat" cmpd="sng" algn="ctr">
                      <a:solidFill>
                        <a:schemeClr val="tx1"/>
                      </a:solidFill>
                      <a:prstDash val="dot"/>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3294657259"/>
                  </a:ext>
                </a:extLst>
              </a:tr>
            </a:tbl>
          </a:graphicData>
        </a:graphic>
      </p:graphicFrame>
      <p:pic>
        <p:nvPicPr>
          <p:cNvPr id="1028" name="Picture 4" descr="CPEESM - &quot;Bebés&quot;">
            <a:extLst>
              <a:ext uri="{FF2B5EF4-FFF2-40B4-BE49-F238E27FC236}">
                <a16:creationId xmlns:a16="http://schemas.microsoft.com/office/drawing/2014/main" id="{0FDC0528-D177-475E-947A-8FD69A894E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9776"/>
          <a:stretch/>
        </p:blipFill>
        <p:spPr bwMode="auto">
          <a:xfrm>
            <a:off x="549128" y="4436849"/>
            <a:ext cx="5562600" cy="15738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PEESM - &quot;Bebés&quot;">
            <a:extLst>
              <a:ext uri="{FF2B5EF4-FFF2-40B4-BE49-F238E27FC236}">
                <a16:creationId xmlns:a16="http://schemas.microsoft.com/office/drawing/2014/main" id="{C4BF63C5-177D-489C-99F0-9731DCCD93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776"/>
          <a:stretch/>
        </p:blipFill>
        <p:spPr bwMode="auto">
          <a:xfrm>
            <a:off x="6095998" y="4436849"/>
            <a:ext cx="5562600" cy="1573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199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n de mesh en ⭐BOARD COMPETITION⭐ | Fondos de word, Fondos para blog,  Fondos de cuadros">
            <a:extLst>
              <a:ext uri="{FF2B5EF4-FFF2-40B4-BE49-F238E27FC236}">
                <a16:creationId xmlns:a16="http://schemas.microsoft.com/office/drawing/2014/main" id="{68C61AC0-19C8-4AAD-A9DC-BB857BC484E8}"/>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rot="5400000">
            <a:off x="2694721" y="-2645025"/>
            <a:ext cx="6802559" cy="1219200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EC05021D-BA81-49CB-859C-CD5A3EF88E4A}"/>
              </a:ext>
            </a:extLst>
          </p:cNvPr>
          <p:cNvSpPr/>
          <p:nvPr/>
        </p:nvSpPr>
        <p:spPr>
          <a:xfrm>
            <a:off x="376517" y="376518"/>
            <a:ext cx="11438963" cy="6104963"/>
          </a:xfrm>
          <a:prstGeom prst="rect">
            <a:avLst/>
          </a:prstGeom>
          <a:solidFill>
            <a:srgbClr val="FFFF00">
              <a:alpha val="3568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4" name="Tabla 2">
            <a:extLst>
              <a:ext uri="{FF2B5EF4-FFF2-40B4-BE49-F238E27FC236}">
                <a16:creationId xmlns:a16="http://schemas.microsoft.com/office/drawing/2014/main" id="{183EFE1F-3B16-4C6F-87D5-ED902F2AB637}"/>
              </a:ext>
            </a:extLst>
          </p:cNvPr>
          <p:cNvGraphicFramePr>
            <a:graphicFrameLocks noGrp="1"/>
          </p:cNvGraphicFramePr>
          <p:nvPr>
            <p:extLst>
              <p:ext uri="{D42A27DB-BD31-4B8C-83A1-F6EECF244321}">
                <p14:modId xmlns:p14="http://schemas.microsoft.com/office/powerpoint/2010/main" val="342733397"/>
              </p:ext>
            </p:extLst>
          </p:nvPr>
        </p:nvGraphicFramePr>
        <p:xfrm>
          <a:off x="524930" y="580530"/>
          <a:ext cx="11108268" cy="2931160"/>
        </p:xfrm>
        <a:graphic>
          <a:graphicData uri="http://schemas.openxmlformats.org/drawingml/2006/table">
            <a:tbl>
              <a:tblPr firstRow="1" bandRow="1">
                <a:tableStyleId>{5C22544A-7EE6-4342-B048-85BDC9FD1C3A}</a:tableStyleId>
              </a:tblPr>
              <a:tblGrid>
                <a:gridCol w="2777067">
                  <a:extLst>
                    <a:ext uri="{9D8B030D-6E8A-4147-A177-3AD203B41FA5}">
                      <a16:colId xmlns:a16="http://schemas.microsoft.com/office/drawing/2014/main" val="1453959723"/>
                    </a:ext>
                  </a:extLst>
                </a:gridCol>
                <a:gridCol w="2777067">
                  <a:extLst>
                    <a:ext uri="{9D8B030D-6E8A-4147-A177-3AD203B41FA5}">
                      <a16:colId xmlns:a16="http://schemas.microsoft.com/office/drawing/2014/main" val="3617710928"/>
                    </a:ext>
                  </a:extLst>
                </a:gridCol>
                <a:gridCol w="2777067">
                  <a:extLst>
                    <a:ext uri="{9D8B030D-6E8A-4147-A177-3AD203B41FA5}">
                      <a16:colId xmlns:a16="http://schemas.microsoft.com/office/drawing/2014/main" val="1769438538"/>
                    </a:ext>
                  </a:extLst>
                </a:gridCol>
                <a:gridCol w="2777067">
                  <a:extLst>
                    <a:ext uri="{9D8B030D-6E8A-4147-A177-3AD203B41FA5}">
                      <a16:colId xmlns:a16="http://schemas.microsoft.com/office/drawing/2014/main" val="3775594545"/>
                    </a:ext>
                  </a:extLst>
                </a:gridCol>
              </a:tblGrid>
              <a:tr h="370840">
                <a:tc>
                  <a:txBody>
                    <a:bodyPr/>
                    <a:lstStyle/>
                    <a:p>
                      <a:pPr algn="ctr"/>
                      <a:r>
                        <a:rPr lang="es-MX" dirty="0">
                          <a:solidFill>
                            <a:schemeClr val="bg1"/>
                          </a:solidFill>
                        </a:rPr>
                        <a:t>indicador</a:t>
                      </a:r>
                    </a:p>
                  </a:txBody>
                  <a:tcPr>
                    <a:lnB w="28575" cap="flat" cmpd="sng" algn="ctr">
                      <a:solidFill>
                        <a:schemeClr val="tx1"/>
                      </a:solidFill>
                      <a:prstDash val="dot"/>
                      <a:round/>
                      <a:headEnd type="none" w="med" len="med"/>
                      <a:tailEnd type="none" w="med" len="med"/>
                    </a:lnB>
                    <a:solidFill>
                      <a:schemeClr val="accent6">
                        <a:lumMod val="60000"/>
                        <a:lumOff val="40000"/>
                      </a:schemeClr>
                    </a:solidFill>
                  </a:tcPr>
                </a:tc>
                <a:tc>
                  <a:txBody>
                    <a:bodyPr/>
                    <a:lstStyle/>
                    <a:p>
                      <a:pPr algn="ctr"/>
                      <a:r>
                        <a:rPr lang="es-MX" dirty="0">
                          <a:solidFill>
                            <a:schemeClr val="tx1"/>
                          </a:solidFill>
                        </a:rPr>
                        <a:t>Lo cumple</a:t>
                      </a:r>
                    </a:p>
                  </a:txBody>
                  <a:tcPr>
                    <a:lnB w="28575" cap="flat" cmpd="sng" algn="ctr">
                      <a:solidFill>
                        <a:schemeClr val="tx1"/>
                      </a:solidFill>
                      <a:prstDash val="dot"/>
                      <a:round/>
                      <a:headEnd type="none" w="med" len="med"/>
                      <a:tailEnd type="none" w="med" len="med"/>
                    </a:lnB>
                    <a:solidFill>
                      <a:schemeClr val="accent5">
                        <a:lumMod val="60000"/>
                        <a:lumOff val="40000"/>
                      </a:schemeClr>
                    </a:solidFill>
                  </a:tcPr>
                </a:tc>
                <a:tc>
                  <a:txBody>
                    <a:bodyPr/>
                    <a:lstStyle/>
                    <a:p>
                      <a:pPr algn="ctr"/>
                      <a:r>
                        <a:rPr lang="es-MX" dirty="0">
                          <a:solidFill>
                            <a:schemeClr val="tx1"/>
                          </a:solidFill>
                        </a:rPr>
                        <a:t>No lo cumple</a:t>
                      </a:r>
                    </a:p>
                  </a:txBody>
                  <a:tcPr>
                    <a:lnB w="28575" cap="flat" cmpd="sng" algn="ctr">
                      <a:solidFill>
                        <a:schemeClr val="tx1"/>
                      </a:solidFill>
                      <a:prstDash val="dot"/>
                      <a:round/>
                      <a:headEnd type="none" w="med" len="med"/>
                      <a:tailEnd type="none" w="med" len="med"/>
                    </a:lnB>
                    <a:solidFill>
                      <a:schemeClr val="accent4">
                        <a:lumMod val="60000"/>
                        <a:lumOff val="40000"/>
                      </a:schemeClr>
                    </a:solidFill>
                  </a:tcPr>
                </a:tc>
                <a:tc>
                  <a:txBody>
                    <a:bodyPr/>
                    <a:lstStyle/>
                    <a:p>
                      <a:pPr algn="ctr"/>
                      <a:r>
                        <a:rPr lang="es-MX" dirty="0">
                          <a:solidFill>
                            <a:schemeClr val="bg1"/>
                          </a:solidFill>
                        </a:rPr>
                        <a:t>observaciones</a:t>
                      </a:r>
                    </a:p>
                  </a:txBody>
                  <a:tcPr>
                    <a:lnB w="28575" cap="flat" cmpd="sng" algn="ctr">
                      <a:solidFill>
                        <a:schemeClr val="tx1"/>
                      </a:solidFill>
                      <a:prstDash val="dot"/>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813097102"/>
                  </a:ext>
                </a:extLst>
              </a:tr>
              <a:tr h="370840">
                <a:tc>
                  <a:txBody>
                    <a:bodyPr/>
                    <a:lstStyle/>
                    <a:p>
                      <a:endParaRPr lang="es-MX" sz="2000" dirty="0"/>
                    </a:p>
                    <a:p>
                      <a:r>
                        <a:rPr lang="es-MX" sz="2000" dirty="0"/>
                        <a:t>La relación afectiva entre los adultos y los bebés.</a:t>
                      </a:r>
                    </a:p>
                  </a:txBody>
                  <a:tcPr>
                    <a:lnR w="28575" cap="flat" cmpd="sng" algn="ctr">
                      <a:solidFill>
                        <a:schemeClr val="tx1"/>
                      </a:solidFill>
                      <a:prstDash val="dot"/>
                      <a:round/>
                      <a:headEnd type="none" w="med" len="med"/>
                      <a:tailEnd type="none" w="med" len="med"/>
                    </a:lnR>
                    <a:lnT w="28575" cap="flat" cmpd="sng" algn="ctr">
                      <a:solidFill>
                        <a:schemeClr val="tx1"/>
                      </a:solidFill>
                      <a:prstDash val="dot"/>
                      <a:round/>
                      <a:headEnd type="none" w="med" len="med"/>
                      <a:tailEnd type="none" w="med" len="med"/>
                    </a:lnT>
                    <a:solidFill>
                      <a:schemeClr val="accent6">
                        <a:lumMod val="20000"/>
                        <a:lumOff val="80000"/>
                      </a:schemeClr>
                    </a:solidFill>
                  </a:tcPr>
                </a:tc>
                <a:tc>
                  <a:txBody>
                    <a:bodyPr/>
                    <a:lstStyle/>
                    <a:p>
                      <a:pPr marL="0" indent="0">
                        <a:buFont typeface="Wingdings" panose="05000000000000000000" pitchFamily="2" charset="2"/>
                        <a:buNone/>
                      </a:pPr>
                      <a:endParaRPr lang="es-MX" dirty="0"/>
                    </a:p>
                    <a:p>
                      <a:pPr marL="0" indent="0">
                        <a:buFont typeface="Wingdings" panose="05000000000000000000" pitchFamily="2" charset="2"/>
                        <a:buNone/>
                      </a:pPr>
                      <a:endParaRPr lang="es-MX" dirty="0"/>
                    </a:p>
                  </a:txBody>
                  <a:tcPr>
                    <a:lnL w="28575" cap="flat" cmpd="sng" algn="ctr">
                      <a:solidFill>
                        <a:schemeClr val="tx1"/>
                      </a:solidFill>
                      <a:prstDash val="dot"/>
                      <a:round/>
                      <a:headEnd type="none" w="med" len="med"/>
                      <a:tailEnd type="none" w="med" len="med"/>
                    </a:lnL>
                    <a:lnR w="28575" cap="flat" cmpd="sng" algn="ctr">
                      <a:solidFill>
                        <a:schemeClr val="tx1"/>
                      </a:solidFill>
                      <a:prstDash val="dot"/>
                      <a:round/>
                      <a:headEnd type="none" w="med" len="med"/>
                      <a:tailEnd type="none" w="med" len="med"/>
                    </a:lnR>
                    <a:lnT w="28575" cap="flat" cmpd="sng" algn="ctr">
                      <a:solidFill>
                        <a:schemeClr val="tx1"/>
                      </a:solidFill>
                      <a:prstDash val="dot"/>
                      <a:round/>
                      <a:headEnd type="none" w="med" len="med"/>
                      <a:tailEnd type="none" w="med" len="med"/>
                    </a:lnT>
                    <a:solidFill>
                      <a:schemeClr val="accent5">
                        <a:lumMod val="20000"/>
                        <a:lumOff val="80000"/>
                      </a:schemeClr>
                    </a:solidFill>
                  </a:tcPr>
                </a:tc>
                <a:tc>
                  <a:txBody>
                    <a:bodyPr/>
                    <a:lstStyle/>
                    <a:p>
                      <a:pPr marL="285750" indent="-285750">
                        <a:buFont typeface="Calibri" panose="020F0502020204030204" pitchFamily="34" charset="0"/>
                        <a:buChar char="×"/>
                      </a:pPr>
                      <a:endParaRPr lang="es-MX" dirty="0"/>
                    </a:p>
                    <a:p>
                      <a:pPr marL="0" indent="0">
                        <a:buFont typeface="Calibri" panose="020F0502020204030204" pitchFamily="34" charset="0"/>
                        <a:buNone/>
                      </a:pPr>
                      <a:endParaRPr lang="es-MX" dirty="0"/>
                    </a:p>
                  </a:txBody>
                  <a:tcPr>
                    <a:lnL w="28575" cap="flat" cmpd="sng" algn="ctr">
                      <a:solidFill>
                        <a:schemeClr val="tx1"/>
                      </a:solidFill>
                      <a:prstDash val="dot"/>
                      <a:round/>
                      <a:headEnd type="none" w="med" len="med"/>
                      <a:tailEnd type="none" w="med" len="med"/>
                    </a:lnL>
                    <a:lnR w="28575" cap="flat" cmpd="sng" algn="ctr">
                      <a:solidFill>
                        <a:schemeClr val="tx1"/>
                      </a:solidFill>
                      <a:prstDash val="dot"/>
                      <a:round/>
                      <a:headEnd type="none" w="med" len="med"/>
                      <a:tailEnd type="none" w="med" len="med"/>
                    </a:lnR>
                    <a:lnT w="28575" cap="flat" cmpd="sng" algn="ctr">
                      <a:solidFill>
                        <a:schemeClr val="tx1"/>
                      </a:solidFill>
                      <a:prstDash val="dot"/>
                      <a:round/>
                      <a:headEnd type="none" w="med" len="med"/>
                      <a:tailEnd type="none" w="med" len="med"/>
                    </a:lnT>
                    <a:solidFill>
                      <a:schemeClr val="accent4">
                        <a:lumMod val="20000"/>
                        <a:lumOff val="80000"/>
                      </a:schemeClr>
                    </a:solidFill>
                  </a:tcPr>
                </a:tc>
                <a:tc>
                  <a:txBody>
                    <a:bodyPr/>
                    <a:lstStyle/>
                    <a:p>
                      <a:endParaRPr lang="es-MX" dirty="0"/>
                    </a:p>
                    <a:p>
                      <a:r>
                        <a:rPr lang="es-MX" dirty="0"/>
                        <a:t>Con los 4 bebés se nota una fuerte relación afectiva con sus madres mas que con otras personas, además de que se puede notar que son con las que mas tiempo pasan.</a:t>
                      </a:r>
                    </a:p>
                    <a:p>
                      <a:endParaRPr lang="es-MX" dirty="0"/>
                    </a:p>
                  </a:txBody>
                  <a:tcPr>
                    <a:lnL w="28575" cap="flat" cmpd="sng" algn="ctr">
                      <a:solidFill>
                        <a:schemeClr val="tx1"/>
                      </a:solidFill>
                      <a:prstDash val="dot"/>
                      <a:round/>
                      <a:headEnd type="none" w="med" len="med"/>
                      <a:tailEnd type="none" w="med" len="med"/>
                    </a:lnL>
                    <a:lnT w="28575" cap="flat" cmpd="sng" algn="ctr">
                      <a:solidFill>
                        <a:schemeClr val="tx1"/>
                      </a:solidFill>
                      <a:prstDash val="dot"/>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3294657259"/>
                  </a:ext>
                </a:extLst>
              </a:tr>
            </a:tbl>
          </a:graphicData>
        </a:graphic>
      </p:graphicFrame>
      <p:grpSp>
        <p:nvGrpSpPr>
          <p:cNvPr id="5" name="Grupo 4">
            <a:extLst>
              <a:ext uri="{FF2B5EF4-FFF2-40B4-BE49-F238E27FC236}">
                <a16:creationId xmlns:a16="http://schemas.microsoft.com/office/drawing/2014/main" id="{1D173383-30FE-4DD0-AE4D-86FC26A40323}"/>
              </a:ext>
            </a:extLst>
          </p:cNvPr>
          <p:cNvGrpSpPr/>
          <p:nvPr/>
        </p:nvGrpSpPr>
        <p:grpSpPr>
          <a:xfrm>
            <a:off x="3461779" y="967709"/>
            <a:ext cx="2324258" cy="2543981"/>
            <a:chOff x="-2508534" y="2622676"/>
            <a:chExt cx="2324258" cy="2543981"/>
          </a:xfrm>
        </p:grpSpPr>
        <p:sp>
          <p:nvSpPr>
            <p:cNvPr id="6" name="Signo menos 5">
              <a:extLst>
                <a:ext uri="{FF2B5EF4-FFF2-40B4-BE49-F238E27FC236}">
                  <a16:creationId xmlns:a16="http://schemas.microsoft.com/office/drawing/2014/main" id="{8FB74489-BA6F-4037-A8E1-21C7AC2A89FF}"/>
                </a:ext>
              </a:extLst>
            </p:cNvPr>
            <p:cNvSpPr/>
            <p:nvPr/>
          </p:nvSpPr>
          <p:spPr>
            <a:xfrm rot="18711728">
              <a:off x="-2201333" y="3149600"/>
              <a:ext cx="2543981" cy="1490133"/>
            </a:xfrm>
            <a:prstGeom prst="mathMin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Signo menos 6">
              <a:extLst>
                <a:ext uri="{FF2B5EF4-FFF2-40B4-BE49-F238E27FC236}">
                  <a16:creationId xmlns:a16="http://schemas.microsoft.com/office/drawing/2014/main" id="{24797B72-6742-4E67-9219-22723FB2AE50}"/>
                </a:ext>
              </a:extLst>
            </p:cNvPr>
            <p:cNvSpPr/>
            <p:nvPr/>
          </p:nvSpPr>
          <p:spPr>
            <a:xfrm rot="2354094">
              <a:off x="-2508534" y="3591378"/>
              <a:ext cx="1444378" cy="1486012"/>
            </a:xfrm>
            <a:prstGeom prst="mathMinus">
              <a:avLst>
                <a:gd name="adj1" fmla="val 2171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2052" name="Picture 4" descr="Padre y madre besan a sus hijas con amor | Vector Premium">
            <a:extLst>
              <a:ext uri="{FF2B5EF4-FFF2-40B4-BE49-F238E27FC236}">
                <a16:creationId xmlns:a16="http://schemas.microsoft.com/office/drawing/2014/main" id="{C3798A46-F200-45F9-9C16-AA2720A60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904" y="3736858"/>
            <a:ext cx="3976057" cy="25406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AD26902-59A2-4891-B3E8-A8FD3554F9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8700" y="3578147"/>
            <a:ext cx="3705438" cy="303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513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6" name="Picture 4" descr="Wallpaper para celular iphone fondos pastel color aesthetic oh my | Arte  creativo, Wallpaper celular, Fondo pastel">
            <a:extLst>
              <a:ext uri="{FF2B5EF4-FFF2-40B4-BE49-F238E27FC236}">
                <a16:creationId xmlns:a16="http://schemas.microsoft.com/office/drawing/2014/main" id="{5516F291-FABC-4B5B-A0D0-C5A0096179FD}"/>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b="20422"/>
          <a:stretch/>
        </p:blipFill>
        <p:spPr bwMode="auto">
          <a:xfrm rot="5400000">
            <a:off x="2669680" y="-2669680"/>
            <a:ext cx="6852639" cy="1219200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7E3B05E9-A7AB-4BD3-9002-FEEC3657827B}"/>
              </a:ext>
            </a:extLst>
          </p:cNvPr>
          <p:cNvSpPr/>
          <p:nvPr/>
        </p:nvSpPr>
        <p:spPr>
          <a:xfrm>
            <a:off x="376517" y="376518"/>
            <a:ext cx="11438963" cy="6104963"/>
          </a:xfrm>
          <a:prstGeom prst="rect">
            <a:avLst/>
          </a:prstGeom>
          <a:solidFill>
            <a:srgbClr val="92D050">
              <a:alpha val="3568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6" name="Tabla 2">
            <a:extLst>
              <a:ext uri="{FF2B5EF4-FFF2-40B4-BE49-F238E27FC236}">
                <a16:creationId xmlns:a16="http://schemas.microsoft.com/office/drawing/2014/main" id="{8D58D85A-B8DC-44A5-AC7C-F79EC9FBECD1}"/>
              </a:ext>
            </a:extLst>
          </p:cNvPr>
          <p:cNvGraphicFramePr>
            <a:graphicFrameLocks noGrp="1"/>
          </p:cNvGraphicFramePr>
          <p:nvPr>
            <p:extLst>
              <p:ext uri="{D42A27DB-BD31-4B8C-83A1-F6EECF244321}">
                <p14:modId xmlns:p14="http://schemas.microsoft.com/office/powerpoint/2010/main" val="3668033360"/>
              </p:ext>
            </p:extLst>
          </p:nvPr>
        </p:nvGraphicFramePr>
        <p:xfrm>
          <a:off x="524930" y="580530"/>
          <a:ext cx="7899544" cy="5674360"/>
        </p:xfrm>
        <a:graphic>
          <a:graphicData uri="http://schemas.openxmlformats.org/drawingml/2006/table">
            <a:tbl>
              <a:tblPr firstRow="1" bandRow="1">
                <a:tableStyleId>{5C22544A-7EE6-4342-B048-85BDC9FD1C3A}</a:tableStyleId>
              </a:tblPr>
              <a:tblGrid>
                <a:gridCol w="1974886">
                  <a:extLst>
                    <a:ext uri="{9D8B030D-6E8A-4147-A177-3AD203B41FA5}">
                      <a16:colId xmlns:a16="http://schemas.microsoft.com/office/drawing/2014/main" val="1453959723"/>
                    </a:ext>
                  </a:extLst>
                </a:gridCol>
                <a:gridCol w="1974886">
                  <a:extLst>
                    <a:ext uri="{9D8B030D-6E8A-4147-A177-3AD203B41FA5}">
                      <a16:colId xmlns:a16="http://schemas.microsoft.com/office/drawing/2014/main" val="3617710928"/>
                    </a:ext>
                  </a:extLst>
                </a:gridCol>
                <a:gridCol w="1974886">
                  <a:extLst>
                    <a:ext uri="{9D8B030D-6E8A-4147-A177-3AD203B41FA5}">
                      <a16:colId xmlns:a16="http://schemas.microsoft.com/office/drawing/2014/main" val="1769438538"/>
                    </a:ext>
                  </a:extLst>
                </a:gridCol>
                <a:gridCol w="1974886">
                  <a:extLst>
                    <a:ext uri="{9D8B030D-6E8A-4147-A177-3AD203B41FA5}">
                      <a16:colId xmlns:a16="http://schemas.microsoft.com/office/drawing/2014/main" val="3775594545"/>
                    </a:ext>
                  </a:extLst>
                </a:gridCol>
              </a:tblGrid>
              <a:tr h="370840">
                <a:tc>
                  <a:txBody>
                    <a:bodyPr/>
                    <a:lstStyle/>
                    <a:p>
                      <a:pPr algn="ctr"/>
                      <a:r>
                        <a:rPr lang="es-MX" dirty="0">
                          <a:solidFill>
                            <a:schemeClr val="bg1"/>
                          </a:solidFill>
                        </a:rPr>
                        <a:t>indicador</a:t>
                      </a:r>
                    </a:p>
                  </a:txBody>
                  <a:tcPr>
                    <a:lnB w="28575" cap="flat" cmpd="sng" algn="ctr">
                      <a:solidFill>
                        <a:schemeClr val="tx1"/>
                      </a:solidFill>
                      <a:prstDash val="dot"/>
                      <a:round/>
                      <a:headEnd type="none" w="med" len="med"/>
                      <a:tailEnd type="none" w="med" len="med"/>
                    </a:lnB>
                    <a:solidFill>
                      <a:schemeClr val="accent6">
                        <a:lumMod val="60000"/>
                        <a:lumOff val="40000"/>
                      </a:schemeClr>
                    </a:solidFill>
                  </a:tcPr>
                </a:tc>
                <a:tc>
                  <a:txBody>
                    <a:bodyPr/>
                    <a:lstStyle/>
                    <a:p>
                      <a:pPr algn="ctr"/>
                      <a:r>
                        <a:rPr lang="es-MX" dirty="0">
                          <a:solidFill>
                            <a:schemeClr val="tx1"/>
                          </a:solidFill>
                        </a:rPr>
                        <a:t>Lo cumple</a:t>
                      </a:r>
                    </a:p>
                  </a:txBody>
                  <a:tcPr>
                    <a:lnB w="28575" cap="flat" cmpd="sng" algn="ctr">
                      <a:solidFill>
                        <a:schemeClr val="tx1"/>
                      </a:solidFill>
                      <a:prstDash val="dot"/>
                      <a:round/>
                      <a:headEnd type="none" w="med" len="med"/>
                      <a:tailEnd type="none" w="med" len="med"/>
                    </a:lnB>
                    <a:solidFill>
                      <a:schemeClr val="accent5">
                        <a:lumMod val="60000"/>
                        <a:lumOff val="40000"/>
                      </a:schemeClr>
                    </a:solidFill>
                  </a:tcPr>
                </a:tc>
                <a:tc>
                  <a:txBody>
                    <a:bodyPr/>
                    <a:lstStyle/>
                    <a:p>
                      <a:pPr algn="ctr"/>
                      <a:r>
                        <a:rPr lang="es-MX" dirty="0">
                          <a:solidFill>
                            <a:schemeClr val="tx1"/>
                          </a:solidFill>
                        </a:rPr>
                        <a:t>No lo cumple</a:t>
                      </a:r>
                    </a:p>
                  </a:txBody>
                  <a:tcPr>
                    <a:lnB w="28575" cap="flat" cmpd="sng" algn="ctr">
                      <a:solidFill>
                        <a:schemeClr val="tx1"/>
                      </a:solidFill>
                      <a:prstDash val="dot"/>
                      <a:round/>
                      <a:headEnd type="none" w="med" len="med"/>
                      <a:tailEnd type="none" w="med" len="med"/>
                    </a:lnB>
                    <a:solidFill>
                      <a:schemeClr val="accent4">
                        <a:lumMod val="60000"/>
                        <a:lumOff val="40000"/>
                      </a:schemeClr>
                    </a:solidFill>
                  </a:tcPr>
                </a:tc>
                <a:tc>
                  <a:txBody>
                    <a:bodyPr/>
                    <a:lstStyle/>
                    <a:p>
                      <a:pPr algn="ctr"/>
                      <a:r>
                        <a:rPr lang="es-MX" dirty="0">
                          <a:solidFill>
                            <a:schemeClr val="bg1"/>
                          </a:solidFill>
                        </a:rPr>
                        <a:t>observaciones</a:t>
                      </a:r>
                    </a:p>
                  </a:txBody>
                  <a:tcPr>
                    <a:lnB w="28575" cap="flat" cmpd="sng" algn="ctr">
                      <a:solidFill>
                        <a:schemeClr val="tx1"/>
                      </a:solidFill>
                      <a:prstDash val="dot"/>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813097102"/>
                  </a:ext>
                </a:extLst>
              </a:tr>
              <a:tr h="370840">
                <a:tc>
                  <a:txBody>
                    <a:bodyPr/>
                    <a:lstStyle/>
                    <a:p>
                      <a:endParaRPr lang="es-MX" sz="2000" dirty="0"/>
                    </a:p>
                    <a:p>
                      <a:r>
                        <a:rPr lang="es-MX" sz="2000" dirty="0"/>
                        <a:t>Los roles que definen desde edad temprana.</a:t>
                      </a:r>
                    </a:p>
                  </a:txBody>
                  <a:tcPr>
                    <a:lnR w="28575" cap="flat" cmpd="sng" algn="ctr">
                      <a:solidFill>
                        <a:schemeClr val="tx1"/>
                      </a:solidFill>
                      <a:prstDash val="dot"/>
                      <a:round/>
                      <a:headEnd type="none" w="med" len="med"/>
                      <a:tailEnd type="none" w="med" len="med"/>
                    </a:lnR>
                    <a:lnT w="28575" cap="flat" cmpd="sng" algn="ctr">
                      <a:solidFill>
                        <a:schemeClr val="tx1"/>
                      </a:solidFill>
                      <a:prstDash val="dot"/>
                      <a:round/>
                      <a:headEnd type="none" w="med" len="med"/>
                      <a:tailEnd type="none" w="med" len="med"/>
                    </a:lnT>
                    <a:solidFill>
                      <a:schemeClr val="accent6">
                        <a:lumMod val="20000"/>
                        <a:lumOff val="80000"/>
                      </a:schemeClr>
                    </a:solidFill>
                  </a:tcPr>
                </a:tc>
                <a:tc>
                  <a:txBody>
                    <a:bodyPr/>
                    <a:lstStyle/>
                    <a:p>
                      <a:pPr marL="0" indent="0">
                        <a:buFont typeface="Wingdings" panose="05000000000000000000" pitchFamily="2" charset="2"/>
                        <a:buNone/>
                      </a:pPr>
                      <a:endParaRPr lang="es-MX" dirty="0"/>
                    </a:p>
                    <a:p>
                      <a:pPr marL="0" indent="0">
                        <a:buFont typeface="Wingdings" panose="05000000000000000000" pitchFamily="2" charset="2"/>
                        <a:buNone/>
                      </a:pPr>
                      <a:endParaRPr lang="es-MX" dirty="0"/>
                    </a:p>
                  </a:txBody>
                  <a:tcPr>
                    <a:lnL w="28575" cap="flat" cmpd="sng" algn="ctr">
                      <a:solidFill>
                        <a:schemeClr val="tx1"/>
                      </a:solidFill>
                      <a:prstDash val="dot"/>
                      <a:round/>
                      <a:headEnd type="none" w="med" len="med"/>
                      <a:tailEnd type="none" w="med" len="med"/>
                    </a:lnL>
                    <a:lnR w="28575" cap="flat" cmpd="sng" algn="ctr">
                      <a:solidFill>
                        <a:schemeClr val="tx1"/>
                      </a:solidFill>
                      <a:prstDash val="dot"/>
                      <a:round/>
                      <a:headEnd type="none" w="med" len="med"/>
                      <a:tailEnd type="none" w="med" len="med"/>
                    </a:lnR>
                    <a:lnT w="28575" cap="flat" cmpd="sng" algn="ctr">
                      <a:solidFill>
                        <a:schemeClr val="tx1"/>
                      </a:solidFill>
                      <a:prstDash val="dot"/>
                      <a:round/>
                      <a:headEnd type="none" w="med" len="med"/>
                      <a:tailEnd type="none" w="med" len="med"/>
                    </a:lnT>
                    <a:solidFill>
                      <a:schemeClr val="accent5">
                        <a:lumMod val="20000"/>
                        <a:lumOff val="80000"/>
                      </a:schemeClr>
                    </a:solidFill>
                  </a:tcPr>
                </a:tc>
                <a:tc>
                  <a:txBody>
                    <a:bodyPr/>
                    <a:lstStyle/>
                    <a:p>
                      <a:pPr marL="285750" indent="-285750">
                        <a:buFont typeface="Calibri" panose="020F0502020204030204" pitchFamily="34" charset="0"/>
                        <a:buChar char="×"/>
                      </a:pPr>
                      <a:endParaRPr lang="es-MX" dirty="0"/>
                    </a:p>
                    <a:p>
                      <a:pPr marL="0" indent="0">
                        <a:buFont typeface="Calibri" panose="020F0502020204030204" pitchFamily="34" charset="0"/>
                        <a:buNone/>
                      </a:pPr>
                      <a:endParaRPr lang="es-MX" dirty="0"/>
                    </a:p>
                  </a:txBody>
                  <a:tcPr>
                    <a:lnL w="28575" cap="flat" cmpd="sng" algn="ctr">
                      <a:solidFill>
                        <a:schemeClr val="tx1"/>
                      </a:solidFill>
                      <a:prstDash val="dot"/>
                      <a:round/>
                      <a:headEnd type="none" w="med" len="med"/>
                      <a:tailEnd type="none" w="med" len="med"/>
                    </a:lnL>
                    <a:lnR w="28575" cap="flat" cmpd="sng" algn="ctr">
                      <a:solidFill>
                        <a:schemeClr val="tx1"/>
                      </a:solidFill>
                      <a:prstDash val="dot"/>
                      <a:round/>
                      <a:headEnd type="none" w="med" len="med"/>
                      <a:tailEnd type="none" w="med" len="med"/>
                    </a:lnR>
                    <a:lnT w="28575" cap="flat" cmpd="sng" algn="ctr">
                      <a:solidFill>
                        <a:schemeClr val="tx1"/>
                      </a:solidFill>
                      <a:prstDash val="dot"/>
                      <a:round/>
                      <a:headEnd type="none" w="med" len="med"/>
                      <a:tailEnd type="none" w="med" len="med"/>
                    </a:lnT>
                    <a:solidFill>
                      <a:schemeClr val="accent4">
                        <a:lumMod val="20000"/>
                        <a:lumOff val="80000"/>
                      </a:schemeClr>
                    </a:solidFill>
                  </a:tcPr>
                </a:tc>
                <a:tc>
                  <a:txBody>
                    <a:bodyPr/>
                    <a:lstStyle/>
                    <a:p>
                      <a:endParaRPr lang="es-MX" dirty="0"/>
                    </a:p>
                    <a:p>
                      <a:r>
                        <a:rPr lang="es-MX" dirty="0"/>
                        <a:t>Se puede apreciar que en algunos casos los niños observan a diario las tareas que realizan en su familia y que están definidas. Mientras que en otro caso la bebé no nota mucho los trabajos de roles debido a que ambos padres están en su compañía o están haciendo lo mismo.</a:t>
                      </a:r>
                    </a:p>
                    <a:p>
                      <a:endParaRPr lang="es-MX" dirty="0"/>
                    </a:p>
                  </a:txBody>
                  <a:tcPr>
                    <a:lnL w="28575" cap="flat" cmpd="sng" algn="ctr">
                      <a:solidFill>
                        <a:schemeClr val="tx1"/>
                      </a:solidFill>
                      <a:prstDash val="dot"/>
                      <a:round/>
                      <a:headEnd type="none" w="med" len="med"/>
                      <a:tailEnd type="none" w="med" len="med"/>
                    </a:lnL>
                    <a:lnT w="28575" cap="flat" cmpd="sng" algn="ctr">
                      <a:solidFill>
                        <a:schemeClr val="tx1"/>
                      </a:solidFill>
                      <a:prstDash val="dot"/>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3294657259"/>
                  </a:ext>
                </a:extLst>
              </a:tr>
            </a:tbl>
          </a:graphicData>
        </a:graphic>
      </p:graphicFrame>
      <p:grpSp>
        <p:nvGrpSpPr>
          <p:cNvPr id="7" name="Grupo 6">
            <a:extLst>
              <a:ext uri="{FF2B5EF4-FFF2-40B4-BE49-F238E27FC236}">
                <a16:creationId xmlns:a16="http://schemas.microsoft.com/office/drawing/2014/main" id="{31D909B7-18F3-4B45-8AA1-F97678EE540F}"/>
              </a:ext>
            </a:extLst>
          </p:cNvPr>
          <p:cNvGrpSpPr/>
          <p:nvPr/>
        </p:nvGrpSpPr>
        <p:grpSpPr>
          <a:xfrm>
            <a:off x="4474702" y="2323475"/>
            <a:ext cx="1621298" cy="1738137"/>
            <a:chOff x="-2508534" y="2622676"/>
            <a:chExt cx="2324258" cy="2543981"/>
          </a:xfrm>
        </p:grpSpPr>
        <p:sp>
          <p:nvSpPr>
            <p:cNvPr id="8" name="Signo menos 7">
              <a:extLst>
                <a:ext uri="{FF2B5EF4-FFF2-40B4-BE49-F238E27FC236}">
                  <a16:creationId xmlns:a16="http://schemas.microsoft.com/office/drawing/2014/main" id="{0D67700F-D7F3-43D9-B83D-6D6AA8BCF3C3}"/>
                </a:ext>
              </a:extLst>
            </p:cNvPr>
            <p:cNvSpPr/>
            <p:nvPr/>
          </p:nvSpPr>
          <p:spPr>
            <a:xfrm rot="18711728">
              <a:off x="-2201333" y="3149600"/>
              <a:ext cx="2543981" cy="1490133"/>
            </a:xfrm>
            <a:prstGeom prst="mathMin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Signo menos 8">
              <a:extLst>
                <a:ext uri="{FF2B5EF4-FFF2-40B4-BE49-F238E27FC236}">
                  <a16:creationId xmlns:a16="http://schemas.microsoft.com/office/drawing/2014/main" id="{D51F12E4-7933-4A10-879C-136C146B4EBC}"/>
                </a:ext>
              </a:extLst>
            </p:cNvPr>
            <p:cNvSpPr/>
            <p:nvPr/>
          </p:nvSpPr>
          <p:spPr>
            <a:xfrm rot="2354094">
              <a:off x="-2508534" y="3591378"/>
              <a:ext cx="1444378" cy="1486012"/>
            </a:xfrm>
            <a:prstGeom prst="mathMinus">
              <a:avLst>
                <a:gd name="adj1" fmla="val 2171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3078" name="Picture 6" descr="15 anuncios machistas de España">
            <a:extLst>
              <a:ext uri="{FF2B5EF4-FFF2-40B4-BE49-F238E27FC236}">
                <a16:creationId xmlns:a16="http://schemas.microsoft.com/office/drawing/2014/main" id="{38D82E05-1654-4209-A63E-1224A4E6FC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675" b="15956"/>
          <a:stretch/>
        </p:blipFill>
        <p:spPr bwMode="auto">
          <a:xfrm>
            <a:off x="8572887" y="2016268"/>
            <a:ext cx="3320159" cy="217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500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ONDOS AESTHETIC DE ESTRELLAS PARA TU CELULAR - Fire Away Paris">
            <a:extLst>
              <a:ext uri="{FF2B5EF4-FFF2-40B4-BE49-F238E27FC236}">
                <a16:creationId xmlns:a16="http://schemas.microsoft.com/office/drawing/2014/main" id="{608FA4C9-C6AB-4D3A-8A32-9A004EDAF45F}"/>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rot="5400000">
            <a:off x="2666276" y="-2666277"/>
            <a:ext cx="6859448" cy="1219200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CFC236E3-A2C7-4D5B-B91D-8AB01670F909}"/>
              </a:ext>
            </a:extLst>
          </p:cNvPr>
          <p:cNvSpPr/>
          <p:nvPr/>
        </p:nvSpPr>
        <p:spPr>
          <a:xfrm>
            <a:off x="376518" y="376518"/>
            <a:ext cx="11438963" cy="6104963"/>
          </a:xfrm>
          <a:prstGeom prst="rect">
            <a:avLst/>
          </a:prstGeom>
          <a:solidFill>
            <a:srgbClr val="FF99FF">
              <a:alpha val="3529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4" name="Tabla 2">
            <a:extLst>
              <a:ext uri="{FF2B5EF4-FFF2-40B4-BE49-F238E27FC236}">
                <a16:creationId xmlns:a16="http://schemas.microsoft.com/office/drawing/2014/main" id="{9048FFA9-539D-4F81-9DE6-FBBD53FC89DC}"/>
              </a:ext>
            </a:extLst>
          </p:cNvPr>
          <p:cNvGraphicFramePr>
            <a:graphicFrameLocks noGrp="1"/>
          </p:cNvGraphicFramePr>
          <p:nvPr>
            <p:extLst>
              <p:ext uri="{D42A27DB-BD31-4B8C-83A1-F6EECF244321}">
                <p14:modId xmlns:p14="http://schemas.microsoft.com/office/powerpoint/2010/main" val="153234834"/>
              </p:ext>
            </p:extLst>
          </p:nvPr>
        </p:nvGraphicFramePr>
        <p:xfrm>
          <a:off x="587777" y="3331152"/>
          <a:ext cx="11108268" cy="2656840"/>
        </p:xfrm>
        <a:graphic>
          <a:graphicData uri="http://schemas.openxmlformats.org/drawingml/2006/table">
            <a:tbl>
              <a:tblPr firstRow="1" bandRow="1">
                <a:tableStyleId>{5C22544A-7EE6-4342-B048-85BDC9FD1C3A}</a:tableStyleId>
              </a:tblPr>
              <a:tblGrid>
                <a:gridCol w="2777067">
                  <a:extLst>
                    <a:ext uri="{9D8B030D-6E8A-4147-A177-3AD203B41FA5}">
                      <a16:colId xmlns:a16="http://schemas.microsoft.com/office/drawing/2014/main" val="1453959723"/>
                    </a:ext>
                  </a:extLst>
                </a:gridCol>
                <a:gridCol w="2777067">
                  <a:extLst>
                    <a:ext uri="{9D8B030D-6E8A-4147-A177-3AD203B41FA5}">
                      <a16:colId xmlns:a16="http://schemas.microsoft.com/office/drawing/2014/main" val="3617710928"/>
                    </a:ext>
                  </a:extLst>
                </a:gridCol>
                <a:gridCol w="2777067">
                  <a:extLst>
                    <a:ext uri="{9D8B030D-6E8A-4147-A177-3AD203B41FA5}">
                      <a16:colId xmlns:a16="http://schemas.microsoft.com/office/drawing/2014/main" val="1769438538"/>
                    </a:ext>
                  </a:extLst>
                </a:gridCol>
                <a:gridCol w="2777067">
                  <a:extLst>
                    <a:ext uri="{9D8B030D-6E8A-4147-A177-3AD203B41FA5}">
                      <a16:colId xmlns:a16="http://schemas.microsoft.com/office/drawing/2014/main" val="3775594545"/>
                    </a:ext>
                  </a:extLst>
                </a:gridCol>
              </a:tblGrid>
              <a:tr h="370840">
                <a:tc>
                  <a:txBody>
                    <a:bodyPr/>
                    <a:lstStyle/>
                    <a:p>
                      <a:pPr algn="ctr"/>
                      <a:r>
                        <a:rPr lang="es-MX" dirty="0">
                          <a:solidFill>
                            <a:schemeClr val="bg1"/>
                          </a:solidFill>
                        </a:rPr>
                        <a:t>indicador</a:t>
                      </a:r>
                    </a:p>
                  </a:txBody>
                  <a:tcPr>
                    <a:lnB w="28575" cap="flat" cmpd="sng" algn="ctr">
                      <a:solidFill>
                        <a:schemeClr val="tx1"/>
                      </a:solidFill>
                      <a:prstDash val="dot"/>
                      <a:round/>
                      <a:headEnd type="none" w="med" len="med"/>
                      <a:tailEnd type="none" w="med" len="med"/>
                    </a:lnB>
                    <a:solidFill>
                      <a:schemeClr val="accent6">
                        <a:lumMod val="60000"/>
                        <a:lumOff val="40000"/>
                      </a:schemeClr>
                    </a:solidFill>
                  </a:tcPr>
                </a:tc>
                <a:tc>
                  <a:txBody>
                    <a:bodyPr/>
                    <a:lstStyle/>
                    <a:p>
                      <a:pPr algn="ctr"/>
                      <a:r>
                        <a:rPr lang="es-MX" dirty="0">
                          <a:solidFill>
                            <a:schemeClr val="tx1"/>
                          </a:solidFill>
                        </a:rPr>
                        <a:t>Lo cumple</a:t>
                      </a:r>
                    </a:p>
                  </a:txBody>
                  <a:tcPr>
                    <a:lnB w="28575" cap="flat" cmpd="sng" algn="ctr">
                      <a:solidFill>
                        <a:schemeClr val="tx1"/>
                      </a:solidFill>
                      <a:prstDash val="dot"/>
                      <a:round/>
                      <a:headEnd type="none" w="med" len="med"/>
                      <a:tailEnd type="none" w="med" len="med"/>
                    </a:lnB>
                    <a:solidFill>
                      <a:schemeClr val="accent5">
                        <a:lumMod val="60000"/>
                        <a:lumOff val="40000"/>
                      </a:schemeClr>
                    </a:solidFill>
                  </a:tcPr>
                </a:tc>
                <a:tc>
                  <a:txBody>
                    <a:bodyPr/>
                    <a:lstStyle/>
                    <a:p>
                      <a:pPr algn="ctr"/>
                      <a:r>
                        <a:rPr lang="es-MX" dirty="0">
                          <a:solidFill>
                            <a:schemeClr val="tx1"/>
                          </a:solidFill>
                        </a:rPr>
                        <a:t>No lo cumple</a:t>
                      </a:r>
                    </a:p>
                  </a:txBody>
                  <a:tcPr>
                    <a:lnB w="28575" cap="flat" cmpd="sng" algn="ctr">
                      <a:solidFill>
                        <a:schemeClr val="tx1"/>
                      </a:solidFill>
                      <a:prstDash val="dot"/>
                      <a:round/>
                      <a:headEnd type="none" w="med" len="med"/>
                      <a:tailEnd type="none" w="med" len="med"/>
                    </a:lnB>
                    <a:solidFill>
                      <a:schemeClr val="accent4">
                        <a:lumMod val="60000"/>
                        <a:lumOff val="40000"/>
                      </a:schemeClr>
                    </a:solidFill>
                  </a:tcPr>
                </a:tc>
                <a:tc>
                  <a:txBody>
                    <a:bodyPr/>
                    <a:lstStyle/>
                    <a:p>
                      <a:pPr algn="ctr"/>
                      <a:r>
                        <a:rPr lang="es-MX" dirty="0">
                          <a:solidFill>
                            <a:schemeClr val="bg1"/>
                          </a:solidFill>
                        </a:rPr>
                        <a:t>observaciones</a:t>
                      </a:r>
                    </a:p>
                  </a:txBody>
                  <a:tcPr>
                    <a:lnB w="28575" cap="flat" cmpd="sng" algn="ctr">
                      <a:solidFill>
                        <a:schemeClr val="tx1"/>
                      </a:solidFill>
                      <a:prstDash val="dot"/>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813097102"/>
                  </a:ext>
                </a:extLst>
              </a:tr>
              <a:tr h="370840">
                <a:tc>
                  <a:txBody>
                    <a:bodyPr/>
                    <a:lstStyle/>
                    <a:p>
                      <a:endParaRPr lang="es-MX" sz="2000" dirty="0"/>
                    </a:p>
                    <a:p>
                      <a:r>
                        <a:rPr lang="es-MX" sz="2000" dirty="0"/>
                        <a:t>La influencia del contexto familiar y su impacto para la exploración y el mundo social que rodea a los niños.</a:t>
                      </a:r>
                    </a:p>
                  </a:txBody>
                  <a:tcPr>
                    <a:lnR w="28575" cap="flat" cmpd="sng" algn="ctr">
                      <a:solidFill>
                        <a:schemeClr val="tx1"/>
                      </a:solidFill>
                      <a:prstDash val="dot"/>
                      <a:round/>
                      <a:headEnd type="none" w="med" len="med"/>
                      <a:tailEnd type="none" w="med" len="med"/>
                    </a:lnR>
                    <a:lnT w="28575" cap="flat" cmpd="sng" algn="ctr">
                      <a:solidFill>
                        <a:schemeClr val="tx1"/>
                      </a:solidFill>
                      <a:prstDash val="dot"/>
                      <a:round/>
                      <a:headEnd type="none" w="med" len="med"/>
                      <a:tailEnd type="none" w="med" len="med"/>
                    </a:lnT>
                    <a:solidFill>
                      <a:schemeClr val="accent6">
                        <a:lumMod val="20000"/>
                        <a:lumOff val="80000"/>
                      </a:schemeClr>
                    </a:solidFill>
                  </a:tcPr>
                </a:tc>
                <a:tc>
                  <a:txBody>
                    <a:bodyPr/>
                    <a:lstStyle/>
                    <a:p>
                      <a:pPr marL="0" indent="0">
                        <a:buFont typeface="Wingdings" panose="05000000000000000000" pitchFamily="2" charset="2"/>
                        <a:buNone/>
                      </a:pPr>
                      <a:endParaRPr lang="es-MX" dirty="0"/>
                    </a:p>
                    <a:p>
                      <a:pPr marL="0" indent="0">
                        <a:buFont typeface="Wingdings" panose="05000000000000000000" pitchFamily="2" charset="2"/>
                        <a:buNone/>
                      </a:pPr>
                      <a:endParaRPr lang="es-MX" dirty="0"/>
                    </a:p>
                  </a:txBody>
                  <a:tcPr>
                    <a:lnL w="28575" cap="flat" cmpd="sng" algn="ctr">
                      <a:solidFill>
                        <a:schemeClr val="tx1"/>
                      </a:solidFill>
                      <a:prstDash val="dot"/>
                      <a:round/>
                      <a:headEnd type="none" w="med" len="med"/>
                      <a:tailEnd type="none" w="med" len="med"/>
                    </a:lnL>
                    <a:lnR w="28575" cap="flat" cmpd="sng" algn="ctr">
                      <a:solidFill>
                        <a:schemeClr val="tx1"/>
                      </a:solidFill>
                      <a:prstDash val="dot"/>
                      <a:round/>
                      <a:headEnd type="none" w="med" len="med"/>
                      <a:tailEnd type="none" w="med" len="med"/>
                    </a:lnR>
                    <a:lnT w="28575" cap="flat" cmpd="sng" algn="ctr">
                      <a:solidFill>
                        <a:schemeClr val="tx1"/>
                      </a:solidFill>
                      <a:prstDash val="dot"/>
                      <a:round/>
                      <a:headEnd type="none" w="med" len="med"/>
                      <a:tailEnd type="none" w="med" len="med"/>
                    </a:lnT>
                    <a:solidFill>
                      <a:schemeClr val="accent5">
                        <a:lumMod val="20000"/>
                        <a:lumOff val="80000"/>
                      </a:schemeClr>
                    </a:solidFill>
                  </a:tcPr>
                </a:tc>
                <a:tc>
                  <a:txBody>
                    <a:bodyPr/>
                    <a:lstStyle/>
                    <a:p>
                      <a:pPr marL="285750" indent="-285750">
                        <a:buFont typeface="Calibri" panose="020F0502020204030204" pitchFamily="34" charset="0"/>
                        <a:buChar char="×"/>
                      </a:pPr>
                      <a:endParaRPr lang="es-MX" dirty="0"/>
                    </a:p>
                    <a:p>
                      <a:pPr marL="0" indent="0">
                        <a:buFont typeface="Calibri" panose="020F0502020204030204" pitchFamily="34" charset="0"/>
                        <a:buNone/>
                      </a:pPr>
                      <a:endParaRPr lang="es-MX" dirty="0"/>
                    </a:p>
                  </a:txBody>
                  <a:tcPr>
                    <a:lnL w="28575" cap="flat" cmpd="sng" algn="ctr">
                      <a:solidFill>
                        <a:schemeClr val="tx1"/>
                      </a:solidFill>
                      <a:prstDash val="dot"/>
                      <a:round/>
                      <a:headEnd type="none" w="med" len="med"/>
                      <a:tailEnd type="none" w="med" len="med"/>
                    </a:lnL>
                    <a:lnR w="28575" cap="flat" cmpd="sng" algn="ctr">
                      <a:solidFill>
                        <a:schemeClr val="tx1"/>
                      </a:solidFill>
                      <a:prstDash val="dot"/>
                      <a:round/>
                      <a:headEnd type="none" w="med" len="med"/>
                      <a:tailEnd type="none" w="med" len="med"/>
                    </a:lnR>
                    <a:lnT w="28575" cap="flat" cmpd="sng" algn="ctr">
                      <a:solidFill>
                        <a:schemeClr val="tx1"/>
                      </a:solidFill>
                      <a:prstDash val="dot"/>
                      <a:round/>
                      <a:headEnd type="none" w="med" len="med"/>
                      <a:tailEnd type="none" w="med" len="med"/>
                    </a:lnT>
                    <a:solidFill>
                      <a:schemeClr val="accent4">
                        <a:lumMod val="20000"/>
                        <a:lumOff val="80000"/>
                      </a:schemeClr>
                    </a:solidFill>
                  </a:tcPr>
                </a:tc>
                <a:tc>
                  <a:txBody>
                    <a:bodyPr/>
                    <a:lstStyle/>
                    <a:p>
                      <a:endParaRPr lang="es-MX" dirty="0"/>
                    </a:p>
                    <a:p>
                      <a:r>
                        <a:rPr lang="es-MX" dirty="0"/>
                        <a:t>Este punto se aprecia mucho, debido a que los niños pasaban mucho tiempo con sus familias, además de ser su primer lugar de crecimiento.</a:t>
                      </a:r>
                    </a:p>
                    <a:p>
                      <a:endParaRPr lang="es-MX" dirty="0"/>
                    </a:p>
                  </a:txBody>
                  <a:tcPr>
                    <a:lnL w="28575" cap="flat" cmpd="sng" algn="ctr">
                      <a:solidFill>
                        <a:schemeClr val="tx1"/>
                      </a:solidFill>
                      <a:prstDash val="dot"/>
                      <a:round/>
                      <a:headEnd type="none" w="med" len="med"/>
                      <a:tailEnd type="none" w="med" len="med"/>
                    </a:lnL>
                    <a:lnT w="28575" cap="flat" cmpd="sng" algn="ctr">
                      <a:solidFill>
                        <a:schemeClr val="tx1"/>
                      </a:solidFill>
                      <a:prstDash val="dot"/>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3294657259"/>
                  </a:ext>
                </a:extLst>
              </a:tr>
            </a:tbl>
          </a:graphicData>
        </a:graphic>
      </p:graphicFrame>
      <p:grpSp>
        <p:nvGrpSpPr>
          <p:cNvPr id="5" name="Grupo 4">
            <a:extLst>
              <a:ext uri="{FF2B5EF4-FFF2-40B4-BE49-F238E27FC236}">
                <a16:creationId xmlns:a16="http://schemas.microsoft.com/office/drawing/2014/main" id="{23F794D4-5633-4BE8-8D53-00BE663605A6}"/>
              </a:ext>
            </a:extLst>
          </p:cNvPr>
          <p:cNvGrpSpPr/>
          <p:nvPr/>
        </p:nvGrpSpPr>
        <p:grpSpPr>
          <a:xfrm>
            <a:off x="3542326" y="3444011"/>
            <a:ext cx="2324258" cy="2543981"/>
            <a:chOff x="-2508534" y="2622676"/>
            <a:chExt cx="2324258" cy="2543981"/>
          </a:xfrm>
        </p:grpSpPr>
        <p:sp>
          <p:nvSpPr>
            <p:cNvPr id="6" name="Signo menos 5">
              <a:extLst>
                <a:ext uri="{FF2B5EF4-FFF2-40B4-BE49-F238E27FC236}">
                  <a16:creationId xmlns:a16="http://schemas.microsoft.com/office/drawing/2014/main" id="{0BDE8952-74AC-435E-8250-ABE77573AB98}"/>
                </a:ext>
              </a:extLst>
            </p:cNvPr>
            <p:cNvSpPr/>
            <p:nvPr/>
          </p:nvSpPr>
          <p:spPr>
            <a:xfrm rot="18711728">
              <a:off x="-2201333" y="3149600"/>
              <a:ext cx="2543981" cy="1490133"/>
            </a:xfrm>
            <a:prstGeom prst="mathMin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Signo menos 6">
              <a:extLst>
                <a:ext uri="{FF2B5EF4-FFF2-40B4-BE49-F238E27FC236}">
                  <a16:creationId xmlns:a16="http://schemas.microsoft.com/office/drawing/2014/main" id="{CAFBE435-101D-4C43-AED6-6D79271CBA0D}"/>
                </a:ext>
              </a:extLst>
            </p:cNvPr>
            <p:cNvSpPr/>
            <p:nvPr/>
          </p:nvSpPr>
          <p:spPr>
            <a:xfrm rot="2354094">
              <a:off x="-2508534" y="3591378"/>
              <a:ext cx="1444378" cy="1486012"/>
            </a:xfrm>
            <a:prstGeom prst="mathMinus">
              <a:avLst>
                <a:gd name="adj1" fmla="val 2171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4100" name="Picture 4" descr="Babies&quot; | LaReserva.com">
            <a:extLst>
              <a:ext uri="{FF2B5EF4-FFF2-40B4-BE49-F238E27FC236}">
                <a16:creationId xmlns:a16="http://schemas.microsoft.com/office/drawing/2014/main" id="{FF3E1BA2-E5DF-4498-B636-D86CEF22C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920" y="495574"/>
            <a:ext cx="3831981" cy="265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698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ndo aesthetic🧸 | Ideas de fondos de pantalla, Iphone fondos de pantalla,  Fondos de pantalla reggae">
            <a:extLst>
              <a:ext uri="{FF2B5EF4-FFF2-40B4-BE49-F238E27FC236}">
                <a16:creationId xmlns:a16="http://schemas.microsoft.com/office/drawing/2014/main" id="{7419CF75-1432-4C57-B1CD-D5EDCBFC9BC0}"/>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rot="5400000">
            <a:off x="2662767" y="-2671233"/>
            <a:ext cx="6866467" cy="1219200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7FB8FF44-7FDA-4DC2-8D6C-64892E4D133C}"/>
              </a:ext>
            </a:extLst>
          </p:cNvPr>
          <p:cNvSpPr/>
          <p:nvPr/>
        </p:nvSpPr>
        <p:spPr>
          <a:xfrm>
            <a:off x="376518" y="376518"/>
            <a:ext cx="11438963" cy="6104963"/>
          </a:xfrm>
          <a:prstGeom prst="rect">
            <a:avLst/>
          </a:prstGeom>
          <a:solidFill>
            <a:schemeClr val="accent1">
              <a:lumMod val="60000"/>
              <a:lumOff val="40000"/>
              <a:alpha val="3529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4" name="Tabla 2">
            <a:extLst>
              <a:ext uri="{FF2B5EF4-FFF2-40B4-BE49-F238E27FC236}">
                <a16:creationId xmlns:a16="http://schemas.microsoft.com/office/drawing/2014/main" id="{F773F502-0FFB-4D08-B604-56F953E72313}"/>
              </a:ext>
            </a:extLst>
          </p:cNvPr>
          <p:cNvGraphicFramePr>
            <a:graphicFrameLocks noGrp="1"/>
          </p:cNvGraphicFramePr>
          <p:nvPr>
            <p:extLst>
              <p:ext uri="{D42A27DB-BD31-4B8C-83A1-F6EECF244321}">
                <p14:modId xmlns:p14="http://schemas.microsoft.com/office/powerpoint/2010/main" val="3518133513"/>
              </p:ext>
            </p:extLst>
          </p:nvPr>
        </p:nvGraphicFramePr>
        <p:xfrm>
          <a:off x="541865" y="3595081"/>
          <a:ext cx="11108268" cy="2931160"/>
        </p:xfrm>
        <a:graphic>
          <a:graphicData uri="http://schemas.openxmlformats.org/drawingml/2006/table">
            <a:tbl>
              <a:tblPr firstRow="1" bandRow="1">
                <a:tableStyleId>{5C22544A-7EE6-4342-B048-85BDC9FD1C3A}</a:tableStyleId>
              </a:tblPr>
              <a:tblGrid>
                <a:gridCol w="2777067">
                  <a:extLst>
                    <a:ext uri="{9D8B030D-6E8A-4147-A177-3AD203B41FA5}">
                      <a16:colId xmlns:a16="http://schemas.microsoft.com/office/drawing/2014/main" val="1453959723"/>
                    </a:ext>
                  </a:extLst>
                </a:gridCol>
                <a:gridCol w="2777067">
                  <a:extLst>
                    <a:ext uri="{9D8B030D-6E8A-4147-A177-3AD203B41FA5}">
                      <a16:colId xmlns:a16="http://schemas.microsoft.com/office/drawing/2014/main" val="3617710928"/>
                    </a:ext>
                  </a:extLst>
                </a:gridCol>
                <a:gridCol w="2777067">
                  <a:extLst>
                    <a:ext uri="{9D8B030D-6E8A-4147-A177-3AD203B41FA5}">
                      <a16:colId xmlns:a16="http://schemas.microsoft.com/office/drawing/2014/main" val="1769438538"/>
                    </a:ext>
                  </a:extLst>
                </a:gridCol>
                <a:gridCol w="2777067">
                  <a:extLst>
                    <a:ext uri="{9D8B030D-6E8A-4147-A177-3AD203B41FA5}">
                      <a16:colId xmlns:a16="http://schemas.microsoft.com/office/drawing/2014/main" val="3775594545"/>
                    </a:ext>
                  </a:extLst>
                </a:gridCol>
              </a:tblGrid>
              <a:tr h="370840">
                <a:tc>
                  <a:txBody>
                    <a:bodyPr/>
                    <a:lstStyle/>
                    <a:p>
                      <a:pPr algn="ctr"/>
                      <a:r>
                        <a:rPr lang="es-MX" dirty="0">
                          <a:solidFill>
                            <a:schemeClr val="bg1"/>
                          </a:solidFill>
                        </a:rPr>
                        <a:t>indicador</a:t>
                      </a:r>
                    </a:p>
                  </a:txBody>
                  <a:tcPr>
                    <a:lnB w="28575" cap="flat" cmpd="sng" algn="ctr">
                      <a:solidFill>
                        <a:schemeClr val="tx1"/>
                      </a:solidFill>
                      <a:prstDash val="dot"/>
                      <a:round/>
                      <a:headEnd type="none" w="med" len="med"/>
                      <a:tailEnd type="none" w="med" len="med"/>
                    </a:lnB>
                    <a:solidFill>
                      <a:schemeClr val="accent6">
                        <a:lumMod val="60000"/>
                        <a:lumOff val="40000"/>
                      </a:schemeClr>
                    </a:solidFill>
                  </a:tcPr>
                </a:tc>
                <a:tc>
                  <a:txBody>
                    <a:bodyPr/>
                    <a:lstStyle/>
                    <a:p>
                      <a:pPr algn="ctr"/>
                      <a:r>
                        <a:rPr lang="es-MX" dirty="0">
                          <a:solidFill>
                            <a:schemeClr val="tx1"/>
                          </a:solidFill>
                        </a:rPr>
                        <a:t>Lo cumple</a:t>
                      </a:r>
                    </a:p>
                  </a:txBody>
                  <a:tcPr>
                    <a:lnB w="28575" cap="flat" cmpd="sng" algn="ctr">
                      <a:solidFill>
                        <a:schemeClr val="tx1"/>
                      </a:solidFill>
                      <a:prstDash val="dot"/>
                      <a:round/>
                      <a:headEnd type="none" w="med" len="med"/>
                      <a:tailEnd type="none" w="med" len="med"/>
                    </a:lnB>
                    <a:solidFill>
                      <a:schemeClr val="accent5">
                        <a:lumMod val="60000"/>
                        <a:lumOff val="40000"/>
                      </a:schemeClr>
                    </a:solidFill>
                  </a:tcPr>
                </a:tc>
                <a:tc>
                  <a:txBody>
                    <a:bodyPr/>
                    <a:lstStyle/>
                    <a:p>
                      <a:pPr algn="ctr"/>
                      <a:r>
                        <a:rPr lang="es-MX" dirty="0">
                          <a:solidFill>
                            <a:schemeClr val="tx1"/>
                          </a:solidFill>
                        </a:rPr>
                        <a:t>No lo cumple</a:t>
                      </a:r>
                    </a:p>
                  </a:txBody>
                  <a:tcPr>
                    <a:lnB w="28575" cap="flat" cmpd="sng" algn="ctr">
                      <a:solidFill>
                        <a:schemeClr val="tx1"/>
                      </a:solidFill>
                      <a:prstDash val="dot"/>
                      <a:round/>
                      <a:headEnd type="none" w="med" len="med"/>
                      <a:tailEnd type="none" w="med" len="med"/>
                    </a:lnB>
                    <a:solidFill>
                      <a:schemeClr val="accent4">
                        <a:lumMod val="60000"/>
                        <a:lumOff val="40000"/>
                      </a:schemeClr>
                    </a:solidFill>
                  </a:tcPr>
                </a:tc>
                <a:tc>
                  <a:txBody>
                    <a:bodyPr/>
                    <a:lstStyle/>
                    <a:p>
                      <a:pPr algn="ctr"/>
                      <a:r>
                        <a:rPr lang="es-MX" dirty="0">
                          <a:solidFill>
                            <a:schemeClr val="bg1"/>
                          </a:solidFill>
                        </a:rPr>
                        <a:t>observaciones</a:t>
                      </a:r>
                    </a:p>
                  </a:txBody>
                  <a:tcPr>
                    <a:lnB w="28575" cap="flat" cmpd="sng" algn="ctr">
                      <a:solidFill>
                        <a:schemeClr val="tx1"/>
                      </a:solidFill>
                      <a:prstDash val="dot"/>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813097102"/>
                  </a:ext>
                </a:extLst>
              </a:tr>
              <a:tr h="370840">
                <a:tc>
                  <a:txBody>
                    <a:bodyPr/>
                    <a:lstStyle/>
                    <a:p>
                      <a:endParaRPr lang="es-MX" sz="2000" dirty="0"/>
                    </a:p>
                    <a:p>
                      <a:r>
                        <a:rPr lang="es-MX" sz="2000" dirty="0"/>
                        <a:t>El desarrollo de los niños favorece a su integración a la sociedad.</a:t>
                      </a:r>
                    </a:p>
                  </a:txBody>
                  <a:tcPr>
                    <a:lnR w="28575" cap="flat" cmpd="sng" algn="ctr">
                      <a:solidFill>
                        <a:schemeClr val="tx1"/>
                      </a:solidFill>
                      <a:prstDash val="dot"/>
                      <a:round/>
                      <a:headEnd type="none" w="med" len="med"/>
                      <a:tailEnd type="none" w="med" len="med"/>
                    </a:lnR>
                    <a:lnT w="28575" cap="flat" cmpd="sng" algn="ctr">
                      <a:solidFill>
                        <a:schemeClr val="tx1"/>
                      </a:solidFill>
                      <a:prstDash val="dot"/>
                      <a:round/>
                      <a:headEnd type="none" w="med" len="med"/>
                      <a:tailEnd type="none" w="med" len="med"/>
                    </a:lnT>
                    <a:solidFill>
                      <a:schemeClr val="accent6">
                        <a:lumMod val="20000"/>
                        <a:lumOff val="80000"/>
                      </a:schemeClr>
                    </a:solidFill>
                  </a:tcPr>
                </a:tc>
                <a:tc>
                  <a:txBody>
                    <a:bodyPr/>
                    <a:lstStyle/>
                    <a:p>
                      <a:pPr marL="0" indent="0">
                        <a:buFont typeface="Wingdings" panose="05000000000000000000" pitchFamily="2" charset="2"/>
                        <a:buNone/>
                      </a:pPr>
                      <a:endParaRPr lang="es-MX" dirty="0"/>
                    </a:p>
                    <a:p>
                      <a:pPr marL="0" indent="0">
                        <a:buFont typeface="Wingdings" panose="05000000000000000000" pitchFamily="2" charset="2"/>
                        <a:buNone/>
                      </a:pPr>
                      <a:endParaRPr lang="es-MX" dirty="0"/>
                    </a:p>
                  </a:txBody>
                  <a:tcPr>
                    <a:lnL w="28575" cap="flat" cmpd="sng" algn="ctr">
                      <a:solidFill>
                        <a:schemeClr val="tx1"/>
                      </a:solidFill>
                      <a:prstDash val="dot"/>
                      <a:round/>
                      <a:headEnd type="none" w="med" len="med"/>
                      <a:tailEnd type="none" w="med" len="med"/>
                    </a:lnL>
                    <a:lnR w="28575" cap="flat" cmpd="sng" algn="ctr">
                      <a:solidFill>
                        <a:schemeClr val="tx1"/>
                      </a:solidFill>
                      <a:prstDash val="dot"/>
                      <a:round/>
                      <a:headEnd type="none" w="med" len="med"/>
                      <a:tailEnd type="none" w="med" len="med"/>
                    </a:lnR>
                    <a:lnT w="28575" cap="flat" cmpd="sng" algn="ctr">
                      <a:solidFill>
                        <a:schemeClr val="tx1"/>
                      </a:solidFill>
                      <a:prstDash val="dot"/>
                      <a:round/>
                      <a:headEnd type="none" w="med" len="med"/>
                      <a:tailEnd type="none" w="med" len="med"/>
                    </a:lnT>
                    <a:solidFill>
                      <a:schemeClr val="accent5">
                        <a:lumMod val="20000"/>
                        <a:lumOff val="80000"/>
                      </a:schemeClr>
                    </a:solidFill>
                  </a:tcPr>
                </a:tc>
                <a:tc>
                  <a:txBody>
                    <a:bodyPr/>
                    <a:lstStyle/>
                    <a:p>
                      <a:pPr marL="285750" indent="-285750">
                        <a:buFont typeface="Calibri" panose="020F0502020204030204" pitchFamily="34" charset="0"/>
                        <a:buChar char="×"/>
                      </a:pPr>
                      <a:endParaRPr lang="es-MX" dirty="0"/>
                    </a:p>
                    <a:p>
                      <a:pPr marL="0" indent="0">
                        <a:buFont typeface="Calibri" panose="020F0502020204030204" pitchFamily="34" charset="0"/>
                        <a:buNone/>
                      </a:pPr>
                      <a:endParaRPr lang="es-MX" dirty="0"/>
                    </a:p>
                  </a:txBody>
                  <a:tcPr>
                    <a:lnL w="28575" cap="flat" cmpd="sng" algn="ctr">
                      <a:solidFill>
                        <a:schemeClr val="tx1"/>
                      </a:solidFill>
                      <a:prstDash val="dot"/>
                      <a:round/>
                      <a:headEnd type="none" w="med" len="med"/>
                      <a:tailEnd type="none" w="med" len="med"/>
                    </a:lnL>
                    <a:lnR w="28575" cap="flat" cmpd="sng" algn="ctr">
                      <a:solidFill>
                        <a:schemeClr val="tx1"/>
                      </a:solidFill>
                      <a:prstDash val="dot"/>
                      <a:round/>
                      <a:headEnd type="none" w="med" len="med"/>
                      <a:tailEnd type="none" w="med" len="med"/>
                    </a:lnR>
                    <a:lnT w="28575" cap="flat" cmpd="sng" algn="ctr">
                      <a:solidFill>
                        <a:schemeClr val="tx1"/>
                      </a:solidFill>
                      <a:prstDash val="dot"/>
                      <a:round/>
                      <a:headEnd type="none" w="med" len="med"/>
                      <a:tailEnd type="none" w="med" len="med"/>
                    </a:lnT>
                    <a:solidFill>
                      <a:schemeClr val="accent4">
                        <a:lumMod val="20000"/>
                        <a:lumOff val="80000"/>
                      </a:schemeClr>
                    </a:solidFill>
                  </a:tcPr>
                </a:tc>
                <a:tc>
                  <a:txBody>
                    <a:bodyPr/>
                    <a:lstStyle/>
                    <a:p>
                      <a:endParaRPr lang="es-MX" dirty="0"/>
                    </a:p>
                    <a:p>
                      <a:r>
                        <a:rPr lang="es-MX" dirty="0"/>
                        <a:t>Como antes se mencionaba, sus contextos son diferentes asi que sus necesidades lo son de igual manera; asi que considero y si son apropiados a lo que su entorno solicita .</a:t>
                      </a:r>
                    </a:p>
                    <a:p>
                      <a:endParaRPr lang="es-MX" dirty="0"/>
                    </a:p>
                  </a:txBody>
                  <a:tcPr>
                    <a:lnL w="28575" cap="flat" cmpd="sng" algn="ctr">
                      <a:solidFill>
                        <a:schemeClr val="tx1"/>
                      </a:solidFill>
                      <a:prstDash val="dot"/>
                      <a:round/>
                      <a:headEnd type="none" w="med" len="med"/>
                      <a:tailEnd type="none" w="med" len="med"/>
                    </a:lnL>
                    <a:lnT w="28575" cap="flat" cmpd="sng" algn="ctr">
                      <a:solidFill>
                        <a:schemeClr val="tx1"/>
                      </a:solidFill>
                      <a:prstDash val="dot"/>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3294657259"/>
                  </a:ext>
                </a:extLst>
              </a:tr>
            </a:tbl>
          </a:graphicData>
        </a:graphic>
      </p:graphicFrame>
      <p:grpSp>
        <p:nvGrpSpPr>
          <p:cNvPr id="5" name="Grupo 4">
            <a:extLst>
              <a:ext uri="{FF2B5EF4-FFF2-40B4-BE49-F238E27FC236}">
                <a16:creationId xmlns:a16="http://schemas.microsoft.com/office/drawing/2014/main" id="{E07660CB-F422-49D9-A3D7-1D467EFD4253}"/>
              </a:ext>
            </a:extLst>
          </p:cNvPr>
          <p:cNvGrpSpPr/>
          <p:nvPr/>
        </p:nvGrpSpPr>
        <p:grpSpPr>
          <a:xfrm>
            <a:off x="3562661" y="3917970"/>
            <a:ext cx="2324258" cy="2543981"/>
            <a:chOff x="-2508534" y="2622676"/>
            <a:chExt cx="2324258" cy="2543981"/>
          </a:xfrm>
        </p:grpSpPr>
        <p:sp>
          <p:nvSpPr>
            <p:cNvPr id="6" name="Signo menos 5">
              <a:extLst>
                <a:ext uri="{FF2B5EF4-FFF2-40B4-BE49-F238E27FC236}">
                  <a16:creationId xmlns:a16="http://schemas.microsoft.com/office/drawing/2014/main" id="{59580428-9966-4BCF-8860-3D9667806BAD}"/>
                </a:ext>
              </a:extLst>
            </p:cNvPr>
            <p:cNvSpPr/>
            <p:nvPr/>
          </p:nvSpPr>
          <p:spPr>
            <a:xfrm rot="18711728">
              <a:off x="-2201333" y="3149600"/>
              <a:ext cx="2543981" cy="1490133"/>
            </a:xfrm>
            <a:prstGeom prst="mathMin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Signo menos 6">
              <a:extLst>
                <a:ext uri="{FF2B5EF4-FFF2-40B4-BE49-F238E27FC236}">
                  <a16:creationId xmlns:a16="http://schemas.microsoft.com/office/drawing/2014/main" id="{AAF8EAD6-6C50-4B23-8090-47845890D1E0}"/>
                </a:ext>
              </a:extLst>
            </p:cNvPr>
            <p:cNvSpPr/>
            <p:nvPr/>
          </p:nvSpPr>
          <p:spPr>
            <a:xfrm rot="2354094">
              <a:off x="-2508534" y="3591378"/>
              <a:ext cx="1444378" cy="1486012"/>
            </a:xfrm>
            <a:prstGeom prst="mathMinus">
              <a:avLst>
                <a:gd name="adj1" fmla="val 2171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8" name="Picture 6" descr="Bebés. 2010. Películas en Guía del Ocio">
            <a:extLst>
              <a:ext uri="{FF2B5EF4-FFF2-40B4-BE49-F238E27FC236}">
                <a16:creationId xmlns:a16="http://schemas.microsoft.com/office/drawing/2014/main" id="{649DBEB2-C51D-43B2-B85E-B821A4E8D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740" y="569913"/>
            <a:ext cx="3831981" cy="267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125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llpaper, fondo de pantalla, tie dye , hippie, azul, celeste en 2021 |  Fondos de pantalla para ipad, Fondos de pantalla iphone tumblr, Hacer  fondos de pantalla">
            <a:extLst>
              <a:ext uri="{FF2B5EF4-FFF2-40B4-BE49-F238E27FC236}">
                <a16:creationId xmlns:a16="http://schemas.microsoft.com/office/drawing/2014/main" id="{1716128B-BD8B-4C34-AFCF-D55FB31B4B0C}"/>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rot="5400000">
            <a:off x="2668412" y="-2665589"/>
            <a:ext cx="6855178" cy="1219200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37192BD6-D72C-4EEE-8228-E626B4FC0643}"/>
              </a:ext>
            </a:extLst>
          </p:cNvPr>
          <p:cNvSpPr/>
          <p:nvPr/>
        </p:nvSpPr>
        <p:spPr>
          <a:xfrm>
            <a:off x="376518" y="376518"/>
            <a:ext cx="11438963" cy="6104963"/>
          </a:xfrm>
          <a:prstGeom prst="rect">
            <a:avLst/>
          </a:prstGeom>
          <a:solidFill>
            <a:srgbClr val="00B0F0">
              <a:alpha val="1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tx1"/>
                </a:solidFill>
              </a:rPr>
              <a:t>Conclusiones</a:t>
            </a:r>
          </a:p>
          <a:p>
            <a:pPr algn="ctr"/>
            <a:r>
              <a:rPr lang="es-MX" dirty="0">
                <a:solidFill>
                  <a:schemeClr val="tx1"/>
                </a:solidFill>
              </a:rPr>
              <a:t> </a:t>
            </a:r>
          </a:p>
          <a:p>
            <a:pPr algn="ctr"/>
            <a:r>
              <a:rPr lang="es-MX" dirty="0">
                <a:solidFill>
                  <a:schemeClr val="tx1"/>
                </a:solidFill>
              </a:rPr>
              <a:t>El documental es muy interesante debido a que muestra las diferentes formas de crianza que se viven en algunos paises, que son muy diferentes entre si pero a su vez tienen ciertas similitudes.</a:t>
            </a:r>
          </a:p>
          <a:p>
            <a:pPr algn="ctr"/>
            <a:r>
              <a:rPr lang="es-MX" dirty="0">
                <a:solidFill>
                  <a:schemeClr val="tx1"/>
                </a:solidFill>
              </a:rPr>
              <a:t>Además de que muestra como se forman las personalidades y como su desarrollo motriz y cognitivo se van desarrollando, lo cual es algo que leemos a diaria pero en si no sabemos como o cuanto tiempo puede tomar el fortalecer estas áreas, debido a que cada persona es diferente y se muestra en la pelicula, como cada niño tiene que adaptarse al medio en el vive para poder salir adelante y aprender lo que los demás ya saben por si mismos.</a:t>
            </a:r>
          </a:p>
          <a:p>
            <a:pPr algn="ctr"/>
            <a:endParaRPr lang="es-MX" dirty="0">
              <a:solidFill>
                <a:schemeClr val="tx1"/>
              </a:solidFill>
            </a:endParaRPr>
          </a:p>
          <a:p>
            <a:pPr algn="ctr"/>
            <a:r>
              <a:rPr lang="es-MX" dirty="0">
                <a:solidFill>
                  <a:schemeClr val="tx1"/>
                </a:solidFill>
              </a:rPr>
              <a:t>Me agrado el hecho que te muestra su crecimiento desde el momento del parto, el como las 4 madres tienen diferentes maneras de prepararse para un parto y la diferencia de estas al parir, como ejemplo </a:t>
            </a:r>
            <a:r>
              <a:rPr lang="es-MX" dirty="0" err="1">
                <a:solidFill>
                  <a:schemeClr val="tx1"/>
                </a:solidFill>
              </a:rPr>
              <a:t>Ponijao</a:t>
            </a:r>
            <a:r>
              <a:rPr lang="es-MX" dirty="0">
                <a:solidFill>
                  <a:schemeClr val="tx1"/>
                </a:solidFill>
              </a:rPr>
              <a:t> que su madre se unto como una pintura roja por la panza y pechos que a diferencia de la madre de Mari, la cual cuando ella nació escribió algo en sus pies con un marcador de color rojo.</a:t>
            </a:r>
          </a:p>
          <a:p>
            <a:pPr algn="ctr"/>
            <a:endParaRPr lang="es-MX" dirty="0">
              <a:solidFill>
                <a:schemeClr val="tx1"/>
              </a:solidFill>
            </a:endParaRPr>
          </a:p>
          <a:p>
            <a:pPr algn="ctr"/>
            <a:r>
              <a:rPr lang="es-MX" dirty="0">
                <a:solidFill>
                  <a:schemeClr val="tx1"/>
                </a:solidFill>
              </a:rPr>
              <a:t>Asi que considero y es una buena pelicula para entender los diferentes entornos de crecimiento de los niños y asi estar preparadas para nuestros alumnos, debido que tienen muchas diferentes al igual que estos niños, diferencias familiares, de contexto, sociales, etc.</a:t>
            </a:r>
          </a:p>
        </p:txBody>
      </p:sp>
    </p:spTree>
    <p:extLst>
      <p:ext uri="{BB962C8B-B14F-4D97-AF65-F5344CB8AC3E}">
        <p14:creationId xmlns:p14="http://schemas.microsoft.com/office/powerpoint/2010/main" val="41623819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851</Words>
  <Application>Microsoft Office PowerPoint</Application>
  <PresentationFormat>Panorámica</PresentationFormat>
  <Paragraphs>83</Paragraphs>
  <Slides>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Arial</vt:lpstr>
      <vt:lpstr>Calibri</vt:lpstr>
      <vt:lpstr>Calibri Light</vt:lpstr>
      <vt:lpstr>Modern Love Grunge</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JAZMIN AZUCENA DE LA CRUZ SANCHEZ</dc:creator>
  <cp:lastModifiedBy>JAZMIN AZUCENA DE LA CRUZ SANCHEZ</cp:lastModifiedBy>
  <cp:revision>14</cp:revision>
  <dcterms:created xsi:type="dcterms:W3CDTF">2021-05-12T17:04:44Z</dcterms:created>
  <dcterms:modified xsi:type="dcterms:W3CDTF">2021-05-13T20:34:05Z</dcterms:modified>
</cp:coreProperties>
</file>