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5/13/2021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5/13/2021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5/13/2021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5/13/2021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5/13/2021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7332AA2-F318-453F-9BE1-F509A0EAD37C}"/>
              </a:ext>
            </a:extLst>
          </p:cNvPr>
          <p:cNvSpPr>
            <a:spLocks noGrp="1"/>
          </p:cNvSpPr>
          <p:nvPr>
            <p:ph type="subTitle" idx="1"/>
          </p:nvPr>
        </p:nvSpPr>
        <p:spPr>
          <a:xfrm>
            <a:off x="1456083" y="1448532"/>
            <a:ext cx="9264926" cy="459781"/>
          </a:xfrm>
          <a:solidFill>
            <a:schemeClr val="accent5">
              <a:lumMod val="60000"/>
              <a:lumOff val="40000"/>
            </a:schemeClr>
          </a:solidFill>
          <a:ln>
            <a:solidFill>
              <a:schemeClr val="accent4">
                <a:lumMod val="60000"/>
                <a:lumOff val="40000"/>
              </a:schemeClr>
            </a:solidFill>
          </a:ln>
        </p:spPr>
        <p:txBody>
          <a:bodyPr>
            <a:normAutofit fontScale="92500" lnSpcReduction="10000"/>
          </a:bodyPr>
          <a:lstStyle/>
          <a:p>
            <a:r>
              <a:rPr lang="es-MX" sz="2800" dirty="0">
                <a:latin typeface="Modern Love" panose="04090805081005020601" pitchFamily="82" charset="0"/>
              </a:rPr>
              <a:t>ESCUELA NORMAL DE EDUCACIÓN PREESCOLAR</a:t>
            </a:r>
          </a:p>
          <a:p>
            <a:endParaRPr lang="es-MX" sz="2800" dirty="0"/>
          </a:p>
        </p:txBody>
      </p:sp>
      <p:sp>
        <p:nvSpPr>
          <p:cNvPr id="4" name="CuadroTexto 3">
            <a:extLst>
              <a:ext uri="{FF2B5EF4-FFF2-40B4-BE49-F238E27FC236}">
                <a16:creationId xmlns:a16="http://schemas.microsoft.com/office/drawing/2014/main" id="{F5B79C7F-C619-4DD1-9FCB-BAEA175F5A6B}"/>
              </a:ext>
            </a:extLst>
          </p:cNvPr>
          <p:cNvSpPr txBox="1"/>
          <p:nvPr/>
        </p:nvSpPr>
        <p:spPr>
          <a:xfrm>
            <a:off x="1974574" y="2054087"/>
            <a:ext cx="8547652" cy="3170099"/>
          </a:xfrm>
          <a:prstGeom prst="rect">
            <a:avLst/>
          </a:prstGeom>
          <a:noFill/>
        </p:spPr>
        <p:txBody>
          <a:bodyPr wrap="square" rtlCol="0">
            <a:spAutoFit/>
          </a:bodyPr>
          <a:lstStyle/>
          <a:p>
            <a:pPr algn="ctr"/>
            <a:r>
              <a:rPr lang="es-MX" sz="2000" dirty="0"/>
              <a:t>Licenciatura en Educación Preescolar</a:t>
            </a:r>
          </a:p>
          <a:p>
            <a:pPr algn="ctr"/>
            <a:r>
              <a:rPr lang="es-MX" sz="2000" dirty="0"/>
              <a:t>Ciclo escolar 2020-2021</a:t>
            </a:r>
          </a:p>
          <a:p>
            <a:pPr algn="ctr"/>
            <a:r>
              <a:rPr lang="es-MX" sz="2000" b="1" dirty="0"/>
              <a:t>Estrategias para la exploración del mundo social</a:t>
            </a:r>
          </a:p>
          <a:p>
            <a:pPr algn="ctr"/>
            <a:r>
              <a:rPr lang="es-MX" sz="2000" dirty="0"/>
              <a:t>“Guión de observación”</a:t>
            </a:r>
          </a:p>
          <a:p>
            <a:pPr algn="ctr"/>
            <a:r>
              <a:rPr lang="es-MX" sz="2000" b="1" dirty="0"/>
              <a:t>Docente: </a:t>
            </a:r>
            <a:r>
              <a:rPr lang="es-MX" sz="2000" dirty="0"/>
              <a:t>Ramiro García Elías</a:t>
            </a:r>
            <a:endParaRPr lang="es-MX" sz="2000" b="1" dirty="0"/>
          </a:p>
          <a:p>
            <a:pPr algn="ctr"/>
            <a:r>
              <a:rPr lang="es-MX" sz="2000" b="1" dirty="0"/>
              <a:t>Alumna: </a:t>
            </a:r>
            <a:r>
              <a:rPr lang="es-MX" sz="2000" dirty="0"/>
              <a:t>Andrea Judith Esquivel Alonzo</a:t>
            </a:r>
          </a:p>
          <a:p>
            <a:pPr algn="ctr"/>
            <a:r>
              <a:rPr lang="es-MX" sz="2000" b="1" dirty="0"/>
              <a:t>Cuarto semestre</a:t>
            </a:r>
          </a:p>
          <a:p>
            <a:pPr algn="ctr"/>
            <a:r>
              <a:rPr lang="es-MX" sz="2000" b="1" dirty="0"/>
              <a:t>Sección “A”</a:t>
            </a:r>
          </a:p>
          <a:p>
            <a:pPr algn="ctr"/>
            <a:r>
              <a:rPr lang="es-MX" sz="2000" b="1" dirty="0"/>
              <a:t>No.</a:t>
            </a:r>
            <a:r>
              <a:rPr lang="es-MX" sz="2000" dirty="0"/>
              <a:t> 6</a:t>
            </a:r>
          </a:p>
          <a:p>
            <a:r>
              <a:rPr lang="es-MX" sz="2000" b="1" dirty="0"/>
              <a:t>Saltillo, Coahuila.                                                            Mayo 2021</a:t>
            </a:r>
          </a:p>
        </p:txBody>
      </p:sp>
      <p:pic>
        <p:nvPicPr>
          <p:cNvPr id="1026" name="Picture 2" descr="Escuela Normal de Educación Preescolar – Desarrollo de competencias  linguisticas">
            <a:extLst>
              <a:ext uri="{FF2B5EF4-FFF2-40B4-BE49-F238E27FC236}">
                <a16:creationId xmlns:a16="http://schemas.microsoft.com/office/drawing/2014/main" id="{5CC2C1DA-2BE6-4105-A08C-8931CB423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083" y="1908313"/>
            <a:ext cx="18573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0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9E311-E755-48EF-8074-E3F767DFBB88}"/>
              </a:ext>
            </a:extLst>
          </p:cNvPr>
          <p:cNvSpPr>
            <a:spLocks noGrp="1"/>
          </p:cNvSpPr>
          <p:nvPr>
            <p:ph type="title"/>
          </p:nvPr>
        </p:nvSpPr>
        <p:spPr>
          <a:xfrm>
            <a:off x="1066800" y="19742"/>
            <a:ext cx="10058399" cy="947667"/>
          </a:xfrm>
          <a:solidFill>
            <a:schemeClr val="accent6">
              <a:lumMod val="75000"/>
            </a:schemeClr>
          </a:solidFill>
        </p:spPr>
        <p:txBody>
          <a:bodyPr/>
          <a:lstStyle/>
          <a:p>
            <a:pPr algn="ctr"/>
            <a:r>
              <a:rPr lang="es-MX" dirty="0">
                <a:solidFill>
                  <a:schemeClr val="bg1"/>
                </a:solidFill>
                <a:latin typeface="Modern Love" panose="04090805081005020601" pitchFamily="82" charset="0"/>
              </a:rPr>
              <a:t>Guion de observación</a:t>
            </a:r>
          </a:p>
        </p:txBody>
      </p:sp>
      <p:graphicFrame>
        <p:nvGraphicFramePr>
          <p:cNvPr id="5" name="Marcador de contenido 4">
            <a:extLst>
              <a:ext uri="{FF2B5EF4-FFF2-40B4-BE49-F238E27FC236}">
                <a16:creationId xmlns:a16="http://schemas.microsoft.com/office/drawing/2014/main" id="{1FE7650D-9A72-4574-AC81-D46206D8A926}"/>
              </a:ext>
            </a:extLst>
          </p:cNvPr>
          <p:cNvGraphicFramePr>
            <a:graphicFrameLocks noGrp="1"/>
          </p:cNvGraphicFramePr>
          <p:nvPr>
            <p:ph idx="1"/>
            <p:extLst>
              <p:ext uri="{D42A27DB-BD31-4B8C-83A1-F6EECF244321}">
                <p14:modId xmlns:p14="http://schemas.microsoft.com/office/powerpoint/2010/main" val="2340650956"/>
              </p:ext>
            </p:extLst>
          </p:nvPr>
        </p:nvGraphicFramePr>
        <p:xfrm>
          <a:off x="0" y="930966"/>
          <a:ext cx="12192000" cy="5769693"/>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169932549"/>
                    </a:ext>
                  </a:extLst>
                </a:gridCol>
                <a:gridCol w="609600">
                  <a:extLst>
                    <a:ext uri="{9D8B030D-6E8A-4147-A177-3AD203B41FA5}">
                      <a16:colId xmlns:a16="http://schemas.microsoft.com/office/drawing/2014/main" val="1628990993"/>
                    </a:ext>
                  </a:extLst>
                </a:gridCol>
                <a:gridCol w="609600">
                  <a:extLst>
                    <a:ext uri="{9D8B030D-6E8A-4147-A177-3AD203B41FA5}">
                      <a16:colId xmlns:a16="http://schemas.microsoft.com/office/drawing/2014/main" val="3670470966"/>
                    </a:ext>
                  </a:extLst>
                </a:gridCol>
                <a:gridCol w="7924800">
                  <a:extLst>
                    <a:ext uri="{9D8B030D-6E8A-4147-A177-3AD203B41FA5}">
                      <a16:colId xmlns:a16="http://schemas.microsoft.com/office/drawing/2014/main" val="2383121935"/>
                    </a:ext>
                  </a:extLst>
                </a:gridCol>
              </a:tblGrid>
              <a:tr h="438653">
                <a:tc>
                  <a:txBody>
                    <a:bodyPr/>
                    <a:lstStyle/>
                    <a:p>
                      <a:pPr algn="ctr"/>
                      <a:r>
                        <a:rPr lang="es-MX" sz="1400" dirty="0"/>
                        <a:t>INDICADOR</a:t>
                      </a:r>
                    </a:p>
                  </a:txBody>
                  <a:tcPr/>
                </a:tc>
                <a:tc>
                  <a:txBody>
                    <a:bodyPr/>
                    <a:lstStyle/>
                    <a:p>
                      <a:pPr algn="ctr"/>
                      <a:r>
                        <a:rPr lang="es-MX" sz="1400" dirty="0"/>
                        <a:t>SI</a:t>
                      </a:r>
                    </a:p>
                  </a:txBody>
                  <a:tcPr/>
                </a:tc>
                <a:tc>
                  <a:txBody>
                    <a:bodyPr/>
                    <a:lstStyle/>
                    <a:p>
                      <a:pPr algn="ctr"/>
                      <a:r>
                        <a:rPr lang="es-MX" sz="1400" dirty="0"/>
                        <a:t>NO</a:t>
                      </a:r>
                    </a:p>
                  </a:txBody>
                  <a:tcPr/>
                </a:tc>
                <a:tc>
                  <a:txBody>
                    <a:bodyPr/>
                    <a:lstStyle/>
                    <a:p>
                      <a:pPr algn="ctr"/>
                      <a:r>
                        <a:rPr lang="es-MX" sz="1400" dirty="0"/>
                        <a:t>OBSERVACIÓN</a:t>
                      </a:r>
                    </a:p>
                  </a:txBody>
                  <a:tcPr/>
                </a:tc>
                <a:extLst>
                  <a:ext uri="{0D108BD9-81ED-4DB2-BD59-A6C34878D82A}">
                    <a16:rowId xmlns:a16="http://schemas.microsoft.com/office/drawing/2014/main" val="505020988"/>
                  </a:ext>
                </a:extLst>
              </a:tr>
              <a:tr h="911440">
                <a:tc>
                  <a:txBody>
                    <a:bodyPr/>
                    <a:lstStyle/>
                    <a:p>
                      <a:r>
                        <a:rPr lang="es-MX" sz="1400" b="0" i="0" kern="1200" dirty="0">
                          <a:solidFill>
                            <a:schemeClr val="dk1"/>
                          </a:solidFill>
                          <a:effectLst/>
                          <a:latin typeface="+mn-lt"/>
                          <a:ea typeface="+mn-ea"/>
                          <a:cs typeface="+mn-cs"/>
                        </a:rPr>
                        <a:t> Las prácticas de crianza desde la familia de los bebés</a:t>
                      </a:r>
                      <a:endParaRPr lang="es-MX" sz="1400" dirty="0">
                        <a:solidFill>
                          <a:schemeClr val="tx1"/>
                        </a:solidFill>
                      </a:endParaRPr>
                    </a:p>
                  </a:txBody>
                  <a:tcPr/>
                </a:tc>
                <a:tc>
                  <a:txBody>
                    <a:bodyPr/>
                    <a:lstStyle/>
                    <a:p>
                      <a:r>
                        <a:rPr lang="es-MX" sz="2800" dirty="0">
                          <a:solidFill>
                            <a:schemeClr val="tx1"/>
                          </a:solidFill>
                        </a:rPr>
                        <a:t>✓</a:t>
                      </a:r>
                    </a:p>
                  </a:txBody>
                  <a:tcPr/>
                </a:tc>
                <a:tc>
                  <a:txBody>
                    <a:bodyPr/>
                    <a:lstStyle/>
                    <a:p>
                      <a:endParaRPr lang="es-MX" sz="1400">
                        <a:solidFill>
                          <a:schemeClr val="tx1"/>
                        </a:solidFill>
                      </a:endParaRPr>
                    </a:p>
                  </a:txBody>
                  <a:tcPr/>
                </a:tc>
                <a:tc>
                  <a:txBody>
                    <a:bodyPr/>
                    <a:lstStyle/>
                    <a:p>
                      <a:r>
                        <a:rPr lang="es-MX" sz="1400" dirty="0">
                          <a:solidFill>
                            <a:schemeClr val="tx1"/>
                          </a:solidFill>
                        </a:rPr>
                        <a:t>Desde que están embarazadas se nota el como llevan la vida en el embarazo, se observa que mamás ya tenían mas hijos y se tenía mas práctica en como por ejemplo el amamantar, como bañarlos, etc.</a:t>
                      </a:r>
                    </a:p>
                  </a:txBody>
                  <a:tcPr/>
                </a:tc>
                <a:extLst>
                  <a:ext uri="{0D108BD9-81ED-4DB2-BD59-A6C34878D82A}">
                    <a16:rowId xmlns:a16="http://schemas.microsoft.com/office/drawing/2014/main" val="2374281189"/>
                  </a:ext>
                </a:extLst>
              </a:tr>
              <a:tr h="911440">
                <a:tc>
                  <a:txBody>
                    <a:bodyPr/>
                    <a:lstStyle/>
                    <a:p>
                      <a:r>
                        <a:rPr lang="es-MX" sz="1400" b="0" i="0" kern="1200" dirty="0">
                          <a:solidFill>
                            <a:schemeClr val="dk1"/>
                          </a:solidFill>
                          <a:effectLst/>
                          <a:latin typeface="+mn-lt"/>
                          <a:ea typeface="+mn-ea"/>
                          <a:cs typeface="+mn-cs"/>
                        </a:rPr>
                        <a:t>Las diferencias y similitudes que pueden compartir los bebés del documental</a:t>
                      </a:r>
                      <a:endParaRPr lang="es-MX"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800" dirty="0">
                          <a:solidFill>
                            <a:schemeClr val="tx1"/>
                          </a:solidFill>
                        </a:rPr>
                        <a:t>✓</a:t>
                      </a:r>
                    </a:p>
                    <a:p>
                      <a:endParaRPr lang="es-MX" sz="2800" dirty="0">
                        <a:solidFill>
                          <a:schemeClr val="tx1"/>
                        </a:solidFill>
                      </a:endParaRPr>
                    </a:p>
                  </a:txBody>
                  <a:tcPr/>
                </a:tc>
                <a:tc>
                  <a:txBody>
                    <a:bodyPr/>
                    <a:lstStyle/>
                    <a:p>
                      <a:endParaRPr lang="es-MX" sz="1400" dirty="0">
                        <a:solidFill>
                          <a:schemeClr val="tx1"/>
                        </a:solidFill>
                      </a:endParaRPr>
                    </a:p>
                  </a:txBody>
                  <a:tcPr/>
                </a:tc>
                <a:tc>
                  <a:txBody>
                    <a:bodyPr/>
                    <a:lstStyle/>
                    <a:p>
                      <a:r>
                        <a:rPr lang="es-MX" sz="1400" dirty="0">
                          <a:solidFill>
                            <a:schemeClr val="tx1"/>
                          </a:solidFill>
                        </a:rPr>
                        <a:t>Las diferencias principalmente es; el contexto, sus identidades, las formas de hablar y lo que hacen para vivir.</a:t>
                      </a:r>
                    </a:p>
                    <a:p>
                      <a:r>
                        <a:rPr lang="es-MX" sz="1400" dirty="0">
                          <a:solidFill>
                            <a:schemeClr val="tx1"/>
                          </a:solidFill>
                        </a:rPr>
                        <a:t>Igualdades; son bebés, tienen padres y hacen actividades a base de su crecimiento como el como los alimentan, que gatean etc.</a:t>
                      </a:r>
                    </a:p>
                  </a:txBody>
                  <a:tcPr/>
                </a:tc>
                <a:extLst>
                  <a:ext uri="{0D108BD9-81ED-4DB2-BD59-A6C34878D82A}">
                    <a16:rowId xmlns:a16="http://schemas.microsoft.com/office/drawing/2014/main" val="190652978"/>
                  </a:ext>
                </a:extLst>
              </a:tr>
              <a:tr h="911440">
                <a:tc>
                  <a:txBody>
                    <a:bodyPr/>
                    <a:lstStyle/>
                    <a:p>
                      <a:r>
                        <a:rPr lang="es-MX" sz="1400" b="0" i="0" kern="1200" dirty="0">
                          <a:solidFill>
                            <a:schemeClr val="dk1"/>
                          </a:solidFill>
                          <a:effectLst/>
                          <a:latin typeface="+mn-lt"/>
                          <a:ea typeface="+mn-ea"/>
                          <a:cs typeface="+mn-cs"/>
                        </a:rPr>
                        <a:t>La relación afectiva entre los adultos y los bebés</a:t>
                      </a:r>
                      <a:endParaRPr lang="es-MX"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800" dirty="0">
                          <a:solidFill>
                            <a:schemeClr val="tx1"/>
                          </a:solidFill>
                        </a:rPr>
                        <a:t>✓</a:t>
                      </a:r>
                    </a:p>
                    <a:p>
                      <a:endParaRPr lang="es-MX" sz="2800" dirty="0">
                        <a:solidFill>
                          <a:schemeClr val="tx1"/>
                        </a:solidFill>
                      </a:endParaRPr>
                    </a:p>
                  </a:txBody>
                  <a:tcPr/>
                </a:tc>
                <a:tc>
                  <a:txBody>
                    <a:bodyPr/>
                    <a:lstStyle/>
                    <a:p>
                      <a:endParaRPr lang="es-MX" sz="1400">
                        <a:solidFill>
                          <a:schemeClr val="tx1"/>
                        </a:solidFill>
                      </a:endParaRPr>
                    </a:p>
                  </a:txBody>
                  <a:tcPr/>
                </a:tc>
                <a:tc>
                  <a:txBody>
                    <a:bodyPr/>
                    <a:lstStyle/>
                    <a:p>
                      <a:r>
                        <a:rPr lang="es-MX" sz="1400" dirty="0">
                          <a:solidFill>
                            <a:schemeClr val="tx1"/>
                          </a:solidFill>
                        </a:rPr>
                        <a:t>En los contextos de bajos recursos, las mamás son quienes se encargan de los bebés, se puede observar 24/7. En caso de Tokio y San Francisco se pudo observar que estaban presentes también el papá y los abuelos.</a:t>
                      </a:r>
                    </a:p>
                  </a:txBody>
                  <a:tcPr/>
                </a:tc>
                <a:extLst>
                  <a:ext uri="{0D108BD9-81ED-4DB2-BD59-A6C34878D82A}">
                    <a16:rowId xmlns:a16="http://schemas.microsoft.com/office/drawing/2014/main" val="1446269861"/>
                  </a:ext>
                </a:extLst>
              </a:tr>
              <a:tr h="911440">
                <a:tc>
                  <a:txBody>
                    <a:bodyPr/>
                    <a:lstStyle/>
                    <a:p>
                      <a:r>
                        <a:rPr lang="es-MX" sz="1400" b="0" i="0" kern="1200" dirty="0">
                          <a:solidFill>
                            <a:schemeClr val="dk1"/>
                          </a:solidFill>
                          <a:effectLst/>
                          <a:latin typeface="+mn-lt"/>
                          <a:ea typeface="+mn-ea"/>
                          <a:cs typeface="+mn-cs"/>
                        </a:rPr>
                        <a:t>Los roles que se definen desde edades tempranas </a:t>
                      </a:r>
                      <a:endParaRPr lang="es-MX"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dirty="0">
                        <a:solidFill>
                          <a:schemeClr val="tx1"/>
                        </a:solidFill>
                      </a:endParaRPr>
                    </a:p>
                    <a:p>
                      <a:endParaRPr lang="es-MX" sz="2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800" dirty="0">
                          <a:solidFill>
                            <a:schemeClr val="tx1"/>
                          </a:solidFill>
                        </a:rPr>
                        <a:t>✓</a:t>
                      </a:r>
                    </a:p>
                    <a:p>
                      <a:endParaRPr lang="es-MX" sz="1400" dirty="0">
                        <a:solidFill>
                          <a:schemeClr val="tx1"/>
                        </a:solidFill>
                      </a:endParaRPr>
                    </a:p>
                  </a:txBody>
                  <a:tcPr/>
                </a:tc>
                <a:tc>
                  <a:txBody>
                    <a:bodyPr/>
                    <a:lstStyle/>
                    <a:p>
                      <a:r>
                        <a:rPr lang="es-MX" sz="1400" dirty="0">
                          <a:solidFill>
                            <a:schemeClr val="tx1"/>
                          </a:solidFill>
                        </a:rPr>
                        <a:t>Solo estuvieron con las madres, al ser niños aun no les ponen a realizar tareas de los próximos roles. EN MI OPINIÓN PERSONAL Y POR LO QUE OBSERVÉ</a:t>
                      </a:r>
                    </a:p>
                  </a:txBody>
                  <a:tcPr/>
                </a:tc>
                <a:extLst>
                  <a:ext uri="{0D108BD9-81ED-4DB2-BD59-A6C34878D82A}">
                    <a16:rowId xmlns:a16="http://schemas.microsoft.com/office/drawing/2014/main" val="3254905216"/>
                  </a:ext>
                </a:extLst>
              </a:tr>
              <a:tr h="911440">
                <a:tc>
                  <a:txBody>
                    <a:bodyPr/>
                    <a:lstStyle/>
                    <a:p>
                      <a:r>
                        <a:rPr lang="es-MX" sz="1400" b="0" i="0" kern="1200" dirty="0">
                          <a:solidFill>
                            <a:schemeClr val="dk1"/>
                          </a:solidFill>
                          <a:effectLst/>
                          <a:latin typeface="+mn-lt"/>
                          <a:ea typeface="+mn-ea"/>
                          <a:cs typeface="+mn-cs"/>
                        </a:rPr>
                        <a:t>La influencia del contexto familiar y su impacto para la exploración y el mundo social que rodea a los niños</a:t>
                      </a:r>
                      <a:endParaRPr lang="es-MX"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800" dirty="0">
                          <a:solidFill>
                            <a:schemeClr val="tx1"/>
                          </a:solidFill>
                        </a:rPr>
                        <a:t>✓</a:t>
                      </a:r>
                    </a:p>
                    <a:p>
                      <a:endParaRPr lang="es-MX" sz="2800" dirty="0">
                        <a:solidFill>
                          <a:schemeClr val="tx1"/>
                        </a:solidFill>
                      </a:endParaRPr>
                    </a:p>
                  </a:txBody>
                  <a:tcPr/>
                </a:tc>
                <a:tc>
                  <a:txBody>
                    <a:bodyPr/>
                    <a:lstStyle/>
                    <a:p>
                      <a:endParaRPr lang="es-MX" sz="1400" dirty="0">
                        <a:solidFill>
                          <a:schemeClr val="tx1"/>
                        </a:solidFill>
                      </a:endParaRPr>
                    </a:p>
                  </a:txBody>
                  <a:tcPr/>
                </a:tc>
                <a:tc>
                  <a:txBody>
                    <a:bodyPr/>
                    <a:lstStyle/>
                    <a:p>
                      <a:r>
                        <a:rPr lang="es-MX" sz="1400" dirty="0">
                          <a:solidFill>
                            <a:schemeClr val="tx1"/>
                          </a:solidFill>
                        </a:rPr>
                        <a:t>En los tipos de los contextos se pueden observar que, los niños van creciendo igual, hacen lo mismo, iniciando con el observar el lugar donde se encuentran, que cosa hay etc. Se puede apreciar el como inician a gatear y cada contexto es diferente, los bebés de “bajos recursos” el mayor del tiempo están afuera, conviviendo con sus madres mientras crecen, jugando con los demás niños etc. Otro se observa que su mamá se encarga del ganado, pasando el tiempo solo en casa y en el exterior, los demás bebés hacen cosas de “niños normales” yendo a lugares bonitos.</a:t>
                      </a:r>
                    </a:p>
                  </a:txBody>
                  <a:tcPr/>
                </a:tc>
                <a:extLst>
                  <a:ext uri="{0D108BD9-81ED-4DB2-BD59-A6C34878D82A}">
                    <a16:rowId xmlns:a16="http://schemas.microsoft.com/office/drawing/2014/main" val="1370147935"/>
                  </a:ext>
                </a:extLst>
              </a:tr>
            </a:tbl>
          </a:graphicData>
        </a:graphic>
      </p:graphicFrame>
    </p:spTree>
    <p:extLst>
      <p:ext uri="{BB962C8B-B14F-4D97-AF65-F5344CB8AC3E}">
        <p14:creationId xmlns:p14="http://schemas.microsoft.com/office/powerpoint/2010/main" val="251697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ómo sabes lo que es &quot;normal&quot;? Cuatro bebés ofrecen la respuesta -  Inteligencia Cultural">
            <a:extLst>
              <a:ext uri="{FF2B5EF4-FFF2-40B4-BE49-F238E27FC236}">
                <a16:creationId xmlns:a16="http://schemas.microsoft.com/office/drawing/2014/main" id="{23766521-20F5-4BAC-B657-E8BDBCABF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2679"/>
            <a:ext cx="5685183" cy="367538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189C9DC-05DF-44D2-A14D-3B8D07875702}"/>
              </a:ext>
            </a:extLst>
          </p:cNvPr>
          <p:cNvPicPr>
            <a:picLocks noChangeAspect="1"/>
          </p:cNvPicPr>
          <p:nvPr/>
        </p:nvPicPr>
        <p:blipFill>
          <a:blip r:embed="rId3"/>
          <a:stretch>
            <a:fillRect/>
          </a:stretch>
        </p:blipFill>
        <p:spPr>
          <a:xfrm>
            <a:off x="0" y="9939"/>
            <a:ext cx="6652591" cy="4933122"/>
          </a:xfrm>
          <a:prstGeom prst="rect">
            <a:avLst/>
          </a:prstGeom>
        </p:spPr>
      </p:pic>
      <p:pic>
        <p:nvPicPr>
          <p:cNvPr id="2052" name="Picture 4" descr="Cuatro miradas a la vida y una visión polémica de la maternidad | Cultura |  elmundo.es">
            <a:extLst>
              <a:ext uri="{FF2B5EF4-FFF2-40B4-BE49-F238E27FC236}">
                <a16:creationId xmlns:a16="http://schemas.microsoft.com/office/drawing/2014/main" id="{95B0A4C2-D867-4208-A9AC-D707720A6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591" y="9939"/>
            <a:ext cx="5539409" cy="360417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92BE5F5-6C36-415E-8A83-7CCFE1A51FD2}"/>
              </a:ext>
            </a:extLst>
          </p:cNvPr>
          <p:cNvPicPr>
            <a:picLocks noChangeAspect="1"/>
          </p:cNvPicPr>
          <p:nvPr/>
        </p:nvPicPr>
        <p:blipFill>
          <a:blip r:embed="rId5"/>
          <a:stretch>
            <a:fillRect/>
          </a:stretch>
        </p:blipFill>
        <p:spPr>
          <a:xfrm>
            <a:off x="5685183" y="3614116"/>
            <a:ext cx="6506816" cy="3243884"/>
          </a:xfrm>
          <a:prstGeom prst="rect">
            <a:avLst/>
          </a:prstGeom>
        </p:spPr>
      </p:pic>
      <p:pic>
        <p:nvPicPr>
          <p:cNvPr id="6" name="Imagen 5">
            <a:extLst>
              <a:ext uri="{FF2B5EF4-FFF2-40B4-BE49-F238E27FC236}">
                <a16:creationId xmlns:a16="http://schemas.microsoft.com/office/drawing/2014/main" id="{BBACF200-257D-481F-96D1-A87388FCEB4C}"/>
              </a:ext>
            </a:extLst>
          </p:cNvPr>
          <p:cNvPicPr>
            <a:picLocks noChangeAspect="1"/>
          </p:cNvPicPr>
          <p:nvPr/>
        </p:nvPicPr>
        <p:blipFill rotWithShape="1">
          <a:blip r:embed="rId6"/>
          <a:srcRect l="50000" b="1836"/>
          <a:stretch/>
        </p:blipFill>
        <p:spPr>
          <a:xfrm>
            <a:off x="9422294" y="1"/>
            <a:ext cx="2769705" cy="1842052"/>
          </a:xfrm>
          <a:prstGeom prst="rect">
            <a:avLst/>
          </a:prstGeom>
        </p:spPr>
      </p:pic>
    </p:spTree>
    <p:extLst>
      <p:ext uri="{BB962C8B-B14F-4D97-AF65-F5344CB8AC3E}">
        <p14:creationId xmlns:p14="http://schemas.microsoft.com/office/powerpoint/2010/main" val="20512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65A08-EECC-4B7C-B299-6306EBC09A5B}"/>
              </a:ext>
            </a:extLst>
          </p:cNvPr>
          <p:cNvSpPr>
            <a:spLocks noGrp="1"/>
          </p:cNvSpPr>
          <p:nvPr>
            <p:ph type="title"/>
          </p:nvPr>
        </p:nvSpPr>
        <p:spPr>
          <a:xfrm>
            <a:off x="271669" y="218524"/>
            <a:ext cx="5227983" cy="960919"/>
          </a:xfrm>
          <a:solidFill>
            <a:schemeClr val="accent4">
              <a:lumMod val="60000"/>
              <a:lumOff val="40000"/>
            </a:schemeClr>
          </a:solidFill>
          <a:ln>
            <a:solidFill>
              <a:schemeClr val="accent3">
                <a:lumMod val="50000"/>
              </a:schemeClr>
            </a:solidFill>
          </a:ln>
          <a:effectLst>
            <a:glow rad="139700">
              <a:schemeClr val="accent5">
                <a:satMod val="175000"/>
                <a:alpha val="40000"/>
              </a:schemeClr>
            </a:glow>
          </a:effectLst>
        </p:spPr>
        <p:txBody>
          <a:bodyPr/>
          <a:lstStyle/>
          <a:p>
            <a:pPr algn="ctr"/>
            <a:r>
              <a:rPr lang="es-MX" dirty="0">
                <a:latin typeface="Modern Love" panose="04090805081005020601" pitchFamily="82" charset="0"/>
              </a:rPr>
              <a:t>Conclusión</a:t>
            </a:r>
          </a:p>
        </p:txBody>
      </p:sp>
      <p:sp>
        <p:nvSpPr>
          <p:cNvPr id="3" name="Marcador de contenido 2">
            <a:extLst>
              <a:ext uri="{FF2B5EF4-FFF2-40B4-BE49-F238E27FC236}">
                <a16:creationId xmlns:a16="http://schemas.microsoft.com/office/drawing/2014/main" id="{8AF7D9B4-03C6-4F54-A5FA-2BB8CE12BA70}"/>
              </a:ext>
            </a:extLst>
          </p:cNvPr>
          <p:cNvSpPr>
            <a:spLocks noGrp="1"/>
          </p:cNvSpPr>
          <p:nvPr>
            <p:ph idx="1"/>
          </p:nvPr>
        </p:nvSpPr>
        <p:spPr>
          <a:xfrm>
            <a:off x="139146" y="1285461"/>
            <a:ext cx="11920332" cy="5354015"/>
          </a:xfr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a:lstStyle/>
          <a:p>
            <a:r>
              <a:rPr lang="es-MX" dirty="0"/>
              <a:t>Al comparar cada uno de los contextos y sobre todo culturalmente en el documental de los bebés, nos damos cuenta de lo que necesita un bebé, aunque sean contextos diferentes, es el mismo propósito, se amamanta, cuando gatean exploran, van conociendo quienes son y de donde vienen, no se puede generalizar que los cuidaban, porque se pudo apreciar que de todos los bebés solo 1 no fue muy bien cuidado por la madre, lo dejaba amarrado en la cama, solo y en ocasiones se metían a la habitación los animales, se puede entender porque la madre trabajaba con los animales, pero siento que fue una situación peligrosa y más si es un bebé con pocos meses.</a:t>
            </a:r>
          </a:p>
          <a:p>
            <a:r>
              <a:rPr lang="es-MX" dirty="0"/>
              <a:t>Me pareció impresionante sobre todo el como bañaban/limpiaban a los nenes, con la boca, con leche materna, en un bote y también hasta en una regadera con tina.</a:t>
            </a:r>
          </a:p>
          <a:p>
            <a:r>
              <a:rPr lang="es-MX" dirty="0"/>
              <a:t>En lo personal tendría mucho miedo que mi hijo anduviera solo y muy pequeño con los animales, como se vio que el niño de Mongolia andaba entre las patas de los becerros.</a:t>
            </a:r>
          </a:p>
          <a:p>
            <a:r>
              <a:rPr lang="es-MX" dirty="0"/>
              <a:t>Me gustó el documental porque se aprecia muy ampliamente los contextos, los crecimientos, que hacían para vivir, como se divertían, como pasaban su día a día. </a:t>
            </a:r>
          </a:p>
          <a:p>
            <a:r>
              <a:rPr lang="es-MX" dirty="0"/>
              <a:t>En lo personal me hubiera gustado mucho saber como influían los padres, que hacían a base del desarrollo del </a:t>
            </a:r>
            <a:r>
              <a:rPr lang="es-MX"/>
              <a:t>bebé etc.</a:t>
            </a:r>
            <a:endParaRPr lang="es-MX" dirty="0"/>
          </a:p>
        </p:txBody>
      </p:sp>
    </p:spTree>
    <p:extLst>
      <p:ext uri="{BB962C8B-B14F-4D97-AF65-F5344CB8AC3E}">
        <p14:creationId xmlns:p14="http://schemas.microsoft.com/office/powerpoint/2010/main" val="39721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161</TotalTime>
  <Words>636</Words>
  <Application>Microsoft Office PowerPoint</Application>
  <PresentationFormat>Panorámica</PresentationFormat>
  <Paragraphs>38</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Century Gothic</vt:lpstr>
      <vt:lpstr>Garamond</vt:lpstr>
      <vt:lpstr>Modern Love</vt:lpstr>
      <vt:lpstr>Savon</vt:lpstr>
      <vt:lpstr>Presentación de PowerPoint</vt:lpstr>
      <vt:lpstr>Guion de observación</vt:lpstr>
      <vt:lpstr>Presentación de PowerPoint</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JUDITH ESQUIVEL ALONZO</dc:creator>
  <cp:lastModifiedBy>ANDREA JUDITH ESQUIVEL ALONZO</cp:lastModifiedBy>
  <cp:revision>10</cp:revision>
  <dcterms:created xsi:type="dcterms:W3CDTF">2021-05-14T01:11:11Z</dcterms:created>
  <dcterms:modified xsi:type="dcterms:W3CDTF">2021-05-14T04:06:22Z</dcterms:modified>
</cp:coreProperties>
</file>