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3" r:id="rId6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C6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15/05/21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827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15/05/21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69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15/05/21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74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15/05/21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84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15/05/21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225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15/05/21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027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15/05/21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003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15/05/21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575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15/05/21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0021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15/05/21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701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15/05/21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670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A0026-EAE9-4582-AA5F-FC46B7076BE0}" type="datetimeFigureOut">
              <a:rPr lang="es-MX" smtClean="0"/>
              <a:t>15/05/21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610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C70D6AC-7AF7-4499-9A7F-10AEF5AD13EA}"/>
              </a:ext>
            </a:extLst>
          </p:cNvPr>
          <p:cNvCxnSpPr>
            <a:cxnSpLocks/>
          </p:cNvCxnSpPr>
          <p:nvPr/>
        </p:nvCxnSpPr>
        <p:spPr>
          <a:xfrm>
            <a:off x="0" y="520583"/>
            <a:ext cx="9144000" cy="20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2A7E7C4E-3A22-4CF1-B0D0-141E611FE448}"/>
              </a:ext>
            </a:extLst>
          </p:cNvPr>
          <p:cNvCxnSpPr>
            <a:cxnSpLocks/>
          </p:cNvCxnSpPr>
          <p:nvPr/>
        </p:nvCxnSpPr>
        <p:spPr>
          <a:xfrm>
            <a:off x="0" y="114923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9ECA03D0-2028-4E83-A533-BE01736F2B0F}"/>
              </a:ext>
            </a:extLst>
          </p:cNvPr>
          <p:cNvCxnSpPr>
            <a:cxnSpLocks/>
          </p:cNvCxnSpPr>
          <p:nvPr/>
        </p:nvCxnSpPr>
        <p:spPr>
          <a:xfrm>
            <a:off x="0" y="177788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829A42D5-8D03-430F-BD01-E864C1B08C03}"/>
              </a:ext>
            </a:extLst>
          </p:cNvPr>
          <p:cNvCxnSpPr>
            <a:cxnSpLocks/>
          </p:cNvCxnSpPr>
          <p:nvPr/>
        </p:nvCxnSpPr>
        <p:spPr>
          <a:xfrm flipV="1">
            <a:off x="0" y="2401979"/>
            <a:ext cx="9144000" cy="42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D88D579-2E55-4C5A-8AB1-A2C611D8C7B2}"/>
              </a:ext>
            </a:extLst>
          </p:cNvPr>
          <p:cNvCxnSpPr>
            <a:cxnSpLocks/>
          </p:cNvCxnSpPr>
          <p:nvPr/>
        </p:nvCxnSpPr>
        <p:spPr>
          <a:xfrm>
            <a:off x="-42313" y="311264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85AFA4B-6FD6-4219-A878-AD9BDA52021C}"/>
              </a:ext>
            </a:extLst>
          </p:cNvPr>
          <p:cNvCxnSpPr>
            <a:cxnSpLocks/>
          </p:cNvCxnSpPr>
          <p:nvPr/>
        </p:nvCxnSpPr>
        <p:spPr>
          <a:xfrm>
            <a:off x="0" y="377813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7DE6C0B9-3756-469A-8930-77365AF20394}"/>
              </a:ext>
            </a:extLst>
          </p:cNvPr>
          <p:cNvCxnSpPr>
            <a:cxnSpLocks/>
          </p:cNvCxnSpPr>
          <p:nvPr/>
        </p:nvCxnSpPr>
        <p:spPr>
          <a:xfrm>
            <a:off x="0" y="440678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E6E5905C-E727-4EEC-915A-4ED960E0FD26}"/>
              </a:ext>
            </a:extLst>
          </p:cNvPr>
          <p:cNvCxnSpPr>
            <a:cxnSpLocks/>
          </p:cNvCxnSpPr>
          <p:nvPr/>
        </p:nvCxnSpPr>
        <p:spPr>
          <a:xfrm>
            <a:off x="0" y="507353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CE13E6D4-8D32-42EE-9CCF-65061913305C}"/>
              </a:ext>
            </a:extLst>
          </p:cNvPr>
          <p:cNvCxnSpPr>
            <a:cxnSpLocks/>
          </p:cNvCxnSpPr>
          <p:nvPr/>
        </p:nvCxnSpPr>
        <p:spPr>
          <a:xfrm>
            <a:off x="0" y="5683132"/>
            <a:ext cx="9144000" cy="10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C5411FED-2DFC-4639-8F79-439DA6043F9D}"/>
              </a:ext>
            </a:extLst>
          </p:cNvPr>
          <p:cNvCxnSpPr>
            <a:cxnSpLocks/>
          </p:cNvCxnSpPr>
          <p:nvPr/>
        </p:nvCxnSpPr>
        <p:spPr>
          <a:xfrm>
            <a:off x="0" y="634988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E1F6CBA-1EC4-410D-8164-733FBE7F61A3}"/>
              </a:ext>
            </a:extLst>
          </p:cNvPr>
          <p:cNvCxnSpPr>
            <a:cxnSpLocks/>
          </p:cNvCxnSpPr>
          <p:nvPr/>
        </p:nvCxnSpPr>
        <p:spPr>
          <a:xfrm>
            <a:off x="721893" y="-2791"/>
            <a:ext cx="0" cy="6858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D33A5CB-BE73-4D26-9C6F-5B90F6DCF0D1}"/>
              </a:ext>
            </a:extLst>
          </p:cNvPr>
          <p:cNvSpPr/>
          <p:nvPr/>
        </p:nvSpPr>
        <p:spPr>
          <a:xfrm>
            <a:off x="1933116" y="538809"/>
            <a:ext cx="5040112" cy="25545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8000" dirty="0">
                <a:ln w="38100">
                  <a:solidFill>
                    <a:srgbClr val="F74B47"/>
                  </a:solidFill>
                </a:ln>
                <a:solidFill>
                  <a:srgbClr val="FA6666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P</a:t>
            </a:r>
            <a:r>
              <a:rPr lang="es-ES" sz="8000" dirty="0">
                <a:ln w="38100">
                  <a:solidFill>
                    <a:srgbClr val="FD8F06"/>
                  </a:solidFill>
                </a:ln>
                <a:solidFill>
                  <a:srgbClr val="FDAB3C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L</a:t>
            </a:r>
            <a:r>
              <a:rPr lang="es-ES" sz="8000" dirty="0">
                <a:ln w="38100">
                  <a:solidFill>
                    <a:srgbClr val="F7D400"/>
                  </a:solidFill>
                </a:ln>
                <a:solidFill>
                  <a:srgbClr val="FEEA56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8000" dirty="0">
                <a:ln w="38100">
                  <a:solidFill>
                    <a:srgbClr val="B1D11D"/>
                  </a:solidFill>
                </a:ln>
                <a:solidFill>
                  <a:srgbClr val="C4E150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N </a:t>
            </a:r>
            <a:r>
              <a:rPr lang="es-ES" sz="80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D</a:t>
            </a:r>
            <a:r>
              <a:rPr lang="es-ES" sz="8000" dirty="0">
                <a:ln w="38100">
                  <a:solidFill>
                    <a:srgbClr val="9B5FC5"/>
                  </a:solidFill>
                </a:ln>
                <a:solidFill>
                  <a:srgbClr val="AB7DD2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E </a:t>
            </a:r>
            <a:r>
              <a:rPr lang="es-ES" sz="8000" dirty="0">
                <a:ln w="38100">
                  <a:solidFill>
                    <a:srgbClr val="FC6EB4"/>
                  </a:solidFill>
                </a:ln>
                <a:solidFill>
                  <a:srgbClr val="FF83B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T</a:t>
            </a:r>
            <a:r>
              <a:rPr lang="es-ES" sz="8000" dirty="0">
                <a:ln w="38100">
                  <a:solidFill>
                    <a:srgbClr val="F74B47"/>
                  </a:solidFill>
                </a:ln>
                <a:solidFill>
                  <a:srgbClr val="FD6564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R</a:t>
            </a:r>
            <a:r>
              <a:rPr lang="es-ES" sz="8000" dirty="0">
                <a:ln w="38100">
                  <a:solidFill>
                    <a:srgbClr val="FF9000"/>
                  </a:solidFill>
                </a:ln>
                <a:solidFill>
                  <a:srgbClr val="FEAC3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8000" dirty="0">
                <a:ln w="38100">
                  <a:solidFill>
                    <a:srgbClr val="F6DA00"/>
                  </a:solidFill>
                </a:ln>
                <a:solidFill>
                  <a:srgbClr val="FEEB4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B</a:t>
            </a:r>
            <a:r>
              <a:rPr lang="es-ES" sz="8000" dirty="0">
                <a:ln w="38100">
                  <a:solidFill>
                    <a:srgbClr val="AEC24B"/>
                  </a:solidFill>
                </a:ln>
                <a:solidFill>
                  <a:srgbClr val="C7E54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80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J</a:t>
            </a:r>
            <a:r>
              <a:rPr lang="es-ES" sz="8000" dirty="0">
                <a:ln w="38100">
                  <a:solidFill>
                    <a:srgbClr val="9B5FC5"/>
                  </a:solidFill>
                </a:ln>
                <a:solidFill>
                  <a:srgbClr val="AB7DD2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O</a:t>
            </a:r>
            <a:endParaRPr lang="es-MX" sz="8000" dirty="0">
              <a:ln w="38100">
                <a:solidFill>
                  <a:srgbClr val="AEC24B"/>
                </a:solidFill>
              </a:ln>
              <a:solidFill>
                <a:srgbClr val="C7E54F"/>
              </a:solidFill>
              <a:latin typeface="Mutchin" panose="02000506000000020004" pitchFamily="50" charset="0"/>
              <a:ea typeface="AGSkinnyPants" panose="02000603000000000000" pitchFamily="2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2BC5098-4FFD-4BF5-98FD-1402C678114E}"/>
              </a:ext>
            </a:extLst>
          </p:cNvPr>
          <p:cNvSpPr/>
          <p:nvPr/>
        </p:nvSpPr>
        <p:spPr>
          <a:xfrm>
            <a:off x="1011879" y="3756047"/>
            <a:ext cx="4317231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GSkinnyPants" panose="02000603000000000000" pitchFamily="2" charset="0"/>
                <a:ea typeface="AGSkinnyPants" panose="02000603000000000000" pitchFamily="2" charset="0"/>
              </a:rPr>
              <a:t>Maestra Paola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A7CF878-0D76-4AA9-A06F-8F2442DDC669}"/>
              </a:ext>
            </a:extLst>
          </p:cNvPr>
          <p:cNvSpPr/>
          <p:nvPr/>
        </p:nvSpPr>
        <p:spPr>
          <a:xfrm>
            <a:off x="1157652" y="5016640"/>
            <a:ext cx="4025683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b="1" dirty="0">
                <a:solidFill>
                  <a:srgbClr val="09C6D1"/>
                </a:solidFill>
                <a:latin typeface="AGSkinnyPants" panose="02000603000000000000" pitchFamily="2" charset="0"/>
                <a:ea typeface="AGSkinnyPants" panose="02000603000000000000" pitchFamily="2" charset="0"/>
              </a:rPr>
              <a:t>Plan de Ayala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31F06F25-2412-4C73-897E-C4D156D260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13" b="98444" l="1899" r="95781">
                        <a14:foregroundMark x1="6329" y1="37938" x2="13080" y2="54086"/>
                        <a14:foregroundMark x1="1899" y1="56226" x2="9705" y2="59728"/>
                        <a14:foregroundMark x1="1899" y1="60700" x2="1899" y2="60700"/>
                        <a14:foregroundMark x1="29114" y1="9533" x2="29114" y2="9533"/>
                        <a14:foregroundMark x1="29114" y1="9533" x2="21730" y2="26265"/>
                        <a14:foregroundMark x1="65612" y1="3307" x2="62869" y2="23541"/>
                        <a14:foregroundMark x1="44515" y1="3502" x2="44515" y2="3502"/>
                        <a14:foregroundMark x1="95781" y1="68288" x2="80169" y2="50973"/>
                        <a14:foregroundMark x1="48312" y1="98444" x2="63291" y2="7762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74856" y="2863732"/>
            <a:ext cx="3196744" cy="34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045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>
            <a:extLst>
              <a:ext uri="{FF2B5EF4-FFF2-40B4-BE49-F238E27FC236}">
                <a16:creationId xmlns:a16="http://schemas.microsoft.com/office/drawing/2014/main" id="{140D6481-178A-40C9-BE28-5F7161FE0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579558"/>
              </p:ext>
            </p:extLst>
          </p:nvPr>
        </p:nvGraphicFramePr>
        <p:xfrm>
          <a:off x="565003" y="2332763"/>
          <a:ext cx="8013994" cy="37351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55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1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Actividades, Organización y Consignas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Día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93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Adivinanzas.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Observa el video con la explicación del concepto de adivinanza.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Escucha diversos ejemplos de adivinanzas de animales con tres opciones diferentes y encuentra el animal que se describe en el juego de lenguaje.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Graba un video haciendo una adivinanza y mencionando la respuesta.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Aprende en Casa.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 la página 40 del libro integrador (Adivinanzas).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Video de la explicación del concepto de adivinanzas.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Libro integrador de preescolar.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Lunes 17 de enero.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Martes 18 de enero.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18322C9-B646-4D28-B636-38C2A8757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538091"/>
              </p:ext>
            </p:extLst>
          </p:nvPr>
        </p:nvGraphicFramePr>
        <p:xfrm>
          <a:off x="565003" y="790076"/>
          <a:ext cx="8013994" cy="12407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9183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715141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59670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Lenguaje y Comunicación.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Literatura.</a:t>
                      </a:r>
                      <a:endParaRPr lang="es-ES" sz="1200" u="non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371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Producción, interpretación e intercambio de poemas y juegos literarios.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62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>
            <a:extLst>
              <a:ext uri="{FF2B5EF4-FFF2-40B4-BE49-F238E27FC236}">
                <a16:creationId xmlns:a16="http://schemas.microsoft.com/office/drawing/2014/main" id="{1594D596-712B-4467-8156-390F75F66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894791"/>
              </p:ext>
            </p:extLst>
          </p:nvPr>
        </p:nvGraphicFramePr>
        <p:xfrm>
          <a:off x="565003" y="2332763"/>
          <a:ext cx="8013994" cy="37351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10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5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Actividades, Organización y Consignas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Día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93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Rimas.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Observa el video con la explicación del concepto de rima.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Identifica los objetos que se encuentran en las piezas del rompecabezas.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Une las piezas de los objetos que terminen con la misma silaba.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Aprende en Casa.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 las páginas 33, 34 y 35 del libro integrador de preescolar (¡Hagamos rimas!).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Video de la explicación del concepto de rimas.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Libro integrador.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Rompecabezas de palabras que riman.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Libro integrador de preescolar.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Miércoles 19 de enero.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Jueves 20 de enero.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22F8B18-4FF2-4223-A945-822827F4C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308823"/>
              </p:ext>
            </p:extLst>
          </p:nvPr>
        </p:nvGraphicFramePr>
        <p:xfrm>
          <a:off x="565003" y="761286"/>
          <a:ext cx="8013994" cy="12407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9183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715141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59670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Lenguaje y Comunicación.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Literatura.</a:t>
                      </a:r>
                      <a:endParaRPr lang="es-ES" sz="1200" u="non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371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Producción, interpretación e intercambio de poemas y juegos literarios.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20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Tabla">
            <a:extLst>
              <a:ext uri="{FF2B5EF4-FFF2-40B4-BE49-F238E27FC236}">
                <a16:creationId xmlns:a16="http://schemas.microsoft.com/office/drawing/2014/main" id="{920725D8-71C1-41BB-B59E-8E6ED8E0C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836908"/>
              </p:ext>
            </p:extLst>
          </p:nvPr>
        </p:nvGraphicFramePr>
        <p:xfrm>
          <a:off x="565003" y="2332763"/>
          <a:ext cx="8013994" cy="15349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10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5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47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Actividades, Organización y Consignas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Día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96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Aprende en Casa.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 la página 38 del libro integrador (Juegos de palabras).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Libro integrador de preescolar.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Viernes 21 de enero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2FB8FE4-3694-4E67-9B7F-7D8914B44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297367"/>
              </p:ext>
            </p:extLst>
          </p:nvPr>
        </p:nvGraphicFramePr>
        <p:xfrm>
          <a:off x="565003" y="761286"/>
          <a:ext cx="8013994" cy="12407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9183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715141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59670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Lenguaje y Comunicación.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Literatura.</a:t>
                      </a:r>
                      <a:endParaRPr lang="es-ES" sz="1200" u="non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371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Producción, interpretación e intercambio de poemas y juegos literarios.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830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DA628A44-B698-4629-A657-F3DA06E42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614" y="1462977"/>
            <a:ext cx="74410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altLang="es-MX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4F58D20-B1DC-46E5-B054-E5DFDABAABA2}"/>
              </a:ext>
            </a:extLst>
          </p:cNvPr>
          <p:cNvSpPr/>
          <p:nvPr/>
        </p:nvSpPr>
        <p:spPr>
          <a:xfrm>
            <a:off x="1400086" y="326276"/>
            <a:ext cx="63438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n w="38100">
                  <a:solidFill>
                    <a:srgbClr val="F74B47"/>
                  </a:solidFill>
                </a:ln>
                <a:solidFill>
                  <a:srgbClr val="FA6666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E</a:t>
            </a:r>
            <a:r>
              <a:rPr lang="es-ES" sz="5400" dirty="0">
                <a:ln w="38100">
                  <a:solidFill>
                    <a:srgbClr val="FD8F06"/>
                  </a:solidFill>
                </a:ln>
                <a:solidFill>
                  <a:srgbClr val="FDAB3C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V</a:t>
            </a:r>
            <a:r>
              <a:rPr lang="es-ES" sz="5400" dirty="0">
                <a:ln w="38100">
                  <a:solidFill>
                    <a:srgbClr val="F7D400"/>
                  </a:solidFill>
                </a:ln>
                <a:solidFill>
                  <a:srgbClr val="FEEA56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5400" dirty="0">
                <a:ln w="38100">
                  <a:solidFill>
                    <a:srgbClr val="B1D11D"/>
                  </a:solidFill>
                </a:ln>
                <a:solidFill>
                  <a:srgbClr val="C4E150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L</a:t>
            </a:r>
            <a:r>
              <a:rPr lang="es-ES" sz="54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U</a:t>
            </a:r>
            <a:r>
              <a:rPr lang="es-ES" sz="5400" dirty="0">
                <a:ln w="38100">
                  <a:solidFill>
                    <a:srgbClr val="9B5FC5"/>
                  </a:solidFill>
                </a:ln>
                <a:solidFill>
                  <a:srgbClr val="AB7DD2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5400" dirty="0">
                <a:ln w="38100">
                  <a:solidFill>
                    <a:srgbClr val="FC6EB4"/>
                  </a:solidFill>
                </a:ln>
                <a:solidFill>
                  <a:srgbClr val="FF83B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C</a:t>
            </a:r>
            <a:r>
              <a:rPr lang="es-ES" sz="5400" dirty="0">
                <a:ln w="38100">
                  <a:solidFill>
                    <a:srgbClr val="F74B47"/>
                  </a:solidFill>
                </a:ln>
                <a:solidFill>
                  <a:srgbClr val="FD6564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I</a:t>
            </a:r>
            <a:r>
              <a:rPr lang="es-ES" sz="5400" dirty="0">
                <a:ln w="38100">
                  <a:solidFill>
                    <a:srgbClr val="FF9000"/>
                  </a:solidFill>
                </a:ln>
                <a:solidFill>
                  <a:srgbClr val="FEAC3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Ó</a:t>
            </a:r>
            <a:r>
              <a:rPr lang="es-ES" sz="5400" dirty="0">
                <a:ln w="38100">
                  <a:solidFill>
                    <a:srgbClr val="F6DA00"/>
                  </a:solidFill>
                </a:ln>
                <a:solidFill>
                  <a:srgbClr val="FEEB4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N </a:t>
            </a:r>
            <a:r>
              <a:rPr lang="es-ES" sz="5400" dirty="0">
                <a:ln w="38100">
                  <a:solidFill>
                    <a:srgbClr val="AEC24B"/>
                  </a:solidFill>
                </a:ln>
                <a:solidFill>
                  <a:srgbClr val="C7E54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C</a:t>
            </a:r>
            <a:r>
              <a:rPr lang="es-ES" sz="54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O</a:t>
            </a:r>
            <a:r>
              <a:rPr lang="es-ES" sz="5400" dirty="0">
                <a:ln w="38100">
                  <a:solidFill>
                    <a:srgbClr val="9B5FC5"/>
                  </a:solidFill>
                </a:ln>
                <a:solidFill>
                  <a:srgbClr val="AB7DD2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N</a:t>
            </a:r>
            <a:r>
              <a:rPr lang="es-ES" sz="5400" dirty="0">
                <a:ln w="38100">
                  <a:solidFill>
                    <a:srgbClr val="FC6EB4"/>
                  </a:solidFill>
                </a:ln>
                <a:solidFill>
                  <a:srgbClr val="FF83B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T</a:t>
            </a:r>
            <a:r>
              <a:rPr lang="es-ES" sz="5400" dirty="0">
                <a:ln w="38100">
                  <a:solidFill>
                    <a:srgbClr val="F74B47"/>
                  </a:solidFill>
                </a:ln>
                <a:solidFill>
                  <a:srgbClr val="FD6564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I</a:t>
            </a:r>
            <a:r>
              <a:rPr lang="es-ES" sz="5400" dirty="0">
                <a:ln w="38100">
                  <a:solidFill>
                    <a:srgbClr val="FF9000"/>
                  </a:solidFill>
                </a:ln>
                <a:solidFill>
                  <a:srgbClr val="FEAC3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N</a:t>
            </a:r>
            <a:r>
              <a:rPr lang="es-ES" sz="5400" dirty="0">
                <a:ln w="38100">
                  <a:solidFill>
                    <a:srgbClr val="F6DA00"/>
                  </a:solidFill>
                </a:ln>
                <a:solidFill>
                  <a:srgbClr val="FEEB4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U</a:t>
            </a:r>
            <a:r>
              <a:rPr lang="es-ES" sz="54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endParaRPr lang="es-MX" sz="5400" dirty="0">
              <a:ln w="38100">
                <a:solidFill>
                  <a:srgbClr val="AEC24B"/>
                </a:solidFill>
              </a:ln>
              <a:solidFill>
                <a:srgbClr val="C7E54F"/>
              </a:solidFill>
              <a:latin typeface="Mutchin" panose="02000506000000020004" pitchFamily="50" charset="0"/>
              <a:ea typeface="AGSkinnyPants" panose="02000603000000000000" pitchFamily="2" charset="0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5CE09D3-D7DC-4D64-96EC-5B6CFC27B535}"/>
              </a:ext>
            </a:extLst>
          </p:cNvPr>
          <p:cNvCxnSpPr>
            <a:cxnSpLocks/>
          </p:cNvCxnSpPr>
          <p:nvPr/>
        </p:nvCxnSpPr>
        <p:spPr>
          <a:xfrm>
            <a:off x="1282890" y="1249606"/>
            <a:ext cx="6461018" cy="0"/>
          </a:xfrm>
          <a:prstGeom prst="line">
            <a:avLst/>
          </a:prstGeom>
          <a:ln w="57150">
            <a:solidFill>
              <a:srgbClr val="09C6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5AB2B68A-4091-43B5-8D8A-383459A65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404578"/>
              </p:ext>
            </p:extLst>
          </p:nvPr>
        </p:nvGraphicFramePr>
        <p:xfrm>
          <a:off x="638588" y="3269769"/>
          <a:ext cx="7866816" cy="1264158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3426851347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8713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rimas en palabras o pequeños poemas.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982141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oralmente pares de palabras que riman.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704176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Construye adivinanzas a partir de objetos/personas/animales de su entorno.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786703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la adivinanza mediante el razonamiento y la comprensión lectora.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42774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Expresa adivinanzas que conoce.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996968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6C7156AB-E314-424E-A945-60916D2F4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963684"/>
              </p:ext>
            </p:extLst>
          </p:nvPr>
        </p:nvGraphicFramePr>
        <p:xfrm>
          <a:off x="638589" y="1902358"/>
          <a:ext cx="7866815" cy="129933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88877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665277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12661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107396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u="sng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Lenguaje y Comunicación.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Literatura.</a:t>
                      </a:r>
                      <a:endParaRPr lang="es-ES" sz="1400" u="non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4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u="non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Producción, interpretación e intercambio de poemas y juegos literarios.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2A35C303-DDDB-4E0D-A73F-B6B1A81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936852"/>
              </p:ext>
            </p:extLst>
          </p:nvPr>
        </p:nvGraphicFramePr>
        <p:xfrm>
          <a:off x="638588" y="4602001"/>
          <a:ext cx="7866816" cy="1740916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2543362434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 el proceso del alumno.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33727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41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9966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2690</TotalTime>
  <Words>530</Words>
  <Application>Microsoft Office PowerPoint</Application>
  <PresentationFormat>Carta (216 x 279 mm)</PresentationFormat>
  <Paragraphs>142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PAOLA ESPINOZA VILLARREAL</dc:creator>
  <cp:lastModifiedBy>DANIELA PAOLA ESPINOZA VILLARREAL</cp:lastModifiedBy>
  <cp:revision>94</cp:revision>
  <dcterms:created xsi:type="dcterms:W3CDTF">2021-01-31T00:07:08Z</dcterms:created>
  <dcterms:modified xsi:type="dcterms:W3CDTF">2021-05-15T16:12:59Z</dcterms:modified>
</cp:coreProperties>
</file>