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6" r:id="rId3"/>
    <p:sldId id="258" r:id="rId4"/>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9966FF"/>
    <a:srgbClr val="FF6699"/>
    <a:srgbClr val="FFCCFF"/>
    <a:srgbClr val="FF9900"/>
    <a:srgbClr val="FF0000"/>
    <a:srgbClr val="00FF00"/>
    <a:srgbClr val="66FFFF"/>
    <a:srgbClr val="FFEFFF"/>
    <a:srgbClr val="F13B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p:scale>
          <a:sx n="90" d="100"/>
          <a:sy n="90" d="100"/>
        </p:scale>
        <p:origin x="408" y="6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79B04-F77F-4ECF-BC16-DB1272E8CE30}" type="datetimeFigureOut">
              <a:rPr lang="es-MX" smtClean="0"/>
              <a:t>14/05/2021</a:t>
            </a:fld>
            <a:endParaRPr lang="es-MX"/>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110680-845C-4C3E-B43C-A8D708FFE661}" type="slidenum">
              <a:rPr lang="es-MX" smtClean="0"/>
              <a:t>‹Nº›</a:t>
            </a:fld>
            <a:endParaRPr lang="es-MX"/>
          </a:p>
        </p:txBody>
      </p:sp>
    </p:spTree>
    <p:extLst>
      <p:ext uri="{BB962C8B-B14F-4D97-AF65-F5344CB8AC3E}">
        <p14:creationId xmlns:p14="http://schemas.microsoft.com/office/powerpoint/2010/main" val="404215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5110680-845C-4C3E-B43C-A8D708FFE661}" type="slidenum">
              <a:rPr lang="es-MX" smtClean="0"/>
              <a:t>1</a:t>
            </a:fld>
            <a:endParaRPr lang="es-MX"/>
          </a:p>
        </p:txBody>
      </p:sp>
    </p:spTree>
    <p:extLst>
      <p:ext uri="{BB962C8B-B14F-4D97-AF65-F5344CB8AC3E}">
        <p14:creationId xmlns:p14="http://schemas.microsoft.com/office/powerpoint/2010/main" val="73311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5110680-845C-4C3E-B43C-A8D708FFE661}" type="slidenum">
              <a:rPr lang="es-MX" smtClean="0"/>
              <a:t>2</a:t>
            </a:fld>
            <a:endParaRPr lang="es-MX"/>
          </a:p>
        </p:txBody>
      </p:sp>
    </p:spTree>
    <p:extLst>
      <p:ext uri="{BB962C8B-B14F-4D97-AF65-F5344CB8AC3E}">
        <p14:creationId xmlns:p14="http://schemas.microsoft.com/office/powerpoint/2010/main" val="384879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5110680-845C-4C3E-B43C-A8D708FFE661}" type="slidenum">
              <a:rPr lang="es-MX" smtClean="0"/>
              <a:t>3</a:t>
            </a:fld>
            <a:endParaRPr lang="es-MX"/>
          </a:p>
        </p:txBody>
      </p:sp>
    </p:spTree>
    <p:extLst>
      <p:ext uri="{BB962C8B-B14F-4D97-AF65-F5344CB8AC3E}">
        <p14:creationId xmlns:p14="http://schemas.microsoft.com/office/powerpoint/2010/main" val="384879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C7BAEA3-EDD1-428E-9F48-DC87A0548C4D}" type="datetimeFigureOut">
              <a:rPr lang="es-MX" smtClean="0"/>
              <a:t>14/05/2021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F06141-5329-45ED-AB74-7B8883A42E83}" type="slidenum">
              <a:rPr lang="es-MX" smtClean="0"/>
              <a:t>‹Nº›</a:t>
            </a:fld>
            <a:endParaRPr lang="es-MX"/>
          </a:p>
        </p:txBody>
      </p:sp>
    </p:spTree>
    <p:extLst>
      <p:ext uri="{BB962C8B-B14F-4D97-AF65-F5344CB8AC3E}">
        <p14:creationId xmlns:p14="http://schemas.microsoft.com/office/powerpoint/2010/main" val="84818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C7BAEA3-EDD1-428E-9F48-DC87A0548C4D}" type="datetimeFigureOut">
              <a:rPr lang="es-MX" smtClean="0"/>
              <a:t>14/05/2021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F06141-5329-45ED-AB74-7B8883A42E83}" type="slidenum">
              <a:rPr lang="es-MX" smtClean="0"/>
              <a:t>‹Nº›</a:t>
            </a:fld>
            <a:endParaRPr lang="es-MX"/>
          </a:p>
        </p:txBody>
      </p:sp>
    </p:spTree>
    <p:extLst>
      <p:ext uri="{BB962C8B-B14F-4D97-AF65-F5344CB8AC3E}">
        <p14:creationId xmlns:p14="http://schemas.microsoft.com/office/powerpoint/2010/main" val="318447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C7BAEA3-EDD1-428E-9F48-DC87A0548C4D}" type="datetimeFigureOut">
              <a:rPr lang="es-MX" smtClean="0"/>
              <a:t>14/05/2021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F06141-5329-45ED-AB74-7B8883A42E83}" type="slidenum">
              <a:rPr lang="es-MX" smtClean="0"/>
              <a:t>‹Nº›</a:t>
            </a:fld>
            <a:endParaRPr lang="es-MX"/>
          </a:p>
        </p:txBody>
      </p:sp>
    </p:spTree>
    <p:extLst>
      <p:ext uri="{BB962C8B-B14F-4D97-AF65-F5344CB8AC3E}">
        <p14:creationId xmlns:p14="http://schemas.microsoft.com/office/powerpoint/2010/main" val="256344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C7BAEA3-EDD1-428E-9F48-DC87A0548C4D}" type="datetimeFigureOut">
              <a:rPr lang="es-MX" smtClean="0"/>
              <a:t>14/05/2021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F06141-5329-45ED-AB74-7B8883A42E83}" type="slidenum">
              <a:rPr lang="es-MX" smtClean="0"/>
              <a:t>‹Nº›</a:t>
            </a:fld>
            <a:endParaRPr lang="es-MX"/>
          </a:p>
        </p:txBody>
      </p:sp>
    </p:spTree>
    <p:extLst>
      <p:ext uri="{BB962C8B-B14F-4D97-AF65-F5344CB8AC3E}">
        <p14:creationId xmlns:p14="http://schemas.microsoft.com/office/powerpoint/2010/main" val="111067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C7BAEA3-EDD1-428E-9F48-DC87A0548C4D}" type="datetimeFigureOut">
              <a:rPr lang="es-MX" smtClean="0"/>
              <a:t>14/05/2021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F06141-5329-45ED-AB74-7B8883A42E83}" type="slidenum">
              <a:rPr lang="es-MX" smtClean="0"/>
              <a:t>‹Nº›</a:t>
            </a:fld>
            <a:endParaRPr lang="es-MX"/>
          </a:p>
        </p:txBody>
      </p:sp>
    </p:spTree>
    <p:extLst>
      <p:ext uri="{BB962C8B-B14F-4D97-AF65-F5344CB8AC3E}">
        <p14:creationId xmlns:p14="http://schemas.microsoft.com/office/powerpoint/2010/main" val="157949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C7BAEA3-EDD1-428E-9F48-DC87A0548C4D}" type="datetimeFigureOut">
              <a:rPr lang="es-MX" smtClean="0"/>
              <a:t>14/05/2021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DF06141-5329-45ED-AB74-7B8883A42E83}" type="slidenum">
              <a:rPr lang="es-MX" smtClean="0"/>
              <a:t>‹Nº›</a:t>
            </a:fld>
            <a:endParaRPr lang="es-MX"/>
          </a:p>
        </p:txBody>
      </p:sp>
    </p:spTree>
    <p:extLst>
      <p:ext uri="{BB962C8B-B14F-4D97-AF65-F5344CB8AC3E}">
        <p14:creationId xmlns:p14="http://schemas.microsoft.com/office/powerpoint/2010/main" val="116854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C7BAEA3-EDD1-428E-9F48-DC87A0548C4D}" type="datetimeFigureOut">
              <a:rPr lang="es-MX" smtClean="0"/>
              <a:t>14/05/2021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DF06141-5329-45ED-AB74-7B8883A42E83}" type="slidenum">
              <a:rPr lang="es-MX" smtClean="0"/>
              <a:t>‹Nº›</a:t>
            </a:fld>
            <a:endParaRPr lang="es-MX"/>
          </a:p>
        </p:txBody>
      </p:sp>
    </p:spTree>
    <p:extLst>
      <p:ext uri="{BB962C8B-B14F-4D97-AF65-F5344CB8AC3E}">
        <p14:creationId xmlns:p14="http://schemas.microsoft.com/office/powerpoint/2010/main" val="221623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C7BAEA3-EDD1-428E-9F48-DC87A0548C4D}" type="datetimeFigureOut">
              <a:rPr lang="es-MX" smtClean="0"/>
              <a:t>14/05/2021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DF06141-5329-45ED-AB74-7B8883A42E83}" type="slidenum">
              <a:rPr lang="es-MX" smtClean="0"/>
              <a:t>‹Nº›</a:t>
            </a:fld>
            <a:endParaRPr lang="es-MX"/>
          </a:p>
        </p:txBody>
      </p:sp>
    </p:spTree>
    <p:extLst>
      <p:ext uri="{BB962C8B-B14F-4D97-AF65-F5344CB8AC3E}">
        <p14:creationId xmlns:p14="http://schemas.microsoft.com/office/powerpoint/2010/main" val="320695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C7BAEA3-EDD1-428E-9F48-DC87A0548C4D}" type="datetimeFigureOut">
              <a:rPr lang="es-MX" smtClean="0"/>
              <a:t>14/05/2021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DF06141-5329-45ED-AB74-7B8883A42E83}" type="slidenum">
              <a:rPr lang="es-MX" smtClean="0"/>
              <a:t>‹Nº›</a:t>
            </a:fld>
            <a:endParaRPr lang="es-MX"/>
          </a:p>
        </p:txBody>
      </p:sp>
    </p:spTree>
    <p:extLst>
      <p:ext uri="{BB962C8B-B14F-4D97-AF65-F5344CB8AC3E}">
        <p14:creationId xmlns:p14="http://schemas.microsoft.com/office/powerpoint/2010/main" val="353804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C7BAEA3-EDD1-428E-9F48-DC87A0548C4D}" type="datetimeFigureOut">
              <a:rPr lang="es-MX" smtClean="0"/>
              <a:t>14/05/2021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DF06141-5329-45ED-AB74-7B8883A42E83}" type="slidenum">
              <a:rPr lang="es-MX" smtClean="0"/>
              <a:t>‹Nº›</a:t>
            </a:fld>
            <a:endParaRPr lang="es-MX"/>
          </a:p>
        </p:txBody>
      </p:sp>
    </p:spTree>
    <p:extLst>
      <p:ext uri="{BB962C8B-B14F-4D97-AF65-F5344CB8AC3E}">
        <p14:creationId xmlns:p14="http://schemas.microsoft.com/office/powerpoint/2010/main" val="75674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C7BAEA3-EDD1-428E-9F48-DC87A0548C4D}" type="datetimeFigureOut">
              <a:rPr lang="es-MX" smtClean="0"/>
              <a:t>14/05/2021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DF06141-5329-45ED-AB74-7B8883A42E83}" type="slidenum">
              <a:rPr lang="es-MX" smtClean="0"/>
              <a:t>‹Nº›</a:t>
            </a:fld>
            <a:endParaRPr lang="es-MX"/>
          </a:p>
        </p:txBody>
      </p:sp>
    </p:spTree>
    <p:extLst>
      <p:ext uri="{BB962C8B-B14F-4D97-AF65-F5344CB8AC3E}">
        <p14:creationId xmlns:p14="http://schemas.microsoft.com/office/powerpoint/2010/main" val="274266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C7BAEA3-EDD1-428E-9F48-DC87A0548C4D}" type="datetimeFigureOut">
              <a:rPr lang="es-MX" smtClean="0"/>
              <a:t>14/05/2021</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DF06141-5329-45ED-AB74-7B8883A42E83}" type="slidenum">
              <a:rPr lang="es-MX" smtClean="0"/>
              <a:t>‹Nº›</a:t>
            </a:fld>
            <a:endParaRPr lang="es-MX"/>
          </a:p>
        </p:txBody>
      </p:sp>
    </p:spTree>
    <p:extLst>
      <p:ext uri="{BB962C8B-B14F-4D97-AF65-F5344CB8AC3E}">
        <p14:creationId xmlns:p14="http://schemas.microsoft.com/office/powerpoint/2010/main" val="2932657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46"/>
            <a:ext cx="6858000" cy="915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60648" y="8789114"/>
            <a:ext cx="6408712" cy="369332"/>
          </a:xfrm>
          <a:prstGeom prst="rect">
            <a:avLst/>
          </a:prstGeom>
          <a:noFill/>
        </p:spPr>
        <p:txBody>
          <a:bodyPr wrap="square" rtlCol="0">
            <a:spAutoFit/>
          </a:bodyPr>
          <a:lstStyle/>
          <a:p>
            <a:pPr algn="ctr"/>
            <a:r>
              <a:rPr lang="es-MX" dirty="0" smtClean="0">
                <a:solidFill>
                  <a:schemeClr val="bg1"/>
                </a:solidFill>
                <a:latin typeface="Aharoni" pitchFamily="2" charset="-79"/>
                <a:cs typeface="Aharoni" pitchFamily="2" charset="-79"/>
              </a:rPr>
              <a:t>Virgin</a:t>
            </a:r>
            <a:r>
              <a:rPr lang="es-MX" dirty="0">
                <a:solidFill>
                  <a:schemeClr val="bg1"/>
                </a:solidFill>
                <a:latin typeface="Aharoni" pitchFamily="2" charset="-79"/>
                <a:cs typeface="Aharoni" pitchFamily="2" charset="-79"/>
              </a:rPr>
              <a:t>i</a:t>
            </a:r>
            <a:r>
              <a:rPr lang="es-MX" dirty="0" smtClean="0">
                <a:solidFill>
                  <a:schemeClr val="bg1"/>
                </a:solidFill>
                <a:latin typeface="Aharoni" pitchFamily="2" charset="-79"/>
                <a:cs typeface="Aharoni" pitchFamily="2" charset="-79"/>
              </a:rPr>
              <a:t>a Libertad Reyna Hidalgo </a:t>
            </a:r>
            <a:endParaRPr lang="es-MX"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143804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16"/>
            <a:ext cx="6858000" cy="9168016"/>
          </a:xfrm>
          <a:prstGeom prst="rect">
            <a:avLst/>
          </a:prstGeom>
        </p:spPr>
      </p:pic>
      <p:sp>
        <p:nvSpPr>
          <p:cNvPr id="5" name="4 Rectángulo redondeado"/>
          <p:cNvSpPr/>
          <p:nvPr/>
        </p:nvSpPr>
        <p:spPr>
          <a:xfrm>
            <a:off x="1019448" y="148620"/>
            <a:ext cx="5550296" cy="8496944"/>
          </a:xfrm>
          <a:prstGeom prst="roundRect">
            <a:avLst/>
          </a:prstGeom>
          <a:solidFill>
            <a:srgbClr val="FFEFFF">
              <a:alpha val="74902"/>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5997" y="2195736"/>
            <a:ext cx="283734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70" y1="32695" x2="25170" y2="32695"/>
                        <a14:foregroundMark x1="20408" y1="9573" x2="20408" y2="9573"/>
                        <a14:foregroundMark x1="58957" y1="6333" x2="58957" y2="6333"/>
                        <a14:foregroundMark x1="78458" y1="31517" x2="78458" y2="31517"/>
                        <a14:foregroundMark x1="95918" y1="34610" x2="95918" y2="34610"/>
                        <a14:foregroundMark x1="83900" y1="9867" x2="83900" y2="9867"/>
                        <a14:foregroundMark x1="32426" y1="7511" x2="32426" y2="7511"/>
                        <a14:foregroundMark x1="11791" y1="15758" x2="6349" y2="46834"/>
                        <a14:foregroundMark x1="11338" y1="13844" x2="46939" y2="3240"/>
                        <a14:foregroundMark x1="56689" y1="6333" x2="91610" y2="16642"/>
                        <a14:foregroundMark x1="91610" y1="16937" x2="94104" y2="46834"/>
                        <a14:foregroundMark x1="20862" y1="21649" x2="20862" y2="21649"/>
                        <a14:foregroundMark x1="81406" y1="21649" x2="81406" y2="21649"/>
                      </a14:backgroundRemoval>
                    </a14:imgEffect>
                  </a14:imgLayer>
                </a14:imgProps>
              </a:ext>
              <a:ext uri="{28A0092B-C50C-407E-A947-70E740481C1C}">
                <a14:useLocalDpi xmlns:a14="http://schemas.microsoft.com/office/drawing/2010/main" val="0"/>
              </a:ext>
            </a:extLst>
          </a:blip>
          <a:srcRect/>
          <a:stretch>
            <a:fillRect/>
          </a:stretch>
        </p:blipFill>
        <p:spPr bwMode="auto">
          <a:xfrm>
            <a:off x="-246156" y="4366210"/>
            <a:ext cx="1517663" cy="208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600" b="95000" l="10000" r="90000">
                        <a14:foregroundMark x1="53600" y1="88200" x2="53600" y2="88200"/>
                        <a14:foregroundMark x1="42800" y1="82400" x2="59700" y2="87100"/>
                        <a14:foregroundMark x1="43500" y1="89600" x2="64000" y2="88200"/>
                        <a14:foregroundMark x1="40300" y1="90700" x2="65100"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675456" y="6012160"/>
            <a:ext cx="2484276" cy="33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808820" y="129663"/>
            <a:ext cx="3384376" cy="1015663"/>
          </a:xfrm>
          <a:prstGeom prst="rect">
            <a:avLst/>
          </a:prstGeom>
          <a:noFill/>
        </p:spPr>
        <p:txBody>
          <a:bodyPr wrap="square" rtlCol="0">
            <a:spAutoFit/>
          </a:bodyPr>
          <a:lstStyle/>
          <a:p>
            <a:r>
              <a:rPr lang="es-MX" sz="6000" dirty="0" smtClean="0">
                <a:latin typeface="Aharoni" pitchFamily="2" charset="-79"/>
                <a:cs typeface="Aharoni" pitchFamily="2" charset="-79"/>
              </a:rPr>
              <a:t>Diario </a:t>
            </a:r>
            <a:endParaRPr lang="es-MX" sz="6000" dirty="0">
              <a:latin typeface="Aharoni" pitchFamily="2" charset="-79"/>
              <a:cs typeface="Aharoni" pitchFamily="2" charset="-79"/>
            </a:endParaRPr>
          </a:p>
        </p:txBody>
      </p:sp>
      <p:sp>
        <p:nvSpPr>
          <p:cNvPr id="7" name="6 CuadroTexto"/>
          <p:cNvSpPr txBox="1"/>
          <p:nvPr/>
        </p:nvSpPr>
        <p:spPr>
          <a:xfrm>
            <a:off x="4293096" y="314327"/>
            <a:ext cx="2098342" cy="646331"/>
          </a:xfrm>
          <a:prstGeom prst="rect">
            <a:avLst/>
          </a:prstGeom>
          <a:noFill/>
        </p:spPr>
        <p:txBody>
          <a:bodyPr wrap="square" rtlCol="0">
            <a:spAutoFit/>
          </a:bodyPr>
          <a:lstStyle/>
          <a:p>
            <a:pPr algn="ctr"/>
            <a:r>
              <a:rPr lang="es-MX" dirty="0" smtClean="0">
                <a:latin typeface="Andalus" pitchFamily="18" charset="-78"/>
                <a:cs typeface="Andalus" pitchFamily="18" charset="-78"/>
              </a:rPr>
              <a:t>Fecha:</a:t>
            </a:r>
          </a:p>
          <a:p>
            <a:pPr algn="ctr"/>
            <a:r>
              <a:rPr lang="es-MX" dirty="0" smtClean="0">
                <a:latin typeface="Andalus" pitchFamily="18" charset="-78"/>
                <a:cs typeface="Andalus" pitchFamily="18" charset="-78"/>
              </a:rPr>
              <a:t>10-14</a:t>
            </a:r>
            <a:r>
              <a:rPr lang="es-MX" dirty="0" smtClean="0">
                <a:latin typeface="Andalus" pitchFamily="18" charset="-78"/>
                <a:cs typeface="Andalus" pitchFamily="18" charset="-78"/>
              </a:rPr>
              <a:t>/Mayo/2021</a:t>
            </a:r>
            <a:endParaRPr lang="es-MX" dirty="0">
              <a:latin typeface="Andalus" pitchFamily="18" charset="-78"/>
              <a:cs typeface="Andalus" pitchFamily="18" charset="-78"/>
            </a:endParaRPr>
          </a:p>
        </p:txBody>
      </p:sp>
      <p:pic>
        <p:nvPicPr>
          <p:cNvPr id="1033" name="Picture 9"/>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56471" y1="75896" x2="56471" y2="75896"/>
                        <a14:foregroundMark x1="76235" y1="93028" x2="76235" y2="93028"/>
                        <a14:foregroundMark x1="35294" y1="89044" x2="35294" y2="89044"/>
                        <a14:foregroundMark x1="27765" y1="87052" x2="27765" y2="87052"/>
                        <a14:foregroundMark x1="34824" y1="94622" x2="34824" y2="94622"/>
                        <a14:foregroundMark x1="83294" y1="63944" x2="83294" y2="63944"/>
                        <a14:foregroundMark x1="93647" y1="58765" x2="93647" y2="58765"/>
                        <a14:foregroundMark x1="79529" y1="71116" x2="79529" y2="71116"/>
                        <a14:foregroundMark x1="73412" y1="75498" x2="73412" y2="75498"/>
                      </a14:backgroundRemoval>
                    </a14:imgEffect>
                  </a14:imgLayer>
                </a14:imgProps>
              </a:ext>
              <a:ext uri="{28A0092B-C50C-407E-A947-70E740481C1C}">
                <a14:useLocalDpi xmlns:a14="http://schemas.microsoft.com/office/drawing/2010/main" val="0"/>
              </a:ext>
            </a:extLst>
          </a:blip>
          <a:srcRect/>
          <a:stretch>
            <a:fillRect/>
          </a:stretch>
        </p:blipFill>
        <p:spPr bwMode="auto">
          <a:xfrm>
            <a:off x="-293370" y="0"/>
            <a:ext cx="2224718" cy="262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descr="Funko - Disney: Mulan - Mushu 10\Figurina de ColecciÃ³n, Multicolor, 45742:  Amazon.com.mx: Juegos y juguetes"/>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92984"/>
                    </a14:imgEffect>
                  </a14:imgLayer>
                </a14:imgProps>
              </a:ext>
              <a:ext uri="{28A0092B-C50C-407E-A947-70E740481C1C}">
                <a14:useLocalDpi xmlns:a14="http://schemas.microsoft.com/office/drawing/2010/main" val="0"/>
              </a:ext>
            </a:extLst>
          </a:blip>
          <a:srcRect/>
          <a:stretch>
            <a:fillRect/>
          </a:stretch>
        </p:blipFill>
        <p:spPr bwMode="auto">
          <a:xfrm flipH="1">
            <a:off x="5805264" y="7647200"/>
            <a:ext cx="1224544" cy="149680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2225622" y="1052982"/>
            <a:ext cx="3009820" cy="340519"/>
          </a:xfrm>
          <a:prstGeom prst="roundRect">
            <a:avLst/>
          </a:prstGeom>
          <a:solidFill>
            <a:srgbClr val="00FF00"/>
          </a:solidFill>
        </p:spPr>
        <p:txBody>
          <a:bodyPr wrap="square">
            <a:spAutoFit/>
          </a:bodyPr>
          <a:lstStyle/>
          <a:p>
            <a:pPr marL="12700">
              <a:spcBef>
                <a:spcPts val="5"/>
              </a:spcBef>
            </a:pPr>
            <a:r>
              <a:rPr lang="es-MX" sz="1400" b="1" spc="-5" dirty="0" smtClean="0">
                <a:latin typeface="Aharoni" pitchFamily="2" charset="-79"/>
                <a:cs typeface="Aharoni" pitchFamily="2" charset="-79"/>
              </a:rPr>
              <a:t>Realizó todo el plan de</a:t>
            </a:r>
            <a:r>
              <a:rPr lang="es-MX" sz="1400" b="1" dirty="0" smtClean="0">
                <a:latin typeface="Aharoni" pitchFamily="2" charset="-79"/>
                <a:cs typeface="Aharoni" pitchFamily="2" charset="-79"/>
              </a:rPr>
              <a:t> trabajo:</a:t>
            </a:r>
          </a:p>
        </p:txBody>
      </p:sp>
      <p:sp>
        <p:nvSpPr>
          <p:cNvPr id="21" name="object 5"/>
          <p:cNvSpPr txBox="1"/>
          <p:nvPr/>
        </p:nvSpPr>
        <p:spPr>
          <a:xfrm>
            <a:off x="1569570" y="1911401"/>
            <a:ext cx="4646438" cy="252551"/>
          </a:xfrm>
          <a:prstGeom prst="roundRect">
            <a:avLst/>
          </a:prstGeom>
          <a:solidFill>
            <a:srgbClr val="66FFFF"/>
          </a:solidFill>
        </p:spPr>
        <p:txBody>
          <a:bodyPr vert="horz" wrap="square" lIns="0" tIns="12700" rIns="0" bIns="0" rtlCol="0">
            <a:spAutoFit/>
          </a:bodyPr>
          <a:lstStyle/>
          <a:p>
            <a:pPr marL="12700">
              <a:spcBef>
                <a:spcPts val="100"/>
              </a:spcBef>
            </a:pPr>
            <a:r>
              <a:rPr sz="1400" b="1" spc="-5" dirty="0">
                <a:latin typeface="Aharoni" pitchFamily="2" charset="-79"/>
                <a:cs typeface="Aharoni" pitchFamily="2" charset="-79"/>
              </a:rPr>
              <a:t>Favoreció el logro de </a:t>
            </a:r>
            <a:r>
              <a:rPr sz="1400" b="1" dirty="0">
                <a:latin typeface="Aharoni" pitchFamily="2" charset="-79"/>
                <a:cs typeface="Aharoni" pitchFamily="2" charset="-79"/>
              </a:rPr>
              <a:t>él/los </a:t>
            </a:r>
            <a:r>
              <a:rPr sz="1400" b="1" spc="-5" dirty="0" err="1">
                <a:latin typeface="Aharoni" pitchFamily="2" charset="-79"/>
                <a:cs typeface="Aharoni" pitchFamily="2" charset="-79"/>
              </a:rPr>
              <a:t>aprendizajes</a:t>
            </a:r>
            <a:r>
              <a:rPr sz="1400" b="1" spc="-20" dirty="0">
                <a:latin typeface="Aharoni" pitchFamily="2" charset="-79"/>
                <a:cs typeface="Aharoni" pitchFamily="2" charset="-79"/>
              </a:rPr>
              <a:t> </a:t>
            </a:r>
            <a:r>
              <a:rPr sz="1400" b="1" dirty="0" err="1" smtClean="0">
                <a:latin typeface="Aharoni" pitchFamily="2" charset="-79"/>
                <a:cs typeface="Aharoni" pitchFamily="2" charset="-79"/>
              </a:rPr>
              <a:t>esperados</a:t>
            </a:r>
            <a:r>
              <a:rPr lang="es-MX" sz="1400" b="1" dirty="0">
                <a:latin typeface="Aharoni" pitchFamily="2" charset="-79"/>
                <a:cs typeface="Aharoni" pitchFamily="2" charset="-79"/>
              </a:rPr>
              <a:t> </a:t>
            </a:r>
            <a:r>
              <a:rPr sz="1400" b="1" dirty="0" smtClean="0">
                <a:latin typeface="Aharoni" pitchFamily="2" charset="-79"/>
                <a:cs typeface="Aharoni" pitchFamily="2" charset="-79"/>
              </a:rPr>
              <a:t>:</a:t>
            </a:r>
            <a:endParaRPr sz="1400" dirty="0">
              <a:latin typeface="Aharoni" pitchFamily="2" charset="-79"/>
              <a:cs typeface="Aharoni" pitchFamily="2" charset="-79"/>
            </a:endParaRPr>
          </a:p>
        </p:txBody>
      </p:sp>
      <p:sp>
        <p:nvSpPr>
          <p:cNvPr id="9" name="8 Rectángulo"/>
          <p:cNvSpPr/>
          <p:nvPr/>
        </p:nvSpPr>
        <p:spPr>
          <a:xfrm>
            <a:off x="2105868" y="2182463"/>
            <a:ext cx="3429000" cy="461665"/>
          </a:xfrm>
          <a:prstGeom prst="rect">
            <a:avLst/>
          </a:prstGeom>
        </p:spPr>
        <p:txBody>
          <a:bodyPr>
            <a:spAutoFit/>
          </a:bodyPr>
          <a:lstStyle/>
          <a:p>
            <a:pPr marL="298450" indent="-285750" algn="ctr">
              <a:spcBef>
                <a:spcPts val="5"/>
              </a:spcBef>
              <a:buFont typeface="Wingdings" pitchFamily="2" charset="2"/>
              <a:buChar char="q"/>
            </a:pPr>
            <a:r>
              <a:rPr lang="es-MX" sz="1200" dirty="0" smtClean="0">
                <a:solidFill>
                  <a:srgbClr val="FF0000"/>
                </a:solidFill>
                <a:latin typeface="+mj-lt"/>
                <a:cs typeface="Arial" pitchFamily="34" charset="0"/>
              </a:rPr>
              <a:t>Si </a:t>
            </a:r>
          </a:p>
          <a:p>
            <a:pPr marL="298450" indent="-285750" algn="ctr">
              <a:spcBef>
                <a:spcPts val="5"/>
              </a:spcBef>
              <a:buFont typeface="Wingdings" pitchFamily="2" charset="2"/>
              <a:buChar char="q"/>
            </a:pPr>
            <a:r>
              <a:rPr lang="es-MX" sz="1200" dirty="0" smtClean="0">
                <a:latin typeface="Times New Roman" pitchFamily="18" charset="0"/>
                <a:cs typeface="Times New Roman" pitchFamily="18" charset="0"/>
              </a:rPr>
              <a:t>No</a:t>
            </a:r>
          </a:p>
        </p:txBody>
      </p:sp>
      <p:sp>
        <p:nvSpPr>
          <p:cNvPr id="23" name="22 Rectángulo"/>
          <p:cNvSpPr/>
          <p:nvPr/>
        </p:nvSpPr>
        <p:spPr>
          <a:xfrm>
            <a:off x="2105868" y="1418677"/>
            <a:ext cx="3429000" cy="461665"/>
          </a:xfrm>
          <a:prstGeom prst="rect">
            <a:avLst/>
          </a:prstGeom>
        </p:spPr>
        <p:txBody>
          <a:bodyPr>
            <a:spAutoFit/>
          </a:bodyPr>
          <a:lstStyle/>
          <a:p>
            <a:pPr marL="298450" indent="-285750" algn="ctr">
              <a:spcBef>
                <a:spcPts val="5"/>
              </a:spcBef>
              <a:buFont typeface="Wingdings" pitchFamily="2" charset="2"/>
              <a:buChar char="q"/>
            </a:pPr>
            <a:r>
              <a:rPr lang="es-MX" sz="1200" b="1" dirty="0" smtClean="0">
                <a:solidFill>
                  <a:srgbClr val="FF0000"/>
                </a:solidFill>
                <a:latin typeface="Times New Roman" pitchFamily="18" charset="0"/>
                <a:cs typeface="Times New Roman" pitchFamily="18" charset="0"/>
              </a:rPr>
              <a:t>Si </a:t>
            </a:r>
          </a:p>
          <a:p>
            <a:pPr marL="298450" indent="-285750" algn="ctr">
              <a:spcBef>
                <a:spcPts val="5"/>
              </a:spcBef>
              <a:buFont typeface="Wingdings" pitchFamily="2" charset="2"/>
              <a:buChar char="q"/>
            </a:pPr>
            <a:r>
              <a:rPr lang="es-MX" sz="1200" dirty="0" smtClean="0">
                <a:latin typeface="Times New Roman" pitchFamily="18" charset="0"/>
                <a:cs typeface="Times New Roman" pitchFamily="18" charset="0"/>
              </a:rPr>
              <a:t>No</a:t>
            </a:r>
          </a:p>
        </p:txBody>
      </p:sp>
      <p:sp>
        <p:nvSpPr>
          <p:cNvPr id="10" name="9 Rectángulo redondeado"/>
          <p:cNvSpPr/>
          <p:nvPr/>
        </p:nvSpPr>
        <p:spPr>
          <a:xfrm>
            <a:off x="1373469" y="2656391"/>
            <a:ext cx="4893797" cy="578882"/>
          </a:xfrm>
          <a:prstGeom prst="roundRect">
            <a:avLst/>
          </a:prstGeom>
          <a:solidFill>
            <a:srgbClr val="FF0000"/>
          </a:solidFill>
        </p:spPr>
        <p:txBody>
          <a:bodyPr wrap="square">
            <a:spAutoFit/>
          </a:bodyPr>
          <a:lstStyle/>
          <a:p>
            <a:r>
              <a:rPr lang="es-MX" sz="1400" b="1" dirty="0" smtClean="0">
                <a:latin typeface="Aharoni" pitchFamily="2" charset="-79"/>
                <a:cs typeface="Aharoni" pitchFamily="2" charset="-79"/>
              </a:rPr>
              <a:t>Suceso sorprendente o preocupante en relación con las actividades planteadas:</a:t>
            </a:r>
            <a:endParaRPr lang="es-MX" sz="1400" b="1" dirty="0">
              <a:latin typeface="Aharoni" pitchFamily="2" charset="-79"/>
              <a:cs typeface="Aharoni" pitchFamily="2" charset="-79"/>
            </a:endParaRPr>
          </a:p>
        </p:txBody>
      </p:sp>
      <p:sp>
        <p:nvSpPr>
          <p:cNvPr id="25" name="24 Rectángulo"/>
          <p:cNvSpPr/>
          <p:nvPr/>
        </p:nvSpPr>
        <p:spPr>
          <a:xfrm>
            <a:off x="1346464" y="3282243"/>
            <a:ext cx="4869544" cy="276999"/>
          </a:xfrm>
          <a:prstGeom prst="rect">
            <a:avLst/>
          </a:prstGeom>
          <a:noFill/>
        </p:spPr>
        <p:txBody>
          <a:bodyPr wrap="square">
            <a:spAutoFit/>
          </a:bodyPr>
          <a:lstStyle/>
          <a:p>
            <a:r>
              <a:rPr lang="es-MX" sz="1200" dirty="0" smtClean="0">
                <a:latin typeface="Times New Roman" pitchFamily="18" charset="0"/>
                <a:cs typeface="Times New Roman" pitchFamily="18" charset="0"/>
              </a:rPr>
              <a:t>Ninguno</a:t>
            </a:r>
            <a:endParaRPr lang="es-MX" sz="1200" dirty="0">
              <a:latin typeface="Times New Roman" pitchFamily="18" charset="0"/>
              <a:cs typeface="Times New Roman" pitchFamily="18" charset="0"/>
            </a:endParaRPr>
          </a:p>
        </p:txBody>
      </p:sp>
      <p:sp>
        <p:nvSpPr>
          <p:cNvPr id="26" name="object 9"/>
          <p:cNvSpPr txBox="1"/>
          <p:nvPr/>
        </p:nvSpPr>
        <p:spPr>
          <a:xfrm>
            <a:off x="1453735" y="3850855"/>
            <a:ext cx="2047273" cy="491624"/>
          </a:xfrm>
          <a:prstGeom prst="roundRect">
            <a:avLst/>
          </a:prstGeom>
          <a:solidFill>
            <a:srgbClr val="FFFF00"/>
          </a:solidFill>
        </p:spPr>
        <p:txBody>
          <a:bodyPr vert="horz" wrap="square" lIns="0" tIns="13335" rIns="0" bIns="0" rtlCol="0">
            <a:spAutoFit/>
          </a:bodyPr>
          <a:lstStyle/>
          <a:p>
            <a:pPr marL="12700" algn="ctr">
              <a:spcBef>
                <a:spcPts val="105"/>
              </a:spcBef>
            </a:pPr>
            <a:r>
              <a:rPr sz="1400" b="1" dirty="0">
                <a:latin typeface="Aharoni" pitchFamily="2" charset="-79"/>
                <a:cs typeface="Aharoni" pitchFamily="2" charset="-79"/>
              </a:rPr>
              <a:t>Se </a:t>
            </a:r>
            <a:r>
              <a:rPr sz="1400" b="1" spc="-5" dirty="0">
                <a:latin typeface="Aharoni" pitchFamily="2" charset="-79"/>
                <a:cs typeface="Aharoni" pitchFamily="2" charset="-79"/>
              </a:rPr>
              <a:t>involucraron </a:t>
            </a:r>
            <a:r>
              <a:rPr sz="1400" b="1" spc="-15" dirty="0">
                <a:latin typeface="Aharoni" pitchFamily="2" charset="-79"/>
                <a:cs typeface="Aharoni" pitchFamily="2" charset="-79"/>
              </a:rPr>
              <a:t>en </a:t>
            </a:r>
            <a:r>
              <a:rPr sz="1400" b="1" spc="-5" dirty="0">
                <a:latin typeface="Aharoni" pitchFamily="2" charset="-79"/>
                <a:cs typeface="Aharoni" pitchFamily="2" charset="-79"/>
              </a:rPr>
              <a:t>las</a:t>
            </a:r>
            <a:r>
              <a:rPr sz="1400" b="1" spc="15" dirty="0">
                <a:latin typeface="Aharoni" pitchFamily="2" charset="-79"/>
                <a:cs typeface="Aharoni" pitchFamily="2" charset="-79"/>
              </a:rPr>
              <a:t> </a:t>
            </a:r>
            <a:r>
              <a:rPr sz="1400" b="1" spc="-5" dirty="0">
                <a:latin typeface="Aharoni" pitchFamily="2" charset="-79"/>
                <a:cs typeface="Aharoni" pitchFamily="2" charset="-79"/>
              </a:rPr>
              <a:t>actividades:</a:t>
            </a:r>
            <a:endParaRPr sz="1400" dirty="0">
              <a:latin typeface="Aharoni" pitchFamily="2" charset="-79"/>
              <a:cs typeface="Aharoni" pitchFamily="2" charset="-79"/>
            </a:endParaRPr>
          </a:p>
        </p:txBody>
      </p:sp>
      <p:sp>
        <p:nvSpPr>
          <p:cNvPr id="11" name="10 Rectángulo redondeado"/>
          <p:cNvSpPr/>
          <p:nvPr/>
        </p:nvSpPr>
        <p:spPr>
          <a:xfrm>
            <a:off x="4006320" y="3868979"/>
            <a:ext cx="2302519" cy="578882"/>
          </a:xfrm>
          <a:prstGeom prst="roundRect">
            <a:avLst/>
          </a:prstGeom>
          <a:solidFill>
            <a:srgbClr val="FFFF00"/>
          </a:solidFill>
        </p:spPr>
        <p:txBody>
          <a:bodyPr wrap="square">
            <a:spAutoFit/>
          </a:bodyPr>
          <a:lstStyle/>
          <a:p>
            <a:pPr marL="98425" algn="ctr">
              <a:spcBef>
                <a:spcPts val="440"/>
              </a:spcBef>
            </a:pPr>
            <a:r>
              <a:rPr lang="es-MX" sz="1400" b="1" dirty="0" smtClean="0">
                <a:latin typeface="Aharoni" pitchFamily="2" charset="-79"/>
                <a:cs typeface="Aharoni" pitchFamily="2" charset="-79"/>
              </a:rPr>
              <a:t>Se </a:t>
            </a:r>
            <a:r>
              <a:rPr lang="es-MX" sz="1400" b="1" spc="-5" dirty="0" smtClean="0">
                <a:latin typeface="Aharoni" pitchFamily="2" charset="-79"/>
                <a:cs typeface="Aharoni" pitchFamily="2" charset="-79"/>
              </a:rPr>
              <a:t>interesaron en las</a:t>
            </a:r>
            <a:r>
              <a:rPr lang="es-MX" sz="1400" b="1" spc="5" dirty="0" smtClean="0">
                <a:latin typeface="Aharoni" pitchFamily="2" charset="-79"/>
                <a:cs typeface="Aharoni" pitchFamily="2" charset="-79"/>
              </a:rPr>
              <a:t> </a:t>
            </a:r>
            <a:r>
              <a:rPr lang="es-MX" sz="1400" b="1" spc="-5" dirty="0" smtClean="0">
                <a:latin typeface="Aharoni" pitchFamily="2" charset="-79"/>
                <a:cs typeface="Aharoni" pitchFamily="2" charset="-79"/>
              </a:rPr>
              <a:t>actividades:</a:t>
            </a:r>
            <a:endParaRPr lang="es-MX" sz="1400" dirty="0">
              <a:latin typeface="Aharoni" pitchFamily="2" charset="-79"/>
              <a:cs typeface="Aharoni" pitchFamily="2" charset="-79"/>
            </a:endParaRPr>
          </a:p>
        </p:txBody>
      </p:sp>
      <p:sp>
        <p:nvSpPr>
          <p:cNvPr id="12" name="11 Rectángulo"/>
          <p:cNvSpPr/>
          <p:nvPr/>
        </p:nvSpPr>
        <p:spPr>
          <a:xfrm>
            <a:off x="1271507" y="4342479"/>
            <a:ext cx="3429000" cy="838435"/>
          </a:xfrm>
          <a:prstGeom prst="rect">
            <a:avLst/>
          </a:prstGeom>
        </p:spPr>
        <p:txBody>
          <a:bodyPr>
            <a:spAutoFit/>
          </a:bodyPr>
          <a:lstStyle/>
          <a:p>
            <a:pPr marL="184150" indent="-171450">
              <a:spcBef>
                <a:spcPts val="105"/>
              </a:spcBef>
              <a:buFont typeface="Wingdings" pitchFamily="2" charset="2"/>
              <a:buChar char="q"/>
            </a:pPr>
            <a:r>
              <a:rPr lang="es-MX" sz="1200" dirty="0" smtClean="0">
                <a:latin typeface="Times New Roman" pitchFamily="18" charset="0"/>
                <a:cs typeface="Times New Roman" pitchFamily="18" charset="0"/>
              </a:rPr>
              <a:t>Todos</a:t>
            </a:r>
          </a:p>
          <a:p>
            <a:pPr marL="184150" indent="-171450">
              <a:spcBef>
                <a:spcPts val="20"/>
              </a:spcBef>
              <a:buFont typeface="Wingdings" pitchFamily="2" charset="2"/>
              <a:buChar char="q"/>
            </a:pPr>
            <a:r>
              <a:rPr lang="es-MX" sz="1200" dirty="0" smtClean="0">
                <a:latin typeface="Times New Roman" pitchFamily="18" charset="0"/>
                <a:cs typeface="Times New Roman" pitchFamily="18" charset="0"/>
              </a:rPr>
              <a:t>Más </a:t>
            </a:r>
            <a:r>
              <a:rPr lang="es-MX" sz="1200" spc="5" dirty="0" smtClean="0">
                <a:latin typeface="Times New Roman" pitchFamily="18" charset="0"/>
                <a:cs typeface="Times New Roman" pitchFamily="18" charset="0"/>
              </a:rPr>
              <a:t>de la</a:t>
            </a:r>
            <a:r>
              <a:rPr lang="es-MX" sz="1200" spc="-85" dirty="0" smtClean="0">
                <a:latin typeface="Times New Roman" pitchFamily="18" charset="0"/>
                <a:cs typeface="Times New Roman" pitchFamily="18" charset="0"/>
              </a:rPr>
              <a:t> </a:t>
            </a:r>
            <a:r>
              <a:rPr lang="es-MX" sz="1200" spc="-5" dirty="0" smtClean="0">
                <a:latin typeface="Times New Roman" pitchFamily="18" charset="0"/>
                <a:cs typeface="Times New Roman" pitchFamily="18" charset="0"/>
              </a:rPr>
              <a:t>mitad</a:t>
            </a:r>
            <a:endParaRPr lang="es-MX" sz="1200" dirty="0" smtClean="0">
              <a:latin typeface="Times New Roman" pitchFamily="18" charset="0"/>
              <a:cs typeface="Times New Roman" pitchFamily="18" charset="0"/>
            </a:endParaRPr>
          </a:p>
          <a:p>
            <a:pPr marL="184150" marR="5080" indent="-171450">
              <a:lnSpc>
                <a:spcPct val="101800"/>
              </a:lnSpc>
              <a:spcBef>
                <a:spcPts val="25"/>
              </a:spcBef>
              <a:buFont typeface="Wingdings" pitchFamily="2" charset="2"/>
              <a:buChar char="q"/>
            </a:pPr>
            <a:r>
              <a:rPr lang="es-MX" sz="1200" spc="5" dirty="0" smtClean="0">
                <a:solidFill>
                  <a:srgbClr val="FF0000"/>
                </a:solidFill>
                <a:latin typeface="Times New Roman" pitchFamily="18" charset="0"/>
                <a:cs typeface="Times New Roman" pitchFamily="18" charset="0"/>
              </a:rPr>
              <a:t>Menos de </a:t>
            </a:r>
            <a:r>
              <a:rPr lang="es-MX" sz="1200" spc="20" dirty="0" smtClean="0">
                <a:solidFill>
                  <a:srgbClr val="FF0000"/>
                </a:solidFill>
                <a:latin typeface="Times New Roman" pitchFamily="18" charset="0"/>
                <a:cs typeface="Times New Roman" pitchFamily="18" charset="0"/>
              </a:rPr>
              <a:t>la</a:t>
            </a:r>
            <a:r>
              <a:rPr lang="es-MX" sz="1200" spc="-195" dirty="0" smtClean="0">
                <a:solidFill>
                  <a:srgbClr val="FF0000"/>
                </a:solidFill>
                <a:latin typeface="Times New Roman" pitchFamily="18" charset="0"/>
                <a:cs typeface="Times New Roman" pitchFamily="18" charset="0"/>
              </a:rPr>
              <a:t> </a:t>
            </a:r>
            <a:r>
              <a:rPr lang="es-MX" sz="1200" dirty="0" smtClean="0">
                <a:solidFill>
                  <a:srgbClr val="FF0000"/>
                </a:solidFill>
                <a:latin typeface="Times New Roman" pitchFamily="18" charset="0"/>
                <a:cs typeface="Times New Roman" pitchFamily="18" charset="0"/>
              </a:rPr>
              <a:t>mitad</a:t>
            </a:r>
          </a:p>
          <a:p>
            <a:pPr marL="184150" marR="5080" indent="-171450">
              <a:lnSpc>
                <a:spcPct val="101800"/>
              </a:lnSpc>
              <a:spcBef>
                <a:spcPts val="25"/>
              </a:spcBef>
              <a:buFont typeface="Wingdings" pitchFamily="2" charset="2"/>
              <a:buChar char="q"/>
            </a:pPr>
            <a:r>
              <a:rPr lang="es-MX" sz="1200" dirty="0" smtClean="0">
                <a:latin typeface="Times New Roman" pitchFamily="18" charset="0"/>
                <a:cs typeface="Times New Roman" pitchFamily="18" charset="0"/>
              </a:rPr>
              <a:t>Pocos</a:t>
            </a:r>
            <a:endParaRPr lang="es-MX" sz="1200" dirty="0">
              <a:latin typeface="Times New Roman" pitchFamily="18" charset="0"/>
              <a:cs typeface="Times New Roman" pitchFamily="18" charset="0"/>
            </a:endParaRPr>
          </a:p>
        </p:txBody>
      </p:sp>
      <p:sp>
        <p:nvSpPr>
          <p:cNvPr id="29" name="28 Rectángulo"/>
          <p:cNvSpPr/>
          <p:nvPr/>
        </p:nvSpPr>
        <p:spPr>
          <a:xfrm>
            <a:off x="4085749" y="4453645"/>
            <a:ext cx="3429000" cy="838435"/>
          </a:xfrm>
          <a:prstGeom prst="rect">
            <a:avLst/>
          </a:prstGeom>
        </p:spPr>
        <p:txBody>
          <a:bodyPr>
            <a:spAutoFit/>
          </a:bodyPr>
          <a:lstStyle/>
          <a:p>
            <a:pPr marL="184150" indent="-171450">
              <a:spcBef>
                <a:spcPts val="105"/>
              </a:spcBef>
              <a:buFont typeface="Wingdings" pitchFamily="2" charset="2"/>
              <a:buChar char="q"/>
            </a:pPr>
            <a:r>
              <a:rPr lang="es-MX" sz="1200" dirty="0" smtClean="0">
                <a:latin typeface="Times New Roman" pitchFamily="18" charset="0"/>
                <a:cs typeface="Times New Roman" pitchFamily="18" charset="0"/>
              </a:rPr>
              <a:t>Todos</a:t>
            </a:r>
          </a:p>
          <a:p>
            <a:pPr marL="184150" indent="-171450">
              <a:spcBef>
                <a:spcPts val="20"/>
              </a:spcBef>
              <a:buFont typeface="Wingdings" pitchFamily="2" charset="2"/>
              <a:buChar char="q"/>
            </a:pPr>
            <a:r>
              <a:rPr lang="es-MX" sz="1200" dirty="0" smtClean="0">
                <a:latin typeface="Times New Roman" pitchFamily="18" charset="0"/>
                <a:cs typeface="Times New Roman" pitchFamily="18" charset="0"/>
              </a:rPr>
              <a:t>Más </a:t>
            </a:r>
            <a:r>
              <a:rPr lang="es-MX" sz="1200" spc="5" dirty="0" smtClean="0">
                <a:latin typeface="Times New Roman" pitchFamily="18" charset="0"/>
                <a:cs typeface="Times New Roman" pitchFamily="18" charset="0"/>
              </a:rPr>
              <a:t>de la</a:t>
            </a:r>
            <a:r>
              <a:rPr lang="es-MX" sz="1200" spc="-85" dirty="0" smtClean="0">
                <a:latin typeface="Times New Roman" pitchFamily="18" charset="0"/>
                <a:cs typeface="Times New Roman" pitchFamily="18" charset="0"/>
              </a:rPr>
              <a:t> </a:t>
            </a:r>
            <a:r>
              <a:rPr lang="es-MX" sz="1200" spc="-5" dirty="0" smtClean="0">
                <a:latin typeface="Times New Roman" pitchFamily="18" charset="0"/>
                <a:cs typeface="Times New Roman" pitchFamily="18" charset="0"/>
              </a:rPr>
              <a:t>mitad</a:t>
            </a:r>
            <a:endParaRPr lang="es-MX" sz="1200" dirty="0" smtClean="0">
              <a:latin typeface="Times New Roman" pitchFamily="18" charset="0"/>
              <a:cs typeface="Times New Roman" pitchFamily="18" charset="0"/>
            </a:endParaRPr>
          </a:p>
          <a:p>
            <a:pPr marL="184150" marR="5080" indent="-171450">
              <a:lnSpc>
                <a:spcPct val="101800"/>
              </a:lnSpc>
              <a:spcBef>
                <a:spcPts val="25"/>
              </a:spcBef>
              <a:buFont typeface="Wingdings" pitchFamily="2" charset="2"/>
              <a:buChar char="q"/>
            </a:pPr>
            <a:r>
              <a:rPr lang="es-MX" sz="1200" spc="5" dirty="0" smtClean="0">
                <a:solidFill>
                  <a:srgbClr val="FF0000"/>
                </a:solidFill>
                <a:latin typeface="Times New Roman" pitchFamily="18" charset="0"/>
                <a:cs typeface="Times New Roman" pitchFamily="18" charset="0"/>
              </a:rPr>
              <a:t>Menos de </a:t>
            </a:r>
            <a:r>
              <a:rPr lang="es-MX" sz="1200" spc="20" dirty="0" smtClean="0">
                <a:solidFill>
                  <a:srgbClr val="FF0000"/>
                </a:solidFill>
                <a:latin typeface="Times New Roman" pitchFamily="18" charset="0"/>
                <a:cs typeface="Times New Roman" pitchFamily="18" charset="0"/>
              </a:rPr>
              <a:t>la</a:t>
            </a:r>
            <a:r>
              <a:rPr lang="es-MX" sz="1200" spc="-195" dirty="0" smtClean="0">
                <a:solidFill>
                  <a:srgbClr val="FF0000"/>
                </a:solidFill>
                <a:latin typeface="Times New Roman" pitchFamily="18" charset="0"/>
                <a:cs typeface="Times New Roman" pitchFamily="18" charset="0"/>
              </a:rPr>
              <a:t> </a:t>
            </a:r>
            <a:r>
              <a:rPr lang="es-MX" sz="1200" dirty="0" smtClean="0">
                <a:solidFill>
                  <a:srgbClr val="FF0000"/>
                </a:solidFill>
                <a:latin typeface="Times New Roman" pitchFamily="18" charset="0"/>
                <a:cs typeface="Times New Roman" pitchFamily="18" charset="0"/>
              </a:rPr>
              <a:t>mitad</a:t>
            </a:r>
          </a:p>
          <a:p>
            <a:pPr marL="184150" marR="5080" indent="-171450">
              <a:lnSpc>
                <a:spcPct val="101800"/>
              </a:lnSpc>
              <a:spcBef>
                <a:spcPts val="25"/>
              </a:spcBef>
              <a:buFont typeface="Wingdings" pitchFamily="2" charset="2"/>
              <a:buChar char="q"/>
            </a:pPr>
            <a:r>
              <a:rPr lang="es-MX" sz="1200" dirty="0" smtClean="0">
                <a:latin typeface="Times New Roman" pitchFamily="18" charset="0"/>
                <a:cs typeface="Times New Roman" pitchFamily="18" charset="0"/>
              </a:rPr>
              <a:t>Pocos</a:t>
            </a:r>
            <a:endParaRPr lang="es-MX" sz="1200" dirty="0">
              <a:latin typeface="Times New Roman" pitchFamily="18" charset="0"/>
              <a:cs typeface="Times New Roman" pitchFamily="18" charset="0"/>
            </a:endParaRPr>
          </a:p>
        </p:txBody>
      </p:sp>
      <p:sp>
        <p:nvSpPr>
          <p:cNvPr id="13" name="12 Rectángulo redondeado"/>
          <p:cNvSpPr/>
          <p:nvPr/>
        </p:nvSpPr>
        <p:spPr>
          <a:xfrm>
            <a:off x="1304206" y="5297889"/>
            <a:ext cx="5118130" cy="578882"/>
          </a:xfrm>
          <a:prstGeom prst="roundRect">
            <a:avLst/>
          </a:prstGeom>
          <a:solidFill>
            <a:srgbClr val="FF9900"/>
          </a:solidFill>
        </p:spPr>
        <p:txBody>
          <a:bodyPr wrap="square">
            <a:spAutoFit/>
          </a:bodyPr>
          <a:lstStyle/>
          <a:p>
            <a:pPr marL="12700">
              <a:spcBef>
                <a:spcPts val="105"/>
              </a:spcBef>
            </a:pPr>
            <a:r>
              <a:rPr lang="es-MX" sz="1400" b="1" spc="-5" dirty="0" smtClean="0">
                <a:latin typeface="Aharoni" pitchFamily="2" charset="-79"/>
                <a:cs typeface="Aharoni" pitchFamily="2" charset="-79"/>
              </a:rPr>
              <a:t>La actividad </a:t>
            </a:r>
            <a:r>
              <a:rPr lang="es-MX" sz="1400" b="1" dirty="0" smtClean="0">
                <a:latin typeface="Aharoni" pitchFamily="2" charset="-79"/>
                <a:cs typeface="Aharoni" pitchFamily="2" charset="-79"/>
              </a:rPr>
              <a:t>que </a:t>
            </a:r>
            <a:r>
              <a:rPr lang="es-MX" sz="1400" b="1" spc="-5" dirty="0" smtClean="0">
                <a:latin typeface="Aharoni" pitchFamily="2" charset="-79"/>
                <a:cs typeface="Aharoni" pitchFamily="2" charset="-79"/>
              </a:rPr>
              <a:t>más favoreció el aprendizaje esperado </a:t>
            </a:r>
            <a:r>
              <a:rPr lang="es-MX" sz="1400" b="1" dirty="0" smtClean="0">
                <a:latin typeface="Aharoni" pitchFamily="2" charset="-79"/>
                <a:cs typeface="Aharoni" pitchFamily="2" charset="-79"/>
              </a:rPr>
              <a:t>y </a:t>
            </a:r>
            <a:r>
              <a:rPr lang="es-MX" sz="1400" b="1" spc="-5" dirty="0" smtClean="0">
                <a:latin typeface="Aharoni" pitchFamily="2" charset="-79"/>
                <a:cs typeface="Aharoni" pitchFamily="2" charset="-79"/>
              </a:rPr>
              <a:t>¿Por qué?</a:t>
            </a:r>
            <a:r>
              <a:rPr lang="es-MX" sz="1400" b="1" dirty="0" smtClean="0">
                <a:latin typeface="Aharoni" pitchFamily="2" charset="-79"/>
                <a:cs typeface="Aharoni" pitchFamily="2" charset="-79"/>
              </a:rPr>
              <a:t>:</a:t>
            </a:r>
          </a:p>
        </p:txBody>
      </p:sp>
      <p:sp>
        <p:nvSpPr>
          <p:cNvPr id="14" name="13 Rectángulo redondeado"/>
          <p:cNvSpPr/>
          <p:nvPr/>
        </p:nvSpPr>
        <p:spPr>
          <a:xfrm>
            <a:off x="1336597" y="6654542"/>
            <a:ext cx="4915997" cy="578882"/>
          </a:xfrm>
          <a:prstGeom prst="roundRect">
            <a:avLst/>
          </a:prstGeom>
          <a:solidFill>
            <a:srgbClr val="FF9900"/>
          </a:solidFill>
        </p:spPr>
        <p:txBody>
          <a:bodyPr wrap="square">
            <a:spAutoFit/>
          </a:bodyPr>
          <a:lstStyle/>
          <a:p>
            <a:r>
              <a:rPr lang="es-MX" sz="1400" dirty="0" smtClean="0">
                <a:latin typeface="Aharoni" pitchFamily="2" charset="-79"/>
                <a:cs typeface="Aharoni" pitchFamily="2" charset="-79"/>
              </a:rPr>
              <a:t>La actividad que más se le dificultó a los alumnos y ¿porqué?:</a:t>
            </a:r>
            <a:endParaRPr lang="es-MX" sz="1400" dirty="0">
              <a:latin typeface="Aharoni" pitchFamily="2" charset="-79"/>
              <a:cs typeface="Aharoni" pitchFamily="2" charset="-79"/>
            </a:endParaRPr>
          </a:p>
        </p:txBody>
      </p:sp>
      <p:sp>
        <p:nvSpPr>
          <p:cNvPr id="33" name="32 Rectángulo"/>
          <p:cNvSpPr/>
          <p:nvPr/>
        </p:nvSpPr>
        <p:spPr>
          <a:xfrm>
            <a:off x="1367353" y="7164288"/>
            <a:ext cx="4423537" cy="276999"/>
          </a:xfrm>
          <a:prstGeom prst="rect">
            <a:avLst/>
          </a:prstGeom>
        </p:spPr>
        <p:txBody>
          <a:bodyPr wrap="square">
            <a:spAutoFit/>
          </a:bodyPr>
          <a:lstStyle/>
          <a:p>
            <a:pPr marL="12700">
              <a:spcBef>
                <a:spcPts val="105"/>
              </a:spcBef>
            </a:pPr>
            <a:r>
              <a:rPr lang="es-MX" sz="1200" dirty="0" smtClean="0">
                <a:latin typeface="Times New Roman" pitchFamily="18" charset="0"/>
                <a:cs typeface="Times New Roman" pitchFamily="18" charset="0"/>
              </a:rPr>
              <a:t>Ninguna</a:t>
            </a:r>
          </a:p>
        </p:txBody>
      </p:sp>
      <p:sp>
        <p:nvSpPr>
          <p:cNvPr id="27" name="26 Rectángulo"/>
          <p:cNvSpPr/>
          <p:nvPr/>
        </p:nvSpPr>
        <p:spPr>
          <a:xfrm>
            <a:off x="1438135" y="5918315"/>
            <a:ext cx="4834282" cy="461665"/>
          </a:xfrm>
          <a:prstGeom prst="rect">
            <a:avLst/>
          </a:prstGeom>
        </p:spPr>
        <p:txBody>
          <a:bodyPr wrap="square">
            <a:spAutoFit/>
          </a:bodyPr>
          <a:lstStyle/>
          <a:p>
            <a:pPr marL="12700">
              <a:spcBef>
                <a:spcPts val="105"/>
              </a:spcBef>
            </a:pPr>
            <a:r>
              <a:rPr lang="es-MX" sz="1200" dirty="0" smtClean="0">
                <a:latin typeface="Times New Roman" pitchFamily="18" charset="0"/>
                <a:cs typeface="Times New Roman" pitchFamily="18" charset="0"/>
              </a:rPr>
              <a:t>En el rally los niños utilizar los objetos que tenían al alcance para poder formar uno , simplemente haciendo acciones </a:t>
            </a:r>
            <a:endParaRPr lang="es-MX" sz="1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4752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16"/>
            <a:ext cx="6858000" cy="9168016"/>
          </a:xfrm>
          <a:prstGeom prst="rect">
            <a:avLst/>
          </a:prstGeom>
        </p:spPr>
      </p:pic>
      <p:sp>
        <p:nvSpPr>
          <p:cNvPr id="5" name="4 Rectángulo redondeado"/>
          <p:cNvSpPr/>
          <p:nvPr/>
        </p:nvSpPr>
        <p:spPr>
          <a:xfrm>
            <a:off x="1048463" y="117738"/>
            <a:ext cx="5550296" cy="8496944"/>
          </a:xfrm>
          <a:prstGeom prst="roundRect">
            <a:avLst/>
          </a:prstGeom>
          <a:solidFill>
            <a:srgbClr val="FFEFFF">
              <a:alpha val="74902"/>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0" dirty="0"/>
          </a:p>
        </p:txBody>
      </p:sp>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5997" y="2195736"/>
            <a:ext cx="283734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70" y1="32695" x2="25170" y2="32695"/>
                        <a14:foregroundMark x1="20408" y1="9573" x2="20408" y2="9573"/>
                        <a14:foregroundMark x1="58957" y1="6333" x2="58957" y2="6333"/>
                        <a14:foregroundMark x1="78458" y1="31517" x2="78458" y2="31517"/>
                        <a14:foregroundMark x1="95918" y1="34610" x2="95918" y2="34610"/>
                        <a14:foregroundMark x1="83900" y1="9867" x2="83900" y2="9867"/>
                        <a14:foregroundMark x1="32426" y1="7511" x2="32426" y2="7511"/>
                        <a14:foregroundMark x1="11791" y1="15758" x2="6349" y2="46834"/>
                        <a14:foregroundMark x1="11338" y1="13844" x2="46939" y2="3240"/>
                        <a14:foregroundMark x1="56689" y1="6333" x2="91610" y2="16642"/>
                        <a14:foregroundMark x1="91610" y1="16937" x2="94104" y2="46834"/>
                        <a14:foregroundMark x1="20862" y1="21649" x2="20862" y2="21649"/>
                        <a14:foregroundMark x1="81406" y1="21649" x2="81406" y2="21649"/>
                      </a14:backgroundRemoval>
                    </a14:imgEffect>
                  </a14:imgLayer>
                </a14:imgProps>
              </a:ext>
              <a:ext uri="{28A0092B-C50C-407E-A947-70E740481C1C}">
                <a14:useLocalDpi xmlns:a14="http://schemas.microsoft.com/office/drawing/2010/main" val="0"/>
              </a:ext>
            </a:extLst>
          </a:blip>
          <a:srcRect/>
          <a:stretch>
            <a:fillRect/>
          </a:stretch>
        </p:blipFill>
        <p:spPr bwMode="auto">
          <a:xfrm>
            <a:off x="-267066" y="4366210"/>
            <a:ext cx="1517663" cy="208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600" b="95000" l="10000" r="90000">
                        <a14:foregroundMark x1="53600" y1="88200" x2="53600" y2="88200"/>
                        <a14:foregroundMark x1="42800" y1="82400" x2="59700" y2="87100"/>
                        <a14:foregroundMark x1="43500" y1="89600" x2="64000" y2="88200"/>
                        <a14:foregroundMark x1="40300" y1="90700" x2="65100"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675456" y="6012160"/>
            <a:ext cx="2484276" cy="33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56471" y1="75896" x2="56471" y2="75896"/>
                        <a14:foregroundMark x1="76235" y1="93028" x2="76235" y2="93028"/>
                        <a14:foregroundMark x1="35294" y1="89044" x2="35294" y2="89044"/>
                        <a14:foregroundMark x1="27765" y1="87052" x2="27765" y2="87052"/>
                        <a14:foregroundMark x1="34824" y1="94622" x2="34824" y2="94622"/>
                        <a14:foregroundMark x1="83294" y1="63944" x2="83294" y2="63944"/>
                        <a14:foregroundMark x1="93647" y1="58765" x2="93647" y2="58765"/>
                        <a14:foregroundMark x1="79529" y1="71116" x2="79529" y2="71116"/>
                        <a14:foregroundMark x1="73412" y1="75498" x2="73412" y2="75498"/>
                      </a14:backgroundRemoval>
                    </a14:imgEffect>
                  </a14:imgLayer>
                </a14:imgProps>
              </a:ext>
              <a:ext uri="{28A0092B-C50C-407E-A947-70E740481C1C}">
                <a14:useLocalDpi xmlns:a14="http://schemas.microsoft.com/office/drawing/2010/main" val="0"/>
              </a:ext>
            </a:extLst>
          </a:blip>
          <a:srcRect/>
          <a:stretch>
            <a:fillRect/>
          </a:stretch>
        </p:blipFill>
        <p:spPr bwMode="auto">
          <a:xfrm>
            <a:off x="-293370" y="0"/>
            <a:ext cx="1918106" cy="262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1624736" y="251520"/>
            <a:ext cx="4536504" cy="408623"/>
          </a:xfrm>
          <a:prstGeom prst="roundRect">
            <a:avLst/>
          </a:prstGeom>
          <a:solidFill>
            <a:srgbClr val="FF6699"/>
          </a:solidFill>
        </p:spPr>
        <p:txBody>
          <a:bodyPr wrap="square">
            <a:spAutoFit/>
          </a:bodyPr>
          <a:lstStyle/>
          <a:p>
            <a:r>
              <a:rPr lang="es-MX" b="1" spc="-5" dirty="0" smtClean="0">
                <a:latin typeface="Century Gothic"/>
                <a:cs typeface="Century Gothic"/>
              </a:rPr>
              <a:t>Basé </a:t>
            </a:r>
            <a:r>
              <a:rPr lang="es-MX" b="1" dirty="0" smtClean="0">
                <a:latin typeface="Century Gothic"/>
                <a:cs typeface="Century Gothic"/>
              </a:rPr>
              <a:t>la </a:t>
            </a:r>
            <a:r>
              <a:rPr lang="es-MX" b="1" spc="-5" dirty="0" smtClean="0">
                <a:latin typeface="Century Gothic"/>
                <a:cs typeface="Century Gothic"/>
              </a:rPr>
              <a:t>actividad en:(sustento</a:t>
            </a:r>
            <a:r>
              <a:rPr lang="es-MX" b="1" spc="-40" dirty="0" smtClean="0">
                <a:latin typeface="Century Gothic"/>
                <a:cs typeface="Century Gothic"/>
              </a:rPr>
              <a:t> </a:t>
            </a:r>
            <a:r>
              <a:rPr lang="es-MX" b="1" spc="-5" dirty="0" smtClean="0">
                <a:latin typeface="Century Gothic"/>
                <a:cs typeface="Century Gothic"/>
              </a:rPr>
              <a:t>teórico)</a:t>
            </a:r>
          </a:p>
        </p:txBody>
      </p:sp>
      <p:sp>
        <p:nvSpPr>
          <p:cNvPr id="16" name="15 Rectángulo redondeado"/>
          <p:cNvSpPr/>
          <p:nvPr/>
        </p:nvSpPr>
        <p:spPr>
          <a:xfrm>
            <a:off x="1471735" y="2339752"/>
            <a:ext cx="4846569" cy="895990"/>
          </a:xfrm>
          <a:prstGeom prst="roundRect">
            <a:avLst/>
          </a:prstGeom>
          <a:solidFill>
            <a:srgbClr val="9966FF"/>
          </a:solidFill>
        </p:spPr>
        <p:txBody>
          <a:bodyPr wrap="square">
            <a:spAutoFit/>
          </a:bodyPr>
          <a:lstStyle/>
          <a:p>
            <a:pPr marL="12700" marR="5080">
              <a:lnSpc>
                <a:spcPct val="110900"/>
              </a:lnSpc>
              <a:spcBef>
                <a:spcPts val="100"/>
              </a:spcBef>
            </a:pPr>
            <a:r>
              <a:rPr lang="es-MX" sz="1400" b="1" spc="-5" dirty="0" smtClean="0">
                <a:solidFill>
                  <a:schemeClr val="bg1"/>
                </a:solidFill>
                <a:latin typeface="Century Gothic"/>
                <a:cs typeface="Century Gothic"/>
              </a:rPr>
              <a:t>La intervención docente ¿cómo </a:t>
            </a:r>
            <a:r>
              <a:rPr lang="es-MX" sz="1400" b="1" dirty="0" smtClean="0">
                <a:solidFill>
                  <a:schemeClr val="bg1"/>
                </a:solidFill>
                <a:latin typeface="Century Gothic"/>
                <a:cs typeface="Century Gothic"/>
              </a:rPr>
              <a:t>lo </a:t>
            </a:r>
            <a:r>
              <a:rPr lang="es-MX" sz="1400" b="1" spc="-5" dirty="0" smtClean="0">
                <a:solidFill>
                  <a:schemeClr val="bg1"/>
                </a:solidFill>
                <a:latin typeface="Century Gothic"/>
                <a:cs typeface="Century Gothic"/>
              </a:rPr>
              <a:t>hice?, </a:t>
            </a:r>
            <a:r>
              <a:rPr lang="es-MX" sz="1400" b="1" spc="-10" dirty="0" smtClean="0">
                <a:solidFill>
                  <a:schemeClr val="bg1"/>
                </a:solidFill>
                <a:latin typeface="Century Gothic"/>
                <a:cs typeface="Century Gothic"/>
              </a:rPr>
              <a:t>¿me </a:t>
            </a:r>
            <a:r>
              <a:rPr lang="es-MX" sz="1400" b="1" spc="-5" dirty="0" smtClean="0">
                <a:solidFill>
                  <a:schemeClr val="bg1"/>
                </a:solidFill>
                <a:latin typeface="Century Gothic"/>
                <a:cs typeface="Century Gothic"/>
              </a:rPr>
              <a:t>faltó hacer algo </a:t>
            </a:r>
            <a:r>
              <a:rPr lang="es-MX" sz="1400" b="1" dirty="0" smtClean="0">
                <a:solidFill>
                  <a:schemeClr val="bg1"/>
                </a:solidFill>
                <a:latin typeface="Century Gothic"/>
                <a:cs typeface="Century Gothic"/>
              </a:rPr>
              <a:t>que </a:t>
            </a:r>
            <a:r>
              <a:rPr lang="es-MX" sz="1400" b="1" spc="5" dirty="0" smtClean="0">
                <a:solidFill>
                  <a:schemeClr val="bg1"/>
                </a:solidFill>
                <a:latin typeface="Century Gothic"/>
                <a:cs typeface="Century Gothic"/>
              </a:rPr>
              <a:t>no </a:t>
            </a:r>
            <a:r>
              <a:rPr lang="es-MX" sz="1400" b="1" spc="-10" dirty="0" smtClean="0">
                <a:solidFill>
                  <a:schemeClr val="bg1"/>
                </a:solidFill>
                <a:latin typeface="Century Gothic"/>
                <a:cs typeface="Century Gothic"/>
              </a:rPr>
              <a:t>debo  </a:t>
            </a:r>
            <a:r>
              <a:rPr lang="es-MX" sz="1400" b="1" spc="-5" dirty="0" smtClean="0">
                <a:solidFill>
                  <a:schemeClr val="bg1"/>
                </a:solidFill>
                <a:latin typeface="Century Gothic"/>
                <a:cs typeface="Century Gothic"/>
              </a:rPr>
              <a:t>olvidar?, ¿de </a:t>
            </a:r>
            <a:r>
              <a:rPr lang="es-MX" sz="1400" b="1" dirty="0" smtClean="0">
                <a:solidFill>
                  <a:schemeClr val="bg1"/>
                </a:solidFill>
                <a:latin typeface="Century Gothic"/>
                <a:cs typeface="Century Gothic"/>
              </a:rPr>
              <a:t>qué otra </a:t>
            </a:r>
            <a:r>
              <a:rPr lang="es-MX" sz="1400" b="1" spc="-5" dirty="0" smtClean="0">
                <a:solidFill>
                  <a:schemeClr val="bg1"/>
                </a:solidFill>
                <a:latin typeface="Century Gothic"/>
                <a:cs typeface="Century Gothic"/>
              </a:rPr>
              <a:t>manera podría intervenir?, consignas,</a:t>
            </a:r>
            <a:r>
              <a:rPr lang="es-MX" sz="1400" b="1" spc="5" dirty="0" smtClean="0">
                <a:solidFill>
                  <a:schemeClr val="bg1"/>
                </a:solidFill>
                <a:latin typeface="Century Gothic"/>
                <a:cs typeface="Century Gothic"/>
              </a:rPr>
              <a:t> </a:t>
            </a:r>
            <a:r>
              <a:rPr lang="es-MX" sz="1400" b="1" dirty="0" smtClean="0">
                <a:solidFill>
                  <a:schemeClr val="bg1"/>
                </a:solidFill>
                <a:latin typeface="Century Gothic"/>
                <a:cs typeface="Century Gothic"/>
              </a:rPr>
              <a:t>actitud:</a:t>
            </a:r>
          </a:p>
        </p:txBody>
      </p:sp>
      <p:sp>
        <p:nvSpPr>
          <p:cNvPr id="17" name="16 Rectángulo redondeado"/>
          <p:cNvSpPr/>
          <p:nvPr/>
        </p:nvSpPr>
        <p:spPr>
          <a:xfrm>
            <a:off x="1353741" y="5121131"/>
            <a:ext cx="4769263" cy="578882"/>
          </a:xfrm>
          <a:prstGeom prst="roundRect">
            <a:avLst/>
          </a:prstGeom>
          <a:solidFill>
            <a:srgbClr val="9966FF"/>
          </a:solidFill>
          <a:ln>
            <a:noFill/>
          </a:ln>
        </p:spPr>
        <p:txBody>
          <a:bodyPr wrap="square">
            <a:spAutoFit/>
          </a:bodyPr>
          <a:lstStyle/>
          <a:p>
            <a:r>
              <a:rPr lang="es-MX" sz="1400" b="1" spc="-5" dirty="0" smtClean="0">
                <a:solidFill>
                  <a:schemeClr val="bg1"/>
                </a:solidFill>
                <a:latin typeface="Century Gothic"/>
                <a:cs typeface="Century Gothic"/>
              </a:rPr>
              <a:t>Señala </a:t>
            </a:r>
            <a:r>
              <a:rPr lang="es-MX" sz="1400" b="1" dirty="0" smtClean="0">
                <a:solidFill>
                  <a:schemeClr val="bg1"/>
                </a:solidFill>
                <a:latin typeface="Century Gothic"/>
                <a:cs typeface="Century Gothic"/>
              </a:rPr>
              <a:t>y </a:t>
            </a:r>
            <a:r>
              <a:rPr lang="es-MX" sz="1400" b="1" spc="-5" dirty="0" smtClean="0">
                <a:solidFill>
                  <a:schemeClr val="bg1"/>
                </a:solidFill>
                <a:latin typeface="Century Gothic"/>
                <a:cs typeface="Century Gothic"/>
              </a:rPr>
              <a:t>describe </a:t>
            </a:r>
            <a:r>
              <a:rPr lang="es-MX" sz="1400" b="1" spc="-10" dirty="0" smtClean="0">
                <a:solidFill>
                  <a:schemeClr val="bg1"/>
                </a:solidFill>
                <a:latin typeface="Century Gothic"/>
                <a:cs typeface="Century Gothic"/>
              </a:rPr>
              <a:t>cómo </a:t>
            </a:r>
            <a:r>
              <a:rPr lang="es-MX" sz="1400" b="1" spc="5" dirty="0" smtClean="0">
                <a:solidFill>
                  <a:schemeClr val="bg1"/>
                </a:solidFill>
                <a:latin typeface="Century Gothic"/>
                <a:cs typeface="Century Gothic"/>
              </a:rPr>
              <a:t>se </a:t>
            </a:r>
            <a:r>
              <a:rPr lang="es-MX" sz="1400" b="1" spc="-5" dirty="0" smtClean="0">
                <a:solidFill>
                  <a:schemeClr val="bg1"/>
                </a:solidFill>
                <a:latin typeface="Century Gothic"/>
                <a:cs typeface="Century Gothic"/>
              </a:rPr>
              <a:t>realizó </a:t>
            </a:r>
            <a:r>
              <a:rPr lang="es-MX" sz="1400" b="1" dirty="0" smtClean="0">
                <a:solidFill>
                  <a:schemeClr val="bg1"/>
                </a:solidFill>
                <a:latin typeface="Century Gothic"/>
                <a:cs typeface="Century Gothic"/>
              </a:rPr>
              <a:t>la </a:t>
            </a:r>
            <a:r>
              <a:rPr lang="es-MX" sz="1400" b="1" spc="-5" dirty="0" smtClean="0">
                <a:solidFill>
                  <a:schemeClr val="bg1"/>
                </a:solidFill>
                <a:latin typeface="Century Gothic"/>
                <a:cs typeface="Century Gothic"/>
              </a:rPr>
              <a:t>evaluación de él/los aprendizajes  esperados: </a:t>
            </a:r>
            <a:endParaRPr lang="es-MX" sz="1400" dirty="0">
              <a:solidFill>
                <a:schemeClr val="bg1"/>
              </a:solidFill>
            </a:endParaRPr>
          </a:p>
        </p:txBody>
      </p:sp>
      <p:sp>
        <p:nvSpPr>
          <p:cNvPr id="18" name="17 Rectángulo redondeado"/>
          <p:cNvSpPr/>
          <p:nvPr/>
        </p:nvSpPr>
        <p:spPr>
          <a:xfrm>
            <a:off x="1250597" y="6588224"/>
            <a:ext cx="5146029" cy="578882"/>
          </a:xfrm>
          <a:prstGeom prst="roundRect">
            <a:avLst/>
          </a:prstGeom>
          <a:solidFill>
            <a:srgbClr val="99CCFF"/>
          </a:solidFill>
        </p:spPr>
        <p:txBody>
          <a:bodyPr wrap="square">
            <a:spAutoFit/>
          </a:bodyPr>
          <a:lstStyle/>
          <a:p>
            <a:pPr marL="12700">
              <a:spcBef>
                <a:spcPts val="105"/>
              </a:spcBef>
            </a:pPr>
            <a:r>
              <a:rPr lang="es-MX" sz="1400" b="1" spc="-5" dirty="0" smtClean="0">
                <a:latin typeface="Century Gothic"/>
                <a:cs typeface="Century Gothic"/>
              </a:rPr>
              <a:t>Replanteamiento de </a:t>
            </a:r>
            <a:r>
              <a:rPr lang="es-MX" sz="1400" b="1" dirty="0" smtClean="0">
                <a:latin typeface="Century Gothic"/>
                <a:cs typeface="Century Gothic"/>
              </a:rPr>
              <a:t>la </a:t>
            </a:r>
            <a:r>
              <a:rPr lang="es-MX" sz="1400" b="1" spc="-5" dirty="0" smtClean="0">
                <a:latin typeface="Century Gothic"/>
                <a:cs typeface="Century Gothic"/>
              </a:rPr>
              <a:t>actividad </a:t>
            </a:r>
            <a:r>
              <a:rPr lang="es-MX" sz="1400" b="1" dirty="0" smtClean="0">
                <a:latin typeface="Century Gothic"/>
                <a:cs typeface="Century Gothic"/>
              </a:rPr>
              <a:t>¿qué </a:t>
            </a:r>
            <a:r>
              <a:rPr lang="es-MX" sz="1400" b="1" spc="-5" dirty="0" smtClean="0">
                <a:latin typeface="Century Gothic"/>
                <a:cs typeface="Century Gothic"/>
              </a:rPr>
              <a:t>necesito modificar?</a:t>
            </a:r>
            <a:r>
              <a:rPr lang="es-MX" sz="1400" b="1" dirty="0" smtClean="0">
                <a:latin typeface="Century Gothic"/>
                <a:cs typeface="Century Gothic"/>
              </a:rPr>
              <a:t>:</a:t>
            </a:r>
          </a:p>
        </p:txBody>
      </p:sp>
      <p:pic>
        <p:nvPicPr>
          <p:cNvPr id="15" name="Picture 7" descr="Funko - Disney: Mulan - Mushu 10\Figurina de ColecciÃ³n, Multicolor, 45742:  Amazon.com.mx: Juegos y juguetes"/>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92984"/>
                    </a14:imgEffect>
                  </a14:imgLayer>
                </a14:imgProps>
              </a:ext>
              <a:ext uri="{28A0092B-C50C-407E-A947-70E740481C1C}">
                <a14:useLocalDpi xmlns:a14="http://schemas.microsoft.com/office/drawing/2010/main" val="0"/>
              </a:ext>
            </a:extLst>
          </a:blip>
          <a:srcRect/>
          <a:stretch>
            <a:fillRect/>
          </a:stretch>
        </p:blipFill>
        <p:spPr bwMode="auto">
          <a:xfrm flipH="1">
            <a:off x="5805264" y="7647200"/>
            <a:ext cx="1224544" cy="1496800"/>
          </a:xfrm>
          <a:prstGeom prst="rect">
            <a:avLst/>
          </a:prstGeom>
          <a:noFill/>
          <a:extLst>
            <a:ext uri="{909E8E84-426E-40DD-AFC4-6F175D3DCCD1}">
              <a14:hiddenFill xmlns:a14="http://schemas.microsoft.com/office/drawing/2010/main">
                <a:solidFill>
                  <a:srgbClr val="FFFFFF"/>
                </a:solidFill>
              </a14:hiddenFill>
            </a:ext>
          </a:extLst>
        </p:spPr>
      </p:pic>
      <p:sp>
        <p:nvSpPr>
          <p:cNvPr id="30" name="29 Rectángulo"/>
          <p:cNvSpPr/>
          <p:nvPr/>
        </p:nvSpPr>
        <p:spPr>
          <a:xfrm>
            <a:off x="1296604" y="5781327"/>
            <a:ext cx="4981087" cy="461665"/>
          </a:xfrm>
          <a:prstGeom prst="rect">
            <a:avLst/>
          </a:prstGeom>
        </p:spPr>
        <p:txBody>
          <a:bodyPr wrap="square">
            <a:spAutoFit/>
          </a:bodyPr>
          <a:lstStyle/>
          <a:p>
            <a:pPr marL="12700">
              <a:spcBef>
                <a:spcPts val="105"/>
              </a:spcBef>
            </a:pPr>
            <a:r>
              <a:rPr lang="es-MX" sz="1200" dirty="0" smtClean="0">
                <a:latin typeface="Times New Roman" pitchFamily="18" charset="0"/>
                <a:cs typeface="Times New Roman" pitchFamily="18" charset="0"/>
              </a:rPr>
              <a:t>Por medio de una lista de cotejo , esto con el apoyo de las imágenes , video o audios que mandan las amas de las actividades </a:t>
            </a:r>
          </a:p>
        </p:txBody>
      </p:sp>
      <p:sp>
        <p:nvSpPr>
          <p:cNvPr id="36" name="35 Rectángulo"/>
          <p:cNvSpPr/>
          <p:nvPr/>
        </p:nvSpPr>
        <p:spPr>
          <a:xfrm>
            <a:off x="1348615" y="7231582"/>
            <a:ext cx="4929076" cy="276999"/>
          </a:xfrm>
          <a:prstGeom prst="rect">
            <a:avLst/>
          </a:prstGeom>
        </p:spPr>
        <p:txBody>
          <a:bodyPr wrap="square">
            <a:spAutoFit/>
          </a:bodyPr>
          <a:lstStyle/>
          <a:p>
            <a:pPr marL="12700">
              <a:spcBef>
                <a:spcPts val="105"/>
              </a:spcBef>
            </a:pPr>
            <a:r>
              <a:rPr lang="es-MX" sz="1200" smtClean="0">
                <a:latin typeface="Times New Roman" pitchFamily="18" charset="0"/>
                <a:cs typeface="Times New Roman" pitchFamily="18" charset="0"/>
              </a:rPr>
              <a:t>Ninguna </a:t>
            </a:r>
            <a:endParaRPr lang="es-MX" sz="1200" dirty="0" smtClean="0">
              <a:latin typeface="Times New Roman" pitchFamily="18" charset="0"/>
              <a:cs typeface="Times New Roman" pitchFamily="18" charset="0"/>
            </a:endParaRPr>
          </a:p>
        </p:txBody>
      </p:sp>
      <p:sp>
        <p:nvSpPr>
          <p:cNvPr id="19" name="18 Rectángulo"/>
          <p:cNvSpPr/>
          <p:nvPr/>
        </p:nvSpPr>
        <p:spPr>
          <a:xfrm>
            <a:off x="1624737" y="682924"/>
            <a:ext cx="4850496" cy="276999"/>
          </a:xfrm>
          <a:prstGeom prst="rect">
            <a:avLst/>
          </a:prstGeom>
        </p:spPr>
        <p:txBody>
          <a:bodyPr wrap="square">
            <a:spAutoFit/>
          </a:bodyPr>
          <a:lstStyle/>
          <a:p>
            <a:pPr marL="12700">
              <a:spcBef>
                <a:spcPts val="105"/>
              </a:spcBef>
            </a:pPr>
            <a:endParaRPr lang="es-MX" sz="1200" dirty="0" smtClean="0">
              <a:latin typeface="Times New Roman" pitchFamily="18" charset="0"/>
              <a:cs typeface="Times New Roman" pitchFamily="18" charset="0"/>
            </a:endParaRPr>
          </a:p>
        </p:txBody>
      </p:sp>
      <p:sp>
        <p:nvSpPr>
          <p:cNvPr id="20" name="19 Rectángulo"/>
          <p:cNvSpPr/>
          <p:nvPr/>
        </p:nvSpPr>
        <p:spPr>
          <a:xfrm>
            <a:off x="1393943" y="3212970"/>
            <a:ext cx="5088901" cy="1569660"/>
          </a:xfrm>
          <a:prstGeom prst="rect">
            <a:avLst/>
          </a:prstGeom>
        </p:spPr>
        <p:txBody>
          <a:bodyPr wrap="square">
            <a:spAutoFit/>
          </a:bodyPr>
          <a:lstStyle/>
          <a:p>
            <a:pPr marL="12700">
              <a:spcBef>
                <a:spcPts val="105"/>
              </a:spcBef>
            </a:pPr>
            <a:r>
              <a:rPr lang="es-MX" sz="1200" dirty="0" smtClean="0">
                <a:latin typeface="Times New Roman" pitchFamily="18" charset="0"/>
                <a:cs typeface="Times New Roman" pitchFamily="18" charset="0"/>
              </a:rPr>
              <a:t>Considero que la intervención fue buena ya que las intrusiones y explicaciones se han seguido dando de tres formas distintas videos , mensaje o  imágenes ,con esto las mamas han ido entregando las actividades de los niños , ya sea por medio de fotografías o por llevar las actividades realizadas al jardín. Las mamas se están poniendo al corriente en todas las actividades de los niños , además de la aplicación de dos proyectos proporcionados por CONAFE , los cuales son </a:t>
            </a:r>
            <a:r>
              <a:rPr lang="es-MX" sz="1200" dirty="0" smtClean="0">
                <a:latin typeface="Times New Roman" pitchFamily="18" charset="0"/>
                <a:cs typeface="Times New Roman" pitchFamily="18" charset="0"/>
              </a:rPr>
              <a:t>manitas activas y una con plaza sésamo , son muy pocos los que han entregado las evidencias </a:t>
            </a:r>
            <a:endParaRPr lang="es-MX" sz="1200" dirty="0" smtClean="0">
              <a:latin typeface="Times New Roman" pitchFamily="18" charset="0"/>
              <a:cs typeface="Times New Roman" pitchFamily="18" charset="0"/>
            </a:endParaRPr>
          </a:p>
        </p:txBody>
      </p:sp>
      <p:sp>
        <p:nvSpPr>
          <p:cNvPr id="21" name="20 Rectángulo"/>
          <p:cNvSpPr/>
          <p:nvPr/>
        </p:nvSpPr>
        <p:spPr>
          <a:xfrm>
            <a:off x="1617065" y="768585"/>
            <a:ext cx="5088901" cy="1323439"/>
          </a:xfrm>
          <a:prstGeom prst="rect">
            <a:avLst/>
          </a:prstGeom>
        </p:spPr>
        <p:txBody>
          <a:bodyPr wrap="square">
            <a:spAutoFit/>
          </a:bodyPr>
          <a:lstStyle/>
          <a:p>
            <a:pPr marL="12700">
              <a:spcBef>
                <a:spcPts val="105"/>
              </a:spcBef>
            </a:pPr>
            <a:r>
              <a:rPr lang="es-MX" sz="1000" dirty="0">
                <a:latin typeface="Times New Roman" pitchFamily="18" charset="0"/>
                <a:cs typeface="Times New Roman" pitchFamily="18" charset="0"/>
              </a:rPr>
              <a:t>El rally es una actividad que congrega a un grupo de personas. Las cuales conforman equipos, con el propósito de recorrer un territorio en un tiempo determinado, realizando acciones (pistas, acertijos o desafíos) que les permitan avanzar hasta lograr el cumplimiento del objetivo planteado. Nadie conoce en dónde están las pistas, acertijos o </a:t>
            </a:r>
            <a:r>
              <a:rPr lang="es-MX" sz="1000" dirty="0" smtClean="0">
                <a:latin typeface="Times New Roman" pitchFamily="18" charset="0"/>
                <a:cs typeface="Times New Roman" pitchFamily="18" charset="0"/>
              </a:rPr>
              <a:t>desafíos.</a:t>
            </a:r>
            <a:r>
              <a:rPr lang="es-MX" sz="1000" dirty="0">
                <a:latin typeface="Times New Roman" pitchFamily="18" charset="0"/>
                <a:cs typeface="Times New Roman" pitchFamily="18" charset="0"/>
              </a:rPr>
              <a:t> “rally”, sobresale como una actividad que ayuda a integrar la mente, el cuerpo y el espíritu de una persona o de un grupo. Es una alternativa, una opción posible de aplicar y los resultados los palparán por ustedes mismos... con una pizca de competitividad, un balde de locura, tres gotas de amor, media cucharadita de unión, una tapita de ingenio... mezclado con mucha </a:t>
            </a:r>
            <a:r>
              <a:rPr lang="es-MX" sz="1000" dirty="0" smtClean="0">
                <a:latin typeface="Times New Roman" pitchFamily="18" charset="0"/>
                <a:cs typeface="Times New Roman" pitchFamily="18" charset="0"/>
              </a:rPr>
              <a:t>creatividad</a:t>
            </a:r>
            <a:endParaRPr lang="es-MX" sz="1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089048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447</Words>
  <Application>Microsoft Office PowerPoint</Application>
  <PresentationFormat>Carta (216 x 279 mm)</PresentationFormat>
  <Paragraphs>37</Paragraphs>
  <Slides>3</Slides>
  <Notes>3</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Martinez</dc:creator>
  <cp:lastModifiedBy>PRODUCCIONES RH</cp:lastModifiedBy>
  <cp:revision>59</cp:revision>
  <dcterms:created xsi:type="dcterms:W3CDTF">2021-03-04T17:20:32Z</dcterms:created>
  <dcterms:modified xsi:type="dcterms:W3CDTF">2021-05-15T03:25:41Z</dcterms:modified>
</cp:coreProperties>
</file>